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  <p:sldId id="386" r:id="rId132"/>
    <p:sldId id="387" r:id="rId133"/>
    <p:sldId id="388" r:id="rId134"/>
    <p:sldId id="389" r:id="rId135"/>
    <p:sldId id="390" r:id="rId136"/>
    <p:sldId id="391" r:id="rId137"/>
    <p:sldId id="392" r:id="rId138"/>
    <p:sldId id="393" r:id="rId139"/>
    <p:sldId id="394" r:id="rId140"/>
    <p:sldId id="395" r:id="rId141"/>
    <p:sldId id="396" r:id="rId142"/>
    <p:sldId id="397" r:id="rId143"/>
    <p:sldId id="398" r:id="rId144"/>
    <p:sldId id="399" r:id="rId145"/>
    <p:sldId id="400" r:id="rId146"/>
    <p:sldId id="401" r:id="rId147"/>
    <p:sldId id="402" r:id="rId148"/>
    <p:sldId id="403" r:id="rId149"/>
    <p:sldId id="404" r:id="rId150"/>
    <p:sldId id="405" r:id="rId151"/>
    <p:sldId id="406" r:id="rId152"/>
    <p:sldId id="407" r:id="rId153"/>
    <p:sldId id="408" r:id="rId154"/>
    <p:sldId id="409" r:id="rId155"/>
    <p:sldId id="410" r:id="rId156"/>
    <p:sldId id="411" r:id="rId157"/>
    <p:sldId id="412" r:id="rId158"/>
    <p:sldId id="413" r:id="rId159"/>
    <p:sldId id="414" r:id="rId160"/>
    <p:sldId id="415" r:id="rId161"/>
    <p:sldId id="416" r:id="rId162"/>
    <p:sldId id="417" r:id="rId163"/>
    <p:sldId id="418" r:id="rId164"/>
    <p:sldId id="419" r:id="rId165"/>
    <p:sldId id="420" r:id="rId166"/>
    <p:sldId id="421" r:id="rId167"/>
    <p:sldId id="422" r:id="rId168"/>
    <p:sldId id="423" r:id="rId169"/>
    <p:sldId id="424" r:id="rId170"/>
    <p:sldId id="425" r:id="rId171"/>
    <p:sldId id="426" r:id="rId172"/>
    <p:sldId id="427" r:id="rId173"/>
    <p:sldId id="428" r:id="rId174"/>
    <p:sldId id="429" r:id="rId175"/>
    <p:sldId id="430" r:id="rId176"/>
    <p:sldId id="431" r:id="rId177"/>
    <p:sldId id="432" r:id="rId178"/>
    <p:sldId id="433" r:id="rId179"/>
    <p:sldId id="434" r:id="rId180"/>
    <p:sldId id="435" r:id="rId181"/>
    <p:sldId id="436" r:id="rId182"/>
    <p:sldId id="437" r:id="rId183"/>
    <p:sldId id="438" r:id="rId184"/>
    <p:sldId id="439" r:id="rId185"/>
    <p:sldId id="440" r:id="rId186"/>
    <p:sldId id="441" r:id="rId187"/>
    <p:sldId id="442" r:id="rId188"/>
    <p:sldId id="443" r:id="rId189"/>
    <p:sldId id="444" r:id="rId190"/>
    <p:sldId id="445" r:id="rId191"/>
    <p:sldId id="446" r:id="rId192"/>
    <p:sldId id="447" r:id="rId193"/>
    <p:sldId id="448" r:id="rId194"/>
    <p:sldId id="449" r:id="rId195"/>
    <p:sldId id="450" r:id="rId196"/>
    <p:sldId id="451" r:id="rId197"/>
    <p:sldId id="452" r:id="rId198"/>
    <p:sldId id="453" r:id="rId199"/>
    <p:sldId id="454" r:id="rId200"/>
    <p:sldId id="455" r:id="rId201"/>
    <p:sldId id="456" r:id="rId202"/>
    <p:sldId id="457" r:id="rId203"/>
    <p:sldId id="458" r:id="rId204"/>
    <p:sldId id="459" r:id="rId205"/>
    <p:sldId id="460" r:id="rId206"/>
    <p:sldId id="461" r:id="rId207"/>
    <p:sldId id="462" r:id="rId208"/>
    <p:sldId id="463" r:id="rId209"/>
    <p:sldId id="464" r:id="rId210"/>
    <p:sldId id="465" r:id="rId211"/>
    <p:sldId id="466" r:id="rId212"/>
    <p:sldId id="467" r:id="rId213"/>
    <p:sldId id="468" r:id="rId214"/>
    <p:sldId id="469" r:id="rId215"/>
    <p:sldId id="470" r:id="rId216"/>
    <p:sldId id="471" r:id="rId217"/>
    <p:sldId id="472" r:id="rId218"/>
    <p:sldId id="473" r:id="rId219"/>
    <p:sldId id="474" r:id="rId220"/>
    <p:sldId id="475" r:id="rId221"/>
    <p:sldId id="476" r:id="rId222"/>
    <p:sldId id="477" r:id="rId223"/>
    <p:sldId id="478" r:id="rId224"/>
    <p:sldId id="479" r:id="rId225"/>
    <p:sldId id="480" r:id="rId226"/>
    <p:sldId id="481" r:id="rId227"/>
    <p:sldId id="482" r:id="rId228"/>
    <p:sldId id="483" r:id="rId229"/>
    <p:sldId id="484" r:id="rId230"/>
    <p:sldId id="485" r:id="rId231"/>
    <p:sldId id="486" r:id="rId232"/>
    <p:sldId id="487" r:id="rId233"/>
    <p:sldId id="488" r:id="rId234"/>
    <p:sldId id="489" r:id="rId235"/>
    <p:sldId id="490" r:id="rId236"/>
    <p:sldId id="491" r:id="rId237"/>
    <p:sldId id="492" r:id="rId238"/>
    <p:sldId id="493" r:id="rId239"/>
    <p:sldId id="494" r:id="rId240"/>
    <p:sldId id="495" r:id="rId241"/>
    <p:sldId id="496" r:id="rId242"/>
    <p:sldId id="497" r:id="rId243"/>
    <p:sldId id="498" r:id="rId244"/>
    <p:sldId id="499" r:id="rId245"/>
    <p:sldId id="500" r:id="rId246"/>
    <p:sldId id="501" r:id="rId247"/>
    <p:sldId id="502" r:id="rId248"/>
    <p:sldId id="503" r:id="rId249"/>
    <p:sldId id="504" r:id="rId250"/>
    <p:sldId id="505" r:id="rId25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456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slide" Target="slides/slide225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37" Type="http://schemas.openxmlformats.org/officeDocument/2006/relationships/slide" Target="slides/slide236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248" Type="http://schemas.openxmlformats.org/officeDocument/2006/relationships/slide" Target="slides/slide247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slide" Target="slides/slide165.xml"/><Relationship Id="rId182" Type="http://schemas.openxmlformats.org/officeDocument/2006/relationships/slide" Target="slides/slide181.xml"/><Relationship Id="rId187" Type="http://schemas.openxmlformats.org/officeDocument/2006/relationships/slide" Target="slides/slide186.xml"/><Relationship Id="rId217" Type="http://schemas.openxmlformats.org/officeDocument/2006/relationships/slide" Target="slides/slide21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38" Type="http://schemas.openxmlformats.org/officeDocument/2006/relationships/slide" Target="slides/slide237.xml"/><Relationship Id="rId254" Type="http://schemas.openxmlformats.org/officeDocument/2006/relationships/theme" Target="theme/theme1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2" Type="http://schemas.openxmlformats.org/officeDocument/2006/relationships/slide" Target="slides/slide201.xml"/><Relationship Id="rId207" Type="http://schemas.openxmlformats.org/officeDocument/2006/relationships/slide" Target="slides/slide206.xml"/><Relationship Id="rId223" Type="http://schemas.openxmlformats.org/officeDocument/2006/relationships/slide" Target="slides/slide222.xml"/><Relationship Id="rId228" Type="http://schemas.openxmlformats.org/officeDocument/2006/relationships/slide" Target="slides/slide227.xml"/><Relationship Id="rId244" Type="http://schemas.openxmlformats.org/officeDocument/2006/relationships/slide" Target="slides/slide243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3" Type="http://schemas.openxmlformats.org/officeDocument/2006/relationships/slide" Target="slides/slide212.xml"/><Relationship Id="rId218" Type="http://schemas.openxmlformats.org/officeDocument/2006/relationships/slide" Target="slides/slide217.xml"/><Relationship Id="rId234" Type="http://schemas.openxmlformats.org/officeDocument/2006/relationships/slide" Target="slides/slide233.xml"/><Relationship Id="rId239" Type="http://schemas.openxmlformats.org/officeDocument/2006/relationships/slide" Target="slides/slide238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0" Type="http://schemas.openxmlformats.org/officeDocument/2006/relationships/slide" Target="slides/slide249.xml"/><Relationship Id="rId255" Type="http://schemas.openxmlformats.org/officeDocument/2006/relationships/tableStyles" Target="tableStyles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0" Type="http://schemas.openxmlformats.org/officeDocument/2006/relationships/slide" Target="slides/slide239.xml"/><Relationship Id="rId245" Type="http://schemas.openxmlformats.org/officeDocument/2006/relationships/slide" Target="slides/slide244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219" Type="http://schemas.openxmlformats.org/officeDocument/2006/relationships/slide" Target="slides/slide21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0" Type="http://schemas.openxmlformats.org/officeDocument/2006/relationships/slide" Target="slides/slide229.xml"/><Relationship Id="rId235" Type="http://schemas.openxmlformats.org/officeDocument/2006/relationships/slide" Target="slides/slide234.xml"/><Relationship Id="rId251" Type="http://schemas.openxmlformats.org/officeDocument/2006/relationships/slide" Target="slides/slide250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0" Type="http://schemas.openxmlformats.org/officeDocument/2006/relationships/slide" Target="slides/slide219.xml"/><Relationship Id="rId225" Type="http://schemas.openxmlformats.org/officeDocument/2006/relationships/slide" Target="slides/slide224.xml"/><Relationship Id="rId241" Type="http://schemas.openxmlformats.org/officeDocument/2006/relationships/slide" Target="slides/slide240.xml"/><Relationship Id="rId246" Type="http://schemas.openxmlformats.org/officeDocument/2006/relationships/slide" Target="slides/slide245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presProps" Target="presProps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viewProps" Target="viewProps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EE414-2ADF-42A6-9AAD-A770C98C86A4}" type="datetimeFigureOut">
              <a:rPr lang="en-US" smtClean="0"/>
              <a:t>5/12/2019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A67B8-2A23-4D64-A85C-B59BF7C464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4806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EE414-2ADF-42A6-9AAD-A770C98C86A4}" type="datetimeFigureOut">
              <a:rPr lang="en-US" smtClean="0"/>
              <a:t>5/12/2019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A67B8-2A23-4D64-A85C-B59BF7C464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6026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EE414-2ADF-42A6-9AAD-A770C98C86A4}" type="datetimeFigureOut">
              <a:rPr lang="en-US" smtClean="0"/>
              <a:t>5/12/2019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A67B8-2A23-4D64-A85C-B59BF7C464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9080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0589" y="3283711"/>
            <a:ext cx="10370820" cy="167893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5/13/2019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739085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rgbClr val="444949"/>
                </a:solidFill>
                <a:latin typeface="Gill Sans MT"/>
                <a:cs typeface="Gill Sans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6941" y="1336345"/>
            <a:ext cx="2978785" cy="42075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1" i="0" u="heavy">
                <a:solidFill>
                  <a:srgbClr val="444949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8200763" y="1336345"/>
            <a:ext cx="3240404" cy="37871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1" i="0" u="sng">
                <a:solidFill>
                  <a:srgbClr val="444949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5/13/2019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024912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EE414-2ADF-42A6-9AAD-A770C98C86A4}" type="datetimeFigureOut">
              <a:rPr lang="en-US" smtClean="0"/>
              <a:t>5/12/2019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A67B8-2A23-4D64-A85C-B59BF7C464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4255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EE414-2ADF-42A6-9AAD-A770C98C86A4}" type="datetimeFigureOut">
              <a:rPr lang="en-US" smtClean="0"/>
              <a:t>5/12/2019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A67B8-2A23-4D64-A85C-B59BF7C464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9281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EE414-2ADF-42A6-9AAD-A770C98C86A4}" type="datetimeFigureOut">
              <a:rPr lang="en-US" smtClean="0"/>
              <a:t>5/12/2019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A67B8-2A23-4D64-A85C-B59BF7C464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2384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EE414-2ADF-42A6-9AAD-A770C98C86A4}" type="datetimeFigureOut">
              <a:rPr lang="en-US" smtClean="0"/>
              <a:t>5/12/2019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A67B8-2A23-4D64-A85C-B59BF7C464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6499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EE414-2ADF-42A6-9AAD-A770C98C86A4}" type="datetimeFigureOut">
              <a:rPr lang="en-US" smtClean="0"/>
              <a:t>5/12/2019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A67B8-2A23-4D64-A85C-B59BF7C464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0013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EE414-2ADF-42A6-9AAD-A770C98C86A4}" type="datetimeFigureOut">
              <a:rPr lang="en-US" smtClean="0"/>
              <a:t>5/12/2019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A67B8-2A23-4D64-A85C-B59BF7C464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4355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EE414-2ADF-42A6-9AAD-A770C98C86A4}" type="datetimeFigureOut">
              <a:rPr lang="en-US" smtClean="0"/>
              <a:t>5/12/2019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A67B8-2A23-4D64-A85C-B59BF7C464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8158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EE414-2ADF-42A6-9AAD-A770C98C86A4}" type="datetimeFigureOut">
              <a:rPr lang="en-US" smtClean="0"/>
              <a:t>5/12/2019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A67B8-2A23-4D64-A85C-B59BF7C464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0761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9EE414-2ADF-42A6-9AAD-A770C98C86A4}" type="datetimeFigureOut">
              <a:rPr lang="en-US" smtClean="0"/>
              <a:t>5/12/2019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9A67B8-2A23-4D64-A85C-B59BF7C464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0166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piracy@datacumulus.com" TargetMode="External"/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1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6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png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image" Target="../media/image103.png"/><Relationship Id="rId7" Type="http://schemas.openxmlformats.org/officeDocument/2006/relationships/image" Target="../media/image107.png"/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1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3" Type="http://schemas.openxmlformats.org/officeDocument/2006/relationships/image" Target="../media/image109.png"/><Relationship Id="rId7" Type="http://schemas.openxmlformats.org/officeDocument/2006/relationships/image" Target="../media/image113.png"/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image" Target="../media/image110.png"/><Relationship Id="rId9" Type="http://schemas.openxmlformats.org/officeDocument/2006/relationships/image" Target="../media/image115.png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8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6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3.png"/><Relationship Id="rId5" Type="http://schemas.openxmlformats.org/officeDocument/2006/relationships/image" Target="../media/image122.png"/><Relationship Id="rId4" Type="http://schemas.openxmlformats.org/officeDocument/2006/relationships/hyperlink" Target="http://myapp.mydomain.com/" TargetMode="Externa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25.png"/><Relationship Id="rId4" Type="http://schemas.openxmlformats.org/officeDocument/2006/relationships/hyperlink" Target="http://myapp.mydomain.com/" TargetMode="Externa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7.pn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1.png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1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png"/><Relationship Id="rId13" Type="http://schemas.openxmlformats.org/officeDocument/2006/relationships/image" Target="../media/image142.png"/><Relationship Id="rId3" Type="http://schemas.openxmlformats.org/officeDocument/2006/relationships/image" Target="../media/image132.png"/><Relationship Id="rId7" Type="http://schemas.openxmlformats.org/officeDocument/2006/relationships/image" Target="../media/image136.png"/><Relationship Id="rId12" Type="http://schemas.openxmlformats.org/officeDocument/2006/relationships/image" Target="../media/image141.png"/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5.png"/><Relationship Id="rId11" Type="http://schemas.openxmlformats.org/officeDocument/2006/relationships/image" Target="../media/image140.png"/><Relationship Id="rId5" Type="http://schemas.openxmlformats.org/officeDocument/2006/relationships/image" Target="../media/image134.png"/><Relationship Id="rId10" Type="http://schemas.openxmlformats.org/officeDocument/2006/relationships/image" Target="../media/image139.png"/><Relationship Id="rId4" Type="http://schemas.openxmlformats.org/officeDocument/2006/relationships/image" Target="../media/image133.png"/><Relationship Id="rId9" Type="http://schemas.openxmlformats.org/officeDocument/2006/relationships/image" Target="../media/image138.png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6.png"/><Relationship Id="rId5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6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1.png"/><Relationship Id="rId4" Type="http://schemas.openxmlformats.org/officeDocument/2006/relationships/image" Target="../media/image150.png"/></Relationships>
</file>

<file path=ppt/slides/_rels/slide1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png"/><Relationship Id="rId3" Type="http://schemas.openxmlformats.org/officeDocument/2006/relationships/image" Target="../media/image152.png"/><Relationship Id="rId7" Type="http://schemas.openxmlformats.org/officeDocument/2006/relationships/image" Target="../media/image156.png"/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5.png"/><Relationship Id="rId5" Type="http://schemas.openxmlformats.org/officeDocument/2006/relationships/image" Target="../media/image154.png"/><Relationship Id="rId4" Type="http://schemas.openxmlformats.org/officeDocument/2006/relationships/image" Target="../media/image153.png"/></Relationships>
</file>

<file path=ppt/slides/_rels/slide1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3.png"/><Relationship Id="rId3" Type="http://schemas.openxmlformats.org/officeDocument/2006/relationships/image" Target="../media/image158.png"/><Relationship Id="rId7" Type="http://schemas.openxmlformats.org/officeDocument/2006/relationships/image" Target="../media/image162.png"/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1.png"/><Relationship Id="rId11" Type="http://schemas.openxmlformats.org/officeDocument/2006/relationships/image" Target="../media/image166.png"/><Relationship Id="rId5" Type="http://schemas.openxmlformats.org/officeDocument/2006/relationships/image" Target="../media/image160.png"/><Relationship Id="rId10" Type="http://schemas.openxmlformats.org/officeDocument/2006/relationships/image" Target="../media/image165.png"/><Relationship Id="rId4" Type="http://schemas.openxmlformats.org/officeDocument/2006/relationships/image" Target="../media/image159.png"/><Relationship Id="rId9" Type="http://schemas.openxmlformats.org/officeDocument/2006/relationships/image" Target="../media/image164.png"/></Relationships>
</file>

<file path=ppt/slides/_rels/slide1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2.png"/><Relationship Id="rId3" Type="http://schemas.openxmlformats.org/officeDocument/2006/relationships/image" Target="../media/image167.png"/><Relationship Id="rId7" Type="http://schemas.openxmlformats.org/officeDocument/2006/relationships/image" Target="../media/image171.png"/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0.png"/><Relationship Id="rId5" Type="http://schemas.openxmlformats.org/officeDocument/2006/relationships/image" Target="../media/image169.png"/><Relationship Id="rId4" Type="http://schemas.openxmlformats.org/officeDocument/2006/relationships/image" Target="../media/image168.png"/><Relationship Id="rId9" Type="http://schemas.openxmlformats.org/officeDocument/2006/relationships/image" Target="../media/image173.png"/></Relationships>
</file>

<file path=ppt/slides/_rels/slide1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3.png"/><Relationship Id="rId3" Type="http://schemas.openxmlformats.org/officeDocument/2006/relationships/image" Target="../media/image167.png"/><Relationship Id="rId7" Type="http://schemas.openxmlformats.org/officeDocument/2006/relationships/image" Target="../media/image172.png"/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1.png"/><Relationship Id="rId5" Type="http://schemas.openxmlformats.org/officeDocument/2006/relationships/image" Target="../media/image170.png"/><Relationship Id="rId4" Type="http://schemas.openxmlformats.org/officeDocument/2006/relationships/image" Target="../media/image168.png"/></Relationships>
</file>

<file path=ppt/slides/_rels/slide1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9.png"/><Relationship Id="rId3" Type="http://schemas.openxmlformats.org/officeDocument/2006/relationships/image" Target="../media/image174.png"/><Relationship Id="rId7" Type="http://schemas.openxmlformats.org/officeDocument/2006/relationships/image" Target="../media/image178.png"/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7.png"/><Relationship Id="rId5" Type="http://schemas.openxmlformats.org/officeDocument/2006/relationships/image" Target="../media/image176.png"/><Relationship Id="rId10" Type="http://schemas.openxmlformats.org/officeDocument/2006/relationships/image" Target="../media/image181.png"/><Relationship Id="rId4" Type="http://schemas.openxmlformats.org/officeDocument/2006/relationships/image" Target="../media/image175.png"/><Relationship Id="rId9" Type="http://schemas.openxmlformats.org/officeDocument/2006/relationships/image" Target="../media/image18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9.png"/><Relationship Id="rId3" Type="http://schemas.openxmlformats.org/officeDocument/2006/relationships/image" Target="../media/image182.png"/><Relationship Id="rId7" Type="http://schemas.openxmlformats.org/officeDocument/2006/relationships/image" Target="../media/image178.png"/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7.png"/><Relationship Id="rId11" Type="http://schemas.openxmlformats.org/officeDocument/2006/relationships/image" Target="../media/image185.png"/><Relationship Id="rId5" Type="http://schemas.openxmlformats.org/officeDocument/2006/relationships/image" Target="../media/image176.png"/><Relationship Id="rId10" Type="http://schemas.openxmlformats.org/officeDocument/2006/relationships/image" Target="../media/image184.png"/><Relationship Id="rId4" Type="http://schemas.openxmlformats.org/officeDocument/2006/relationships/image" Target="../media/image183.png"/><Relationship Id="rId9" Type="http://schemas.openxmlformats.org/officeDocument/2006/relationships/image" Target="../media/image180.png"/></Relationships>
</file>

<file path=ppt/slides/_rels/slide1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9.png"/><Relationship Id="rId13" Type="http://schemas.openxmlformats.org/officeDocument/2006/relationships/image" Target="../media/image189.png"/><Relationship Id="rId3" Type="http://schemas.openxmlformats.org/officeDocument/2006/relationships/image" Target="../media/image182.png"/><Relationship Id="rId7" Type="http://schemas.openxmlformats.org/officeDocument/2006/relationships/image" Target="../media/image178.png"/><Relationship Id="rId12" Type="http://schemas.openxmlformats.org/officeDocument/2006/relationships/image" Target="../media/image188.png"/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7.png"/><Relationship Id="rId11" Type="http://schemas.openxmlformats.org/officeDocument/2006/relationships/image" Target="../media/image187.png"/><Relationship Id="rId5" Type="http://schemas.openxmlformats.org/officeDocument/2006/relationships/image" Target="../media/image176.png"/><Relationship Id="rId10" Type="http://schemas.openxmlformats.org/officeDocument/2006/relationships/image" Target="../media/image184.png"/><Relationship Id="rId4" Type="http://schemas.openxmlformats.org/officeDocument/2006/relationships/image" Target="../media/image186.png"/><Relationship Id="rId9" Type="http://schemas.openxmlformats.org/officeDocument/2006/relationships/image" Target="../media/image180.png"/></Relationships>
</file>

<file path=ppt/slides/_rels/slide1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9.png"/><Relationship Id="rId3" Type="http://schemas.openxmlformats.org/officeDocument/2006/relationships/image" Target="../media/image186.png"/><Relationship Id="rId7" Type="http://schemas.openxmlformats.org/officeDocument/2006/relationships/image" Target="../media/image187.png"/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0.png"/><Relationship Id="rId5" Type="http://schemas.openxmlformats.org/officeDocument/2006/relationships/image" Target="../media/image179.png"/><Relationship Id="rId4" Type="http://schemas.openxmlformats.org/officeDocument/2006/relationships/image" Target="../media/image176.png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5.png"/><Relationship Id="rId3" Type="http://schemas.openxmlformats.org/officeDocument/2006/relationships/image" Target="../media/image190.png"/><Relationship Id="rId7" Type="http://schemas.openxmlformats.org/officeDocument/2006/relationships/image" Target="../media/image194.png"/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3.png"/><Relationship Id="rId5" Type="http://schemas.openxmlformats.org/officeDocument/2006/relationships/image" Target="../media/image192.png"/><Relationship Id="rId4" Type="http://schemas.openxmlformats.org/officeDocument/2006/relationships/image" Target="../media/image191.png"/><Relationship Id="rId9" Type="http://schemas.openxmlformats.org/officeDocument/2006/relationships/image" Target="../media/image196.png"/></Relationships>
</file>

<file path=ppt/slides/_rels/slide1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5.png"/><Relationship Id="rId3" Type="http://schemas.openxmlformats.org/officeDocument/2006/relationships/image" Target="../media/image190.png"/><Relationship Id="rId7" Type="http://schemas.openxmlformats.org/officeDocument/2006/relationships/image" Target="../media/image194.png"/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93.png"/><Relationship Id="rId5" Type="http://schemas.openxmlformats.org/officeDocument/2006/relationships/image" Target="../media/image192.png"/><Relationship Id="rId4" Type="http://schemas.openxmlformats.org/officeDocument/2006/relationships/image" Target="../media/image191.png"/><Relationship Id="rId9" Type="http://schemas.openxmlformats.org/officeDocument/2006/relationships/image" Target="../media/image196.png"/></Relationships>
</file>

<file path=ppt/slides/_rels/slide1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5.png"/><Relationship Id="rId3" Type="http://schemas.openxmlformats.org/officeDocument/2006/relationships/image" Target="../media/image190.png"/><Relationship Id="rId7" Type="http://schemas.openxmlformats.org/officeDocument/2006/relationships/image" Target="../media/image194.png"/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3.png"/><Relationship Id="rId5" Type="http://schemas.openxmlformats.org/officeDocument/2006/relationships/image" Target="../media/image192.png"/><Relationship Id="rId4" Type="http://schemas.openxmlformats.org/officeDocument/2006/relationships/image" Target="../media/image191.png"/><Relationship Id="rId9" Type="http://schemas.openxmlformats.org/officeDocument/2006/relationships/image" Target="../media/image196.png"/></Relationships>
</file>

<file path=ppt/slides/_rels/slide1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5.png"/><Relationship Id="rId3" Type="http://schemas.openxmlformats.org/officeDocument/2006/relationships/image" Target="../media/image190.png"/><Relationship Id="rId7" Type="http://schemas.openxmlformats.org/officeDocument/2006/relationships/image" Target="../media/image194.png"/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3.png"/><Relationship Id="rId11" Type="http://schemas.openxmlformats.org/officeDocument/2006/relationships/image" Target="../media/image198.png"/><Relationship Id="rId5" Type="http://schemas.openxmlformats.org/officeDocument/2006/relationships/image" Target="../media/image192.png"/><Relationship Id="rId10" Type="http://schemas.openxmlformats.org/officeDocument/2006/relationships/image" Target="../media/image197.png"/><Relationship Id="rId4" Type="http://schemas.openxmlformats.org/officeDocument/2006/relationships/image" Target="../media/image191.png"/><Relationship Id="rId9" Type="http://schemas.openxmlformats.org/officeDocument/2006/relationships/image" Target="../media/image196.png"/></Relationships>
</file>

<file path=ppt/slides/_rels/slide1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5.png"/><Relationship Id="rId3" Type="http://schemas.openxmlformats.org/officeDocument/2006/relationships/image" Target="../media/image190.png"/><Relationship Id="rId7" Type="http://schemas.openxmlformats.org/officeDocument/2006/relationships/image" Target="../media/image194.png"/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3.png"/><Relationship Id="rId11" Type="http://schemas.openxmlformats.org/officeDocument/2006/relationships/image" Target="../media/image199.png"/><Relationship Id="rId5" Type="http://schemas.openxmlformats.org/officeDocument/2006/relationships/image" Target="../media/image192.png"/><Relationship Id="rId10" Type="http://schemas.openxmlformats.org/officeDocument/2006/relationships/image" Target="../media/image197.png"/><Relationship Id="rId4" Type="http://schemas.openxmlformats.org/officeDocument/2006/relationships/image" Target="../media/image191.png"/><Relationship Id="rId9" Type="http://schemas.openxmlformats.org/officeDocument/2006/relationships/image" Target="../media/image19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5.png"/><Relationship Id="rId3" Type="http://schemas.openxmlformats.org/officeDocument/2006/relationships/image" Target="../media/image190.png"/><Relationship Id="rId7" Type="http://schemas.openxmlformats.org/officeDocument/2006/relationships/image" Target="../media/image194.png"/><Relationship Id="rId12" Type="http://schemas.openxmlformats.org/officeDocument/2006/relationships/image" Target="../media/image201.png"/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3.png"/><Relationship Id="rId11" Type="http://schemas.openxmlformats.org/officeDocument/2006/relationships/image" Target="../media/image200.png"/><Relationship Id="rId5" Type="http://schemas.openxmlformats.org/officeDocument/2006/relationships/image" Target="../media/image192.png"/><Relationship Id="rId10" Type="http://schemas.openxmlformats.org/officeDocument/2006/relationships/image" Target="../media/image197.png"/><Relationship Id="rId4" Type="http://schemas.openxmlformats.org/officeDocument/2006/relationships/image" Target="../media/image191.png"/><Relationship Id="rId9" Type="http://schemas.openxmlformats.org/officeDocument/2006/relationships/image" Target="../media/image196.png"/></Relationships>
</file>

<file path=ppt/slides/_rels/slide1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5.png"/><Relationship Id="rId3" Type="http://schemas.openxmlformats.org/officeDocument/2006/relationships/image" Target="../media/image190.png"/><Relationship Id="rId7" Type="http://schemas.openxmlformats.org/officeDocument/2006/relationships/image" Target="../media/image194.png"/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3.png"/><Relationship Id="rId11" Type="http://schemas.openxmlformats.org/officeDocument/2006/relationships/image" Target="../media/image202.png"/><Relationship Id="rId5" Type="http://schemas.openxmlformats.org/officeDocument/2006/relationships/image" Target="../media/image192.png"/><Relationship Id="rId10" Type="http://schemas.openxmlformats.org/officeDocument/2006/relationships/image" Target="../media/image197.png"/><Relationship Id="rId4" Type="http://schemas.openxmlformats.org/officeDocument/2006/relationships/image" Target="../media/image191.png"/><Relationship Id="rId9" Type="http://schemas.openxmlformats.org/officeDocument/2006/relationships/image" Target="../media/image196.png"/></Relationships>
</file>

<file path=ppt/slides/_rels/slide1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5.png"/><Relationship Id="rId3" Type="http://schemas.openxmlformats.org/officeDocument/2006/relationships/image" Target="../media/image190.png"/><Relationship Id="rId7" Type="http://schemas.openxmlformats.org/officeDocument/2006/relationships/image" Target="../media/image194.png"/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3.png"/><Relationship Id="rId11" Type="http://schemas.openxmlformats.org/officeDocument/2006/relationships/image" Target="../media/image202.png"/><Relationship Id="rId5" Type="http://schemas.openxmlformats.org/officeDocument/2006/relationships/image" Target="../media/image192.png"/><Relationship Id="rId10" Type="http://schemas.openxmlformats.org/officeDocument/2006/relationships/image" Target="../media/image197.png"/><Relationship Id="rId4" Type="http://schemas.openxmlformats.org/officeDocument/2006/relationships/image" Target="../media/image191.png"/><Relationship Id="rId9" Type="http://schemas.openxmlformats.org/officeDocument/2006/relationships/image" Target="../media/image196.png"/></Relationships>
</file>

<file path=ppt/slides/_rels/slide1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5.png"/><Relationship Id="rId3" Type="http://schemas.openxmlformats.org/officeDocument/2006/relationships/image" Target="../media/image190.png"/><Relationship Id="rId7" Type="http://schemas.openxmlformats.org/officeDocument/2006/relationships/image" Target="../media/image194.png"/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3.png"/><Relationship Id="rId11" Type="http://schemas.openxmlformats.org/officeDocument/2006/relationships/image" Target="../media/image202.png"/><Relationship Id="rId5" Type="http://schemas.openxmlformats.org/officeDocument/2006/relationships/image" Target="../media/image192.png"/><Relationship Id="rId10" Type="http://schemas.openxmlformats.org/officeDocument/2006/relationships/image" Target="../media/image197.png"/><Relationship Id="rId4" Type="http://schemas.openxmlformats.org/officeDocument/2006/relationships/image" Target="../media/image191.png"/><Relationship Id="rId9" Type="http://schemas.openxmlformats.org/officeDocument/2006/relationships/image" Target="../media/image196.png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5.png"/><Relationship Id="rId3" Type="http://schemas.openxmlformats.org/officeDocument/2006/relationships/image" Target="../media/image190.png"/><Relationship Id="rId7" Type="http://schemas.openxmlformats.org/officeDocument/2006/relationships/image" Target="../media/image194.png"/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3.png"/><Relationship Id="rId5" Type="http://schemas.openxmlformats.org/officeDocument/2006/relationships/image" Target="../media/image192.png"/><Relationship Id="rId10" Type="http://schemas.openxmlformats.org/officeDocument/2006/relationships/image" Target="../media/image203.png"/><Relationship Id="rId4" Type="http://schemas.openxmlformats.org/officeDocument/2006/relationships/image" Target="../media/image191.png"/><Relationship Id="rId9" Type="http://schemas.openxmlformats.org/officeDocument/2006/relationships/image" Target="../media/image196.png"/></Relationships>
</file>

<file path=ppt/slides/_rels/slide1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5.png"/><Relationship Id="rId3" Type="http://schemas.openxmlformats.org/officeDocument/2006/relationships/image" Target="../media/image190.png"/><Relationship Id="rId7" Type="http://schemas.openxmlformats.org/officeDocument/2006/relationships/image" Target="../media/image194.png"/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3.png"/><Relationship Id="rId5" Type="http://schemas.openxmlformats.org/officeDocument/2006/relationships/image" Target="../media/image192.png"/><Relationship Id="rId10" Type="http://schemas.openxmlformats.org/officeDocument/2006/relationships/image" Target="../media/image204.png"/><Relationship Id="rId4" Type="http://schemas.openxmlformats.org/officeDocument/2006/relationships/image" Target="../media/image191.png"/><Relationship Id="rId9" Type="http://schemas.openxmlformats.org/officeDocument/2006/relationships/image" Target="../media/image196.png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7" Type="http://schemas.openxmlformats.org/officeDocument/2006/relationships/image" Target="../media/image206.png"/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6.png"/><Relationship Id="rId5" Type="http://schemas.openxmlformats.org/officeDocument/2006/relationships/image" Target="../media/image195.png"/><Relationship Id="rId4" Type="http://schemas.openxmlformats.org/officeDocument/2006/relationships/image" Target="../media/image205.png"/></Relationships>
</file>

<file path=ppt/slides/_rels/slide1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9.png"/><Relationship Id="rId3" Type="http://schemas.openxmlformats.org/officeDocument/2006/relationships/image" Target="../media/image190.png"/><Relationship Id="rId7" Type="http://schemas.openxmlformats.org/officeDocument/2006/relationships/image" Target="../media/image208.png"/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6.png"/><Relationship Id="rId5" Type="http://schemas.openxmlformats.org/officeDocument/2006/relationships/image" Target="../media/image195.png"/><Relationship Id="rId4" Type="http://schemas.openxmlformats.org/officeDocument/2006/relationships/image" Target="../media/image207.png"/><Relationship Id="rId9" Type="http://schemas.openxmlformats.org/officeDocument/2006/relationships/image" Target="../media/image21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2.png"/><Relationship Id="rId3" Type="http://schemas.openxmlformats.org/officeDocument/2006/relationships/image" Target="../media/image190.png"/><Relationship Id="rId7" Type="http://schemas.openxmlformats.org/officeDocument/2006/relationships/image" Target="../media/image211.png"/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6.png"/><Relationship Id="rId5" Type="http://schemas.openxmlformats.org/officeDocument/2006/relationships/image" Target="../media/image195.png"/><Relationship Id="rId10" Type="http://schemas.openxmlformats.org/officeDocument/2006/relationships/image" Target="../media/image214.png"/><Relationship Id="rId4" Type="http://schemas.openxmlformats.org/officeDocument/2006/relationships/image" Target="../media/image207.png"/><Relationship Id="rId9" Type="http://schemas.openxmlformats.org/officeDocument/2006/relationships/image" Target="../media/image213.png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png"/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12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12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png"/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png"/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4.png"/><Relationship Id="rId5" Type="http://schemas.openxmlformats.org/officeDocument/2006/relationships/image" Target="../media/image223.png"/><Relationship Id="rId4" Type="http://schemas.openxmlformats.org/officeDocument/2006/relationships/image" Target="../media/image222.png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7" Type="http://schemas.openxmlformats.org/officeDocument/2006/relationships/image" Target="../media/image225.png"/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4.png"/><Relationship Id="rId5" Type="http://schemas.openxmlformats.org/officeDocument/2006/relationships/image" Target="../media/image223.png"/><Relationship Id="rId4" Type="http://schemas.openxmlformats.org/officeDocument/2006/relationships/image" Target="../media/image222.png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7" Type="http://schemas.openxmlformats.org/officeDocument/2006/relationships/image" Target="../media/image227.png"/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6.png"/><Relationship Id="rId5" Type="http://schemas.openxmlformats.org/officeDocument/2006/relationships/image" Target="../media/image223.png"/><Relationship Id="rId4" Type="http://schemas.openxmlformats.org/officeDocument/2006/relationships/image" Target="../media/image22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8.png"/><Relationship Id="rId7" Type="http://schemas.openxmlformats.org/officeDocument/2006/relationships/image" Target="../media/image232.png"/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1.png"/><Relationship Id="rId5" Type="http://schemas.openxmlformats.org/officeDocument/2006/relationships/image" Target="../media/image230.png"/><Relationship Id="rId4" Type="http://schemas.openxmlformats.org/officeDocument/2006/relationships/image" Target="../media/image229.png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3.png"/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mybucket.s3-website.eu-west-3.amazonaws.com/" TargetMode="External"/><Relationship Id="rId4" Type="http://schemas.openxmlformats.org/officeDocument/2006/relationships/image" Target="../media/image234.png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6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3" Type="http://schemas.openxmlformats.org/officeDocument/2006/relationships/hyperlink" Target="http://169.254.169.254/latest/meta-data" TargetMode="External"/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12.xml"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5.png"/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6.png"/></Relationships>
</file>

<file path=ppt/slides/_rels/slide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7.png"/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9.png"/><Relationship Id="rId4" Type="http://schemas.openxmlformats.org/officeDocument/2006/relationships/image" Target="../media/image238.png"/></Relationships>
</file>

<file path=ppt/slides/_rels/slide2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1.png"/></Relationships>
</file>

<file path=ppt/slides/_rels/slide22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7.png"/><Relationship Id="rId3" Type="http://schemas.openxmlformats.org/officeDocument/2006/relationships/image" Target="../media/image242.png"/><Relationship Id="rId7" Type="http://schemas.openxmlformats.org/officeDocument/2006/relationships/image" Target="../media/image246.png"/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5.png"/><Relationship Id="rId5" Type="http://schemas.openxmlformats.org/officeDocument/2006/relationships/image" Target="../media/image244.png"/><Relationship Id="rId4" Type="http://schemas.openxmlformats.org/officeDocument/2006/relationships/image" Target="../media/image243.png"/></Relationships>
</file>

<file path=ppt/slides/_rels/slide22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13.xml"/></Relationships>
</file>

<file path=ppt/slides/_rels/slide230.xml.rels><?xml version="1.0" encoding="UTF-8" standalone="yes"?>
<Relationships xmlns="http://schemas.openxmlformats.org/package/2006/relationships"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3.png"/><Relationship Id="rId3" Type="http://schemas.openxmlformats.org/officeDocument/2006/relationships/image" Target="../media/image248.png"/><Relationship Id="rId7" Type="http://schemas.openxmlformats.org/officeDocument/2006/relationships/image" Target="../media/image252.png"/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1.png"/><Relationship Id="rId5" Type="http://schemas.openxmlformats.org/officeDocument/2006/relationships/image" Target="../media/image250.png"/><Relationship Id="rId4" Type="http://schemas.openxmlformats.org/officeDocument/2006/relationships/image" Target="../media/image249.png"/><Relationship Id="rId9" Type="http://schemas.openxmlformats.org/officeDocument/2006/relationships/image" Target="../media/image254.png"/></Relationships>
</file>

<file path=ppt/slides/_rels/slide23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2.xml"/></Relationships>
</file>

<file path=ppt/slides/_rels/slide2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png"/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1.png"/><Relationship Id="rId3" Type="http://schemas.openxmlformats.org/officeDocument/2006/relationships/image" Target="../media/image256.png"/><Relationship Id="rId7" Type="http://schemas.openxmlformats.org/officeDocument/2006/relationships/image" Target="../media/image260.png"/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9.png"/><Relationship Id="rId5" Type="http://schemas.openxmlformats.org/officeDocument/2006/relationships/image" Target="../media/image258.png"/><Relationship Id="rId4" Type="http://schemas.openxmlformats.org/officeDocument/2006/relationships/image" Target="../media/image257.png"/><Relationship Id="rId9" Type="http://schemas.openxmlformats.org/officeDocument/2006/relationships/image" Target="../media/image262.png"/></Relationships>
</file>

<file path=ppt/slides/_rels/slide2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png"/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4.png"/><Relationship Id="rId4" Type="http://schemas.openxmlformats.org/officeDocument/2006/relationships/image" Target="../media/image263.png"/></Relationships>
</file>

<file path=ppt/slides/_rels/slide2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5.png"/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2.xml"/></Relationships>
</file>

<file path=ppt/slides/_rels/slide24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6.png"/><Relationship Id="rId7" Type="http://schemas.openxmlformats.org/officeDocument/2006/relationships/image" Target="../media/image270.png"/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9.png"/><Relationship Id="rId5" Type="http://schemas.openxmlformats.org/officeDocument/2006/relationships/image" Target="../media/image268.png"/><Relationship Id="rId4" Type="http://schemas.openxmlformats.org/officeDocument/2006/relationships/image" Target="../media/image267.png"/></Relationships>
</file>

<file path=ppt/slides/_rels/slide2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6.png"/><Relationship Id="rId3" Type="http://schemas.openxmlformats.org/officeDocument/2006/relationships/image" Target="../media/image271.png"/><Relationship Id="rId7" Type="http://schemas.openxmlformats.org/officeDocument/2006/relationships/image" Target="../media/image275.png"/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4.png"/><Relationship Id="rId5" Type="http://schemas.openxmlformats.org/officeDocument/2006/relationships/image" Target="../media/image273.png"/><Relationship Id="rId4" Type="http://schemas.openxmlformats.org/officeDocument/2006/relationships/image" Target="../media/image272.png"/><Relationship Id="rId9" Type="http://schemas.openxmlformats.org/officeDocument/2006/relationships/image" Target="../media/image277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8.png"/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12" Type="http://schemas.openxmlformats.org/officeDocument/2006/relationships/image" Target="../media/image50.png"/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4.png"/><Relationship Id="rId11" Type="http://schemas.openxmlformats.org/officeDocument/2006/relationships/image" Target="../media/image49.png"/><Relationship Id="rId5" Type="http://schemas.openxmlformats.org/officeDocument/2006/relationships/image" Target="../media/image43.png"/><Relationship Id="rId10" Type="http://schemas.openxmlformats.org/officeDocument/2006/relationships/image" Target="../media/image48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www/" TargetMode="External"/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c2instances.info/" TargetMode="External"/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6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inkedin.com/in/stephanemaarek" TargetMode="External"/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hyperlink" Target="https://medium.com/%40stephane.maarek" TargetMode="Externa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18" Type="http://schemas.openxmlformats.org/officeDocument/2006/relationships/image" Target="../media/image20.png"/><Relationship Id="rId26" Type="http://schemas.openxmlformats.org/officeDocument/2006/relationships/image" Target="../media/image28.png"/><Relationship Id="rId3" Type="http://schemas.openxmlformats.org/officeDocument/2006/relationships/image" Target="../media/image5.png"/><Relationship Id="rId21" Type="http://schemas.openxmlformats.org/officeDocument/2006/relationships/image" Target="../media/image23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17" Type="http://schemas.openxmlformats.org/officeDocument/2006/relationships/image" Target="../media/image19.png"/><Relationship Id="rId25" Type="http://schemas.openxmlformats.org/officeDocument/2006/relationships/image" Target="../media/image27.png"/><Relationship Id="rId33" Type="http://schemas.openxmlformats.org/officeDocument/2006/relationships/image" Target="../media/image35.png"/><Relationship Id="rId2" Type="http://schemas.openxmlformats.org/officeDocument/2006/relationships/hyperlink" Target="http://www.datacumulus.com/" TargetMode="External"/><Relationship Id="rId16" Type="http://schemas.openxmlformats.org/officeDocument/2006/relationships/image" Target="../media/image18.png"/><Relationship Id="rId20" Type="http://schemas.openxmlformats.org/officeDocument/2006/relationships/image" Target="../media/image22.png"/><Relationship Id="rId29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24" Type="http://schemas.openxmlformats.org/officeDocument/2006/relationships/image" Target="../media/image26.png"/><Relationship Id="rId32" Type="http://schemas.openxmlformats.org/officeDocument/2006/relationships/image" Target="../media/image34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23" Type="http://schemas.openxmlformats.org/officeDocument/2006/relationships/image" Target="../media/image25.png"/><Relationship Id="rId28" Type="http://schemas.openxmlformats.org/officeDocument/2006/relationships/image" Target="../media/image30.png"/><Relationship Id="rId10" Type="http://schemas.openxmlformats.org/officeDocument/2006/relationships/image" Target="../media/image12.png"/><Relationship Id="rId19" Type="http://schemas.openxmlformats.org/officeDocument/2006/relationships/image" Target="../media/image21.png"/><Relationship Id="rId31" Type="http://schemas.openxmlformats.org/officeDocument/2006/relationships/image" Target="../media/image33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Relationship Id="rId30" Type="http://schemas.openxmlformats.org/officeDocument/2006/relationships/image" Target="../media/image32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84.png"/><Relationship Id="rId7" Type="http://schemas.openxmlformats.org/officeDocument/2006/relationships/image" Target="../media/image88.png"/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10" Type="http://schemas.openxmlformats.org/officeDocument/2006/relationships/image" Target="../media/image91.png"/><Relationship Id="rId4" Type="http://schemas.openxmlformats.org/officeDocument/2006/relationships/image" Target="../media/image85.png"/><Relationship Id="rId9" Type="http://schemas.openxmlformats.org/officeDocument/2006/relationships/image" Target="../media/image90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6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6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41892" y="6471592"/>
            <a:ext cx="1276985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72644"/>
            <a:ext cx="9751695" cy="1290320"/>
          </a:xfrm>
          <a:prstGeom prst="rect">
            <a:avLst/>
          </a:prstGeom>
        </p:spPr>
        <p:txBody>
          <a:bodyPr vert="horz" wrap="square" lIns="0" tIns="92710" rIns="0" bIns="0" rtlCol="0">
            <a:spAutoFit/>
          </a:bodyPr>
          <a:lstStyle/>
          <a:p>
            <a:pPr marL="12700" marR="5080">
              <a:lnSpc>
                <a:spcPts val="4700"/>
              </a:lnSpc>
              <a:spcBef>
                <a:spcPts val="730"/>
              </a:spcBef>
            </a:pPr>
            <a:r>
              <a:rPr spc="-75" dirty="0"/>
              <a:t>Disclaimer: </a:t>
            </a:r>
            <a:r>
              <a:rPr sz="4300" spc="-15" dirty="0"/>
              <a:t>These </a:t>
            </a:r>
            <a:r>
              <a:rPr sz="4300" spc="-60" dirty="0"/>
              <a:t>slides </a:t>
            </a:r>
            <a:r>
              <a:rPr sz="4300" spc="-55" dirty="0"/>
              <a:t>are </a:t>
            </a:r>
            <a:r>
              <a:rPr sz="4300" spc="-30" dirty="0"/>
              <a:t>copyrighted </a:t>
            </a:r>
            <a:r>
              <a:rPr sz="4300" spc="30" dirty="0"/>
              <a:t>and  </a:t>
            </a:r>
            <a:r>
              <a:rPr sz="4300" spc="-105" dirty="0"/>
              <a:t>strictly </a:t>
            </a:r>
            <a:r>
              <a:rPr sz="4300" spc="-100" dirty="0"/>
              <a:t>for </a:t>
            </a:r>
            <a:r>
              <a:rPr sz="4300" spc="-10" dirty="0"/>
              <a:t>personal </a:t>
            </a:r>
            <a:r>
              <a:rPr sz="4300" spc="-15" dirty="0"/>
              <a:t>use</a:t>
            </a:r>
            <a:r>
              <a:rPr sz="4300" spc="330" dirty="0"/>
              <a:t> </a:t>
            </a:r>
            <a:r>
              <a:rPr sz="4300" spc="-50" dirty="0"/>
              <a:t>only</a:t>
            </a:r>
            <a:endParaRPr sz="4300"/>
          </a:p>
        </p:txBody>
      </p:sp>
      <p:sp>
        <p:nvSpPr>
          <p:cNvPr id="4" name="object 4"/>
          <p:cNvSpPr txBox="1"/>
          <p:nvPr/>
        </p:nvSpPr>
        <p:spPr>
          <a:xfrm>
            <a:off x="916939" y="1761236"/>
            <a:ext cx="10114915" cy="3679190"/>
          </a:xfrm>
          <a:prstGeom prst="rect">
            <a:avLst/>
          </a:prstGeom>
        </p:spPr>
        <p:txBody>
          <a:bodyPr vert="horz" wrap="square" lIns="0" tIns="130175" rIns="0" bIns="0" rtlCol="0">
            <a:spAutoFit/>
          </a:bodyPr>
          <a:lstStyle/>
          <a:p>
            <a:pPr marL="241300" marR="2713355" indent="-228600">
              <a:lnSpc>
                <a:spcPct val="70000"/>
              </a:lnSpc>
              <a:spcBef>
                <a:spcPts val="1025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75" dirty="0">
                <a:solidFill>
                  <a:srgbClr val="444949"/>
                </a:solidFill>
                <a:latin typeface="Gill Sans MT"/>
                <a:cs typeface="Gill Sans MT"/>
              </a:rPr>
              <a:t>This </a:t>
            </a:r>
            <a:r>
              <a:rPr sz="2600" spc="-30" dirty="0">
                <a:solidFill>
                  <a:srgbClr val="444949"/>
                </a:solidFill>
                <a:latin typeface="Gill Sans MT"/>
                <a:cs typeface="Gill Sans MT"/>
              </a:rPr>
              <a:t>document </a:t>
            </a:r>
            <a:r>
              <a:rPr sz="2600" spc="-90" dirty="0">
                <a:solidFill>
                  <a:srgbClr val="444949"/>
                </a:solidFill>
                <a:latin typeface="Gill Sans MT"/>
                <a:cs typeface="Gill Sans MT"/>
              </a:rPr>
              <a:t>is </a:t>
            </a:r>
            <a:r>
              <a:rPr sz="2600" spc="-40" dirty="0">
                <a:solidFill>
                  <a:srgbClr val="444949"/>
                </a:solidFill>
                <a:latin typeface="Gill Sans MT"/>
                <a:cs typeface="Gill Sans MT"/>
              </a:rPr>
              <a:t>reserved </a:t>
            </a:r>
            <a:r>
              <a:rPr sz="2600" spc="-85" dirty="0">
                <a:solidFill>
                  <a:srgbClr val="444949"/>
                </a:solidFill>
                <a:latin typeface="Gill Sans MT"/>
                <a:cs typeface="Gill Sans MT"/>
              </a:rPr>
              <a:t>for </a:t>
            </a:r>
            <a:r>
              <a:rPr sz="2600" spc="-15" dirty="0">
                <a:solidFill>
                  <a:srgbClr val="444949"/>
                </a:solidFill>
                <a:latin typeface="Gill Sans MT"/>
                <a:cs typeface="Gill Sans MT"/>
              </a:rPr>
              <a:t>people </a:t>
            </a:r>
            <a:r>
              <a:rPr sz="2600" spc="-55" dirty="0">
                <a:solidFill>
                  <a:srgbClr val="444949"/>
                </a:solidFill>
                <a:latin typeface="Gill Sans MT"/>
                <a:cs typeface="Gill Sans MT"/>
              </a:rPr>
              <a:t>enrolled </a:t>
            </a:r>
            <a:r>
              <a:rPr sz="2600" spc="-60" dirty="0">
                <a:solidFill>
                  <a:srgbClr val="444949"/>
                </a:solidFill>
                <a:latin typeface="Gill Sans MT"/>
                <a:cs typeface="Gill Sans MT"/>
              </a:rPr>
              <a:t>into </a:t>
            </a:r>
            <a:r>
              <a:rPr sz="2600" spc="-40" dirty="0">
                <a:solidFill>
                  <a:srgbClr val="444949"/>
                </a:solidFill>
                <a:latin typeface="Gill Sans MT"/>
                <a:cs typeface="Gill Sans MT"/>
              </a:rPr>
              <a:t>the </a:t>
            </a:r>
            <a:r>
              <a:rPr sz="2600" u="heavy" spc="-4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Gill Sans MT"/>
                <a:cs typeface="Gill Sans MT"/>
              </a:rPr>
              <a:t> </a:t>
            </a:r>
            <a:r>
              <a:rPr sz="2600" u="heavy" spc="-5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Gill Sans MT"/>
                <a:cs typeface="Gill Sans MT"/>
              </a:rPr>
              <a:t>Ultimate AWS </a:t>
            </a:r>
            <a:r>
              <a:rPr sz="2600" u="heavy" spc="-4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Gill Sans MT"/>
                <a:cs typeface="Gill Sans MT"/>
              </a:rPr>
              <a:t>Solutions </a:t>
            </a:r>
            <a:r>
              <a:rPr sz="2600" u="heavy" spc="-6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Gill Sans MT"/>
                <a:cs typeface="Gill Sans MT"/>
              </a:rPr>
              <a:t>Architect </a:t>
            </a:r>
            <a:r>
              <a:rPr sz="2600" u="heavy" spc="-4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Gill Sans MT"/>
                <a:cs typeface="Gill Sans MT"/>
              </a:rPr>
              <a:t>Associate</a:t>
            </a:r>
            <a:r>
              <a:rPr sz="2600" u="heavy" spc="-21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Gill Sans MT"/>
                <a:cs typeface="Gill Sans MT"/>
              </a:rPr>
              <a:t> </a:t>
            </a:r>
            <a:r>
              <a:rPr sz="2600" u="heavy" spc="-5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Gill Sans MT"/>
                <a:cs typeface="Gill Sans MT"/>
              </a:rPr>
              <a:t>Course</a:t>
            </a:r>
            <a:endParaRPr sz="2600" dirty="0">
              <a:latin typeface="Gill Sans MT"/>
              <a:cs typeface="Gill Sans MT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444949"/>
              </a:buClr>
              <a:buFont typeface="Arial"/>
              <a:buChar char="•"/>
            </a:pPr>
            <a:endParaRPr sz="3650" dirty="0">
              <a:latin typeface="Times New Roman"/>
              <a:cs typeface="Times New Roman"/>
            </a:endParaRPr>
          </a:p>
          <a:p>
            <a:pPr marL="241300" marR="5080" indent="-228600">
              <a:lnSpc>
                <a:spcPct val="70000"/>
              </a:lnSpc>
              <a:buSzPct val="101960"/>
              <a:buFont typeface="Arial"/>
              <a:buChar char="•"/>
              <a:tabLst>
                <a:tab pos="241300" algn="l"/>
              </a:tabLst>
            </a:pPr>
            <a:r>
              <a:rPr sz="3825" spc="-15" baseline="1089" dirty="0">
                <a:solidFill>
                  <a:srgbClr val="444949"/>
                </a:solidFill>
                <a:latin typeface="Gill Sans MT"/>
                <a:cs typeface="Gill Sans MT"/>
              </a:rPr>
              <a:t>Please </a:t>
            </a:r>
            <a:r>
              <a:rPr sz="3825" spc="7" baseline="1089" dirty="0">
                <a:solidFill>
                  <a:srgbClr val="444949"/>
                </a:solidFill>
                <a:latin typeface="Gill Sans MT"/>
                <a:cs typeface="Gill Sans MT"/>
              </a:rPr>
              <a:t>do </a:t>
            </a:r>
            <a:r>
              <a:rPr sz="3825" spc="-37" baseline="1089" dirty="0">
                <a:solidFill>
                  <a:srgbClr val="444949"/>
                </a:solidFill>
                <a:latin typeface="Gill Sans MT"/>
                <a:cs typeface="Gill Sans MT"/>
              </a:rPr>
              <a:t>not </a:t>
            </a:r>
            <a:r>
              <a:rPr sz="3825" spc="-52" baseline="1089" dirty="0">
                <a:solidFill>
                  <a:srgbClr val="444949"/>
                </a:solidFill>
                <a:latin typeface="Gill Sans MT"/>
                <a:cs typeface="Gill Sans MT"/>
              </a:rPr>
              <a:t>share </a:t>
            </a:r>
            <a:r>
              <a:rPr sz="3825" spc="-75" baseline="1089" dirty="0">
                <a:solidFill>
                  <a:srgbClr val="444949"/>
                </a:solidFill>
                <a:latin typeface="Gill Sans MT"/>
                <a:cs typeface="Gill Sans MT"/>
              </a:rPr>
              <a:t>this </a:t>
            </a:r>
            <a:r>
              <a:rPr sz="3825" spc="-30" baseline="1089" dirty="0">
                <a:solidFill>
                  <a:srgbClr val="444949"/>
                </a:solidFill>
                <a:latin typeface="Gill Sans MT"/>
                <a:cs typeface="Gill Sans MT"/>
              </a:rPr>
              <a:t>document</a:t>
            </a:r>
            <a:r>
              <a:rPr sz="2600" spc="-20" dirty="0">
                <a:solidFill>
                  <a:srgbClr val="444949"/>
                </a:solidFill>
                <a:latin typeface="Gill Sans MT"/>
                <a:cs typeface="Gill Sans MT"/>
              </a:rPr>
              <a:t>, </a:t>
            </a:r>
            <a:r>
              <a:rPr sz="2600" spc="-85" dirty="0">
                <a:solidFill>
                  <a:srgbClr val="444949"/>
                </a:solidFill>
                <a:latin typeface="Gill Sans MT"/>
                <a:cs typeface="Gill Sans MT"/>
              </a:rPr>
              <a:t>it is </a:t>
            </a:r>
            <a:r>
              <a:rPr sz="2600" spc="-30" dirty="0">
                <a:solidFill>
                  <a:srgbClr val="444949"/>
                </a:solidFill>
                <a:latin typeface="Gill Sans MT"/>
                <a:cs typeface="Gill Sans MT"/>
              </a:rPr>
              <a:t>intended </a:t>
            </a:r>
            <a:r>
              <a:rPr sz="2600" spc="-85" dirty="0">
                <a:solidFill>
                  <a:srgbClr val="444949"/>
                </a:solidFill>
                <a:latin typeface="Gill Sans MT"/>
                <a:cs typeface="Gill Sans MT"/>
              </a:rPr>
              <a:t>for </a:t>
            </a:r>
            <a:r>
              <a:rPr sz="2600" spc="-35" dirty="0">
                <a:solidFill>
                  <a:srgbClr val="444949"/>
                </a:solidFill>
                <a:latin typeface="Gill Sans MT"/>
                <a:cs typeface="Gill Sans MT"/>
              </a:rPr>
              <a:t>personal </a:t>
            </a:r>
            <a:r>
              <a:rPr sz="2600" spc="-40" dirty="0">
                <a:solidFill>
                  <a:srgbClr val="444949"/>
                </a:solidFill>
                <a:latin typeface="Gill Sans MT"/>
                <a:cs typeface="Gill Sans MT"/>
              </a:rPr>
              <a:t>use </a:t>
            </a:r>
            <a:r>
              <a:rPr sz="2600" spc="-10" dirty="0">
                <a:solidFill>
                  <a:srgbClr val="444949"/>
                </a:solidFill>
                <a:latin typeface="Gill Sans MT"/>
                <a:cs typeface="Gill Sans MT"/>
              </a:rPr>
              <a:t>and </a:t>
            </a:r>
            <a:r>
              <a:rPr sz="2600" spc="-15" dirty="0">
                <a:solidFill>
                  <a:srgbClr val="444949"/>
                </a:solidFill>
                <a:latin typeface="Gill Sans MT"/>
                <a:cs typeface="Gill Sans MT"/>
              </a:rPr>
              <a:t>exam  </a:t>
            </a:r>
            <a:r>
              <a:rPr sz="2600" spc="-45" dirty="0">
                <a:solidFill>
                  <a:srgbClr val="444949"/>
                </a:solidFill>
                <a:latin typeface="Gill Sans MT"/>
                <a:cs typeface="Gill Sans MT"/>
              </a:rPr>
              <a:t>preparation </a:t>
            </a:r>
            <a:r>
              <a:rPr sz="2600" spc="-114" dirty="0">
                <a:solidFill>
                  <a:srgbClr val="444949"/>
                </a:solidFill>
                <a:latin typeface="Gill Sans MT"/>
                <a:cs typeface="Gill Sans MT"/>
              </a:rPr>
              <a:t>only, </a:t>
            </a:r>
            <a:r>
              <a:rPr sz="2600" spc="-55" dirty="0">
                <a:solidFill>
                  <a:srgbClr val="444949"/>
                </a:solidFill>
                <a:latin typeface="Gill Sans MT"/>
                <a:cs typeface="Gill Sans MT"/>
              </a:rPr>
              <a:t>thank</a:t>
            </a:r>
            <a:r>
              <a:rPr sz="2600" spc="-3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spc="-70" dirty="0">
                <a:solidFill>
                  <a:srgbClr val="444949"/>
                </a:solidFill>
                <a:latin typeface="Gill Sans MT"/>
                <a:cs typeface="Gill Sans MT"/>
              </a:rPr>
              <a:t>you.</a:t>
            </a:r>
            <a:endParaRPr sz="2600" dirty="0">
              <a:latin typeface="Gill Sans MT"/>
              <a:cs typeface="Gill Sans MT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444949"/>
              </a:buClr>
              <a:buFont typeface="Arial"/>
              <a:buChar char="•"/>
            </a:pPr>
            <a:endParaRPr sz="3600" dirty="0">
              <a:latin typeface="Times New Roman"/>
              <a:cs typeface="Times New Roman"/>
            </a:endParaRPr>
          </a:p>
          <a:p>
            <a:pPr marL="241300" marR="144145" indent="-228600">
              <a:lnSpc>
                <a:spcPct val="70000"/>
              </a:lnSpc>
              <a:buFont typeface="Arial"/>
              <a:buChar char="•"/>
              <a:tabLst>
                <a:tab pos="241300" algn="l"/>
              </a:tabLst>
            </a:pPr>
            <a:r>
              <a:rPr sz="2600" spc="-75" dirty="0">
                <a:solidFill>
                  <a:srgbClr val="444949"/>
                </a:solidFill>
                <a:latin typeface="Gill Sans MT"/>
                <a:cs typeface="Gill Sans MT"/>
              </a:rPr>
              <a:t>If </a:t>
            </a:r>
            <a:r>
              <a:rPr sz="2600" spc="-60" dirty="0">
                <a:solidFill>
                  <a:srgbClr val="444949"/>
                </a:solidFill>
                <a:latin typeface="Gill Sans MT"/>
                <a:cs typeface="Gill Sans MT"/>
              </a:rPr>
              <a:t>you’ve </a:t>
            </a:r>
            <a:r>
              <a:rPr sz="2600" spc="-25" dirty="0">
                <a:solidFill>
                  <a:srgbClr val="444949"/>
                </a:solidFill>
                <a:latin typeface="Gill Sans MT"/>
                <a:cs typeface="Gill Sans MT"/>
              </a:rPr>
              <a:t>obtained </a:t>
            </a:r>
            <a:r>
              <a:rPr sz="2600" spc="-40" dirty="0">
                <a:solidFill>
                  <a:srgbClr val="444949"/>
                </a:solidFill>
                <a:latin typeface="Gill Sans MT"/>
                <a:cs typeface="Gill Sans MT"/>
              </a:rPr>
              <a:t>these </a:t>
            </a:r>
            <a:r>
              <a:rPr sz="2600" spc="-55" dirty="0">
                <a:solidFill>
                  <a:srgbClr val="444949"/>
                </a:solidFill>
                <a:latin typeface="Gill Sans MT"/>
                <a:cs typeface="Gill Sans MT"/>
              </a:rPr>
              <a:t>slides </a:t>
            </a:r>
            <a:r>
              <a:rPr sz="2600" spc="-85" dirty="0">
                <a:solidFill>
                  <a:srgbClr val="444949"/>
                </a:solidFill>
                <a:latin typeface="Gill Sans MT"/>
                <a:cs typeface="Gill Sans MT"/>
              </a:rPr>
              <a:t>for </a:t>
            </a:r>
            <a:r>
              <a:rPr sz="2600" spc="-55" dirty="0">
                <a:solidFill>
                  <a:srgbClr val="444949"/>
                </a:solidFill>
                <a:latin typeface="Gill Sans MT"/>
                <a:cs typeface="Gill Sans MT"/>
              </a:rPr>
              <a:t>free </a:t>
            </a:r>
            <a:r>
              <a:rPr sz="2600" spc="-30" dirty="0">
                <a:solidFill>
                  <a:srgbClr val="444949"/>
                </a:solidFill>
                <a:latin typeface="Gill Sans MT"/>
                <a:cs typeface="Gill Sans MT"/>
              </a:rPr>
              <a:t>on </a:t>
            </a:r>
            <a:r>
              <a:rPr sz="2600" spc="-5" dirty="0">
                <a:solidFill>
                  <a:srgbClr val="444949"/>
                </a:solidFill>
                <a:latin typeface="Gill Sans MT"/>
                <a:cs typeface="Gill Sans MT"/>
              </a:rPr>
              <a:t>a </a:t>
            </a:r>
            <a:r>
              <a:rPr sz="2600" spc="-45" dirty="0">
                <a:solidFill>
                  <a:srgbClr val="444949"/>
                </a:solidFill>
                <a:latin typeface="Gill Sans MT"/>
                <a:cs typeface="Gill Sans MT"/>
              </a:rPr>
              <a:t>website </a:t>
            </a:r>
            <a:r>
              <a:rPr sz="2600" spc="-50" dirty="0">
                <a:solidFill>
                  <a:srgbClr val="444949"/>
                </a:solidFill>
                <a:latin typeface="Gill Sans MT"/>
                <a:cs typeface="Gill Sans MT"/>
              </a:rPr>
              <a:t>that </a:t>
            </a:r>
            <a:r>
              <a:rPr sz="2600" spc="-85" dirty="0">
                <a:solidFill>
                  <a:srgbClr val="444949"/>
                </a:solidFill>
                <a:latin typeface="Gill Sans MT"/>
                <a:cs typeface="Gill Sans MT"/>
              </a:rPr>
              <a:t>is </a:t>
            </a:r>
            <a:r>
              <a:rPr sz="2600" spc="-45" dirty="0">
                <a:solidFill>
                  <a:srgbClr val="444949"/>
                </a:solidFill>
                <a:latin typeface="Gill Sans MT"/>
                <a:cs typeface="Gill Sans MT"/>
              </a:rPr>
              <a:t>not </a:t>
            </a:r>
            <a:r>
              <a:rPr sz="2600" spc="-40" dirty="0">
                <a:solidFill>
                  <a:srgbClr val="444949"/>
                </a:solidFill>
                <a:latin typeface="Gill Sans MT"/>
                <a:cs typeface="Gill Sans MT"/>
              </a:rPr>
              <a:t>the </a:t>
            </a:r>
            <a:r>
              <a:rPr sz="2600" spc="-70" dirty="0">
                <a:solidFill>
                  <a:srgbClr val="444949"/>
                </a:solidFill>
                <a:latin typeface="Gill Sans MT"/>
                <a:cs typeface="Gill Sans MT"/>
              </a:rPr>
              <a:t>course’s  </a:t>
            </a:r>
            <a:r>
              <a:rPr sz="2600" spc="-45" dirty="0">
                <a:solidFill>
                  <a:srgbClr val="444949"/>
                </a:solidFill>
                <a:latin typeface="Gill Sans MT"/>
                <a:cs typeface="Gill Sans MT"/>
              </a:rPr>
              <a:t>website, </a:t>
            </a:r>
            <a:r>
              <a:rPr sz="2600" spc="-25" dirty="0">
                <a:solidFill>
                  <a:srgbClr val="444949"/>
                </a:solidFill>
                <a:latin typeface="Gill Sans MT"/>
                <a:cs typeface="Gill Sans MT"/>
              </a:rPr>
              <a:t>please </a:t>
            </a:r>
            <a:r>
              <a:rPr sz="2600" spc="-55" dirty="0">
                <a:solidFill>
                  <a:srgbClr val="444949"/>
                </a:solidFill>
                <a:latin typeface="Gill Sans MT"/>
                <a:cs typeface="Gill Sans MT"/>
              </a:rPr>
              <a:t>reach </a:t>
            </a:r>
            <a:r>
              <a:rPr sz="2600" spc="-50" dirty="0">
                <a:solidFill>
                  <a:srgbClr val="444949"/>
                </a:solidFill>
                <a:latin typeface="Gill Sans MT"/>
                <a:cs typeface="Gill Sans MT"/>
              </a:rPr>
              <a:t>out </a:t>
            </a:r>
            <a:r>
              <a:rPr sz="2600" spc="-55" dirty="0">
                <a:solidFill>
                  <a:srgbClr val="444949"/>
                </a:solidFill>
                <a:latin typeface="Gill Sans MT"/>
                <a:cs typeface="Gill Sans MT"/>
              </a:rPr>
              <a:t>to</a:t>
            </a:r>
            <a:r>
              <a:rPr sz="2600" spc="15" dirty="0">
                <a:solidFill>
                  <a:srgbClr val="0563C1"/>
                </a:solidFill>
                <a:latin typeface="Gill Sans MT"/>
                <a:cs typeface="Gill Sans MT"/>
              </a:rPr>
              <a:t> </a:t>
            </a:r>
            <a:r>
              <a:rPr sz="2600" u="heavy" spc="-7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Gill Sans MT"/>
                <a:cs typeface="Gill Sans MT"/>
                <a:hlinkClick r:id="rId3"/>
              </a:rPr>
              <a:t>piracy@datacumulus.com</a:t>
            </a:r>
            <a:r>
              <a:rPr sz="2600" spc="-70" dirty="0">
                <a:solidFill>
                  <a:srgbClr val="444949"/>
                </a:solidFill>
                <a:latin typeface="Gill Sans MT"/>
                <a:cs typeface="Gill Sans MT"/>
                <a:hlinkClick r:id="rId3"/>
              </a:rPr>
              <a:t>.</a:t>
            </a:r>
            <a:r>
              <a:rPr sz="2600" spc="-70" dirty="0">
                <a:solidFill>
                  <a:srgbClr val="444949"/>
                </a:solidFill>
                <a:latin typeface="Gill Sans MT"/>
                <a:cs typeface="Gill Sans MT"/>
              </a:rPr>
              <a:t>Thanks!</a:t>
            </a:r>
            <a:endParaRPr sz="2600" dirty="0">
              <a:latin typeface="Gill Sans MT"/>
              <a:cs typeface="Gill Sans MT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444949"/>
              </a:buClr>
              <a:buFont typeface="Arial"/>
              <a:buChar char="•"/>
            </a:pPr>
            <a:endParaRPr sz="2850" dirty="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buSzPct val="101960"/>
              <a:buFont typeface="Arial"/>
              <a:buChar char="•"/>
              <a:tabLst>
                <a:tab pos="241300" algn="l"/>
              </a:tabLst>
            </a:pPr>
            <a:r>
              <a:rPr sz="3825" spc="-60" baseline="1089" dirty="0">
                <a:solidFill>
                  <a:srgbClr val="444949"/>
                </a:solidFill>
                <a:latin typeface="Gill Sans MT"/>
                <a:cs typeface="Gill Sans MT"/>
              </a:rPr>
              <a:t>Best </a:t>
            </a:r>
            <a:r>
              <a:rPr sz="3825" spc="-15" baseline="1089" dirty="0">
                <a:solidFill>
                  <a:srgbClr val="444949"/>
                </a:solidFill>
                <a:latin typeface="Gill Sans MT"/>
                <a:cs typeface="Gill Sans MT"/>
              </a:rPr>
              <a:t>of </a:t>
            </a:r>
            <a:r>
              <a:rPr sz="3825" spc="-82" baseline="1089" dirty="0">
                <a:solidFill>
                  <a:srgbClr val="444949"/>
                </a:solidFill>
                <a:latin typeface="Gill Sans MT"/>
                <a:cs typeface="Gill Sans MT"/>
              </a:rPr>
              <a:t>luck </a:t>
            </a:r>
            <a:r>
              <a:rPr sz="3825" spc="-97" baseline="1089" dirty="0">
                <a:solidFill>
                  <a:srgbClr val="444949"/>
                </a:solidFill>
                <a:latin typeface="Gill Sans MT"/>
                <a:cs typeface="Gill Sans MT"/>
              </a:rPr>
              <a:t>for </a:t>
            </a:r>
            <a:r>
              <a:rPr sz="3825" spc="-30" baseline="1089" dirty="0">
                <a:solidFill>
                  <a:srgbClr val="444949"/>
                </a:solidFill>
                <a:latin typeface="Gill Sans MT"/>
                <a:cs typeface="Gill Sans MT"/>
              </a:rPr>
              <a:t>the </a:t>
            </a:r>
            <a:r>
              <a:rPr sz="3825" spc="15" baseline="1089" dirty="0">
                <a:solidFill>
                  <a:srgbClr val="444949"/>
                </a:solidFill>
                <a:latin typeface="Gill Sans MT"/>
                <a:cs typeface="Gill Sans MT"/>
              </a:rPr>
              <a:t>exam </a:t>
            </a:r>
            <a:r>
              <a:rPr sz="3825" spc="22" baseline="1089" dirty="0">
                <a:solidFill>
                  <a:srgbClr val="444949"/>
                </a:solidFill>
                <a:latin typeface="Gill Sans MT"/>
                <a:cs typeface="Gill Sans MT"/>
              </a:rPr>
              <a:t>and </a:t>
            </a:r>
            <a:r>
              <a:rPr sz="3825" spc="7" baseline="1089" dirty="0">
                <a:solidFill>
                  <a:srgbClr val="444949"/>
                </a:solidFill>
                <a:latin typeface="Gill Sans MT"/>
                <a:cs typeface="Gill Sans MT"/>
              </a:rPr>
              <a:t>happy</a:t>
            </a:r>
            <a:r>
              <a:rPr sz="3825" spc="434" baseline="1089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3825" spc="-67" baseline="1089" dirty="0">
                <a:solidFill>
                  <a:srgbClr val="444949"/>
                </a:solidFill>
                <a:latin typeface="Gill Sans MT"/>
                <a:cs typeface="Gill Sans MT"/>
              </a:rPr>
              <a:t>learning!</a:t>
            </a:r>
            <a:endParaRPr sz="3825" baseline="1089" dirty="0"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42352428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41892" y="6471592"/>
            <a:ext cx="1276985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10589" y="3283711"/>
            <a:ext cx="8355330" cy="1678939"/>
          </a:xfrm>
          <a:prstGeom prst="rect">
            <a:avLst/>
          </a:prstGeom>
        </p:spPr>
        <p:txBody>
          <a:bodyPr vert="horz" wrap="square" lIns="0" tIns="2794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200"/>
              </a:spcBef>
            </a:pPr>
            <a:r>
              <a:rPr sz="6000" spc="-105" dirty="0">
                <a:solidFill>
                  <a:srgbClr val="444949"/>
                </a:solidFill>
                <a:latin typeface="Gill Sans MT"/>
                <a:cs typeface="Gill Sans MT"/>
              </a:rPr>
              <a:t>AWS </a:t>
            </a:r>
            <a:r>
              <a:rPr sz="6000" spc="-80" dirty="0">
                <a:solidFill>
                  <a:srgbClr val="444949"/>
                </a:solidFill>
                <a:latin typeface="Gill Sans MT"/>
                <a:cs typeface="Gill Sans MT"/>
              </a:rPr>
              <a:t>Fundamentals </a:t>
            </a:r>
            <a:r>
              <a:rPr sz="6000" dirty="0">
                <a:solidFill>
                  <a:srgbClr val="444949"/>
                </a:solidFill>
                <a:latin typeface="Gill Sans MT"/>
                <a:cs typeface="Gill Sans MT"/>
              </a:rPr>
              <a:t>– </a:t>
            </a:r>
            <a:r>
              <a:rPr sz="6000" spc="-55" dirty="0">
                <a:solidFill>
                  <a:srgbClr val="444949"/>
                </a:solidFill>
                <a:latin typeface="Gill Sans MT"/>
                <a:cs typeface="Gill Sans MT"/>
              </a:rPr>
              <a:t>Part</a:t>
            </a:r>
            <a:r>
              <a:rPr sz="6000" spc="9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6000" spc="-254" dirty="0">
                <a:solidFill>
                  <a:srgbClr val="444949"/>
                </a:solidFill>
                <a:latin typeface="Gill Sans MT"/>
                <a:cs typeface="Gill Sans MT"/>
              </a:rPr>
              <a:t>I</a:t>
            </a:r>
            <a:endParaRPr sz="6000">
              <a:latin typeface="Gill Sans MT"/>
              <a:cs typeface="Gill Sans MT"/>
            </a:endParaRPr>
          </a:p>
          <a:p>
            <a:pPr marL="12700">
              <a:lnSpc>
                <a:spcPct val="100000"/>
              </a:lnSpc>
              <a:spcBef>
                <a:spcPts val="840"/>
              </a:spcBef>
            </a:pPr>
            <a:r>
              <a:rPr sz="2400" spc="-55" dirty="0">
                <a:solidFill>
                  <a:srgbClr val="939595"/>
                </a:solidFill>
                <a:latin typeface="Gill Sans MT"/>
                <a:cs typeface="Gill Sans MT"/>
              </a:rPr>
              <a:t>Regions, </a:t>
            </a:r>
            <a:r>
              <a:rPr sz="2400" spc="-40" dirty="0">
                <a:solidFill>
                  <a:srgbClr val="939595"/>
                </a:solidFill>
                <a:latin typeface="Gill Sans MT"/>
                <a:cs typeface="Gill Sans MT"/>
              </a:rPr>
              <a:t>IAM </a:t>
            </a:r>
            <a:r>
              <a:rPr sz="2400" spc="-25" dirty="0">
                <a:solidFill>
                  <a:srgbClr val="939595"/>
                </a:solidFill>
                <a:latin typeface="Gill Sans MT"/>
                <a:cs typeface="Gill Sans MT"/>
              </a:rPr>
              <a:t>&amp;</a:t>
            </a:r>
            <a:r>
              <a:rPr sz="2400" spc="-125" dirty="0">
                <a:solidFill>
                  <a:srgbClr val="939595"/>
                </a:solidFill>
                <a:latin typeface="Gill Sans MT"/>
                <a:cs typeface="Gill Sans MT"/>
              </a:rPr>
              <a:t> </a:t>
            </a:r>
            <a:r>
              <a:rPr sz="2400" spc="-40" dirty="0">
                <a:solidFill>
                  <a:srgbClr val="939595"/>
                </a:solidFill>
                <a:latin typeface="Gill Sans MT"/>
                <a:cs typeface="Gill Sans MT"/>
              </a:rPr>
              <a:t>EC2</a:t>
            </a:r>
            <a:endParaRPr sz="2400"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376265975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41892" y="6471592"/>
            <a:ext cx="1276985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374395"/>
            <a:ext cx="3079750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50" dirty="0"/>
              <a:t>EBS</a:t>
            </a:r>
            <a:r>
              <a:rPr spc="-70" dirty="0"/>
              <a:t> </a:t>
            </a:r>
            <a:r>
              <a:rPr spc="-80" dirty="0"/>
              <a:t>Migration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16939" y="1338783"/>
            <a:ext cx="8006715" cy="3125470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4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EBS </a:t>
            </a:r>
            <a:r>
              <a:rPr sz="2800" spc="-70" dirty="0">
                <a:solidFill>
                  <a:srgbClr val="444949"/>
                </a:solidFill>
                <a:latin typeface="Gill Sans MT"/>
                <a:cs typeface="Gill Sans MT"/>
              </a:rPr>
              <a:t>Volumes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are only </a:t>
            </a:r>
            <a:r>
              <a:rPr sz="2800" spc="-65" dirty="0">
                <a:solidFill>
                  <a:srgbClr val="444949"/>
                </a:solidFill>
                <a:latin typeface="Gill Sans MT"/>
                <a:cs typeface="Gill Sans MT"/>
              </a:rPr>
              <a:t>locked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2800" dirty="0">
                <a:solidFill>
                  <a:srgbClr val="444949"/>
                </a:solidFill>
                <a:latin typeface="Gill Sans MT"/>
                <a:cs typeface="Gill Sans MT"/>
              </a:rPr>
              <a:t>a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specific</a:t>
            </a:r>
            <a:r>
              <a:rPr sz="2800" spc="-32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20" dirty="0">
                <a:solidFill>
                  <a:srgbClr val="444949"/>
                </a:solidFill>
                <a:latin typeface="Gill Sans MT"/>
                <a:cs typeface="Gill Sans MT"/>
              </a:rPr>
              <a:t>AZ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5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254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migrate </a:t>
            </a:r>
            <a:r>
              <a:rPr sz="2800" spc="-90" dirty="0">
                <a:solidFill>
                  <a:srgbClr val="444949"/>
                </a:solidFill>
                <a:latin typeface="Gill Sans MT"/>
                <a:cs typeface="Gill Sans MT"/>
              </a:rPr>
              <a:t>it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2800" dirty="0">
                <a:solidFill>
                  <a:srgbClr val="444949"/>
                </a:solidFill>
                <a:latin typeface="Gill Sans MT"/>
                <a:cs typeface="Gill Sans MT"/>
              </a:rPr>
              <a:t>a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different </a:t>
            </a:r>
            <a:r>
              <a:rPr sz="2800" spc="-20" dirty="0">
                <a:solidFill>
                  <a:srgbClr val="444949"/>
                </a:solidFill>
                <a:latin typeface="Gill Sans MT"/>
                <a:cs typeface="Gill Sans MT"/>
              </a:rPr>
              <a:t>AZ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(or</a:t>
            </a:r>
            <a:r>
              <a:rPr sz="2800" spc="-26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region):</a:t>
            </a:r>
            <a:endParaRPr sz="2800">
              <a:latin typeface="Gill Sans MT"/>
              <a:cs typeface="Gill Sans MT"/>
            </a:endParaRPr>
          </a:p>
          <a:p>
            <a:pPr marL="698500" lvl="1" indent="-228600">
              <a:lnSpc>
                <a:spcPct val="100000"/>
              </a:lnSpc>
              <a:spcBef>
                <a:spcPts val="229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25" dirty="0">
                <a:solidFill>
                  <a:srgbClr val="444949"/>
                </a:solidFill>
                <a:latin typeface="Gill Sans MT"/>
                <a:cs typeface="Gill Sans MT"/>
              </a:rPr>
              <a:t>Snapshot </a:t>
            </a:r>
            <a:r>
              <a:rPr sz="2400" spc="-40" dirty="0">
                <a:solidFill>
                  <a:srgbClr val="444949"/>
                </a:solidFill>
                <a:latin typeface="Gill Sans MT"/>
                <a:cs typeface="Gill Sans MT"/>
              </a:rPr>
              <a:t>the</a:t>
            </a:r>
            <a:r>
              <a:rPr sz="2400" spc="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40" dirty="0">
                <a:solidFill>
                  <a:srgbClr val="444949"/>
                </a:solidFill>
                <a:latin typeface="Gill Sans MT"/>
                <a:cs typeface="Gill Sans MT"/>
              </a:rPr>
              <a:t>volume</a:t>
            </a:r>
            <a:endParaRPr sz="2400">
              <a:latin typeface="Gill Sans MT"/>
              <a:cs typeface="Gill Sans MT"/>
            </a:endParaRPr>
          </a:p>
          <a:p>
            <a:pPr marL="698500" lvl="1" indent="-228600">
              <a:lnSpc>
                <a:spcPct val="100000"/>
              </a:lnSpc>
              <a:spcBef>
                <a:spcPts val="215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25" dirty="0">
                <a:solidFill>
                  <a:srgbClr val="444949"/>
                </a:solidFill>
                <a:latin typeface="Gill Sans MT"/>
                <a:cs typeface="Gill Sans MT"/>
              </a:rPr>
              <a:t>(optional) </a:t>
            </a:r>
            <a:r>
              <a:rPr sz="2400" spc="-50" dirty="0">
                <a:solidFill>
                  <a:srgbClr val="444949"/>
                </a:solidFill>
                <a:latin typeface="Gill Sans MT"/>
                <a:cs typeface="Gill Sans MT"/>
              </a:rPr>
              <a:t>Copy </a:t>
            </a:r>
            <a:r>
              <a:rPr sz="2400" spc="-35" dirty="0">
                <a:solidFill>
                  <a:srgbClr val="444949"/>
                </a:solidFill>
                <a:latin typeface="Gill Sans MT"/>
                <a:cs typeface="Gill Sans MT"/>
              </a:rPr>
              <a:t>the volume </a:t>
            </a:r>
            <a:r>
              <a:rPr sz="2400" spc="-50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2400" dirty="0">
                <a:solidFill>
                  <a:srgbClr val="444949"/>
                </a:solidFill>
                <a:latin typeface="Gill Sans MT"/>
                <a:cs typeface="Gill Sans MT"/>
              </a:rPr>
              <a:t>a </a:t>
            </a:r>
            <a:r>
              <a:rPr sz="2400" spc="-50" dirty="0">
                <a:solidFill>
                  <a:srgbClr val="444949"/>
                </a:solidFill>
                <a:latin typeface="Gill Sans MT"/>
                <a:cs typeface="Gill Sans MT"/>
              </a:rPr>
              <a:t>different</a:t>
            </a:r>
            <a:r>
              <a:rPr sz="2400" spc="14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50" dirty="0">
                <a:solidFill>
                  <a:srgbClr val="444949"/>
                </a:solidFill>
                <a:latin typeface="Gill Sans MT"/>
                <a:cs typeface="Gill Sans MT"/>
              </a:rPr>
              <a:t>region</a:t>
            </a:r>
            <a:endParaRPr sz="2400">
              <a:latin typeface="Gill Sans MT"/>
              <a:cs typeface="Gill Sans MT"/>
            </a:endParaRPr>
          </a:p>
          <a:p>
            <a:pPr marL="698500" lvl="1" indent="-228600">
              <a:lnSpc>
                <a:spcPct val="100000"/>
              </a:lnSpc>
              <a:spcBef>
                <a:spcPts val="215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55" dirty="0">
                <a:solidFill>
                  <a:srgbClr val="444949"/>
                </a:solidFill>
                <a:latin typeface="Gill Sans MT"/>
                <a:cs typeface="Gill Sans MT"/>
              </a:rPr>
              <a:t>Create </a:t>
            </a:r>
            <a:r>
              <a:rPr sz="2400" dirty="0">
                <a:solidFill>
                  <a:srgbClr val="444949"/>
                </a:solidFill>
                <a:latin typeface="Gill Sans MT"/>
                <a:cs typeface="Gill Sans MT"/>
              </a:rPr>
              <a:t>a </a:t>
            </a:r>
            <a:r>
              <a:rPr sz="2400" spc="-35" dirty="0">
                <a:solidFill>
                  <a:srgbClr val="444949"/>
                </a:solidFill>
                <a:latin typeface="Gill Sans MT"/>
                <a:cs typeface="Gill Sans MT"/>
              </a:rPr>
              <a:t>volume </a:t>
            </a:r>
            <a:r>
              <a:rPr sz="2400" spc="-55" dirty="0">
                <a:solidFill>
                  <a:srgbClr val="444949"/>
                </a:solidFill>
                <a:latin typeface="Gill Sans MT"/>
                <a:cs typeface="Gill Sans MT"/>
              </a:rPr>
              <a:t>from </a:t>
            </a:r>
            <a:r>
              <a:rPr sz="2400" spc="-35" dirty="0">
                <a:solidFill>
                  <a:srgbClr val="444949"/>
                </a:solidFill>
                <a:latin typeface="Gill Sans MT"/>
                <a:cs typeface="Gill Sans MT"/>
              </a:rPr>
              <a:t>the snapshot </a:t>
            </a:r>
            <a:r>
              <a:rPr sz="2400" spc="-55" dirty="0">
                <a:solidFill>
                  <a:srgbClr val="444949"/>
                </a:solidFill>
                <a:latin typeface="Gill Sans MT"/>
                <a:cs typeface="Gill Sans MT"/>
              </a:rPr>
              <a:t>in </a:t>
            </a:r>
            <a:r>
              <a:rPr sz="2400" spc="-35" dirty="0">
                <a:solidFill>
                  <a:srgbClr val="444949"/>
                </a:solidFill>
                <a:latin typeface="Gill Sans MT"/>
                <a:cs typeface="Gill Sans MT"/>
              </a:rPr>
              <a:t>the </a:t>
            </a:r>
            <a:r>
              <a:rPr sz="2400" spc="-15" dirty="0">
                <a:solidFill>
                  <a:srgbClr val="444949"/>
                </a:solidFill>
                <a:latin typeface="Gill Sans MT"/>
                <a:cs typeface="Gill Sans MT"/>
              </a:rPr>
              <a:t>AZ </a:t>
            </a:r>
            <a:r>
              <a:rPr sz="2400" spc="-25" dirty="0">
                <a:solidFill>
                  <a:srgbClr val="444949"/>
                </a:solidFill>
                <a:latin typeface="Gill Sans MT"/>
                <a:cs typeface="Gill Sans MT"/>
              </a:rPr>
              <a:t>of </a:t>
            </a:r>
            <a:r>
              <a:rPr sz="2400" spc="-80" dirty="0">
                <a:solidFill>
                  <a:srgbClr val="444949"/>
                </a:solidFill>
                <a:latin typeface="Gill Sans MT"/>
                <a:cs typeface="Gill Sans MT"/>
              </a:rPr>
              <a:t>your</a:t>
            </a:r>
            <a:r>
              <a:rPr sz="2400" spc="13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40" dirty="0">
                <a:solidFill>
                  <a:srgbClr val="444949"/>
                </a:solidFill>
                <a:latin typeface="Gill Sans MT"/>
                <a:cs typeface="Gill Sans MT"/>
              </a:rPr>
              <a:t>choice</a:t>
            </a:r>
            <a:endParaRPr sz="2400">
              <a:latin typeface="Gill Sans MT"/>
              <a:cs typeface="Gill Sans MT"/>
            </a:endParaRPr>
          </a:p>
          <a:p>
            <a:pPr lvl="1">
              <a:lnSpc>
                <a:spcPct val="100000"/>
              </a:lnSpc>
              <a:spcBef>
                <a:spcPts val="50"/>
              </a:spcBef>
              <a:buClr>
                <a:srgbClr val="444949"/>
              </a:buClr>
              <a:buFont typeface="Arial"/>
              <a:buChar char="•"/>
            </a:pPr>
            <a:endParaRPr sz="32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buFont typeface="Arial"/>
              <a:buChar char="•"/>
              <a:tabLst>
                <a:tab pos="241300" algn="l"/>
              </a:tabLst>
            </a:pPr>
            <a:r>
              <a:rPr sz="2800" spc="-95" dirty="0">
                <a:solidFill>
                  <a:srgbClr val="444949"/>
                </a:solidFill>
                <a:latin typeface="Gill Sans MT"/>
                <a:cs typeface="Gill Sans MT"/>
              </a:rPr>
              <a:t>Let’s</a:t>
            </a:r>
            <a:r>
              <a:rPr sz="2800" spc="-1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75" dirty="0">
                <a:solidFill>
                  <a:srgbClr val="444949"/>
                </a:solidFill>
                <a:latin typeface="Gill Sans MT"/>
                <a:cs typeface="Gill Sans MT"/>
              </a:rPr>
              <a:t>practice!</a:t>
            </a:r>
            <a:endParaRPr sz="2800"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98777396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41892" y="6471592"/>
            <a:ext cx="1276985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374395"/>
            <a:ext cx="3388360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50" dirty="0"/>
              <a:t>EBS</a:t>
            </a:r>
            <a:r>
              <a:rPr spc="-65" dirty="0"/>
              <a:t> </a:t>
            </a:r>
            <a:r>
              <a:rPr spc="-60" dirty="0"/>
              <a:t>Encryption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16939" y="1389380"/>
            <a:ext cx="9892030" cy="428561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41300" indent="-228600">
              <a:lnSpc>
                <a:spcPts val="3115"/>
              </a:lnSpc>
              <a:spcBef>
                <a:spcPts val="90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25" dirty="0">
                <a:solidFill>
                  <a:srgbClr val="444949"/>
                </a:solidFill>
                <a:latin typeface="Gill Sans MT"/>
                <a:cs typeface="Gill Sans MT"/>
              </a:rPr>
              <a:t>When </a:t>
            </a:r>
            <a:r>
              <a:rPr sz="2600" spc="-55" dirty="0">
                <a:solidFill>
                  <a:srgbClr val="444949"/>
                </a:solidFill>
                <a:latin typeface="Gill Sans MT"/>
                <a:cs typeface="Gill Sans MT"/>
              </a:rPr>
              <a:t>you </a:t>
            </a:r>
            <a:r>
              <a:rPr sz="2600" spc="-50" dirty="0">
                <a:solidFill>
                  <a:srgbClr val="444949"/>
                </a:solidFill>
                <a:latin typeface="Gill Sans MT"/>
                <a:cs typeface="Gill Sans MT"/>
              </a:rPr>
              <a:t>create </a:t>
            </a:r>
            <a:r>
              <a:rPr sz="2600" spc="-15" dirty="0">
                <a:solidFill>
                  <a:srgbClr val="444949"/>
                </a:solidFill>
                <a:latin typeface="Gill Sans MT"/>
                <a:cs typeface="Gill Sans MT"/>
              </a:rPr>
              <a:t>an </a:t>
            </a:r>
            <a:r>
              <a:rPr sz="2600" spc="-25" dirty="0">
                <a:solidFill>
                  <a:srgbClr val="444949"/>
                </a:solidFill>
                <a:latin typeface="Gill Sans MT"/>
                <a:cs typeface="Gill Sans MT"/>
              </a:rPr>
              <a:t>encrypted </a:t>
            </a:r>
            <a:r>
              <a:rPr sz="2600" spc="-35" dirty="0">
                <a:solidFill>
                  <a:srgbClr val="444949"/>
                </a:solidFill>
                <a:latin typeface="Gill Sans MT"/>
                <a:cs typeface="Gill Sans MT"/>
              </a:rPr>
              <a:t>EBS volume, </a:t>
            </a:r>
            <a:r>
              <a:rPr sz="2600" spc="-55" dirty="0">
                <a:solidFill>
                  <a:srgbClr val="444949"/>
                </a:solidFill>
                <a:latin typeface="Gill Sans MT"/>
                <a:cs typeface="Gill Sans MT"/>
              </a:rPr>
              <a:t>you </a:t>
            </a:r>
            <a:r>
              <a:rPr sz="2600" spc="-30" dirty="0">
                <a:solidFill>
                  <a:srgbClr val="444949"/>
                </a:solidFill>
                <a:latin typeface="Gill Sans MT"/>
                <a:cs typeface="Gill Sans MT"/>
              </a:rPr>
              <a:t>get </a:t>
            </a:r>
            <a:r>
              <a:rPr sz="2600" spc="-40" dirty="0">
                <a:solidFill>
                  <a:srgbClr val="444949"/>
                </a:solidFill>
                <a:latin typeface="Gill Sans MT"/>
                <a:cs typeface="Gill Sans MT"/>
              </a:rPr>
              <a:t>the</a:t>
            </a:r>
            <a:r>
              <a:rPr sz="2600" spc="19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spc="-60" dirty="0">
                <a:solidFill>
                  <a:srgbClr val="444949"/>
                </a:solidFill>
                <a:latin typeface="Gill Sans MT"/>
                <a:cs typeface="Gill Sans MT"/>
              </a:rPr>
              <a:t>following:</a:t>
            </a:r>
            <a:endParaRPr sz="2600">
              <a:latin typeface="Gill Sans MT"/>
              <a:cs typeface="Gill Sans MT"/>
            </a:endParaRPr>
          </a:p>
          <a:p>
            <a:pPr marL="698500" lvl="1" indent="-228600">
              <a:lnSpc>
                <a:spcPts val="2625"/>
              </a:lnSpc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200" spc="-25" dirty="0">
                <a:solidFill>
                  <a:srgbClr val="444949"/>
                </a:solidFill>
                <a:latin typeface="Gill Sans MT"/>
                <a:cs typeface="Gill Sans MT"/>
              </a:rPr>
              <a:t>Data </a:t>
            </a:r>
            <a:r>
              <a:rPr sz="2200" spc="-35" dirty="0">
                <a:solidFill>
                  <a:srgbClr val="444949"/>
                </a:solidFill>
                <a:latin typeface="Gill Sans MT"/>
                <a:cs typeface="Gill Sans MT"/>
              </a:rPr>
              <a:t>at </a:t>
            </a:r>
            <a:r>
              <a:rPr sz="2200" spc="-75" dirty="0">
                <a:solidFill>
                  <a:srgbClr val="444949"/>
                </a:solidFill>
                <a:latin typeface="Gill Sans MT"/>
                <a:cs typeface="Gill Sans MT"/>
              </a:rPr>
              <a:t>rest </a:t>
            </a:r>
            <a:r>
              <a:rPr sz="2200" spc="-70" dirty="0">
                <a:solidFill>
                  <a:srgbClr val="444949"/>
                </a:solidFill>
                <a:latin typeface="Gill Sans MT"/>
                <a:cs typeface="Gill Sans MT"/>
              </a:rPr>
              <a:t>is </a:t>
            </a:r>
            <a:r>
              <a:rPr sz="2200" spc="-20" dirty="0">
                <a:solidFill>
                  <a:srgbClr val="444949"/>
                </a:solidFill>
                <a:latin typeface="Gill Sans MT"/>
                <a:cs typeface="Gill Sans MT"/>
              </a:rPr>
              <a:t>encrypted </a:t>
            </a:r>
            <a:r>
              <a:rPr sz="2200" spc="-40" dirty="0">
                <a:solidFill>
                  <a:srgbClr val="444949"/>
                </a:solidFill>
                <a:latin typeface="Gill Sans MT"/>
                <a:cs typeface="Gill Sans MT"/>
              </a:rPr>
              <a:t>inside </a:t>
            </a:r>
            <a:r>
              <a:rPr sz="2200" spc="-35" dirty="0">
                <a:solidFill>
                  <a:srgbClr val="444949"/>
                </a:solidFill>
                <a:latin typeface="Gill Sans MT"/>
                <a:cs typeface="Gill Sans MT"/>
              </a:rPr>
              <a:t>the</a:t>
            </a:r>
            <a:r>
              <a:rPr sz="2200" spc="21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200" spc="-35" dirty="0">
                <a:solidFill>
                  <a:srgbClr val="444949"/>
                </a:solidFill>
                <a:latin typeface="Gill Sans MT"/>
                <a:cs typeface="Gill Sans MT"/>
              </a:rPr>
              <a:t>volume</a:t>
            </a:r>
            <a:endParaRPr sz="2200">
              <a:latin typeface="Gill Sans MT"/>
              <a:cs typeface="Gill Sans MT"/>
            </a:endParaRPr>
          </a:p>
          <a:p>
            <a:pPr marL="698500" lvl="1" indent="-228600">
              <a:lnSpc>
                <a:spcPts val="2615"/>
              </a:lnSpc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200" spc="-50" dirty="0">
                <a:solidFill>
                  <a:srgbClr val="444949"/>
                </a:solidFill>
                <a:latin typeface="Gill Sans MT"/>
                <a:cs typeface="Gill Sans MT"/>
              </a:rPr>
              <a:t>All </a:t>
            </a:r>
            <a:r>
              <a:rPr sz="2200" spc="-35" dirty="0">
                <a:solidFill>
                  <a:srgbClr val="444949"/>
                </a:solidFill>
                <a:latin typeface="Gill Sans MT"/>
                <a:cs typeface="Gill Sans MT"/>
              </a:rPr>
              <a:t>the </a:t>
            </a:r>
            <a:r>
              <a:rPr sz="2200" spc="-20" dirty="0">
                <a:solidFill>
                  <a:srgbClr val="444949"/>
                </a:solidFill>
                <a:latin typeface="Gill Sans MT"/>
                <a:cs typeface="Gill Sans MT"/>
              </a:rPr>
              <a:t>data </a:t>
            </a:r>
            <a:r>
              <a:rPr sz="2200" spc="-45" dirty="0">
                <a:solidFill>
                  <a:srgbClr val="444949"/>
                </a:solidFill>
                <a:latin typeface="Gill Sans MT"/>
                <a:cs typeface="Gill Sans MT"/>
              </a:rPr>
              <a:t>in </a:t>
            </a:r>
            <a:r>
              <a:rPr sz="2200" spc="-50" dirty="0">
                <a:solidFill>
                  <a:srgbClr val="444949"/>
                </a:solidFill>
                <a:latin typeface="Gill Sans MT"/>
                <a:cs typeface="Gill Sans MT"/>
              </a:rPr>
              <a:t>flight </a:t>
            </a:r>
            <a:r>
              <a:rPr sz="2200" spc="-35" dirty="0">
                <a:solidFill>
                  <a:srgbClr val="444949"/>
                </a:solidFill>
                <a:latin typeface="Gill Sans MT"/>
                <a:cs typeface="Gill Sans MT"/>
              </a:rPr>
              <a:t>moving </a:t>
            </a:r>
            <a:r>
              <a:rPr sz="2200" spc="-25" dirty="0">
                <a:solidFill>
                  <a:srgbClr val="444949"/>
                </a:solidFill>
                <a:latin typeface="Gill Sans MT"/>
                <a:cs typeface="Gill Sans MT"/>
              </a:rPr>
              <a:t>between </a:t>
            </a:r>
            <a:r>
              <a:rPr sz="2200" spc="-35" dirty="0">
                <a:solidFill>
                  <a:srgbClr val="444949"/>
                </a:solidFill>
                <a:latin typeface="Gill Sans MT"/>
                <a:cs typeface="Gill Sans MT"/>
              </a:rPr>
              <a:t>the </a:t>
            </a:r>
            <a:r>
              <a:rPr sz="2200" spc="-45" dirty="0">
                <a:solidFill>
                  <a:srgbClr val="444949"/>
                </a:solidFill>
                <a:latin typeface="Gill Sans MT"/>
                <a:cs typeface="Gill Sans MT"/>
              </a:rPr>
              <a:t>instance </a:t>
            </a:r>
            <a:r>
              <a:rPr sz="2200" spc="-10" dirty="0">
                <a:solidFill>
                  <a:srgbClr val="444949"/>
                </a:solidFill>
                <a:latin typeface="Gill Sans MT"/>
                <a:cs typeface="Gill Sans MT"/>
              </a:rPr>
              <a:t>and </a:t>
            </a:r>
            <a:r>
              <a:rPr sz="2200" spc="-35" dirty="0">
                <a:solidFill>
                  <a:srgbClr val="444949"/>
                </a:solidFill>
                <a:latin typeface="Gill Sans MT"/>
                <a:cs typeface="Gill Sans MT"/>
              </a:rPr>
              <a:t>the volume </a:t>
            </a:r>
            <a:r>
              <a:rPr sz="2200" spc="-70" dirty="0">
                <a:solidFill>
                  <a:srgbClr val="444949"/>
                </a:solidFill>
                <a:latin typeface="Gill Sans MT"/>
                <a:cs typeface="Gill Sans MT"/>
              </a:rPr>
              <a:t>is</a:t>
            </a:r>
            <a:r>
              <a:rPr sz="2200" spc="36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200" spc="-20" dirty="0">
                <a:solidFill>
                  <a:srgbClr val="444949"/>
                </a:solidFill>
                <a:latin typeface="Gill Sans MT"/>
                <a:cs typeface="Gill Sans MT"/>
              </a:rPr>
              <a:t>encrypted</a:t>
            </a:r>
            <a:endParaRPr sz="2200">
              <a:latin typeface="Gill Sans MT"/>
              <a:cs typeface="Gill Sans MT"/>
            </a:endParaRPr>
          </a:p>
          <a:p>
            <a:pPr marL="698500" lvl="1" indent="-228600">
              <a:lnSpc>
                <a:spcPts val="2605"/>
              </a:lnSpc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200" spc="-50" dirty="0">
                <a:solidFill>
                  <a:srgbClr val="444949"/>
                </a:solidFill>
                <a:latin typeface="Gill Sans MT"/>
                <a:cs typeface="Gill Sans MT"/>
              </a:rPr>
              <a:t>All </a:t>
            </a:r>
            <a:r>
              <a:rPr sz="2200" spc="-40" dirty="0">
                <a:solidFill>
                  <a:srgbClr val="444949"/>
                </a:solidFill>
                <a:latin typeface="Gill Sans MT"/>
                <a:cs typeface="Gill Sans MT"/>
              </a:rPr>
              <a:t>snapshots </a:t>
            </a:r>
            <a:r>
              <a:rPr sz="2200" spc="-50" dirty="0">
                <a:solidFill>
                  <a:srgbClr val="444949"/>
                </a:solidFill>
                <a:latin typeface="Gill Sans MT"/>
                <a:cs typeface="Gill Sans MT"/>
              </a:rPr>
              <a:t>are</a:t>
            </a:r>
            <a:r>
              <a:rPr sz="2200" spc="6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200" spc="-20" dirty="0">
                <a:solidFill>
                  <a:srgbClr val="444949"/>
                </a:solidFill>
                <a:latin typeface="Gill Sans MT"/>
                <a:cs typeface="Gill Sans MT"/>
              </a:rPr>
              <a:t>encrypted</a:t>
            </a:r>
            <a:endParaRPr sz="2200">
              <a:latin typeface="Gill Sans MT"/>
              <a:cs typeface="Gill Sans MT"/>
            </a:endParaRPr>
          </a:p>
          <a:p>
            <a:pPr marL="698500" lvl="1" indent="-228600">
              <a:lnSpc>
                <a:spcPts val="2615"/>
              </a:lnSpc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200" spc="-50" dirty="0">
                <a:solidFill>
                  <a:srgbClr val="444949"/>
                </a:solidFill>
                <a:latin typeface="Gill Sans MT"/>
                <a:cs typeface="Gill Sans MT"/>
              </a:rPr>
              <a:t>All </a:t>
            </a:r>
            <a:r>
              <a:rPr sz="2200" spc="-40" dirty="0">
                <a:solidFill>
                  <a:srgbClr val="444949"/>
                </a:solidFill>
                <a:latin typeface="Gill Sans MT"/>
                <a:cs typeface="Gill Sans MT"/>
              </a:rPr>
              <a:t>volumes created </a:t>
            </a:r>
            <a:r>
              <a:rPr sz="2200" spc="-50" dirty="0">
                <a:solidFill>
                  <a:srgbClr val="444949"/>
                </a:solidFill>
                <a:latin typeface="Gill Sans MT"/>
                <a:cs typeface="Gill Sans MT"/>
              </a:rPr>
              <a:t>from </a:t>
            </a:r>
            <a:r>
              <a:rPr sz="2200" spc="-35" dirty="0">
                <a:solidFill>
                  <a:srgbClr val="444949"/>
                </a:solidFill>
                <a:latin typeface="Gill Sans MT"/>
                <a:cs typeface="Gill Sans MT"/>
              </a:rPr>
              <a:t>the</a:t>
            </a:r>
            <a:r>
              <a:rPr sz="2200" spc="15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200" spc="-40" dirty="0">
                <a:solidFill>
                  <a:srgbClr val="444949"/>
                </a:solidFill>
                <a:latin typeface="Gill Sans MT"/>
                <a:cs typeface="Gill Sans MT"/>
              </a:rPr>
              <a:t>snapshot</a:t>
            </a:r>
            <a:endParaRPr sz="2200">
              <a:latin typeface="Gill Sans MT"/>
              <a:cs typeface="Gill Sans MT"/>
            </a:endParaRPr>
          </a:p>
          <a:p>
            <a:pPr marL="241300" marR="5080" indent="-228600">
              <a:lnSpc>
                <a:spcPct val="80000"/>
              </a:lnSpc>
              <a:spcBef>
                <a:spcPts val="995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35" dirty="0">
                <a:solidFill>
                  <a:srgbClr val="444949"/>
                </a:solidFill>
                <a:latin typeface="Gill Sans MT"/>
                <a:cs typeface="Gill Sans MT"/>
              </a:rPr>
              <a:t>Encryption </a:t>
            </a:r>
            <a:r>
              <a:rPr sz="2600" spc="-10" dirty="0">
                <a:solidFill>
                  <a:srgbClr val="444949"/>
                </a:solidFill>
                <a:latin typeface="Gill Sans MT"/>
                <a:cs typeface="Gill Sans MT"/>
              </a:rPr>
              <a:t>and </a:t>
            </a:r>
            <a:r>
              <a:rPr sz="2600" spc="-30" dirty="0">
                <a:solidFill>
                  <a:srgbClr val="444949"/>
                </a:solidFill>
                <a:latin typeface="Gill Sans MT"/>
                <a:cs typeface="Gill Sans MT"/>
              </a:rPr>
              <a:t>decryption </a:t>
            </a:r>
            <a:r>
              <a:rPr sz="2600" spc="-60" dirty="0">
                <a:solidFill>
                  <a:srgbClr val="444949"/>
                </a:solidFill>
                <a:latin typeface="Gill Sans MT"/>
                <a:cs typeface="Gill Sans MT"/>
              </a:rPr>
              <a:t>are </a:t>
            </a:r>
            <a:r>
              <a:rPr sz="2600" spc="-25" dirty="0">
                <a:solidFill>
                  <a:srgbClr val="444949"/>
                </a:solidFill>
                <a:latin typeface="Gill Sans MT"/>
                <a:cs typeface="Gill Sans MT"/>
              </a:rPr>
              <a:t>handled </a:t>
            </a:r>
            <a:r>
              <a:rPr sz="2600" spc="-55" dirty="0">
                <a:solidFill>
                  <a:srgbClr val="444949"/>
                </a:solidFill>
                <a:latin typeface="Gill Sans MT"/>
                <a:cs typeface="Gill Sans MT"/>
              </a:rPr>
              <a:t>transparently </a:t>
            </a:r>
            <a:r>
              <a:rPr sz="2600" spc="-35" dirty="0">
                <a:solidFill>
                  <a:srgbClr val="444949"/>
                </a:solidFill>
                <a:latin typeface="Gill Sans MT"/>
                <a:cs typeface="Gill Sans MT"/>
              </a:rPr>
              <a:t>(you </a:t>
            </a:r>
            <a:r>
              <a:rPr sz="2600" spc="-45" dirty="0">
                <a:solidFill>
                  <a:srgbClr val="444949"/>
                </a:solidFill>
                <a:latin typeface="Gill Sans MT"/>
                <a:cs typeface="Gill Sans MT"/>
              </a:rPr>
              <a:t>have </a:t>
            </a:r>
            <a:r>
              <a:rPr sz="2600" spc="-40" dirty="0">
                <a:solidFill>
                  <a:srgbClr val="444949"/>
                </a:solidFill>
                <a:latin typeface="Gill Sans MT"/>
                <a:cs typeface="Gill Sans MT"/>
              </a:rPr>
              <a:t>nothing </a:t>
            </a:r>
            <a:r>
              <a:rPr sz="2600" spc="-55" dirty="0">
                <a:solidFill>
                  <a:srgbClr val="444949"/>
                </a:solidFill>
                <a:latin typeface="Gill Sans MT"/>
                <a:cs typeface="Gill Sans MT"/>
              </a:rPr>
              <a:t>to  </a:t>
            </a:r>
            <a:r>
              <a:rPr sz="2600" spc="-5" dirty="0">
                <a:solidFill>
                  <a:srgbClr val="444949"/>
                </a:solidFill>
                <a:latin typeface="Gill Sans MT"/>
                <a:cs typeface="Gill Sans MT"/>
              </a:rPr>
              <a:t>do)</a:t>
            </a:r>
            <a:endParaRPr sz="26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380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35" dirty="0">
                <a:solidFill>
                  <a:srgbClr val="444949"/>
                </a:solidFill>
                <a:latin typeface="Gill Sans MT"/>
                <a:cs typeface="Gill Sans MT"/>
              </a:rPr>
              <a:t>Encryption </a:t>
            </a:r>
            <a:r>
              <a:rPr sz="2600" spc="-40" dirty="0">
                <a:solidFill>
                  <a:srgbClr val="444949"/>
                </a:solidFill>
                <a:latin typeface="Gill Sans MT"/>
                <a:cs typeface="Gill Sans MT"/>
              </a:rPr>
              <a:t>has </a:t>
            </a:r>
            <a:r>
              <a:rPr sz="2600" spc="-5" dirty="0">
                <a:solidFill>
                  <a:srgbClr val="444949"/>
                </a:solidFill>
                <a:latin typeface="Gill Sans MT"/>
                <a:cs typeface="Gill Sans MT"/>
              </a:rPr>
              <a:t>a </a:t>
            </a:r>
            <a:r>
              <a:rPr sz="2600" spc="-45" dirty="0">
                <a:solidFill>
                  <a:srgbClr val="444949"/>
                </a:solidFill>
                <a:latin typeface="Gill Sans MT"/>
                <a:cs typeface="Gill Sans MT"/>
              </a:rPr>
              <a:t>minimal </a:t>
            </a:r>
            <a:r>
              <a:rPr sz="2600" spc="-35" dirty="0">
                <a:solidFill>
                  <a:srgbClr val="444949"/>
                </a:solidFill>
                <a:latin typeface="Gill Sans MT"/>
                <a:cs typeface="Gill Sans MT"/>
              </a:rPr>
              <a:t>impact </a:t>
            </a:r>
            <a:r>
              <a:rPr sz="2600" spc="-30" dirty="0">
                <a:solidFill>
                  <a:srgbClr val="444949"/>
                </a:solidFill>
                <a:latin typeface="Gill Sans MT"/>
                <a:cs typeface="Gill Sans MT"/>
              </a:rPr>
              <a:t>on</a:t>
            </a:r>
            <a:r>
              <a:rPr sz="2600" spc="18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spc="-45" dirty="0">
                <a:solidFill>
                  <a:srgbClr val="444949"/>
                </a:solidFill>
                <a:latin typeface="Gill Sans MT"/>
                <a:cs typeface="Gill Sans MT"/>
              </a:rPr>
              <a:t>latency</a:t>
            </a:r>
            <a:endParaRPr sz="26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360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35" dirty="0">
                <a:solidFill>
                  <a:srgbClr val="444949"/>
                </a:solidFill>
                <a:latin typeface="Gill Sans MT"/>
                <a:cs typeface="Gill Sans MT"/>
              </a:rPr>
              <a:t>EBS Encryption </a:t>
            </a:r>
            <a:r>
              <a:rPr sz="2600" spc="-40" dirty="0">
                <a:solidFill>
                  <a:srgbClr val="444949"/>
                </a:solidFill>
                <a:latin typeface="Gill Sans MT"/>
                <a:cs typeface="Gill Sans MT"/>
              </a:rPr>
              <a:t>leverages </a:t>
            </a:r>
            <a:r>
              <a:rPr sz="2600" spc="-75" dirty="0">
                <a:solidFill>
                  <a:srgbClr val="444949"/>
                </a:solidFill>
                <a:latin typeface="Gill Sans MT"/>
                <a:cs typeface="Gill Sans MT"/>
              </a:rPr>
              <a:t>keys </a:t>
            </a:r>
            <a:r>
              <a:rPr sz="2600" spc="-60" dirty="0">
                <a:solidFill>
                  <a:srgbClr val="444949"/>
                </a:solidFill>
                <a:latin typeface="Gill Sans MT"/>
                <a:cs typeface="Gill Sans MT"/>
              </a:rPr>
              <a:t>from </a:t>
            </a:r>
            <a:r>
              <a:rPr sz="2600" spc="-105" dirty="0">
                <a:solidFill>
                  <a:srgbClr val="444949"/>
                </a:solidFill>
                <a:latin typeface="Gill Sans MT"/>
                <a:cs typeface="Gill Sans MT"/>
              </a:rPr>
              <a:t>KMS</a:t>
            </a:r>
            <a:r>
              <a:rPr sz="2600" spc="28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dirty="0">
                <a:solidFill>
                  <a:srgbClr val="444949"/>
                </a:solidFill>
                <a:latin typeface="Gill Sans MT"/>
                <a:cs typeface="Gill Sans MT"/>
              </a:rPr>
              <a:t>(AES-256)</a:t>
            </a:r>
            <a:endParaRPr sz="26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385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45" dirty="0">
                <a:solidFill>
                  <a:srgbClr val="444949"/>
                </a:solidFill>
                <a:latin typeface="Gill Sans MT"/>
                <a:cs typeface="Gill Sans MT"/>
              </a:rPr>
              <a:t>Copying </a:t>
            </a:r>
            <a:r>
              <a:rPr sz="2600" spc="-15" dirty="0">
                <a:solidFill>
                  <a:srgbClr val="444949"/>
                </a:solidFill>
                <a:latin typeface="Gill Sans MT"/>
                <a:cs typeface="Gill Sans MT"/>
              </a:rPr>
              <a:t>an </a:t>
            </a:r>
            <a:r>
              <a:rPr sz="2600" spc="-25" dirty="0">
                <a:solidFill>
                  <a:srgbClr val="444949"/>
                </a:solidFill>
                <a:latin typeface="Gill Sans MT"/>
                <a:cs typeface="Gill Sans MT"/>
              </a:rPr>
              <a:t>unencrypted </a:t>
            </a:r>
            <a:r>
              <a:rPr sz="2600" spc="-40" dirty="0">
                <a:solidFill>
                  <a:srgbClr val="444949"/>
                </a:solidFill>
                <a:latin typeface="Gill Sans MT"/>
                <a:cs typeface="Gill Sans MT"/>
              </a:rPr>
              <a:t>snapshot </a:t>
            </a:r>
            <a:r>
              <a:rPr sz="2600" spc="-60" dirty="0">
                <a:solidFill>
                  <a:srgbClr val="444949"/>
                </a:solidFill>
                <a:latin typeface="Gill Sans MT"/>
                <a:cs typeface="Gill Sans MT"/>
              </a:rPr>
              <a:t>allows</a:t>
            </a:r>
            <a:r>
              <a:rPr sz="2600" spc="15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spc="-35" dirty="0">
                <a:solidFill>
                  <a:srgbClr val="444949"/>
                </a:solidFill>
                <a:latin typeface="Gill Sans MT"/>
                <a:cs typeface="Gill Sans MT"/>
              </a:rPr>
              <a:t>encryption</a:t>
            </a:r>
            <a:endParaRPr sz="26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385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35" dirty="0">
                <a:solidFill>
                  <a:srgbClr val="444949"/>
                </a:solidFill>
                <a:latin typeface="Gill Sans MT"/>
                <a:cs typeface="Gill Sans MT"/>
              </a:rPr>
              <a:t>Snapshots </a:t>
            </a:r>
            <a:r>
              <a:rPr sz="2600" spc="-30" dirty="0">
                <a:solidFill>
                  <a:srgbClr val="444949"/>
                </a:solidFill>
                <a:latin typeface="Gill Sans MT"/>
                <a:cs typeface="Gill Sans MT"/>
              </a:rPr>
              <a:t>of </a:t>
            </a:r>
            <a:r>
              <a:rPr sz="2600" spc="-25" dirty="0">
                <a:solidFill>
                  <a:srgbClr val="444949"/>
                </a:solidFill>
                <a:latin typeface="Gill Sans MT"/>
                <a:cs typeface="Gill Sans MT"/>
              </a:rPr>
              <a:t>encrypted </a:t>
            </a:r>
            <a:r>
              <a:rPr sz="2600" spc="-45" dirty="0">
                <a:solidFill>
                  <a:srgbClr val="444949"/>
                </a:solidFill>
                <a:latin typeface="Gill Sans MT"/>
                <a:cs typeface="Gill Sans MT"/>
              </a:rPr>
              <a:t>volumes </a:t>
            </a:r>
            <a:r>
              <a:rPr sz="2600" spc="-60" dirty="0">
                <a:solidFill>
                  <a:srgbClr val="444949"/>
                </a:solidFill>
                <a:latin typeface="Gill Sans MT"/>
                <a:cs typeface="Gill Sans MT"/>
              </a:rPr>
              <a:t>are</a:t>
            </a:r>
            <a:r>
              <a:rPr sz="2600" spc="16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spc="-25" dirty="0">
                <a:solidFill>
                  <a:srgbClr val="444949"/>
                </a:solidFill>
                <a:latin typeface="Gill Sans MT"/>
                <a:cs typeface="Gill Sans MT"/>
              </a:rPr>
              <a:t>encrypted</a:t>
            </a:r>
            <a:endParaRPr sz="2600"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106606869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41892" y="6471592"/>
            <a:ext cx="1276985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8" y="374395"/>
            <a:ext cx="10661650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70" dirty="0"/>
              <a:t>Encryption: </a:t>
            </a:r>
            <a:r>
              <a:rPr spc="-45" dirty="0"/>
              <a:t>encrypt </a:t>
            </a:r>
            <a:r>
              <a:rPr spc="-30" dirty="0"/>
              <a:t>an </a:t>
            </a:r>
            <a:r>
              <a:rPr spc="-40" dirty="0"/>
              <a:t>unencrypted </a:t>
            </a:r>
            <a:r>
              <a:rPr spc="-50" dirty="0"/>
              <a:t>EBS</a:t>
            </a:r>
            <a:r>
              <a:rPr spc="-155" dirty="0"/>
              <a:t> </a:t>
            </a:r>
            <a:r>
              <a:rPr spc="-65" dirty="0"/>
              <a:t>volume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16939" y="1338783"/>
            <a:ext cx="9791065" cy="2451735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4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Create </a:t>
            </a:r>
            <a:r>
              <a:rPr sz="2800" spc="-10" dirty="0">
                <a:solidFill>
                  <a:srgbClr val="444949"/>
                </a:solidFill>
                <a:latin typeface="Gill Sans MT"/>
                <a:cs typeface="Gill Sans MT"/>
              </a:rPr>
              <a:t>an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EBS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snapshot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of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the</a:t>
            </a:r>
            <a:r>
              <a:rPr sz="2800" spc="11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volume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5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35" dirty="0">
                <a:solidFill>
                  <a:srgbClr val="444949"/>
                </a:solidFill>
                <a:latin typeface="Gill Sans MT"/>
                <a:cs typeface="Gill Sans MT"/>
              </a:rPr>
              <a:t>Encrypt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the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EBS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snapshot </a:t>
            </a:r>
            <a:r>
              <a:rPr sz="2800" spc="30" dirty="0">
                <a:solidFill>
                  <a:srgbClr val="444949"/>
                </a:solidFill>
                <a:latin typeface="Gill Sans MT"/>
                <a:cs typeface="Gill Sans MT"/>
              </a:rPr>
              <a:t>(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using copy</a:t>
            </a:r>
            <a:r>
              <a:rPr sz="2800" spc="10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30" dirty="0">
                <a:solidFill>
                  <a:srgbClr val="444949"/>
                </a:solidFill>
                <a:latin typeface="Gill Sans MT"/>
                <a:cs typeface="Gill Sans MT"/>
              </a:rPr>
              <a:t>)</a:t>
            </a:r>
            <a:endParaRPr sz="2800">
              <a:latin typeface="Gill Sans MT"/>
              <a:cs typeface="Gill Sans MT"/>
            </a:endParaRPr>
          </a:p>
          <a:p>
            <a:pPr marL="241300" marR="5080" indent="-228600">
              <a:lnSpc>
                <a:spcPts val="3020"/>
              </a:lnSpc>
              <a:spcBef>
                <a:spcPts val="105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Create </a:t>
            </a:r>
            <a:r>
              <a:rPr sz="2800" spc="-25" dirty="0">
                <a:solidFill>
                  <a:srgbClr val="444949"/>
                </a:solidFill>
                <a:latin typeface="Gill Sans MT"/>
                <a:cs typeface="Gill Sans MT"/>
              </a:rPr>
              <a:t>new ebs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volume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from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the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snapshot </a:t>
            </a:r>
            <a:r>
              <a:rPr sz="2800" spc="30" dirty="0">
                <a:solidFill>
                  <a:srgbClr val="444949"/>
                </a:solidFill>
                <a:latin typeface="Gill Sans MT"/>
                <a:cs typeface="Gill Sans MT"/>
              </a:rPr>
              <a:t>(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the volume </a:t>
            </a:r>
            <a:r>
              <a:rPr sz="2800" spc="-75" dirty="0">
                <a:solidFill>
                  <a:srgbClr val="444949"/>
                </a:solidFill>
                <a:latin typeface="Gill Sans MT"/>
                <a:cs typeface="Gill Sans MT"/>
              </a:rPr>
              <a:t>will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also </a:t>
            </a:r>
            <a:r>
              <a:rPr sz="2800" spc="10" dirty="0">
                <a:solidFill>
                  <a:srgbClr val="444949"/>
                </a:solidFill>
                <a:latin typeface="Gill Sans MT"/>
                <a:cs typeface="Gill Sans MT"/>
              </a:rPr>
              <a:t>be  </a:t>
            </a:r>
            <a:r>
              <a:rPr sz="2800" spc="-25" dirty="0">
                <a:solidFill>
                  <a:srgbClr val="444949"/>
                </a:solidFill>
                <a:latin typeface="Gill Sans MT"/>
                <a:cs typeface="Gill Sans MT"/>
              </a:rPr>
              <a:t>encrypted</a:t>
            </a:r>
            <a:r>
              <a:rPr sz="2800" spc="-1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30" dirty="0">
                <a:solidFill>
                  <a:srgbClr val="444949"/>
                </a:solidFill>
                <a:latin typeface="Gill Sans MT"/>
                <a:cs typeface="Gill Sans MT"/>
              </a:rPr>
              <a:t>)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3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Now </a:t>
            </a:r>
            <a:r>
              <a:rPr sz="2800" spc="-65" dirty="0">
                <a:solidFill>
                  <a:srgbClr val="444949"/>
                </a:solidFill>
                <a:latin typeface="Gill Sans MT"/>
                <a:cs typeface="Gill Sans MT"/>
              </a:rPr>
              <a:t>you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can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attach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the </a:t>
            </a:r>
            <a:r>
              <a:rPr sz="2800" spc="-25" dirty="0">
                <a:solidFill>
                  <a:srgbClr val="444949"/>
                </a:solidFill>
                <a:latin typeface="Gill Sans MT"/>
                <a:cs typeface="Gill Sans MT"/>
              </a:rPr>
              <a:t>encrypted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volume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the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original</a:t>
            </a:r>
            <a:r>
              <a:rPr sz="2800" spc="30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instance</a:t>
            </a:r>
            <a:endParaRPr sz="2800"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336743041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41892" y="6471592"/>
            <a:ext cx="1276985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374395"/>
            <a:ext cx="4720590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50" dirty="0"/>
              <a:t>EBS </a:t>
            </a:r>
            <a:r>
              <a:rPr spc="-100" dirty="0"/>
              <a:t>vs </a:t>
            </a:r>
            <a:r>
              <a:rPr spc="-85" dirty="0"/>
              <a:t>Instance</a:t>
            </a:r>
            <a:r>
              <a:rPr spc="120" dirty="0"/>
              <a:t> </a:t>
            </a:r>
            <a:r>
              <a:rPr spc="-85" dirty="0"/>
              <a:t>Store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16939" y="1339393"/>
            <a:ext cx="10088880" cy="4240530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484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5" dirty="0">
                <a:solidFill>
                  <a:srgbClr val="444949"/>
                </a:solidFill>
                <a:latin typeface="Gill Sans MT"/>
                <a:cs typeface="Gill Sans MT"/>
              </a:rPr>
              <a:t>Some </a:t>
            </a:r>
            <a:r>
              <a:rPr sz="2600" spc="-50" dirty="0">
                <a:solidFill>
                  <a:srgbClr val="444949"/>
                </a:solidFill>
                <a:latin typeface="Gill Sans MT"/>
                <a:cs typeface="Gill Sans MT"/>
              </a:rPr>
              <a:t>instance </a:t>
            </a:r>
            <a:r>
              <a:rPr sz="2600" spc="-20" dirty="0">
                <a:solidFill>
                  <a:srgbClr val="444949"/>
                </a:solidFill>
                <a:latin typeface="Gill Sans MT"/>
                <a:cs typeface="Gill Sans MT"/>
              </a:rPr>
              <a:t>do </a:t>
            </a:r>
            <a:r>
              <a:rPr sz="2600" spc="-50" dirty="0">
                <a:solidFill>
                  <a:srgbClr val="444949"/>
                </a:solidFill>
                <a:latin typeface="Gill Sans MT"/>
                <a:cs typeface="Gill Sans MT"/>
              </a:rPr>
              <a:t>not </a:t>
            </a:r>
            <a:r>
              <a:rPr sz="2600" spc="-25" dirty="0">
                <a:solidFill>
                  <a:srgbClr val="444949"/>
                </a:solidFill>
                <a:latin typeface="Gill Sans MT"/>
                <a:cs typeface="Gill Sans MT"/>
              </a:rPr>
              <a:t>come </a:t>
            </a:r>
            <a:r>
              <a:rPr sz="2600" spc="-60" dirty="0">
                <a:solidFill>
                  <a:srgbClr val="444949"/>
                </a:solidFill>
                <a:latin typeface="Gill Sans MT"/>
                <a:cs typeface="Gill Sans MT"/>
              </a:rPr>
              <a:t>with </a:t>
            </a:r>
            <a:r>
              <a:rPr sz="2600" spc="-55" dirty="0">
                <a:solidFill>
                  <a:srgbClr val="444949"/>
                </a:solidFill>
                <a:latin typeface="Gill Sans MT"/>
                <a:cs typeface="Gill Sans MT"/>
              </a:rPr>
              <a:t>Root </a:t>
            </a:r>
            <a:r>
              <a:rPr sz="2600" spc="-35" dirty="0">
                <a:solidFill>
                  <a:srgbClr val="444949"/>
                </a:solidFill>
                <a:latin typeface="Gill Sans MT"/>
                <a:cs typeface="Gill Sans MT"/>
              </a:rPr>
              <a:t>EBS</a:t>
            </a:r>
            <a:r>
              <a:rPr sz="2600" spc="32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spc="-45" dirty="0">
                <a:solidFill>
                  <a:srgbClr val="444949"/>
                </a:solidFill>
                <a:latin typeface="Gill Sans MT"/>
                <a:cs typeface="Gill Sans MT"/>
              </a:rPr>
              <a:t>volumes</a:t>
            </a:r>
            <a:endParaRPr sz="26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384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55" dirty="0">
                <a:solidFill>
                  <a:srgbClr val="444949"/>
                </a:solidFill>
                <a:latin typeface="Gill Sans MT"/>
                <a:cs typeface="Gill Sans MT"/>
              </a:rPr>
              <a:t>Instead, </a:t>
            </a:r>
            <a:r>
              <a:rPr sz="2600" spc="-45" dirty="0">
                <a:solidFill>
                  <a:srgbClr val="444949"/>
                </a:solidFill>
                <a:latin typeface="Gill Sans MT"/>
                <a:cs typeface="Gill Sans MT"/>
              </a:rPr>
              <a:t>they </a:t>
            </a:r>
            <a:r>
              <a:rPr sz="2600" spc="-25" dirty="0">
                <a:solidFill>
                  <a:srgbClr val="444949"/>
                </a:solidFill>
                <a:latin typeface="Gill Sans MT"/>
                <a:cs typeface="Gill Sans MT"/>
              </a:rPr>
              <a:t>come </a:t>
            </a:r>
            <a:r>
              <a:rPr sz="2600" spc="-60" dirty="0">
                <a:solidFill>
                  <a:srgbClr val="444949"/>
                </a:solidFill>
                <a:latin typeface="Gill Sans MT"/>
                <a:cs typeface="Gill Sans MT"/>
              </a:rPr>
              <a:t>with </a:t>
            </a:r>
            <a:r>
              <a:rPr sz="2600" spc="-55" dirty="0">
                <a:solidFill>
                  <a:srgbClr val="444949"/>
                </a:solidFill>
                <a:latin typeface="Gill Sans MT"/>
                <a:cs typeface="Gill Sans MT"/>
              </a:rPr>
              <a:t>“Instance </a:t>
            </a:r>
            <a:r>
              <a:rPr sz="2600" spc="-60" dirty="0">
                <a:solidFill>
                  <a:srgbClr val="444949"/>
                </a:solidFill>
                <a:latin typeface="Gill Sans MT"/>
                <a:cs typeface="Gill Sans MT"/>
              </a:rPr>
              <a:t>Store” </a:t>
            </a:r>
            <a:r>
              <a:rPr sz="2600" spc="105" dirty="0">
                <a:solidFill>
                  <a:srgbClr val="444949"/>
                </a:solidFill>
                <a:latin typeface="Gill Sans MT"/>
                <a:cs typeface="Gill Sans MT"/>
              </a:rPr>
              <a:t>(= </a:t>
            </a:r>
            <a:r>
              <a:rPr sz="2600" spc="-25" dirty="0">
                <a:solidFill>
                  <a:srgbClr val="444949"/>
                </a:solidFill>
                <a:latin typeface="Gill Sans MT"/>
                <a:cs typeface="Gill Sans MT"/>
              </a:rPr>
              <a:t>ephemeral</a:t>
            </a:r>
            <a:r>
              <a:rPr sz="2600" spc="-434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spc="-35" dirty="0">
                <a:solidFill>
                  <a:srgbClr val="444949"/>
                </a:solidFill>
                <a:latin typeface="Gill Sans MT"/>
                <a:cs typeface="Gill Sans MT"/>
              </a:rPr>
              <a:t>storage)</a:t>
            </a:r>
            <a:endParaRPr sz="26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359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50" dirty="0">
                <a:solidFill>
                  <a:srgbClr val="444949"/>
                </a:solidFill>
                <a:latin typeface="Gill Sans MT"/>
                <a:cs typeface="Gill Sans MT"/>
              </a:rPr>
              <a:t>Instance </a:t>
            </a:r>
            <a:r>
              <a:rPr sz="2600" spc="-75" dirty="0">
                <a:solidFill>
                  <a:srgbClr val="444949"/>
                </a:solidFill>
                <a:latin typeface="Gill Sans MT"/>
                <a:cs typeface="Gill Sans MT"/>
              </a:rPr>
              <a:t>store </a:t>
            </a:r>
            <a:r>
              <a:rPr sz="2600" spc="-85" dirty="0">
                <a:solidFill>
                  <a:srgbClr val="444949"/>
                </a:solidFill>
                <a:latin typeface="Gill Sans MT"/>
                <a:cs typeface="Gill Sans MT"/>
              </a:rPr>
              <a:t>is </a:t>
            </a:r>
            <a:r>
              <a:rPr sz="2600" spc="-60" dirty="0">
                <a:solidFill>
                  <a:srgbClr val="444949"/>
                </a:solidFill>
                <a:latin typeface="Gill Sans MT"/>
                <a:cs typeface="Gill Sans MT"/>
              </a:rPr>
              <a:t>physically </a:t>
            </a:r>
            <a:r>
              <a:rPr sz="2600" spc="-35" dirty="0">
                <a:solidFill>
                  <a:srgbClr val="444949"/>
                </a:solidFill>
                <a:latin typeface="Gill Sans MT"/>
                <a:cs typeface="Gill Sans MT"/>
              </a:rPr>
              <a:t>attached </a:t>
            </a:r>
            <a:r>
              <a:rPr sz="2600" spc="-60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2600" spc="-40" dirty="0">
                <a:solidFill>
                  <a:srgbClr val="444949"/>
                </a:solidFill>
                <a:latin typeface="Gill Sans MT"/>
                <a:cs typeface="Gill Sans MT"/>
              </a:rPr>
              <a:t>the </a:t>
            </a:r>
            <a:r>
              <a:rPr sz="2600" spc="-30" dirty="0">
                <a:solidFill>
                  <a:srgbClr val="444949"/>
                </a:solidFill>
                <a:latin typeface="Gill Sans MT"/>
                <a:cs typeface="Gill Sans MT"/>
              </a:rPr>
              <a:t>machine </a:t>
            </a:r>
            <a:r>
              <a:rPr sz="2600" spc="-20" dirty="0">
                <a:solidFill>
                  <a:srgbClr val="444949"/>
                </a:solidFill>
                <a:latin typeface="Gill Sans MT"/>
                <a:cs typeface="Gill Sans MT"/>
              </a:rPr>
              <a:t>(EBS </a:t>
            </a:r>
            <a:r>
              <a:rPr sz="2600" spc="-85" dirty="0">
                <a:solidFill>
                  <a:srgbClr val="444949"/>
                </a:solidFill>
                <a:latin typeface="Gill Sans MT"/>
                <a:cs typeface="Gill Sans MT"/>
              </a:rPr>
              <a:t>is </a:t>
            </a:r>
            <a:r>
              <a:rPr sz="2600" spc="-5" dirty="0">
                <a:solidFill>
                  <a:srgbClr val="444949"/>
                </a:solidFill>
                <a:latin typeface="Gill Sans MT"/>
                <a:cs typeface="Gill Sans MT"/>
              </a:rPr>
              <a:t>a </a:t>
            </a:r>
            <a:r>
              <a:rPr sz="2600" spc="-60" dirty="0">
                <a:solidFill>
                  <a:srgbClr val="444949"/>
                </a:solidFill>
                <a:latin typeface="Gill Sans MT"/>
                <a:cs typeface="Gill Sans MT"/>
              </a:rPr>
              <a:t>network</a:t>
            </a:r>
            <a:r>
              <a:rPr sz="2600" spc="4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spc="-40" dirty="0">
                <a:solidFill>
                  <a:srgbClr val="444949"/>
                </a:solidFill>
                <a:latin typeface="Gill Sans MT"/>
                <a:cs typeface="Gill Sans MT"/>
              </a:rPr>
              <a:t>drive)</a:t>
            </a:r>
            <a:endParaRPr sz="2600">
              <a:latin typeface="Gill Sans MT"/>
              <a:cs typeface="Gill Sans MT"/>
            </a:endParaRPr>
          </a:p>
          <a:p>
            <a:pPr marL="241300" indent="-228600">
              <a:lnSpc>
                <a:spcPts val="3115"/>
              </a:lnSpc>
              <a:spcBef>
                <a:spcPts val="380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80" dirty="0">
                <a:solidFill>
                  <a:srgbClr val="444949"/>
                </a:solidFill>
                <a:latin typeface="Gill Sans MT"/>
                <a:cs typeface="Gill Sans MT"/>
              </a:rPr>
              <a:t>Pros:</a:t>
            </a:r>
            <a:endParaRPr sz="2600">
              <a:latin typeface="Gill Sans MT"/>
              <a:cs typeface="Gill Sans MT"/>
            </a:endParaRPr>
          </a:p>
          <a:p>
            <a:pPr marL="698500" lvl="1" indent="-228600">
              <a:lnSpc>
                <a:spcPts val="2625"/>
              </a:lnSpc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200" spc="-65" dirty="0">
                <a:solidFill>
                  <a:srgbClr val="444949"/>
                </a:solidFill>
                <a:latin typeface="Gill Sans MT"/>
                <a:cs typeface="Gill Sans MT"/>
              </a:rPr>
              <a:t>Better </a:t>
            </a:r>
            <a:r>
              <a:rPr sz="2200" spc="-35" dirty="0">
                <a:solidFill>
                  <a:srgbClr val="444949"/>
                </a:solidFill>
                <a:latin typeface="Gill Sans MT"/>
                <a:cs typeface="Gill Sans MT"/>
              </a:rPr>
              <a:t>I/O</a:t>
            </a:r>
            <a:r>
              <a:rPr sz="2200" spc="5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200" spc="-35" dirty="0">
                <a:solidFill>
                  <a:srgbClr val="444949"/>
                </a:solidFill>
                <a:latin typeface="Gill Sans MT"/>
                <a:cs typeface="Gill Sans MT"/>
              </a:rPr>
              <a:t>performance</a:t>
            </a:r>
            <a:endParaRPr sz="2200">
              <a:latin typeface="Gill Sans MT"/>
              <a:cs typeface="Gill Sans MT"/>
            </a:endParaRPr>
          </a:p>
          <a:p>
            <a:pPr marL="698500" lvl="1" indent="-228600">
              <a:lnSpc>
                <a:spcPts val="2615"/>
              </a:lnSpc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200" spc="-25" dirty="0">
                <a:solidFill>
                  <a:srgbClr val="444949"/>
                </a:solidFill>
                <a:latin typeface="Gill Sans MT"/>
                <a:cs typeface="Gill Sans MT"/>
              </a:rPr>
              <a:t>Good </a:t>
            </a:r>
            <a:r>
              <a:rPr sz="2200" spc="-75" dirty="0">
                <a:solidFill>
                  <a:srgbClr val="444949"/>
                </a:solidFill>
                <a:latin typeface="Gill Sans MT"/>
                <a:cs typeface="Gill Sans MT"/>
              </a:rPr>
              <a:t>for </a:t>
            </a:r>
            <a:r>
              <a:rPr sz="2200" spc="-45" dirty="0">
                <a:solidFill>
                  <a:srgbClr val="444949"/>
                </a:solidFill>
                <a:latin typeface="Gill Sans MT"/>
                <a:cs typeface="Gill Sans MT"/>
              </a:rPr>
              <a:t>buffer </a:t>
            </a:r>
            <a:r>
              <a:rPr sz="2200" dirty="0">
                <a:solidFill>
                  <a:srgbClr val="444949"/>
                </a:solidFill>
                <a:latin typeface="Gill Sans MT"/>
                <a:cs typeface="Gill Sans MT"/>
              </a:rPr>
              <a:t>/ </a:t>
            </a:r>
            <a:r>
              <a:rPr sz="2200" spc="-30" dirty="0">
                <a:solidFill>
                  <a:srgbClr val="444949"/>
                </a:solidFill>
                <a:latin typeface="Gill Sans MT"/>
                <a:cs typeface="Gill Sans MT"/>
              </a:rPr>
              <a:t>cache </a:t>
            </a:r>
            <a:r>
              <a:rPr sz="2200" dirty="0">
                <a:solidFill>
                  <a:srgbClr val="444949"/>
                </a:solidFill>
                <a:latin typeface="Gill Sans MT"/>
                <a:cs typeface="Gill Sans MT"/>
              </a:rPr>
              <a:t>/ </a:t>
            </a:r>
            <a:r>
              <a:rPr sz="2200" spc="-55" dirty="0">
                <a:solidFill>
                  <a:srgbClr val="444949"/>
                </a:solidFill>
                <a:latin typeface="Gill Sans MT"/>
                <a:cs typeface="Gill Sans MT"/>
              </a:rPr>
              <a:t>scratch </a:t>
            </a:r>
            <a:r>
              <a:rPr sz="2200" spc="-20" dirty="0">
                <a:solidFill>
                  <a:srgbClr val="444949"/>
                </a:solidFill>
                <a:latin typeface="Gill Sans MT"/>
                <a:cs typeface="Gill Sans MT"/>
              </a:rPr>
              <a:t>data </a:t>
            </a:r>
            <a:r>
              <a:rPr sz="2200" dirty="0">
                <a:solidFill>
                  <a:srgbClr val="444949"/>
                </a:solidFill>
                <a:latin typeface="Gill Sans MT"/>
                <a:cs typeface="Gill Sans MT"/>
              </a:rPr>
              <a:t>/ </a:t>
            </a:r>
            <a:r>
              <a:rPr sz="2200" spc="-25" dirty="0">
                <a:solidFill>
                  <a:srgbClr val="444949"/>
                </a:solidFill>
                <a:latin typeface="Gill Sans MT"/>
                <a:cs typeface="Gill Sans MT"/>
              </a:rPr>
              <a:t>temporary</a:t>
            </a:r>
            <a:r>
              <a:rPr sz="2200" spc="19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200" spc="-40" dirty="0">
                <a:solidFill>
                  <a:srgbClr val="444949"/>
                </a:solidFill>
                <a:latin typeface="Gill Sans MT"/>
                <a:cs typeface="Gill Sans MT"/>
              </a:rPr>
              <a:t>content</a:t>
            </a:r>
            <a:endParaRPr sz="2200">
              <a:latin typeface="Gill Sans MT"/>
              <a:cs typeface="Gill Sans MT"/>
            </a:endParaRPr>
          </a:p>
          <a:p>
            <a:pPr marL="698500" lvl="1" indent="-228600">
              <a:lnSpc>
                <a:spcPts val="2630"/>
              </a:lnSpc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200" spc="-25" dirty="0">
                <a:solidFill>
                  <a:srgbClr val="444949"/>
                </a:solidFill>
                <a:latin typeface="Gill Sans MT"/>
                <a:cs typeface="Gill Sans MT"/>
              </a:rPr>
              <a:t>Data </a:t>
            </a:r>
            <a:r>
              <a:rPr sz="2200" spc="-40" dirty="0">
                <a:solidFill>
                  <a:srgbClr val="444949"/>
                </a:solidFill>
                <a:latin typeface="Gill Sans MT"/>
                <a:cs typeface="Gill Sans MT"/>
              </a:rPr>
              <a:t>survives</a:t>
            </a:r>
            <a:r>
              <a:rPr sz="2200" spc="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200" spc="-45" dirty="0">
                <a:solidFill>
                  <a:srgbClr val="444949"/>
                </a:solidFill>
                <a:latin typeface="Gill Sans MT"/>
                <a:cs typeface="Gill Sans MT"/>
              </a:rPr>
              <a:t>reboots</a:t>
            </a:r>
            <a:endParaRPr sz="2200">
              <a:latin typeface="Gill Sans MT"/>
              <a:cs typeface="Gill Sans MT"/>
            </a:endParaRPr>
          </a:p>
          <a:p>
            <a:pPr marL="241300" indent="-228600">
              <a:lnSpc>
                <a:spcPts val="3115"/>
              </a:lnSpc>
              <a:spcBef>
                <a:spcPts val="345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65" dirty="0">
                <a:solidFill>
                  <a:srgbClr val="444949"/>
                </a:solidFill>
                <a:latin typeface="Gill Sans MT"/>
                <a:cs typeface="Gill Sans MT"/>
              </a:rPr>
              <a:t>Cons:</a:t>
            </a:r>
            <a:endParaRPr sz="2600">
              <a:latin typeface="Gill Sans MT"/>
              <a:cs typeface="Gill Sans MT"/>
            </a:endParaRPr>
          </a:p>
          <a:p>
            <a:pPr marL="698500" lvl="1" indent="-228600">
              <a:lnSpc>
                <a:spcPts val="2625"/>
              </a:lnSpc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200" spc="-15" dirty="0">
                <a:solidFill>
                  <a:srgbClr val="444949"/>
                </a:solidFill>
                <a:latin typeface="Gill Sans MT"/>
                <a:cs typeface="Gill Sans MT"/>
              </a:rPr>
              <a:t>On </a:t>
            </a:r>
            <a:r>
              <a:rPr sz="2200" spc="-40" dirty="0">
                <a:solidFill>
                  <a:srgbClr val="444949"/>
                </a:solidFill>
                <a:latin typeface="Gill Sans MT"/>
                <a:cs typeface="Gill Sans MT"/>
              </a:rPr>
              <a:t>stop </a:t>
            </a:r>
            <a:r>
              <a:rPr sz="2200" spc="-85" dirty="0">
                <a:solidFill>
                  <a:srgbClr val="444949"/>
                </a:solidFill>
                <a:latin typeface="Gill Sans MT"/>
                <a:cs typeface="Gill Sans MT"/>
              </a:rPr>
              <a:t>or </a:t>
            </a:r>
            <a:r>
              <a:rPr sz="2200" spc="-50" dirty="0">
                <a:solidFill>
                  <a:srgbClr val="444949"/>
                </a:solidFill>
                <a:latin typeface="Gill Sans MT"/>
                <a:cs typeface="Gill Sans MT"/>
              </a:rPr>
              <a:t>termination, </a:t>
            </a:r>
            <a:r>
              <a:rPr sz="2200" spc="-35" dirty="0">
                <a:solidFill>
                  <a:srgbClr val="444949"/>
                </a:solidFill>
                <a:latin typeface="Gill Sans MT"/>
                <a:cs typeface="Gill Sans MT"/>
              </a:rPr>
              <a:t>the </a:t>
            </a:r>
            <a:r>
              <a:rPr sz="2200" spc="-45" dirty="0">
                <a:solidFill>
                  <a:srgbClr val="444949"/>
                </a:solidFill>
                <a:latin typeface="Gill Sans MT"/>
                <a:cs typeface="Gill Sans MT"/>
              </a:rPr>
              <a:t>instance </a:t>
            </a:r>
            <a:r>
              <a:rPr sz="2200" spc="-65" dirty="0">
                <a:solidFill>
                  <a:srgbClr val="444949"/>
                </a:solidFill>
                <a:latin typeface="Gill Sans MT"/>
                <a:cs typeface="Gill Sans MT"/>
              </a:rPr>
              <a:t>store </a:t>
            </a:r>
            <a:r>
              <a:rPr sz="2200" spc="-70" dirty="0">
                <a:solidFill>
                  <a:srgbClr val="444949"/>
                </a:solidFill>
                <a:latin typeface="Gill Sans MT"/>
                <a:cs typeface="Gill Sans MT"/>
              </a:rPr>
              <a:t>is</a:t>
            </a:r>
            <a:r>
              <a:rPr sz="2200" spc="13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200" spc="-65" dirty="0">
                <a:solidFill>
                  <a:srgbClr val="444949"/>
                </a:solidFill>
                <a:latin typeface="Gill Sans MT"/>
                <a:cs typeface="Gill Sans MT"/>
              </a:rPr>
              <a:t>lost</a:t>
            </a:r>
            <a:endParaRPr sz="2200">
              <a:latin typeface="Gill Sans MT"/>
              <a:cs typeface="Gill Sans MT"/>
            </a:endParaRPr>
          </a:p>
          <a:p>
            <a:pPr marL="698500" lvl="1" indent="-228600">
              <a:lnSpc>
                <a:spcPts val="2615"/>
              </a:lnSpc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200" spc="-135" dirty="0">
                <a:solidFill>
                  <a:srgbClr val="444949"/>
                </a:solidFill>
                <a:latin typeface="Gill Sans MT"/>
                <a:cs typeface="Gill Sans MT"/>
              </a:rPr>
              <a:t>You </a:t>
            </a:r>
            <a:r>
              <a:rPr sz="2200" spc="-55" dirty="0">
                <a:solidFill>
                  <a:srgbClr val="444949"/>
                </a:solidFill>
                <a:latin typeface="Gill Sans MT"/>
                <a:cs typeface="Gill Sans MT"/>
              </a:rPr>
              <a:t>can’t </a:t>
            </a:r>
            <a:r>
              <a:rPr sz="2200" spc="-65" dirty="0">
                <a:solidFill>
                  <a:srgbClr val="444949"/>
                </a:solidFill>
                <a:latin typeface="Gill Sans MT"/>
                <a:cs typeface="Gill Sans MT"/>
              </a:rPr>
              <a:t>resize </a:t>
            </a:r>
            <a:r>
              <a:rPr sz="2200" spc="-35" dirty="0">
                <a:solidFill>
                  <a:srgbClr val="444949"/>
                </a:solidFill>
                <a:latin typeface="Gill Sans MT"/>
                <a:cs typeface="Gill Sans MT"/>
              </a:rPr>
              <a:t>the </a:t>
            </a:r>
            <a:r>
              <a:rPr sz="2200" spc="-45" dirty="0">
                <a:solidFill>
                  <a:srgbClr val="444949"/>
                </a:solidFill>
                <a:latin typeface="Gill Sans MT"/>
                <a:cs typeface="Gill Sans MT"/>
              </a:rPr>
              <a:t>instance</a:t>
            </a:r>
            <a:r>
              <a:rPr sz="2200" spc="25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200" spc="-65" dirty="0">
                <a:solidFill>
                  <a:srgbClr val="444949"/>
                </a:solidFill>
                <a:latin typeface="Gill Sans MT"/>
                <a:cs typeface="Gill Sans MT"/>
              </a:rPr>
              <a:t>store</a:t>
            </a:r>
            <a:endParaRPr sz="2200">
              <a:latin typeface="Gill Sans MT"/>
              <a:cs typeface="Gill Sans MT"/>
            </a:endParaRPr>
          </a:p>
          <a:p>
            <a:pPr marL="698500" lvl="1" indent="-228600">
              <a:lnSpc>
                <a:spcPts val="2630"/>
              </a:lnSpc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200" spc="-50" dirty="0">
                <a:solidFill>
                  <a:srgbClr val="444949"/>
                </a:solidFill>
                <a:latin typeface="Gill Sans MT"/>
                <a:cs typeface="Gill Sans MT"/>
              </a:rPr>
              <a:t>Backups </a:t>
            </a:r>
            <a:r>
              <a:rPr sz="2200" spc="-55" dirty="0">
                <a:solidFill>
                  <a:srgbClr val="444949"/>
                </a:solidFill>
                <a:latin typeface="Gill Sans MT"/>
                <a:cs typeface="Gill Sans MT"/>
              </a:rPr>
              <a:t>must </a:t>
            </a:r>
            <a:r>
              <a:rPr sz="2200" spc="10" dirty="0">
                <a:solidFill>
                  <a:srgbClr val="444949"/>
                </a:solidFill>
                <a:latin typeface="Gill Sans MT"/>
                <a:cs typeface="Gill Sans MT"/>
              </a:rPr>
              <a:t>be </a:t>
            </a:r>
            <a:r>
              <a:rPr sz="2200" spc="-25" dirty="0">
                <a:solidFill>
                  <a:srgbClr val="444949"/>
                </a:solidFill>
                <a:latin typeface="Gill Sans MT"/>
                <a:cs typeface="Gill Sans MT"/>
              </a:rPr>
              <a:t>operated </a:t>
            </a:r>
            <a:r>
              <a:rPr sz="2200" spc="-30" dirty="0">
                <a:solidFill>
                  <a:srgbClr val="444949"/>
                </a:solidFill>
                <a:latin typeface="Gill Sans MT"/>
                <a:cs typeface="Gill Sans MT"/>
              </a:rPr>
              <a:t>by </a:t>
            </a:r>
            <a:r>
              <a:rPr sz="2200" spc="-35" dirty="0">
                <a:solidFill>
                  <a:srgbClr val="444949"/>
                </a:solidFill>
                <a:latin typeface="Gill Sans MT"/>
                <a:cs typeface="Gill Sans MT"/>
              </a:rPr>
              <a:t>the</a:t>
            </a:r>
            <a:r>
              <a:rPr sz="2200" spc="11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200" spc="-65" dirty="0">
                <a:solidFill>
                  <a:srgbClr val="444949"/>
                </a:solidFill>
                <a:latin typeface="Gill Sans MT"/>
                <a:cs typeface="Gill Sans MT"/>
              </a:rPr>
              <a:t>user</a:t>
            </a:r>
            <a:endParaRPr sz="2200"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126268838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1892" y="6464300"/>
            <a:ext cx="127698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16939" y="374395"/>
            <a:ext cx="4185920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50" dirty="0"/>
              <a:t>EBS </a:t>
            </a:r>
            <a:r>
              <a:rPr spc="-95" dirty="0"/>
              <a:t>RAID</a:t>
            </a:r>
            <a:r>
              <a:rPr spc="-10" dirty="0"/>
              <a:t> </a:t>
            </a:r>
            <a:r>
              <a:rPr spc="-70" dirty="0"/>
              <a:t>Options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16939" y="1358900"/>
            <a:ext cx="8089900" cy="404177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0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35" dirty="0">
                <a:solidFill>
                  <a:srgbClr val="444949"/>
                </a:solidFill>
                <a:latin typeface="Gill Sans MT"/>
                <a:cs typeface="Gill Sans MT"/>
              </a:rPr>
              <a:t>EBS </a:t>
            </a:r>
            <a:r>
              <a:rPr sz="2600" spc="-90" dirty="0">
                <a:solidFill>
                  <a:srgbClr val="444949"/>
                </a:solidFill>
                <a:latin typeface="Gill Sans MT"/>
                <a:cs typeface="Gill Sans MT"/>
              </a:rPr>
              <a:t>is </a:t>
            </a:r>
            <a:r>
              <a:rPr sz="2600" spc="-45" dirty="0">
                <a:solidFill>
                  <a:srgbClr val="444949"/>
                </a:solidFill>
                <a:latin typeface="Gill Sans MT"/>
                <a:cs typeface="Gill Sans MT"/>
              </a:rPr>
              <a:t>already </a:t>
            </a:r>
            <a:r>
              <a:rPr sz="2600" spc="-40" dirty="0">
                <a:solidFill>
                  <a:srgbClr val="444949"/>
                </a:solidFill>
                <a:latin typeface="Gill Sans MT"/>
                <a:cs typeface="Gill Sans MT"/>
              </a:rPr>
              <a:t>redundant </a:t>
            </a:r>
            <a:r>
              <a:rPr sz="2600" spc="-45" dirty="0">
                <a:solidFill>
                  <a:srgbClr val="444949"/>
                </a:solidFill>
                <a:latin typeface="Gill Sans MT"/>
                <a:cs typeface="Gill Sans MT"/>
              </a:rPr>
              <a:t>storage </a:t>
            </a:r>
            <a:r>
              <a:rPr sz="2600" spc="-40" dirty="0">
                <a:solidFill>
                  <a:srgbClr val="444949"/>
                </a:solidFill>
                <a:latin typeface="Gill Sans MT"/>
                <a:cs typeface="Gill Sans MT"/>
              </a:rPr>
              <a:t>(replicated </a:t>
            </a:r>
            <a:r>
              <a:rPr sz="2600" spc="-60" dirty="0">
                <a:solidFill>
                  <a:srgbClr val="444949"/>
                </a:solidFill>
                <a:latin typeface="Gill Sans MT"/>
                <a:cs typeface="Gill Sans MT"/>
              </a:rPr>
              <a:t>within </a:t>
            </a:r>
            <a:r>
              <a:rPr sz="2600" spc="-15" dirty="0">
                <a:solidFill>
                  <a:srgbClr val="444949"/>
                </a:solidFill>
                <a:latin typeface="Gill Sans MT"/>
                <a:cs typeface="Gill Sans MT"/>
              </a:rPr>
              <a:t>an</a:t>
            </a:r>
            <a:r>
              <a:rPr sz="2600" spc="26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spc="-5" dirty="0">
                <a:solidFill>
                  <a:srgbClr val="444949"/>
                </a:solidFill>
                <a:latin typeface="Gill Sans MT"/>
                <a:cs typeface="Gill Sans MT"/>
              </a:rPr>
              <a:t>AZ)</a:t>
            </a:r>
            <a:endParaRPr sz="26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70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70" dirty="0">
                <a:solidFill>
                  <a:srgbClr val="444949"/>
                </a:solidFill>
                <a:latin typeface="Gill Sans MT"/>
                <a:cs typeface="Gill Sans MT"/>
              </a:rPr>
              <a:t>But </a:t>
            </a:r>
            <a:r>
              <a:rPr sz="2600" spc="-40" dirty="0">
                <a:solidFill>
                  <a:srgbClr val="444949"/>
                </a:solidFill>
                <a:latin typeface="Gill Sans MT"/>
                <a:cs typeface="Gill Sans MT"/>
              </a:rPr>
              <a:t>what </a:t>
            </a:r>
            <a:r>
              <a:rPr sz="2600" spc="-55" dirty="0">
                <a:solidFill>
                  <a:srgbClr val="444949"/>
                </a:solidFill>
                <a:latin typeface="Gill Sans MT"/>
                <a:cs typeface="Gill Sans MT"/>
              </a:rPr>
              <a:t>if you </a:t>
            </a:r>
            <a:r>
              <a:rPr sz="2600" spc="-40" dirty="0">
                <a:solidFill>
                  <a:srgbClr val="444949"/>
                </a:solidFill>
                <a:latin typeface="Gill Sans MT"/>
                <a:cs typeface="Gill Sans MT"/>
              </a:rPr>
              <a:t>want </a:t>
            </a:r>
            <a:r>
              <a:rPr sz="2600" spc="-60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2600" spc="-55" dirty="0">
                <a:solidFill>
                  <a:srgbClr val="444949"/>
                </a:solidFill>
                <a:latin typeface="Gill Sans MT"/>
                <a:cs typeface="Gill Sans MT"/>
              </a:rPr>
              <a:t>increase </a:t>
            </a:r>
            <a:r>
              <a:rPr sz="2600" spc="-30" dirty="0">
                <a:solidFill>
                  <a:srgbClr val="444949"/>
                </a:solidFill>
                <a:latin typeface="Gill Sans MT"/>
                <a:cs typeface="Gill Sans MT"/>
              </a:rPr>
              <a:t>IOPS </a:t>
            </a:r>
            <a:r>
              <a:rPr sz="2600" spc="-60" dirty="0">
                <a:solidFill>
                  <a:srgbClr val="444949"/>
                </a:solidFill>
                <a:latin typeface="Gill Sans MT"/>
                <a:cs typeface="Gill Sans MT"/>
              </a:rPr>
              <a:t>to say </a:t>
            </a:r>
            <a:r>
              <a:rPr sz="2600" spc="-5" dirty="0">
                <a:solidFill>
                  <a:srgbClr val="444949"/>
                </a:solidFill>
                <a:latin typeface="Gill Sans MT"/>
                <a:cs typeface="Gill Sans MT"/>
              </a:rPr>
              <a:t>100 000</a:t>
            </a:r>
            <a:r>
              <a:rPr sz="2600" spc="61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spc="-50" dirty="0">
                <a:solidFill>
                  <a:srgbClr val="444949"/>
                </a:solidFill>
                <a:latin typeface="Gill Sans MT"/>
                <a:cs typeface="Gill Sans MT"/>
              </a:rPr>
              <a:t>IOPS?</a:t>
            </a:r>
            <a:endParaRPr sz="26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75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40" dirty="0">
                <a:solidFill>
                  <a:srgbClr val="444949"/>
                </a:solidFill>
                <a:latin typeface="Gill Sans MT"/>
                <a:cs typeface="Gill Sans MT"/>
              </a:rPr>
              <a:t>What </a:t>
            </a:r>
            <a:r>
              <a:rPr sz="2600" spc="-55" dirty="0">
                <a:solidFill>
                  <a:srgbClr val="444949"/>
                </a:solidFill>
                <a:latin typeface="Gill Sans MT"/>
                <a:cs typeface="Gill Sans MT"/>
              </a:rPr>
              <a:t>if you </a:t>
            </a:r>
            <a:r>
              <a:rPr sz="2600" spc="-40" dirty="0">
                <a:solidFill>
                  <a:srgbClr val="444949"/>
                </a:solidFill>
                <a:latin typeface="Gill Sans MT"/>
                <a:cs typeface="Gill Sans MT"/>
              </a:rPr>
              <a:t>want </a:t>
            </a:r>
            <a:r>
              <a:rPr sz="2600" spc="-55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2600" spc="-95" dirty="0">
                <a:solidFill>
                  <a:srgbClr val="444949"/>
                </a:solidFill>
                <a:latin typeface="Gill Sans MT"/>
                <a:cs typeface="Gill Sans MT"/>
              </a:rPr>
              <a:t>mirror </a:t>
            </a:r>
            <a:r>
              <a:rPr sz="2600" spc="-85" dirty="0">
                <a:solidFill>
                  <a:srgbClr val="444949"/>
                </a:solidFill>
                <a:latin typeface="Gill Sans MT"/>
                <a:cs typeface="Gill Sans MT"/>
              </a:rPr>
              <a:t>your </a:t>
            </a:r>
            <a:r>
              <a:rPr sz="2600" spc="-35" dirty="0">
                <a:solidFill>
                  <a:srgbClr val="444949"/>
                </a:solidFill>
                <a:latin typeface="Gill Sans MT"/>
                <a:cs typeface="Gill Sans MT"/>
              </a:rPr>
              <a:t>EBS</a:t>
            </a:r>
            <a:r>
              <a:rPr sz="2600" spc="459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spc="-55" dirty="0">
                <a:solidFill>
                  <a:srgbClr val="444949"/>
                </a:solidFill>
                <a:latin typeface="Gill Sans MT"/>
                <a:cs typeface="Gill Sans MT"/>
              </a:rPr>
              <a:t>volumes?</a:t>
            </a:r>
            <a:endParaRPr sz="26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45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160" dirty="0">
                <a:solidFill>
                  <a:srgbClr val="444949"/>
                </a:solidFill>
                <a:latin typeface="Gill Sans MT"/>
                <a:cs typeface="Gill Sans MT"/>
              </a:rPr>
              <a:t>You </a:t>
            </a:r>
            <a:r>
              <a:rPr sz="2600" spc="-45" dirty="0">
                <a:solidFill>
                  <a:srgbClr val="444949"/>
                </a:solidFill>
                <a:latin typeface="Gill Sans MT"/>
                <a:cs typeface="Gill Sans MT"/>
              </a:rPr>
              <a:t>would </a:t>
            </a:r>
            <a:r>
              <a:rPr sz="2600" spc="-35" dirty="0">
                <a:solidFill>
                  <a:srgbClr val="444949"/>
                </a:solidFill>
                <a:latin typeface="Gill Sans MT"/>
                <a:cs typeface="Gill Sans MT"/>
              </a:rPr>
              <a:t>mount </a:t>
            </a:r>
            <a:r>
              <a:rPr sz="2600" spc="-45" dirty="0">
                <a:solidFill>
                  <a:srgbClr val="444949"/>
                </a:solidFill>
                <a:latin typeface="Gill Sans MT"/>
                <a:cs typeface="Gill Sans MT"/>
              </a:rPr>
              <a:t>volumes </a:t>
            </a:r>
            <a:r>
              <a:rPr sz="2600" spc="-60" dirty="0">
                <a:solidFill>
                  <a:srgbClr val="444949"/>
                </a:solidFill>
                <a:latin typeface="Gill Sans MT"/>
                <a:cs typeface="Gill Sans MT"/>
              </a:rPr>
              <a:t>in </a:t>
            </a:r>
            <a:r>
              <a:rPr sz="2600" spc="-45" dirty="0">
                <a:solidFill>
                  <a:srgbClr val="444949"/>
                </a:solidFill>
                <a:latin typeface="Gill Sans MT"/>
                <a:cs typeface="Gill Sans MT"/>
              </a:rPr>
              <a:t>parallel </a:t>
            </a:r>
            <a:r>
              <a:rPr sz="2600" spc="-60" dirty="0">
                <a:solidFill>
                  <a:srgbClr val="444949"/>
                </a:solidFill>
                <a:latin typeface="Gill Sans MT"/>
                <a:cs typeface="Gill Sans MT"/>
              </a:rPr>
              <a:t>in RAID</a:t>
            </a:r>
            <a:r>
              <a:rPr sz="2600" spc="47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spc="-75" dirty="0">
                <a:solidFill>
                  <a:srgbClr val="444949"/>
                </a:solidFill>
                <a:latin typeface="Gill Sans MT"/>
                <a:cs typeface="Gill Sans MT"/>
              </a:rPr>
              <a:t>settings!</a:t>
            </a:r>
            <a:endParaRPr sz="26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75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60" dirty="0">
                <a:solidFill>
                  <a:srgbClr val="444949"/>
                </a:solidFill>
                <a:latin typeface="Gill Sans MT"/>
                <a:cs typeface="Gill Sans MT"/>
              </a:rPr>
              <a:t>RAID </a:t>
            </a:r>
            <a:r>
              <a:rPr sz="2600" spc="-90" dirty="0">
                <a:solidFill>
                  <a:srgbClr val="444949"/>
                </a:solidFill>
                <a:latin typeface="Gill Sans MT"/>
                <a:cs typeface="Gill Sans MT"/>
              </a:rPr>
              <a:t>is </a:t>
            </a:r>
            <a:r>
              <a:rPr sz="2600" spc="-45" dirty="0">
                <a:solidFill>
                  <a:srgbClr val="444949"/>
                </a:solidFill>
                <a:latin typeface="Gill Sans MT"/>
                <a:cs typeface="Gill Sans MT"/>
              </a:rPr>
              <a:t>possible as </a:t>
            </a:r>
            <a:r>
              <a:rPr sz="2600" spc="-40" dirty="0">
                <a:solidFill>
                  <a:srgbClr val="444949"/>
                </a:solidFill>
                <a:latin typeface="Gill Sans MT"/>
                <a:cs typeface="Gill Sans MT"/>
              </a:rPr>
              <a:t>long </a:t>
            </a:r>
            <a:r>
              <a:rPr sz="2600" spc="-45" dirty="0">
                <a:solidFill>
                  <a:srgbClr val="444949"/>
                </a:solidFill>
                <a:latin typeface="Gill Sans MT"/>
                <a:cs typeface="Gill Sans MT"/>
              </a:rPr>
              <a:t>as </a:t>
            </a:r>
            <a:r>
              <a:rPr sz="2600" spc="-85" dirty="0">
                <a:solidFill>
                  <a:srgbClr val="444949"/>
                </a:solidFill>
                <a:latin typeface="Gill Sans MT"/>
                <a:cs typeface="Gill Sans MT"/>
              </a:rPr>
              <a:t>your </a:t>
            </a:r>
            <a:r>
              <a:rPr sz="2600" spc="5" dirty="0">
                <a:solidFill>
                  <a:srgbClr val="444949"/>
                </a:solidFill>
                <a:latin typeface="Gill Sans MT"/>
                <a:cs typeface="Gill Sans MT"/>
              </a:rPr>
              <a:t>OS </a:t>
            </a:r>
            <a:r>
              <a:rPr sz="2600" spc="-30" dirty="0">
                <a:solidFill>
                  <a:srgbClr val="444949"/>
                </a:solidFill>
                <a:latin typeface="Gill Sans MT"/>
                <a:cs typeface="Gill Sans MT"/>
              </a:rPr>
              <a:t>supports</a:t>
            </a:r>
            <a:r>
              <a:rPr sz="2600" spc="48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spc="-90" dirty="0">
                <a:solidFill>
                  <a:srgbClr val="444949"/>
                </a:solidFill>
                <a:latin typeface="Gill Sans MT"/>
                <a:cs typeface="Gill Sans MT"/>
              </a:rPr>
              <a:t>it</a:t>
            </a:r>
            <a:endParaRPr sz="2600">
              <a:latin typeface="Gill Sans MT"/>
              <a:cs typeface="Gill Sans MT"/>
            </a:endParaRPr>
          </a:p>
          <a:p>
            <a:pPr marL="241300" indent="-228600">
              <a:lnSpc>
                <a:spcPts val="2970"/>
              </a:lnSpc>
              <a:spcBef>
                <a:spcPts val="70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5" dirty="0">
                <a:solidFill>
                  <a:srgbClr val="444949"/>
                </a:solidFill>
                <a:latin typeface="Gill Sans MT"/>
                <a:cs typeface="Gill Sans MT"/>
              </a:rPr>
              <a:t>Some </a:t>
            </a:r>
            <a:r>
              <a:rPr sz="2600" spc="-60" dirty="0">
                <a:solidFill>
                  <a:srgbClr val="444949"/>
                </a:solidFill>
                <a:latin typeface="Gill Sans MT"/>
                <a:cs typeface="Gill Sans MT"/>
              </a:rPr>
              <a:t>RAID </a:t>
            </a:r>
            <a:r>
              <a:rPr sz="2600" spc="-45" dirty="0">
                <a:solidFill>
                  <a:srgbClr val="444949"/>
                </a:solidFill>
                <a:latin typeface="Gill Sans MT"/>
                <a:cs typeface="Gill Sans MT"/>
              </a:rPr>
              <a:t>options</a:t>
            </a:r>
            <a:r>
              <a:rPr sz="2600" spc="8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spc="-70" dirty="0">
                <a:solidFill>
                  <a:srgbClr val="444949"/>
                </a:solidFill>
                <a:latin typeface="Gill Sans MT"/>
                <a:cs typeface="Gill Sans MT"/>
              </a:rPr>
              <a:t>are:</a:t>
            </a:r>
            <a:endParaRPr sz="2600">
              <a:latin typeface="Gill Sans MT"/>
              <a:cs typeface="Gill Sans MT"/>
            </a:endParaRPr>
          </a:p>
          <a:p>
            <a:pPr marL="698500" lvl="1" indent="-228600">
              <a:lnSpc>
                <a:spcPts val="2350"/>
              </a:lnSpc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200" spc="-45" dirty="0">
                <a:solidFill>
                  <a:srgbClr val="444949"/>
                </a:solidFill>
                <a:latin typeface="Gill Sans MT"/>
                <a:cs typeface="Gill Sans MT"/>
              </a:rPr>
              <a:t>RAID</a:t>
            </a:r>
            <a:r>
              <a:rPr sz="2200" spc="-10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200" dirty="0">
                <a:solidFill>
                  <a:srgbClr val="444949"/>
                </a:solidFill>
                <a:latin typeface="Gill Sans MT"/>
                <a:cs typeface="Gill Sans MT"/>
              </a:rPr>
              <a:t>0</a:t>
            </a:r>
            <a:endParaRPr sz="2200">
              <a:latin typeface="Gill Sans MT"/>
              <a:cs typeface="Gill Sans MT"/>
            </a:endParaRPr>
          </a:p>
          <a:p>
            <a:pPr marL="698500" lvl="1" indent="-228600">
              <a:lnSpc>
                <a:spcPts val="2350"/>
              </a:lnSpc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200" spc="-45" dirty="0">
                <a:solidFill>
                  <a:srgbClr val="444949"/>
                </a:solidFill>
                <a:latin typeface="Gill Sans MT"/>
                <a:cs typeface="Gill Sans MT"/>
              </a:rPr>
              <a:t>RAID</a:t>
            </a:r>
            <a:r>
              <a:rPr sz="2200" spc="-10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200" dirty="0">
                <a:solidFill>
                  <a:srgbClr val="444949"/>
                </a:solidFill>
                <a:latin typeface="Gill Sans MT"/>
                <a:cs typeface="Gill Sans MT"/>
              </a:rPr>
              <a:t>1</a:t>
            </a:r>
            <a:endParaRPr sz="2200">
              <a:latin typeface="Gill Sans MT"/>
              <a:cs typeface="Gill Sans MT"/>
            </a:endParaRPr>
          </a:p>
          <a:p>
            <a:pPr marL="698500" lvl="1" indent="-228600">
              <a:lnSpc>
                <a:spcPts val="2340"/>
              </a:lnSpc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200" spc="-45" dirty="0">
                <a:solidFill>
                  <a:srgbClr val="444949"/>
                </a:solidFill>
                <a:latin typeface="Gill Sans MT"/>
                <a:cs typeface="Gill Sans MT"/>
              </a:rPr>
              <a:t>RAID </a:t>
            </a:r>
            <a:r>
              <a:rPr sz="2200" dirty="0">
                <a:solidFill>
                  <a:srgbClr val="444949"/>
                </a:solidFill>
                <a:latin typeface="Gill Sans MT"/>
                <a:cs typeface="Gill Sans MT"/>
              </a:rPr>
              <a:t>5 </a:t>
            </a:r>
            <a:r>
              <a:rPr sz="2200" spc="-25" dirty="0">
                <a:solidFill>
                  <a:srgbClr val="444949"/>
                </a:solidFill>
                <a:latin typeface="Gill Sans MT"/>
                <a:cs typeface="Gill Sans MT"/>
              </a:rPr>
              <a:t>(not recommended </a:t>
            </a:r>
            <a:r>
              <a:rPr sz="2200" spc="-75" dirty="0">
                <a:solidFill>
                  <a:srgbClr val="444949"/>
                </a:solidFill>
                <a:latin typeface="Gill Sans MT"/>
                <a:cs typeface="Gill Sans MT"/>
              </a:rPr>
              <a:t>for </a:t>
            </a:r>
            <a:r>
              <a:rPr sz="2200" spc="-30" dirty="0">
                <a:solidFill>
                  <a:srgbClr val="444949"/>
                </a:solidFill>
                <a:latin typeface="Gill Sans MT"/>
                <a:cs typeface="Gill Sans MT"/>
              </a:rPr>
              <a:t>EBS </a:t>
            </a:r>
            <a:r>
              <a:rPr sz="2200" dirty="0">
                <a:solidFill>
                  <a:srgbClr val="444949"/>
                </a:solidFill>
                <a:latin typeface="Gill Sans MT"/>
                <a:cs typeface="Gill Sans MT"/>
              </a:rPr>
              <a:t>– </a:t>
            </a:r>
            <a:r>
              <a:rPr sz="2200" spc="-30" dirty="0">
                <a:solidFill>
                  <a:srgbClr val="444949"/>
                </a:solidFill>
                <a:latin typeface="Gill Sans MT"/>
                <a:cs typeface="Gill Sans MT"/>
              </a:rPr>
              <a:t>see</a:t>
            </a:r>
            <a:r>
              <a:rPr sz="2200" spc="17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200" spc="-30" dirty="0">
                <a:solidFill>
                  <a:srgbClr val="444949"/>
                </a:solidFill>
                <a:latin typeface="Gill Sans MT"/>
                <a:cs typeface="Gill Sans MT"/>
              </a:rPr>
              <a:t>documentation)</a:t>
            </a:r>
            <a:endParaRPr sz="2200">
              <a:latin typeface="Gill Sans MT"/>
              <a:cs typeface="Gill Sans MT"/>
            </a:endParaRPr>
          </a:p>
          <a:p>
            <a:pPr marL="698500" lvl="1" indent="-228600">
              <a:lnSpc>
                <a:spcPts val="2485"/>
              </a:lnSpc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200" spc="-45" dirty="0">
                <a:solidFill>
                  <a:srgbClr val="444949"/>
                </a:solidFill>
                <a:latin typeface="Gill Sans MT"/>
                <a:cs typeface="Gill Sans MT"/>
              </a:rPr>
              <a:t>RAID </a:t>
            </a:r>
            <a:r>
              <a:rPr sz="2200" dirty="0">
                <a:solidFill>
                  <a:srgbClr val="444949"/>
                </a:solidFill>
                <a:latin typeface="Gill Sans MT"/>
                <a:cs typeface="Gill Sans MT"/>
              </a:rPr>
              <a:t>6 </a:t>
            </a:r>
            <a:r>
              <a:rPr sz="2200" spc="-25" dirty="0">
                <a:solidFill>
                  <a:srgbClr val="444949"/>
                </a:solidFill>
                <a:latin typeface="Gill Sans MT"/>
                <a:cs typeface="Gill Sans MT"/>
              </a:rPr>
              <a:t>(not recommended </a:t>
            </a:r>
            <a:r>
              <a:rPr sz="2200" spc="-75" dirty="0">
                <a:solidFill>
                  <a:srgbClr val="444949"/>
                </a:solidFill>
                <a:latin typeface="Gill Sans MT"/>
                <a:cs typeface="Gill Sans MT"/>
              </a:rPr>
              <a:t>for </a:t>
            </a:r>
            <a:r>
              <a:rPr sz="2200" spc="-30" dirty="0">
                <a:solidFill>
                  <a:srgbClr val="444949"/>
                </a:solidFill>
                <a:latin typeface="Gill Sans MT"/>
                <a:cs typeface="Gill Sans MT"/>
              </a:rPr>
              <a:t>EBS </a:t>
            </a:r>
            <a:r>
              <a:rPr sz="2200" dirty="0">
                <a:solidFill>
                  <a:srgbClr val="444949"/>
                </a:solidFill>
                <a:latin typeface="Gill Sans MT"/>
                <a:cs typeface="Gill Sans MT"/>
              </a:rPr>
              <a:t>– </a:t>
            </a:r>
            <a:r>
              <a:rPr sz="2200" spc="-30" dirty="0">
                <a:solidFill>
                  <a:srgbClr val="444949"/>
                </a:solidFill>
                <a:latin typeface="Gill Sans MT"/>
                <a:cs typeface="Gill Sans MT"/>
              </a:rPr>
              <a:t>see</a:t>
            </a:r>
            <a:r>
              <a:rPr sz="2200" spc="17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200" spc="-30" dirty="0">
                <a:solidFill>
                  <a:srgbClr val="444949"/>
                </a:solidFill>
                <a:latin typeface="Gill Sans MT"/>
                <a:cs typeface="Gill Sans MT"/>
              </a:rPr>
              <a:t>documentation)</a:t>
            </a:r>
            <a:endParaRPr sz="22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80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100" dirty="0">
                <a:solidFill>
                  <a:srgbClr val="444949"/>
                </a:solidFill>
                <a:latin typeface="Gill Sans MT"/>
                <a:cs typeface="Gill Sans MT"/>
              </a:rPr>
              <a:t>We’ll </a:t>
            </a:r>
            <a:r>
              <a:rPr sz="2600" spc="-45" dirty="0">
                <a:solidFill>
                  <a:srgbClr val="444949"/>
                </a:solidFill>
                <a:latin typeface="Gill Sans MT"/>
                <a:cs typeface="Gill Sans MT"/>
              </a:rPr>
              <a:t>explore </a:t>
            </a:r>
            <a:r>
              <a:rPr sz="2600" spc="-60" dirty="0">
                <a:solidFill>
                  <a:srgbClr val="444949"/>
                </a:solidFill>
                <a:latin typeface="Gill Sans MT"/>
                <a:cs typeface="Gill Sans MT"/>
              </a:rPr>
              <a:t>RAID </a:t>
            </a:r>
            <a:r>
              <a:rPr sz="2600" spc="-5" dirty="0">
                <a:solidFill>
                  <a:srgbClr val="444949"/>
                </a:solidFill>
                <a:latin typeface="Gill Sans MT"/>
                <a:cs typeface="Gill Sans MT"/>
              </a:rPr>
              <a:t>0 </a:t>
            </a:r>
            <a:r>
              <a:rPr sz="2600" spc="-15" dirty="0">
                <a:solidFill>
                  <a:srgbClr val="444949"/>
                </a:solidFill>
                <a:latin typeface="Gill Sans MT"/>
                <a:cs typeface="Gill Sans MT"/>
              </a:rPr>
              <a:t>and </a:t>
            </a:r>
            <a:r>
              <a:rPr sz="2600" spc="-60" dirty="0">
                <a:solidFill>
                  <a:srgbClr val="444949"/>
                </a:solidFill>
                <a:latin typeface="Gill Sans MT"/>
                <a:cs typeface="Gill Sans MT"/>
              </a:rPr>
              <a:t>RAID</a:t>
            </a:r>
            <a:r>
              <a:rPr sz="2600" spc="254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spc="-5" dirty="0">
                <a:solidFill>
                  <a:srgbClr val="444949"/>
                </a:solidFill>
                <a:latin typeface="Gill Sans MT"/>
                <a:cs typeface="Gill Sans MT"/>
              </a:rPr>
              <a:t>1</a:t>
            </a:r>
            <a:endParaRPr sz="2600"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368819765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1892" y="6464300"/>
            <a:ext cx="127698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16939" y="374395"/>
            <a:ext cx="6953884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95" dirty="0"/>
              <a:t>RAID </a:t>
            </a:r>
            <a:r>
              <a:rPr spc="-5" dirty="0"/>
              <a:t>0 </a:t>
            </a:r>
            <a:r>
              <a:rPr spc="-75" dirty="0"/>
              <a:t>(increase</a:t>
            </a:r>
            <a:r>
              <a:rPr spc="65" dirty="0"/>
              <a:t> </a:t>
            </a:r>
            <a:r>
              <a:rPr spc="-55" dirty="0"/>
              <a:t>performance)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509226" y="1368044"/>
            <a:ext cx="6440805" cy="1031240"/>
          </a:xfrm>
          <a:prstGeom prst="rect">
            <a:avLst/>
          </a:prstGeom>
        </p:spPr>
        <p:txBody>
          <a:bodyPr vert="horz" wrap="square" lIns="0" tIns="121920" rIns="0" bIns="0" rtlCol="0">
            <a:spAutoFit/>
          </a:bodyPr>
          <a:lstStyle/>
          <a:p>
            <a:pPr marL="241300" marR="5080" indent="-228600">
              <a:lnSpc>
                <a:spcPct val="70000"/>
              </a:lnSpc>
              <a:spcBef>
                <a:spcPts val="960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-35" dirty="0">
                <a:solidFill>
                  <a:srgbClr val="444949"/>
                </a:solidFill>
                <a:latin typeface="Gill Sans MT"/>
                <a:cs typeface="Gill Sans MT"/>
              </a:rPr>
              <a:t>Combining </a:t>
            </a:r>
            <a:r>
              <a:rPr sz="2400" dirty="0">
                <a:solidFill>
                  <a:srgbClr val="444949"/>
                </a:solidFill>
                <a:latin typeface="Gill Sans MT"/>
                <a:cs typeface="Gill Sans MT"/>
              </a:rPr>
              <a:t>2 </a:t>
            </a:r>
            <a:r>
              <a:rPr sz="2400" spc="-90" dirty="0">
                <a:solidFill>
                  <a:srgbClr val="444949"/>
                </a:solidFill>
                <a:latin typeface="Gill Sans MT"/>
                <a:cs typeface="Gill Sans MT"/>
              </a:rPr>
              <a:t>or </a:t>
            </a:r>
            <a:r>
              <a:rPr sz="2400" spc="-50" dirty="0">
                <a:solidFill>
                  <a:srgbClr val="444949"/>
                </a:solidFill>
                <a:latin typeface="Gill Sans MT"/>
                <a:cs typeface="Gill Sans MT"/>
              </a:rPr>
              <a:t>more </a:t>
            </a:r>
            <a:r>
              <a:rPr sz="2400" spc="-45" dirty="0">
                <a:solidFill>
                  <a:srgbClr val="444949"/>
                </a:solidFill>
                <a:latin typeface="Gill Sans MT"/>
                <a:cs typeface="Gill Sans MT"/>
              </a:rPr>
              <a:t>volumes </a:t>
            </a:r>
            <a:r>
              <a:rPr sz="2400" spc="-10" dirty="0">
                <a:solidFill>
                  <a:srgbClr val="444949"/>
                </a:solidFill>
                <a:latin typeface="Gill Sans MT"/>
                <a:cs typeface="Gill Sans MT"/>
              </a:rPr>
              <a:t>and </a:t>
            </a:r>
            <a:r>
              <a:rPr sz="2400" spc="-40" dirty="0">
                <a:solidFill>
                  <a:srgbClr val="444949"/>
                </a:solidFill>
                <a:latin typeface="Gill Sans MT"/>
                <a:cs typeface="Gill Sans MT"/>
              </a:rPr>
              <a:t>getting </a:t>
            </a:r>
            <a:r>
              <a:rPr sz="2400" spc="-35" dirty="0">
                <a:solidFill>
                  <a:srgbClr val="444949"/>
                </a:solidFill>
                <a:latin typeface="Gill Sans MT"/>
                <a:cs typeface="Gill Sans MT"/>
              </a:rPr>
              <a:t>the </a:t>
            </a:r>
            <a:r>
              <a:rPr sz="2400" spc="-55" dirty="0">
                <a:solidFill>
                  <a:srgbClr val="444949"/>
                </a:solidFill>
                <a:latin typeface="Gill Sans MT"/>
                <a:cs typeface="Gill Sans MT"/>
              </a:rPr>
              <a:t>total  </a:t>
            </a:r>
            <a:r>
              <a:rPr sz="2400" spc="-70" dirty="0">
                <a:solidFill>
                  <a:srgbClr val="444949"/>
                </a:solidFill>
                <a:latin typeface="Gill Sans MT"/>
                <a:cs typeface="Gill Sans MT"/>
              </a:rPr>
              <a:t>disk </a:t>
            </a:r>
            <a:r>
              <a:rPr sz="2400" spc="-25" dirty="0">
                <a:solidFill>
                  <a:srgbClr val="444949"/>
                </a:solidFill>
                <a:latin typeface="Gill Sans MT"/>
                <a:cs typeface="Gill Sans MT"/>
              </a:rPr>
              <a:t>space </a:t>
            </a:r>
            <a:r>
              <a:rPr sz="2400" spc="-10" dirty="0">
                <a:solidFill>
                  <a:srgbClr val="444949"/>
                </a:solidFill>
                <a:latin typeface="Gill Sans MT"/>
                <a:cs typeface="Gill Sans MT"/>
              </a:rPr>
              <a:t>and</a:t>
            </a:r>
            <a:r>
              <a:rPr sz="2400" spc="7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35" dirty="0">
                <a:solidFill>
                  <a:srgbClr val="444949"/>
                </a:solidFill>
                <a:latin typeface="Gill Sans MT"/>
                <a:cs typeface="Gill Sans MT"/>
              </a:rPr>
              <a:t>I/O</a:t>
            </a:r>
            <a:endParaRPr sz="24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145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-65" dirty="0">
                <a:solidFill>
                  <a:srgbClr val="444949"/>
                </a:solidFill>
                <a:latin typeface="Gill Sans MT"/>
                <a:cs typeface="Gill Sans MT"/>
              </a:rPr>
              <a:t>But </a:t>
            </a:r>
            <a:r>
              <a:rPr sz="2400" spc="-20" dirty="0">
                <a:solidFill>
                  <a:srgbClr val="444949"/>
                </a:solidFill>
                <a:latin typeface="Gill Sans MT"/>
                <a:cs typeface="Gill Sans MT"/>
              </a:rPr>
              <a:t>one </a:t>
            </a:r>
            <a:r>
              <a:rPr sz="2400" spc="-70" dirty="0">
                <a:solidFill>
                  <a:srgbClr val="444949"/>
                </a:solidFill>
                <a:latin typeface="Gill Sans MT"/>
                <a:cs typeface="Gill Sans MT"/>
              </a:rPr>
              <a:t>disk </a:t>
            </a:r>
            <a:r>
              <a:rPr sz="2400" spc="-65" dirty="0">
                <a:solidFill>
                  <a:srgbClr val="444949"/>
                </a:solidFill>
                <a:latin typeface="Gill Sans MT"/>
                <a:cs typeface="Gill Sans MT"/>
              </a:rPr>
              <a:t>fails, </a:t>
            </a:r>
            <a:r>
              <a:rPr sz="2400" spc="-55" dirty="0">
                <a:solidFill>
                  <a:srgbClr val="444949"/>
                </a:solidFill>
                <a:latin typeface="Gill Sans MT"/>
                <a:cs typeface="Gill Sans MT"/>
              </a:rPr>
              <a:t>all </a:t>
            </a:r>
            <a:r>
              <a:rPr sz="2400" spc="-35" dirty="0">
                <a:solidFill>
                  <a:srgbClr val="444949"/>
                </a:solidFill>
                <a:latin typeface="Gill Sans MT"/>
                <a:cs typeface="Gill Sans MT"/>
              </a:rPr>
              <a:t>the </a:t>
            </a:r>
            <a:r>
              <a:rPr sz="2400" spc="-20" dirty="0">
                <a:solidFill>
                  <a:srgbClr val="444949"/>
                </a:solidFill>
                <a:latin typeface="Gill Sans MT"/>
                <a:cs typeface="Gill Sans MT"/>
              </a:rPr>
              <a:t>data </a:t>
            </a:r>
            <a:r>
              <a:rPr sz="2400" spc="-80" dirty="0">
                <a:solidFill>
                  <a:srgbClr val="444949"/>
                </a:solidFill>
                <a:latin typeface="Gill Sans MT"/>
                <a:cs typeface="Gill Sans MT"/>
              </a:rPr>
              <a:t>is</a:t>
            </a:r>
            <a:r>
              <a:rPr sz="2400" spc="9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35" dirty="0">
                <a:solidFill>
                  <a:srgbClr val="444949"/>
                </a:solidFill>
                <a:latin typeface="Gill Sans MT"/>
                <a:cs typeface="Gill Sans MT"/>
              </a:rPr>
              <a:t>failed</a:t>
            </a:r>
            <a:endParaRPr sz="2400">
              <a:latin typeface="Gill Sans MT"/>
              <a:cs typeface="Gill Sans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509226" y="2389123"/>
            <a:ext cx="6739890" cy="31642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ts val="278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-40" dirty="0">
                <a:solidFill>
                  <a:srgbClr val="444949"/>
                </a:solidFill>
                <a:latin typeface="Gill Sans MT"/>
                <a:cs typeface="Gill Sans MT"/>
              </a:rPr>
              <a:t>Use </a:t>
            </a:r>
            <a:r>
              <a:rPr sz="2400" spc="-45" dirty="0">
                <a:solidFill>
                  <a:srgbClr val="444949"/>
                </a:solidFill>
                <a:latin typeface="Gill Sans MT"/>
                <a:cs typeface="Gill Sans MT"/>
              </a:rPr>
              <a:t>cases would</a:t>
            </a:r>
            <a:r>
              <a:rPr sz="2400" spc="6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30" dirty="0">
                <a:solidFill>
                  <a:srgbClr val="444949"/>
                </a:solidFill>
                <a:latin typeface="Gill Sans MT"/>
                <a:cs typeface="Gill Sans MT"/>
              </a:rPr>
              <a:t>be:</a:t>
            </a:r>
            <a:endParaRPr sz="2400">
              <a:latin typeface="Gill Sans MT"/>
              <a:cs typeface="Gill Sans MT"/>
            </a:endParaRPr>
          </a:p>
          <a:p>
            <a:pPr marL="698500" marR="339090" lvl="1" indent="-228600">
              <a:lnSpc>
                <a:spcPct val="70000"/>
              </a:lnSpc>
              <a:spcBef>
                <a:spcPts val="620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000" spc="-15" dirty="0">
                <a:solidFill>
                  <a:srgbClr val="444949"/>
                </a:solidFill>
                <a:latin typeface="Gill Sans MT"/>
                <a:cs typeface="Gill Sans MT"/>
              </a:rPr>
              <a:t>An </a:t>
            </a:r>
            <a:r>
              <a:rPr sz="2000" spc="-30" dirty="0">
                <a:solidFill>
                  <a:srgbClr val="444949"/>
                </a:solidFill>
                <a:latin typeface="Gill Sans MT"/>
                <a:cs typeface="Gill Sans MT"/>
              </a:rPr>
              <a:t>application </a:t>
            </a:r>
            <a:r>
              <a:rPr sz="2000" spc="-45" dirty="0">
                <a:solidFill>
                  <a:srgbClr val="444949"/>
                </a:solidFill>
                <a:latin typeface="Gill Sans MT"/>
                <a:cs typeface="Gill Sans MT"/>
              </a:rPr>
              <a:t>that </a:t>
            </a:r>
            <a:r>
              <a:rPr sz="2000" spc="-20" dirty="0">
                <a:solidFill>
                  <a:srgbClr val="444949"/>
                </a:solidFill>
                <a:latin typeface="Gill Sans MT"/>
                <a:cs typeface="Gill Sans MT"/>
              </a:rPr>
              <a:t>needs </a:t>
            </a:r>
            <a:r>
              <a:rPr sz="2000" spc="-5" dirty="0">
                <a:solidFill>
                  <a:srgbClr val="444949"/>
                </a:solidFill>
                <a:latin typeface="Gill Sans MT"/>
                <a:cs typeface="Gill Sans MT"/>
              </a:rPr>
              <a:t>a </a:t>
            </a:r>
            <a:r>
              <a:rPr sz="2000" spc="-50" dirty="0">
                <a:solidFill>
                  <a:srgbClr val="444949"/>
                </a:solidFill>
                <a:latin typeface="Gill Sans MT"/>
                <a:cs typeface="Gill Sans MT"/>
              </a:rPr>
              <a:t>lot </a:t>
            </a:r>
            <a:r>
              <a:rPr sz="2000" spc="-25" dirty="0">
                <a:solidFill>
                  <a:srgbClr val="444949"/>
                </a:solidFill>
                <a:latin typeface="Gill Sans MT"/>
                <a:cs typeface="Gill Sans MT"/>
              </a:rPr>
              <a:t>of </a:t>
            </a:r>
            <a:r>
              <a:rPr sz="2000" spc="-20" dirty="0">
                <a:solidFill>
                  <a:srgbClr val="444949"/>
                </a:solidFill>
                <a:latin typeface="Gill Sans MT"/>
                <a:cs typeface="Gill Sans MT"/>
              </a:rPr>
              <a:t>IOPS </a:t>
            </a:r>
            <a:r>
              <a:rPr sz="2000" spc="-15" dirty="0">
                <a:solidFill>
                  <a:srgbClr val="444949"/>
                </a:solidFill>
                <a:latin typeface="Gill Sans MT"/>
                <a:cs typeface="Gill Sans MT"/>
              </a:rPr>
              <a:t>and </a:t>
            </a:r>
            <a:r>
              <a:rPr sz="2000" spc="-40" dirty="0">
                <a:solidFill>
                  <a:srgbClr val="444949"/>
                </a:solidFill>
                <a:latin typeface="Gill Sans MT"/>
                <a:cs typeface="Gill Sans MT"/>
              </a:rPr>
              <a:t>doesn’t </a:t>
            </a:r>
            <a:r>
              <a:rPr sz="2000" spc="-10" dirty="0">
                <a:solidFill>
                  <a:srgbClr val="444949"/>
                </a:solidFill>
                <a:latin typeface="Gill Sans MT"/>
                <a:cs typeface="Gill Sans MT"/>
              </a:rPr>
              <a:t>need  </a:t>
            </a:r>
            <a:r>
              <a:rPr sz="2000" spc="-40" dirty="0">
                <a:solidFill>
                  <a:srgbClr val="444949"/>
                </a:solidFill>
                <a:latin typeface="Gill Sans MT"/>
                <a:cs typeface="Gill Sans MT"/>
              </a:rPr>
              <a:t>fault-tolerance</a:t>
            </a:r>
            <a:endParaRPr sz="2000">
              <a:latin typeface="Gill Sans MT"/>
              <a:cs typeface="Gill Sans MT"/>
            </a:endParaRPr>
          </a:p>
          <a:p>
            <a:pPr marL="698500" lvl="1" indent="-228600">
              <a:lnSpc>
                <a:spcPts val="2185"/>
              </a:lnSpc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000" spc="-10" dirty="0">
                <a:solidFill>
                  <a:srgbClr val="444949"/>
                </a:solidFill>
                <a:latin typeface="Gill Sans MT"/>
                <a:cs typeface="Gill Sans MT"/>
              </a:rPr>
              <a:t>A </a:t>
            </a:r>
            <a:r>
              <a:rPr sz="2000" spc="-20" dirty="0">
                <a:solidFill>
                  <a:srgbClr val="444949"/>
                </a:solidFill>
                <a:latin typeface="Gill Sans MT"/>
                <a:cs typeface="Gill Sans MT"/>
              </a:rPr>
              <a:t>database </a:t>
            </a:r>
            <a:r>
              <a:rPr sz="2000" spc="-45" dirty="0">
                <a:solidFill>
                  <a:srgbClr val="444949"/>
                </a:solidFill>
                <a:latin typeface="Gill Sans MT"/>
                <a:cs typeface="Gill Sans MT"/>
              </a:rPr>
              <a:t>that </a:t>
            </a:r>
            <a:r>
              <a:rPr sz="2000" spc="-35" dirty="0">
                <a:solidFill>
                  <a:srgbClr val="444949"/>
                </a:solidFill>
                <a:latin typeface="Gill Sans MT"/>
                <a:cs typeface="Gill Sans MT"/>
              </a:rPr>
              <a:t>has </a:t>
            </a:r>
            <a:r>
              <a:rPr sz="2000" spc="-45" dirty="0">
                <a:solidFill>
                  <a:srgbClr val="444949"/>
                </a:solidFill>
                <a:latin typeface="Gill Sans MT"/>
                <a:cs typeface="Gill Sans MT"/>
              </a:rPr>
              <a:t>replication </a:t>
            </a:r>
            <a:r>
              <a:rPr sz="2000" spc="-40" dirty="0">
                <a:solidFill>
                  <a:srgbClr val="444949"/>
                </a:solidFill>
                <a:latin typeface="Gill Sans MT"/>
                <a:cs typeface="Gill Sans MT"/>
              </a:rPr>
              <a:t>already</a:t>
            </a:r>
            <a:r>
              <a:rPr sz="2000" spc="13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000" spc="-45" dirty="0">
                <a:solidFill>
                  <a:srgbClr val="444949"/>
                </a:solidFill>
                <a:latin typeface="Gill Sans MT"/>
                <a:cs typeface="Gill Sans MT"/>
              </a:rPr>
              <a:t>built-in</a:t>
            </a:r>
            <a:endParaRPr sz="2000">
              <a:latin typeface="Gill Sans MT"/>
              <a:cs typeface="Gill Sans MT"/>
            </a:endParaRPr>
          </a:p>
          <a:p>
            <a:pPr marL="241300" marR="438784" indent="-228600">
              <a:lnSpc>
                <a:spcPct val="70000"/>
              </a:lnSpc>
              <a:spcBef>
                <a:spcPts val="990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-45" dirty="0">
                <a:solidFill>
                  <a:srgbClr val="444949"/>
                </a:solidFill>
                <a:latin typeface="Gill Sans MT"/>
                <a:cs typeface="Gill Sans MT"/>
              </a:rPr>
              <a:t>Using </a:t>
            </a:r>
            <a:r>
              <a:rPr sz="2400" spc="-70" dirty="0">
                <a:solidFill>
                  <a:srgbClr val="444949"/>
                </a:solidFill>
                <a:latin typeface="Gill Sans MT"/>
                <a:cs typeface="Gill Sans MT"/>
              </a:rPr>
              <a:t>this, </a:t>
            </a:r>
            <a:r>
              <a:rPr sz="2400" spc="-35" dirty="0">
                <a:solidFill>
                  <a:srgbClr val="444949"/>
                </a:solidFill>
                <a:latin typeface="Gill Sans MT"/>
                <a:cs typeface="Gill Sans MT"/>
              </a:rPr>
              <a:t>we </a:t>
            </a:r>
            <a:r>
              <a:rPr sz="2400" spc="-30" dirty="0">
                <a:solidFill>
                  <a:srgbClr val="444949"/>
                </a:solidFill>
                <a:latin typeface="Gill Sans MT"/>
                <a:cs typeface="Gill Sans MT"/>
              </a:rPr>
              <a:t>can </a:t>
            </a:r>
            <a:r>
              <a:rPr sz="2400" spc="-45" dirty="0">
                <a:solidFill>
                  <a:srgbClr val="444949"/>
                </a:solidFill>
                <a:latin typeface="Gill Sans MT"/>
                <a:cs typeface="Gill Sans MT"/>
              </a:rPr>
              <a:t>have </a:t>
            </a:r>
            <a:r>
              <a:rPr sz="2400" dirty="0">
                <a:solidFill>
                  <a:srgbClr val="444949"/>
                </a:solidFill>
                <a:latin typeface="Gill Sans MT"/>
                <a:cs typeface="Gill Sans MT"/>
              </a:rPr>
              <a:t>a </a:t>
            </a:r>
            <a:r>
              <a:rPr sz="2400" spc="-30" dirty="0">
                <a:solidFill>
                  <a:srgbClr val="444949"/>
                </a:solidFill>
                <a:latin typeface="Gill Sans MT"/>
                <a:cs typeface="Gill Sans MT"/>
              </a:rPr>
              <a:t>very </a:t>
            </a:r>
            <a:r>
              <a:rPr sz="2400" spc="-20" dirty="0">
                <a:solidFill>
                  <a:srgbClr val="444949"/>
                </a:solidFill>
                <a:latin typeface="Gill Sans MT"/>
                <a:cs typeface="Gill Sans MT"/>
              </a:rPr>
              <a:t>big </a:t>
            </a:r>
            <a:r>
              <a:rPr sz="2400" spc="-75" dirty="0">
                <a:solidFill>
                  <a:srgbClr val="444949"/>
                </a:solidFill>
                <a:latin typeface="Gill Sans MT"/>
                <a:cs typeface="Gill Sans MT"/>
              </a:rPr>
              <a:t>disk </a:t>
            </a:r>
            <a:r>
              <a:rPr sz="2400" spc="-55" dirty="0">
                <a:solidFill>
                  <a:srgbClr val="444949"/>
                </a:solidFill>
                <a:latin typeface="Gill Sans MT"/>
                <a:cs typeface="Gill Sans MT"/>
              </a:rPr>
              <a:t>with </a:t>
            </a:r>
            <a:r>
              <a:rPr sz="2400" dirty="0">
                <a:solidFill>
                  <a:srgbClr val="444949"/>
                </a:solidFill>
                <a:latin typeface="Gill Sans MT"/>
                <a:cs typeface="Gill Sans MT"/>
              </a:rPr>
              <a:t>a </a:t>
            </a:r>
            <a:r>
              <a:rPr sz="2400" spc="-65" dirty="0">
                <a:solidFill>
                  <a:srgbClr val="444949"/>
                </a:solidFill>
                <a:latin typeface="Gill Sans MT"/>
                <a:cs typeface="Gill Sans MT"/>
              </a:rPr>
              <a:t>lot </a:t>
            </a:r>
            <a:r>
              <a:rPr sz="2400" spc="-30" dirty="0">
                <a:solidFill>
                  <a:srgbClr val="444949"/>
                </a:solidFill>
                <a:latin typeface="Gill Sans MT"/>
                <a:cs typeface="Gill Sans MT"/>
              </a:rPr>
              <a:t>of  </a:t>
            </a:r>
            <a:r>
              <a:rPr sz="2400" spc="-20" dirty="0">
                <a:solidFill>
                  <a:srgbClr val="444949"/>
                </a:solidFill>
                <a:latin typeface="Gill Sans MT"/>
                <a:cs typeface="Gill Sans MT"/>
              </a:rPr>
              <a:t>IOPS</a:t>
            </a:r>
            <a:endParaRPr sz="2400">
              <a:latin typeface="Gill Sans MT"/>
              <a:cs typeface="Gill Sans MT"/>
            </a:endParaRPr>
          </a:p>
          <a:p>
            <a:pPr marL="241300" indent="-228600">
              <a:lnSpc>
                <a:spcPts val="2780"/>
              </a:lnSpc>
              <a:spcBef>
                <a:spcPts val="120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-90" dirty="0">
                <a:solidFill>
                  <a:srgbClr val="444949"/>
                </a:solidFill>
                <a:latin typeface="Gill Sans MT"/>
                <a:cs typeface="Gill Sans MT"/>
              </a:rPr>
              <a:t>For</a:t>
            </a:r>
            <a:r>
              <a:rPr sz="2400" spc="-1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20" dirty="0">
                <a:solidFill>
                  <a:srgbClr val="444949"/>
                </a:solidFill>
                <a:latin typeface="Gill Sans MT"/>
                <a:cs typeface="Gill Sans MT"/>
              </a:rPr>
              <a:t>example</a:t>
            </a:r>
            <a:endParaRPr sz="2400">
              <a:latin typeface="Gill Sans MT"/>
              <a:cs typeface="Gill Sans MT"/>
            </a:endParaRPr>
          </a:p>
          <a:p>
            <a:pPr marL="698500" marR="1031875" lvl="1" indent="-228600">
              <a:lnSpc>
                <a:spcPct val="70000"/>
              </a:lnSpc>
              <a:spcBef>
                <a:spcPts val="620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000" spc="-55" dirty="0">
                <a:solidFill>
                  <a:srgbClr val="444949"/>
                </a:solidFill>
                <a:latin typeface="Gill Sans MT"/>
                <a:cs typeface="Gill Sans MT"/>
              </a:rPr>
              <a:t>two </a:t>
            </a:r>
            <a:r>
              <a:rPr sz="2000" spc="-5" dirty="0">
                <a:solidFill>
                  <a:srgbClr val="444949"/>
                </a:solidFill>
                <a:latin typeface="Gill Sans MT"/>
                <a:cs typeface="Gill Sans MT"/>
              </a:rPr>
              <a:t>500 </a:t>
            </a:r>
            <a:r>
              <a:rPr sz="2000" spc="-65" dirty="0">
                <a:solidFill>
                  <a:srgbClr val="444949"/>
                </a:solidFill>
                <a:latin typeface="Gill Sans MT"/>
                <a:cs typeface="Gill Sans MT"/>
              </a:rPr>
              <a:t>GiB </a:t>
            </a:r>
            <a:r>
              <a:rPr sz="2000" spc="-25" dirty="0">
                <a:solidFill>
                  <a:srgbClr val="444949"/>
                </a:solidFill>
                <a:latin typeface="Gill Sans MT"/>
                <a:cs typeface="Gill Sans MT"/>
              </a:rPr>
              <a:t>Amazon EBS </a:t>
            </a:r>
            <a:r>
              <a:rPr sz="2000" spc="-30" dirty="0">
                <a:solidFill>
                  <a:srgbClr val="444949"/>
                </a:solidFill>
                <a:latin typeface="Gill Sans MT"/>
                <a:cs typeface="Gill Sans MT"/>
              </a:rPr>
              <a:t>io1 </a:t>
            </a:r>
            <a:r>
              <a:rPr sz="2000" spc="-35" dirty="0">
                <a:solidFill>
                  <a:srgbClr val="444949"/>
                </a:solidFill>
                <a:latin typeface="Gill Sans MT"/>
                <a:cs typeface="Gill Sans MT"/>
              </a:rPr>
              <a:t>volumes </a:t>
            </a:r>
            <a:r>
              <a:rPr sz="2000" spc="-50" dirty="0">
                <a:solidFill>
                  <a:srgbClr val="444949"/>
                </a:solidFill>
                <a:latin typeface="Gill Sans MT"/>
                <a:cs typeface="Gill Sans MT"/>
              </a:rPr>
              <a:t>with </a:t>
            </a:r>
            <a:r>
              <a:rPr sz="2000" spc="-25" dirty="0">
                <a:solidFill>
                  <a:srgbClr val="444949"/>
                </a:solidFill>
                <a:latin typeface="Gill Sans MT"/>
                <a:cs typeface="Gill Sans MT"/>
              </a:rPr>
              <a:t>4,000  </a:t>
            </a:r>
            <a:r>
              <a:rPr sz="2000" spc="-40" dirty="0">
                <a:solidFill>
                  <a:srgbClr val="444949"/>
                </a:solidFill>
                <a:latin typeface="Gill Sans MT"/>
                <a:cs typeface="Gill Sans MT"/>
              </a:rPr>
              <a:t>provisioned </a:t>
            </a:r>
            <a:r>
              <a:rPr sz="2000" spc="-20" dirty="0">
                <a:solidFill>
                  <a:srgbClr val="444949"/>
                </a:solidFill>
                <a:latin typeface="Gill Sans MT"/>
                <a:cs typeface="Gill Sans MT"/>
              </a:rPr>
              <a:t>IOPS each </a:t>
            </a:r>
            <a:r>
              <a:rPr sz="2000" spc="-55" dirty="0">
                <a:solidFill>
                  <a:srgbClr val="444949"/>
                </a:solidFill>
                <a:latin typeface="Gill Sans MT"/>
                <a:cs typeface="Gill Sans MT"/>
              </a:rPr>
              <a:t>will </a:t>
            </a:r>
            <a:r>
              <a:rPr sz="2000" spc="-45" dirty="0">
                <a:solidFill>
                  <a:srgbClr val="444949"/>
                </a:solidFill>
                <a:latin typeface="Gill Sans MT"/>
                <a:cs typeface="Gill Sans MT"/>
              </a:rPr>
              <a:t>create</a:t>
            </a:r>
            <a:r>
              <a:rPr sz="2000" spc="9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000" spc="-10" dirty="0">
                <a:solidFill>
                  <a:srgbClr val="444949"/>
                </a:solidFill>
                <a:latin typeface="Gill Sans MT"/>
                <a:cs typeface="Gill Sans MT"/>
              </a:rPr>
              <a:t>a…</a:t>
            </a:r>
            <a:endParaRPr sz="2000">
              <a:latin typeface="Gill Sans MT"/>
              <a:cs typeface="Gill Sans MT"/>
            </a:endParaRPr>
          </a:p>
          <a:p>
            <a:pPr marL="698500" marR="5080" lvl="1" indent="-228600">
              <a:lnSpc>
                <a:spcPct val="70000"/>
              </a:lnSpc>
              <a:spcBef>
                <a:spcPts val="505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000" spc="-5" dirty="0">
                <a:solidFill>
                  <a:srgbClr val="444949"/>
                </a:solidFill>
                <a:latin typeface="Gill Sans MT"/>
                <a:cs typeface="Gill Sans MT"/>
              </a:rPr>
              <a:t>1000 </a:t>
            </a:r>
            <a:r>
              <a:rPr sz="2000" spc="-65" dirty="0">
                <a:solidFill>
                  <a:srgbClr val="444949"/>
                </a:solidFill>
                <a:latin typeface="Gill Sans MT"/>
                <a:cs typeface="Gill Sans MT"/>
              </a:rPr>
              <a:t>GiB </a:t>
            </a:r>
            <a:r>
              <a:rPr sz="2000" spc="-45" dirty="0">
                <a:solidFill>
                  <a:srgbClr val="444949"/>
                </a:solidFill>
                <a:latin typeface="Gill Sans MT"/>
                <a:cs typeface="Gill Sans MT"/>
              </a:rPr>
              <a:t>RAID </a:t>
            </a:r>
            <a:r>
              <a:rPr sz="2000" spc="-5" dirty="0">
                <a:solidFill>
                  <a:srgbClr val="444949"/>
                </a:solidFill>
                <a:latin typeface="Gill Sans MT"/>
                <a:cs typeface="Gill Sans MT"/>
              </a:rPr>
              <a:t>0 </a:t>
            </a:r>
            <a:r>
              <a:rPr sz="2000" spc="-55" dirty="0">
                <a:solidFill>
                  <a:srgbClr val="444949"/>
                </a:solidFill>
                <a:latin typeface="Gill Sans MT"/>
                <a:cs typeface="Gill Sans MT"/>
              </a:rPr>
              <a:t>array </a:t>
            </a:r>
            <a:r>
              <a:rPr sz="2000" spc="-50" dirty="0">
                <a:solidFill>
                  <a:srgbClr val="444949"/>
                </a:solidFill>
                <a:latin typeface="Gill Sans MT"/>
                <a:cs typeface="Gill Sans MT"/>
              </a:rPr>
              <a:t>with </a:t>
            </a:r>
            <a:r>
              <a:rPr sz="2000" spc="-20" dirty="0">
                <a:solidFill>
                  <a:srgbClr val="444949"/>
                </a:solidFill>
                <a:latin typeface="Gill Sans MT"/>
                <a:cs typeface="Gill Sans MT"/>
              </a:rPr>
              <a:t>an </a:t>
            </a:r>
            <a:r>
              <a:rPr sz="2000" spc="-35" dirty="0">
                <a:solidFill>
                  <a:srgbClr val="444949"/>
                </a:solidFill>
                <a:latin typeface="Gill Sans MT"/>
                <a:cs typeface="Gill Sans MT"/>
              </a:rPr>
              <a:t>available </a:t>
            </a:r>
            <a:r>
              <a:rPr sz="2000" spc="-25" dirty="0">
                <a:solidFill>
                  <a:srgbClr val="444949"/>
                </a:solidFill>
                <a:latin typeface="Gill Sans MT"/>
                <a:cs typeface="Gill Sans MT"/>
              </a:rPr>
              <a:t>bandwidth of 8,000  </a:t>
            </a:r>
            <a:r>
              <a:rPr sz="2000" spc="-20" dirty="0">
                <a:solidFill>
                  <a:srgbClr val="444949"/>
                </a:solidFill>
                <a:latin typeface="Gill Sans MT"/>
                <a:cs typeface="Gill Sans MT"/>
              </a:rPr>
              <a:t>IOPS </a:t>
            </a:r>
            <a:r>
              <a:rPr sz="2000" spc="-15" dirty="0">
                <a:solidFill>
                  <a:srgbClr val="444949"/>
                </a:solidFill>
                <a:latin typeface="Gill Sans MT"/>
                <a:cs typeface="Gill Sans MT"/>
              </a:rPr>
              <a:t>and </a:t>
            </a:r>
            <a:r>
              <a:rPr sz="2000" spc="-25" dirty="0">
                <a:solidFill>
                  <a:srgbClr val="444949"/>
                </a:solidFill>
                <a:latin typeface="Gill Sans MT"/>
                <a:cs typeface="Gill Sans MT"/>
              </a:rPr>
              <a:t>1,000 </a:t>
            </a:r>
            <a:r>
              <a:rPr sz="2000" spc="-35" dirty="0">
                <a:solidFill>
                  <a:srgbClr val="444949"/>
                </a:solidFill>
                <a:latin typeface="Gill Sans MT"/>
                <a:cs typeface="Gill Sans MT"/>
              </a:rPr>
              <a:t>MB/s </a:t>
            </a:r>
            <a:r>
              <a:rPr sz="2000" spc="-25" dirty="0">
                <a:solidFill>
                  <a:srgbClr val="444949"/>
                </a:solidFill>
                <a:latin typeface="Gill Sans MT"/>
                <a:cs typeface="Gill Sans MT"/>
              </a:rPr>
              <a:t>of</a:t>
            </a:r>
            <a:r>
              <a:rPr sz="2000" spc="7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000" spc="-40" dirty="0">
                <a:solidFill>
                  <a:srgbClr val="444949"/>
                </a:solidFill>
                <a:latin typeface="Gill Sans MT"/>
                <a:cs typeface="Gill Sans MT"/>
              </a:rPr>
              <a:t>throughput</a:t>
            </a:r>
            <a:endParaRPr sz="2000">
              <a:latin typeface="Gill Sans MT"/>
              <a:cs typeface="Gill Sans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467655" y="2373884"/>
            <a:ext cx="12103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444949"/>
                </a:solidFill>
                <a:latin typeface="Calibri"/>
                <a:cs typeface="Calibri"/>
              </a:rPr>
              <a:t>EC2</a:t>
            </a:r>
            <a:r>
              <a:rPr sz="1800" b="1" spc="-6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444949"/>
                </a:solidFill>
                <a:latin typeface="Calibri"/>
                <a:cs typeface="Calibri"/>
              </a:rPr>
              <a:t>instance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517903" y="1231391"/>
            <a:ext cx="1063752" cy="11033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470453" y="5357876"/>
            <a:ext cx="13182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444949"/>
                </a:solidFill>
                <a:latin typeface="Calibri"/>
                <a:cs typeface="Calibri"/>
              </a:rPr>
              <a:t>EBS </a:t>
            </a:r>
            <a:r>
              <a:rPr sz="1800" b="1" spc="-20" dirty="0">
                <a:solidFill>
                  <a:srgbClr val="444949"/>
                </a:solidFill>
                <a:latin typeface="Calibri"/>
                <a:cs typeface="Calibri"/>
              </a:rPr>
              <a:t>Volume</a:t>
            </a:r>
            <a:r>
              <a:rPr sz="1800" b="1" spc="-7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444949"/>
                </a:solidFill>
                <a:latin typeface="Calibri"/>
                <a:cs typeface="Calibri"/>
              </a:rPr>
              <a:t>1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40080" y="3959352"/>
            <a:ext cx="926591" cy="12954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2464127" y="5357876"/>
            <a:ext cx="13182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444949"/>
                </a:solidFill>
                <a:latin typeface="Calibri"/>
                <a:cs typeface="Calibri"/>
              </a:rPr>
              <a:t>EBS </a:t>
            </a:r>
            <a:r>
              <a:rPr sz="1800" b="1" spc="-20" dirty="0">
                <a:solidFill>
                  <a:srgbClr val="444949"/>
                </a:solidFill>
                <a:latin typeface="Calibri"/>
                <a:cs typeface="Calibri"/>
              </a:rPr>
              <a:t>Volume</a:t>
            </a:r>
            <a:r>
              <a:rPr sz="1800" b="1" spc="-7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444949"/>
                </a:solidFill>
                <a:latin typeface="Calibri"/>
                <a:cs typeface="Calibri"/>
              </a:rPr>
              <a:t>2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633472" y="3959352"/>
            <a:ext cx="926591" cy="12954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276780" y="3070961"/>
            <a:ext cx="3548379" cy="398145"/>
          </a:xfrm>
          <a:prstGeom prst="rect">
            <a:avLst/>
          </a:prstGeom>
          <a:solidFill>
            <a:srgbClr val="444949"/>
          </a:solidFill>
          <a:ln w="12700">
            <a:solidFill>
              <a:srgbClr val="2F3333"/>
            </a:solidFill>
          </a:ln>
        </p:spPr>
        <p:txBody>
          <a:bodyPr vert="horz" wrap="square" lIns="0" tIns="46990" rIns="0" bIns="0" rtlCol="0">
            <a:spAutoFit/>
          </a:bodyPr>
          <a:lstStyle/>
          <a:p>
            <a:pPr marL="887094">
              <a:lnSpc>
                <a:spcPct val="100000"/>
              </a:lnSpc>
              <a:spcBef>
                <a:spcPts val="370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One logical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volume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012617" y="2723244"/>
            <a:ext cx="76200" cy="347980"/>
          </a:xfrm>
          <a:custGeom>
            <a:avLst/>
            <a:gdLst/>
            <a:ahLst/>
            <a:cxnLst/>
            <a:rect l="l" t="t" r="r" b="b"/>
            <a:pathLst>
              <a:path w="76200" h="347980">
                <a:moveTo>
                  <a:pt x="34925" y="271517"/>
                </a:moveTo>
                <a:lnTo>
                  <a:pt x="0" y="271517"/>
                </a:lnTo>
                <a:lnTo>
                  <a:pt x="38101" y="347717"/>
                </a:lnTo>
                <a:lnTo>
                  <a:pt x="69850" y="284217"/>
                </a:lnTo>
                <a:lnTo>
                  <a:pt x="34925" y="284217"/>
                </a:lnTo>
                <a:lnTo>
                  <a:pt x="34925" y="271517"/>
                </a:lnTo>
                <a:close/>
              </a:path>
              <a:path w="76200" h="347980">
                <a:moveTo>
                  <a:pt x="41275" y="0"/>
                </a:moveTo>
                <a:lnTo>
                  <a:pt x="34925" y="0"/>
                </a:lnTo>
                <a:lnTo>
                  <a:pt x="34925" y="284217"/>
                </a:lnTo>
                <a:lnTo>
                  <a:pt x="41275" y="284217"/>
                </a:lnTo>
                <a:lnTo>
                  <a:pt x="41275" y="0"/>
                </a:lnTo>
                <a:close/>
              </a:path>
              <a:path w="76200" h="347980">
                <a:moveTo>
                  <a:pt x="76200" y="271517"/>
                </a:moveTo>
                <a:lnTo>
                  <a:pt x="41275" y="271517"/>
                </a:lnTo>
                <a:lnTo>
                  <a:pt x="41275" y="284217"/>
                </a:lnTo>
                <a:lnTo>
                  <a:pt x="69850" y="284217"/>
                </a:lnTo>
                <a:lnTo>
                  <a:pt x="76200" y="271517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103399" y="3465664"/>
            <a:ext cx="949325" cy="494665"/>
          </a:xfrm>
          <a:custGeom>
            <a:avLst/>
            <a:gdLst/>
            <a:ahLst/>
            <a:cxnLst/>
            <a:rect l="l" t="t" r="r" b="b"/>
            <a:pathLst>
              <a:path w="949325" h="494664">
                <a:moveTo>
                  <a:pt x="50090" y="425427"/>
                </a:moveTo>
                <a:lnTo>
                  <a:pt x="0" y="494339"/>
                </a:lnTo>
                <a:lnTo>
                  <a:pt x="85184" y="493064"/>
                </a:lnTo>
                <a:lnTo>
                  <a:pt x="72134" y="467912"/>
                </a:lnTo>
                <a:lnTo>
                  <a:pt x="57827" y="467912"/>
                </a:lnTo>
                <a:lnTo>
                  <a:pt x="54902" y="462276"/>
                </a:lnTo>
                <a:lnTo>
                  <a:pt x="66175" y="456427"/>
                </a:lnTo>
                <a:lnTo>
                  <a:pt x="50090" y="425427"/>
                </a:lnTo>
                <a:close/>
              </a:path>
              <a:path w="949325" h="494664">
                <a:moveTo>
                  <a:pt x="66175" y="456427"/>
                </a:moveTo>
                <a:lnTo>
                  <a:pt x="54902" y="462276"/>
                </a:lnTo>
                <a:lnTo>
                  <a:pt x="57827" y="467912"/>
                </a:lnTo>
                <a:lnTo>
                  <a:pt x="69099" y="462063"/>
                </a:lnTo>
                <a:lnTo>
                  <a:pt x="66175" y="456427"/>
                </a:lnTo>
                <a:close/>
              </a:path>
              <a:path w="949325" h="494664">
                <a:moveTo>
                  <a:pt x="69099" y="462063"/>
                </a:moveTo>
                <a:lnTo>
                  <a:pt x="57827" y="467912"/>
                </a:lnTo>
                <a:lnTo>
                  <a:pt x="72134" y="467912"/>
                </a:lnTo>
                <a:lnTo>
                  <a:pt x="69099" y="462063"/>
                </a:lnTo>
                <a:close/>
              </a:path>
              <a:path w="949325" h="494664">
                <a:moveTo>
                  <a:pt x="945855" y="0"/>
                </a:moveTo>
                <a:lnTo>
                  <a:pt x="66175" y="456427"/>
                </a:lnTo>
                <a:lnTo>
                  <a:pt x="69099" y="462063"/>
                </a:lnTo>
                <a:lnTo>
                  <a:pt x="948779" y="5636"/>
                </a:lnTo>
                <a:lnTo>
                  <a:pt x="945855" y="0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049367" y="3465609"/>
            <a:ext cx="1047750" cy="496570"/>
          </a:xfrm>
          <a:custGeom>
            <a:avLst/>
            <a:gdLst/>
            <a:ahLst/>
            <a:cxnLst/>
            <a:rect l="l" t="t" r="r" b="b"/>
            <a:pathLst>
              <a:path w="1047750" h="496570">
                <a:moveTo>
                  <a:pt x="977386" y="464871"/>
                </a:moveTo>
                <a:lnTo>
                  <a:pt x="962536" y="496482"/>
                </a:lnTo>
                <a:lnTo>
                  <a:pt x="1047705" y="494395"/>
                </a:lnTo>
                <a:lnTo>
                  <a:pt x="1028671" y="470270"/>
                </a:lnTo>
                <a:lnTo>
                  <a:pt x="988880" y="470270"/>
                </a:lnTo>
                <a:lnTo>
                  <a:pt x="977386" y="464871"/>
                </a:lnTo>
                <a:close/>
              </a:path>
              <a:path w="1047750" h="496570">
                <a:moveTo>
                  <a:pt x="980086" y="459123"/>
                </a:moveTo>
                <a:lnTo>
                  <a:pt x="977386" y="464871"/>
                </a:lnTo>
                <a:lnTo>
                  <a:pt x="988880" y="470270"/>
                </a:lnTo>
                <a:lnTo>
                  <a:pt x="991580" y="464522"/>
                </a:lnTo>
                <a:lnTo>
                  <a:pt x="980086" y="459123"/>
                </a:lnTo>
                <a:close/>
              </a:path>
              <a:path w="1047750" h="496570">
                <a:moveTo>
                  <a:pt x="994935" y="427512"/>
                </a:moveTo>
                <a:lnTo>
                  <a:pt x="980086" y="459123"/>
                </a:lnTo>
                <a:lnTo>
                  <a:pt x="991580" y="464522"/>
                </a:lnTo>
                <a:lnTo>
                  <a:pt x="988880" y="470270"/>
                </a:lnTo>
                <a:lnTo>
                  <a:pt x="1028671" y="470270"/>
                </a:lnTo>
                <a:lnTo>
                  <a:pt x="994935" y="427512"/>
                </a:lnTo>
                <a:close/>
              </a:path>
              <a:path w="1047750" h="496570">
                <a:moveTo>
                  <a:pt x="2700" y="0"/>
                </a:moveTo>
                <a:lnTo>
                  <a:pt x="0" y="5748"/>
                </a:lnTo>
                <a:lnTo>
                  <a:pt x="977386" y="464871"/>
                </a:lnTo>
                <a:lnTo>
                  <a:pt x="980086" y="459123"/>
                </a:lnTo>
                <a:lnTo>
                  <a:pt x="2700" y="0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1755796" y="3650995"/>
            <a:ext cx="5829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e</a:t>
            </a: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it</a:t>
            </a: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her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838200" y="4294908"/>
            <a:ext cx="492125" cy="277495"/>
          </a:xfrm>
          <a:custGeom>
            <a:avLst/>
            <a:gdLst/>
            <a:ahLst/>
            <a:cxnLst/>
            <a:rect l="l" t="t" r="r" b="b"/>
            <a:pathLst>
              <a:path w="492125" h="277495">
                <a:moveTo>
                  <a:pt x="0" y="0"/>
                </a:moveTo>
                <a:lnTo>
                  <a:pt x="491835" y="0"/>
                </a:lnTo>
                <a:lnTo>
                  <a:pt x="491835" y="277091"/>
                </a:lnTo>
                <a:lnTo>
                  <a:pt x="0" y="27709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38200" y="4294908"/>
            <a:ext cx="492125" cy="277495"/>
          </a:xfrm>
          <a:custGeom>
            <a:avLst/>
            <a:gdLst/>
            <a:ahLst/>
            <a:cxnLst/>
            <a:rect l="l" t="t" r="r" b="b"/>
            <a:pathLst>
              <a:path w="492125" h="277495">
                <a:moveTo>
                  <a:pt x="0" y="0"/>
                </a:moveTo>
                <a:lnTo>
                  <a:pt x="491836" y="0"/>
                </a:lnTo>
                <a:lnTo>
                  <a:pt x="491836" y="277091"/>
                </a:lnTo>
                <a:lnTo>
                  <a:pt x="0" y="277091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A5A5A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1005536" y="4269740"/>
            <a:ext cx="1581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A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2851155" y="4294908"/>
            <a:ext cx="492125" cy="277495"/>
          </a:xfrm>
          <a:custGeom>
            <a:avLst/>
            <a:gdLst/>
            <a:ahLst/>
            <a:cxnLst/>
            <a:rect l="l" t="t" r="r" b="b"/>
            <a:pathLst>
              <a:path w="492125" h="277495">
                <a:moveTo>
                  <a:pt x="0" y="0"/>
                </a:moveTo>
                <a:lnTo>
                  <a:pt x="491835" y="0"/>
                </a:lnTo>
                <a:lnTo>
                  <a:pt x="491835" y="277091"/>
                </a:lnTo>
                <a:lnTo>
                  <a:pt x="0" y="27709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851155" y="4294908"/>
            <a:ext cx="492125" cy="277495"/>
          </a:xfrm>
          <a:custGeom>
            <a:avLst/>
            <a:gdLst/>
            <a:ahLst/>
            <a:cxnLst/>
            <a:rect l="l" t="t" r="r" b="b"/>
            <a:pathLst>
              <a:path w="492125" h="277495">
                <a:moveTo>
                  <a:pt x="0" y="0"/>
                </a:moveTo>
                <a:lnTo>
                  <a:pt x="491836" y="0"/>
                </a:lnTo>
                <a:lnTo>
                  <a:pt x="491836" y="277091"/>
                </a:lnTo>
                <a:lnTo>
                  <a:pt x="0" y="277091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A5A5A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3022460" y="4269740"/>
            <a:ext cx="1498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B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838200" y="4653241"/>
            <a:ext cx="492125" cy="277495"/>
          </a:xfrm>
          <a:custGeom>
            <a:avLst/>
            <a:gdLst/>
            <a:ahLst/>
            <a:cxnLst/>
            <a:rect l="l" t="t" r="r" b="b"/>
            <a:pathLst>
              <a:path w="492125" h="277495">
                <a:moveTo>
                  <a:pt x="0" y="0"/>
                </a:moveTo>
                <a:lnTo>
                  <a:pt x="491835" y="0"/>
                </a:lnTo>
                <a:lnTo>
                  <a:pt x="491835" y="277091"/>
                </a:lnTo>
                <a:lnTo>
                  <a:pt x="0" y="27709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838200" y="4653241"/>
            <a:ext cx="492125" cy="277495"/>
          </a:xfrm>
          <a:custGeom>
            <a:avLst/>
            <a:gdLst/>
            <a:ahLst/>
            <a:cxnLst/>
            <a:rect l="l" t="t" r="r" b="b"/>
            <a:pathLst>
              <a:path w="492125" h="277495">
                <a:moveTo>
                  <a:pt x="0" y="0"/>
                </a:moveTo>
                <a:lnTo>
                  <a:pt x="491836" y="0"/>
                </a:lnTo>
                <a:lnTo>
                  <a:pt x="491836" y="277091"/>
                </a:lnTo>
                <a:lnTo>
                  <a:pt x="0" y="277091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A5A5A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1010299" y="4626355"/>
            <a:ext cx="1473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C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2843505" y="4676670"/>
            <a:ext cx="492125" cy="277495"/>
          </a:xfrm>
          <a:custGeom>
            <a:avLst/>
            <a:gdLst/>
            <a:ahLst/>
            <a:cxnLst/>
            <a:rect l="l" t="t" r="r" b="b"/>
            <a:pathLst>
              <a:path w="492125" h="277495">
                <a:moveTo>
                  <a:pt x="0" y="0"/>
                </a:moveTo>
                <a:lnTo>
                  <a:pt x="491835" y="0"/>
                </a:lnTo>
                <a:lnTo>
                  <a:pt x="491835" y="277091"/>
                </a:lnTo>
                <a:lnTo>
                  <a:pt x="0" y="27709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843505" y="4676670"/>
            <a:ext cx="492125" cy="277495"/>
          </a:xfrm>
          <a:custGeom>
            <a:avLst/>
            <a:gdLst/>
            <a:ahLst/>
            <a:cxnLst/>
            <a:rect l="l" t="t" r="r" b="b"/>
            <a:pathLst>
              <a:path w="492125" h="277495">
                <a:moveTo>
                  <a:pt x="0" y="0"/>
                </a:moveTo>
                <a:lnTo>
                  <a:pt x="491836" y="0"/>
                </a:lnTo>
                <a:lnTo>
                  <a:pt x="491836" y="277091"/>
                </a:lnTo>
                <a:lnTo>
                  <a:pt x="0" y="277091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A5A5A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3006079" y="4650740"/>
            <a:ext cx="1663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D</a:t>
            </a:r>
            <a:endParaRPr sz="18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28213909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1892" y="6464300"/>
            <a:ext cx="127698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16939" y="374395"/>
            <a:ext cx="7273925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95" dirty="0"/>
              <a:t>RAID </a:t>
            </a:r>
            <a:r>
              <a:rPr spc="-5" dirty="0"/>
              <a:t>1 </a:t>
            </a:r>
            <a:r>
              <a:rPr spc="-75" dirty="0"/>
              <a:t>(increase fault</a:t>
            </a:r>
            <a:r>
              <a:rPr spc="130" dirty="0"/>
              <a:t> </a:t>
            </a:r>
            <a:r>
              <a:rPr spc="-60" dirty="0"/>
              <a:t>tolerance)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509226" y="1349756"/>
            <a:ext cx="6571615" cy="12312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0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60" dirty="0">
                <a:solidFill>
                  <a:srgbClr val="444949"/>
                </a:solidFill>
                <a:latin typeface="Gill Sans MT"/>
                <a:cs typeface="Gill Sans MT"/>
              </a:rPr>
              <a:t>RAID </a:t>
            </a:r>
            <a:r>
              <a:rPr sz="2600" spc="-5" dirty="0">
                <a:solidFill>
                  <a:srgbClr val="444949"/>
                </a:solidFill>
                <a:latin typeface="Gill Sans MT"/>
                <a:cs typeface="Gill Sans MT"/>
              </a:rPr>
              <a:t>1 </a:t>
            </a:r>
            <a:r>
              <a:rPr sz="2600" spc="190" dirty="0">
                <a:solidFill>
                  <a:srgbClr val="444949"/>
                </a:solidFill>
                <a:latin typeface="Gill Sans MT"/>
                <a:cs typeface="Gill Sans MT"/>
              </a:rPr>
              <a:t>= </a:t>
            </a:r>
            <a:r>
              <a:rPr sz="2600" spc="-70" dirty="0">
                <a:solidFill>
                  <a:srgbClr val="444949"/>
                </a:solidFill>
                <a:latin typeface="Gill Sans MT"/>
                <a:cs typeface="Gill Sans MT"/>
              </a:rPr>
              <a:t>Mirroring </a:t>
            </a:r>
            <a:r>
              <a:rPr sz="2600" spc="-5" dirty="0">
                <a:solidFill>
                  <a:srgbClr val="444949"/>
                </a:solidFill>
                <a:latin typeface="Gill Sans MT"/>
                <a:cs typeface="Gill Sans MT"/>
              </a:rPr>
              <a:t>a </a:t>
            </a:r>
            <a:r>
              <a:rPr sz="2600" spc="-40" dirty="0">
                <a:solidFill>
                  <a:srgbClr val="444949"/>
                </a:solidFill>
                <a:latin typeface="Gill Sans MT"/>
                <a:cs typeface="Gill Sans MT"/>
              </a:rPr>
              <a:t>volume </a:t>
            </a:r>
            <a:r>
              <a:rPr sz="2600" spc="-55" dirty="0">
                <a:solidFill>
                  <a:srgbClr val="444949"/>
                </a:solidFill>
                <a:latin typeface="Gill Sans MT"/>
                <a:cs typeface="Gill Sans MT"/>
              </a:rPr>
              <a:t>to</a:t>
            </a:r>
            <a:r>
              <a:rPr sz="2600" spc="2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spc="-50" dirty="0">
                <a:solidFill>
                  <a:srgbClr val="444949"/>
                </a:solidFill>
                <a:latin typeface="Gill Sans MT"/>
                <a:cs typeface="Gill Sans MT"/>
              </a:rPr>
              <a:t>another</a:t>
            </a:r>
            <a:endParaRPr sz="26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70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75" dirty="0">
                <a:solidFill>
                  <a:srgbClr val="444949"/>
                </a:solidFill>
                <a:latin typeface="Gill Sans MT"/>
                <a:cs typeface="Gill Sans MT"/>
              </a:rPr>
              <a:t>If </a:t>
            </a:r>
            <a:r>
              <a:rPr sz="2600" spc="-20" dirty="0">
                <a:solidFill>
                  <a:srgbClr val="444949"/>
                </a:solidFill>
                <a:latin typeface="Gill Sans MT"/>
                <a:cs typeface="Gill Sans MT"/>
              </a:rPr>
              <a:t>one </a:t>
            </a:r>
            <a:r>
              <a:rPr sz="2600" spc="-80" dirty="0">
                <a:solidFill>
                  <a:srgbClr val="444949"/>
                </a:solidFill>
                <a:latin typeface="Gill Sans MT"/>
                <a:cs typeface="Gill Sans MT"/>
              </a:rPr>
              <a:t>disk </a:t>
            </a:r>
            <a:r>
              <a:rPr sz="2600" spc="-65" dirty="0">
                <a:solidFill>
                  <a:srgbClr val="444949"/>
                </a:solidFill>
                <a:latin typeface="Gill Sans MT"/>
                <a:cs typeface="Gill Sans MT"/>
              </a:rPr>
              <a:t>fails, </a:t>
            </a:r>
            <a:r>
              <a:rPr sz="2600" spc="-75" dirty="0">
                <a:solidFill>
                  <a:srgbClr val="444949"/>
                </a:solidFill>
                <a:latin typeface="Gill Sans MT"/>
                <a:cs typeface="Gill Sans MT"/>
              </a:rPr>
              <a:t>our </a:t>
            </a:r>
            <a:r>
              <a:rPr sz="2600" spc="-50" dirty="0">
                <a:solidFill>
                  <a:srgbClr val="444949"/>
                </a:solidFill>
                <a:latin typeface="Gill Sans MT"/>
                <a:cs typeface="Gill Sans MT"/>
              </a:rPr>
              <a:t>logical </a:t>
            </a:r>
            <a:r>
              <a:rPr sz="2600" spc="-35" dirty="0">
                <a:solidFill>
                  <a:srgbClr val="444949"/>
                </a:solidFill>
                <a:latin typeface="Gill Sans MT"/>
                <a:cs typeface="Gill Sans MT"/>
              </a:rPr>
              <a:t>volume </a:t>
            </a:r>
            <a:r>
              <a:rPr sz="2600" spc="-85" dirty="0">
                <a:solidFill>
                  <a:srgbClr val="444949"/>
                </a:solidFill>
                <a:latin typeface="Gill Sans MT"/>
                <a:cs typeface="Gill Sans MT"/>
              </a:rPr>
              <a:t>is still</a:t>
            </a:r>
            <a:r>
              <a:rPr sz="2600" spc="32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spc="-60" dirty="0">
                <a:solidFill>
                  <a:srgbClr val="444949"/>
                </a:solidFill>
                <a:latin typeface="Gill Sans MT"/>
                <a:cs typeface="Gill Sans MT"/>
              </a:rPr>
              <a:t>working</a:t>
            </a:r>
            <a:endParaRPr sz="26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75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114" dirty="0">
                <a:solidFill>
                  <a:srgbClr val="444949"/>
                </a:solidFill>
                <a:latin typeface="Gill Sans MT"/>
                <a:cs typeface="Gill Sans MT"/>
              </a:rPr>
              <a:t>We </a:t>
            </a:r>
            <a:r>
              <a:rPr sz="2600" spc="-45" dirty="0">
                <a:solidFill>
                  <a:srgbClr val="444949"/>
                </a:solidFill>
                <a:latin typeface="Gill Sans MT"/>
                <a:cs typeface="Gill Sans MT"/>
              </a:rPr>
              <a:t>have </a:t>
            </a:r>
            <a:r>
              <a:rPr sz="2600" spc="-55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2600" spc="-30" dirty="0">
                <a:solidFill>
                  <a:srgbClr val="444949"/>
                </a:solidFill>
                <a:latin typeface="Gill Sans MT"/>
                <a:cs typeface="Gill Sans MT"/>
              </a:rPr>
              <a:t>send </a:t>
            </a:r>
            <a:r>
              <a:rPr sz="2600" spc="-40" dirty="0">
                <a:solidFill>
                  <a:srgbClr val="444949"/>
                </a:solidFill>
                <a:latin typeface="Gill Sans MT"/>
                <a:cs typeface="Gill Sans MT"/>
              </a:rPr>
              <a:t>the </a:t>
            </a:r>
            <a:r>
              <a:rPr sz="2600" spc="-25" dirty="0">
                <a:solidFill>
                  <a:srgbClr val="444949"/>
                </a:solidFill>
                <a:latin typeface="Gill Sans MT"/>
                <a:cs typeface="Gill Sans MT"/>
              </a:rPr>
              <a:t>data </a:t>
            </a:r>
            <a:r>
              <a:rPr sz="2600" spc="-55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2600" spc="-65" dirty="0">
                <a:solidFill>
                  <a:srgbClr val="444949"/>
                </a:solidFill>
                <a:latin typeface="Gill Sans MT"/>
                <a:cs typeface="Gill Sans MT"/>
              </a:rPr>
              <a:t>two </a:t>
            </a:r>
            <a:r>
              <a:rPr sz="2600" spc="-35" dirty="0">
                <a:solidFill>
                  <a:srgbClr val="444949"/>
                </a:solidFill>
                <a:latin typeface="Gill Sans MT"/>
                <a:cs typeface="Gill Sans MT"/>
              </a:rPr>
              <a:t>EBS volume</a:t>
            </a:r>
            <a:r>
              <a:rPr sz="2600" spc="54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spc="-45" dirty="0">
                <a:solidFill>
                  <a:srgbClr val="444949"/>
                </a:solidFill>
                <a:latin typeface="Gill Sans MT"/>
                <a:cs typeface="Gill Sans MT"/>
              </a:rPr>
              <a:t>at</a:t>
            </a:r>
            <a:endParaRPr sz="2600">
              <a:latin typeface="Gill Sans MT"/>
              <a:cs typeface="Gill Sans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509226" y="2437892"/>
            <a:ext cx="6553834" cy="28917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41300">
              <a:lnSpc>
                <a:spcPct val="100000"/>
              </a:lnSpc>
              <a:spcBef>
                <a:spcPts val="90"/>
              </a:spcBef>
            </a:pPr>
            <a:r>
              <a:rPr sz="2600" spc="-40" dirty="0">
                <a:solidFill>
                  <a:srgbClr val="444949"/>
                </a:solidFill>
                <a:latin typeface="Gill Sans MT"/>
                <a:cs typeface="Gill Sans MT"/>
              </a:rPr>
              <a:t>the </a:t>
            </a:r>
            <a:r>
              <a:rPr sz="2600" spc="-25" dirty="0">
                <a:solidFill>
                  <a:srgbClr val="444949"/>
                </a:solidFill>
                <a:latin typeface="Gill Sans MT"/>
                <a:cs typeface="Gill Sans MT"/>
              </a:rPr>
              <a:t>same </a:t>
            </a:r>
            <a:r>
              <a:rPr sz="2600" spc="-45" dirty="0">
                <a:solidFill>
                  <a:srgbClr val="444949"/>
                </a:solidFill>
                <a:latin typeface="Gill Sans MT"/>
                <a:cs typeface="Gill Sans MT"/>
              </a:rPr>
              <a:t>time </a:t>
            </a:r>
            <a:r>
              <a:rPr sz="2600" spc="-15" dirty="0">
                <a:solidFill>
                  <a:srgbClr val="444949"/>
                </a:solidFill>
                <a:latin typeface="Gill Sans MT"/>
                <a:cs typeface="Gill Sans MT"/>
              </a:rPr>
              <a:t>(2x</a:t>
            </a:r>
            <a:r>
              <a:rPr sz="2600" spc="14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spc="-50" dirty="0">
                <a:solidFill>
                  <a:srgbClr val="444949"/>
                </a:solidFill>
                <a:latin typeface="Gill Sans MT"/>
                <a:cs typeface="Gill Sans MT"/>
              </a:rPr>
              <a:t>network)</a:t>
            </a:r>
            <a:endParaRPr sz="2600">
              <a:latin typeface="Gill Sans MT"/>
              <a:cs typeface="Gill Sans MT"/>
            </a:endParaRPr>
          </a:p>
          <a:p>
            <a:pPr marL="241300" indent="-228600">
              <a:lnSpc>
                <a:spcPts val="2985"/>
              </a:lnSpc>
              <a:spcBef>
                <a:spcPts val="50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40" dirty="0">
                <a:solidFill>
                  <a:srgbClr val="444949"/>
                </a:solidFill>
                <a:latin typeface="Gill Sans MT"/>
                <a:cs typeface="Gill Sans MT"/>
              </a:rPr>
              <a:t>Use</a:t>
            </a:r>
            <a:r>
              <a:rPr sz="2600" spc="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spc="-50" dirty="0">
                <a:solidFill>
                  <a:srgbClr val="444949"/>
                </a:solidFill>
                <a:latin typeface="Gill Sans MT"/>
                <a:cs typeface="Gill Sans MT"/>
              </a:rPr>
              <a:t>case:</a:t>
            </a:r>
            <a:endParaRPr sz="2600">
              <a:latin typeface="Gill Sans MT"/>
              <a:cs typeface="Gill Sans MT"/>
            </a:endParaRPr>
          </a:p>
          <a:p>
            <a:pPr marL="698500" lvl="1" indent="-228600">
              <a:lnSpc>
                <a:spcPts val="2350"/>
              </a:lnSpc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200" spc="-35" dirty="0">
                <a:solidFill>
                  <a:srgbClr val="444949"/>
                </a:solidFill>
                <a:latin typeface="Gill Sans MT"/>
                <a:cs typeface="Gill Sans MT"/>
              </a:rPr>
              <a:t>Application </a:t>
            </a:r>
            <a:r>
              <a:rPr sz="2200" spc="-45" dirty="0">
                <a:solidFill>
                  <a:srgbClr val="444949"/>
                </a:solidFill>
                <a:latin typeface="Gill Sans MT"/>
                <a:cs typeface="Gill Sans MT"/>
              </a:rPr>
              <a:t>that </a:t>
            </a:r>
            <a:r>
              <a:rPr sz="2200" spc="-10" dirty="0">
                <a:solidFill>
                  <a:srgbClr val="444949"/>
                </a:solidFill>
                <a:latin typeface="Gill Sans MT"/>
                <a:cs typeface="Gill Sans MT"/>
              </a:rPr>
              <a:t>need </a:t>
            </a:r>
            <a:r>
              <a:rPr sz="2200" spc="-50" dirty="0">
                <a:solidFill>
                  <a:srgbClr val="444949"/>
                </a:solidFill>
                <a:latin typeface="Gill Sans MT"/>
                <a:cs typeface="Gill Sans MT"/>
              </a:rPr>
              <a:t>increase </a:t>
            </a:r>
            <a:r>
              <a:rPr sz="2200" spc="-35" dirty="0">
                <a:solidFill>
                  <a:srgbClr val="444949"/>
                </a:solidFill>
                <a:latin typeface="Gill Sans MT"/>
                <a:cs typeface="Gill Sans MT"/>
              </a:rPr>
              <a:t>volume </a:t>
            </a:r>
            <a:r>
              <a:rPr sz="2200" spc="-45" dirty="0">
                <a:solidFill>
                  <a:srgbClr val="444949"/>
                </a:solidFill>
                <a:latin typeface="Gill Sans MT"/>
                <a:cs typeface="Gill Sans MT"/>
              </a:rPr>
              <a:t>fault</a:t>
            </a:r>
            <a:r>
              <a:rPr sz="2200" spc="15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200" spc="-40" dirty="0">
                <a:solidFill>
                  <a:srgbClr val="444949"/>
                </a:solidFill>
                <a:latin typeface="Gill Sans MT"/>
                <a:cs typeface="Gill Sans MT"/>
              </a:rPr>
              <a:t>tolerance</a:t>
            </a:r>
            <a:endParaRPr sz="2200">
              <a:latin typeface="Gill Sans MT"/>
              <a:cs typeface="Gill Sans MT"/>
            </a:endParaRPr>
          </a:p>
          <a:p>
            <a:pPr marL="698500" lvl="1" indent="-228600">
              <a:lnSpc>
                <a:spcPts val="2485"/>
              </a:lnSpc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200" spc="-35" dirty="0">
                <a:solidFill>
                  <a:srgbClr val="444949"/>
                </a:solidFill>
                <a:latin typeface="Gill Sans MT"/>
                <a:cs typeface="Gill Sans MT"/>
              </a:rPr>
              <a:t>Application </a:t>
            </a:r>
            <a:r>
              <a:rPr sz="2200" spc="-40" dirty="0">
                <a:solidFill>
                  <a:srgbClr val="444949"/>
                </a:solidFill>
                <a:latin typeface="Gill Sans MT"/>
                <a:cs typeface="Gill Sans MT"/>
              </a:rPr>
              <a:t>where </a:t>
            </a:r>
            <a:r>
              <a:rPr sz="2200" spc="-50" dirty="0">
                <a:solidFill>
                  <a:srgbClr val="444949"/>
                </a:solidFill>
                <a:latin typeface="Gill Sans MT"/>
                <a:cs typeface="Gill Sans MT"/>
              </a:rPr>
              <a:t>you </a:t>
            </a:r>
            <a:r>
              <a:rPr sz="2200" spc="-10" dirty="0">
                <a:solidFill>
                  <a:srgbClr val="444949"/>
                </a:solidFill>
                <a:latin typeface="Gill Sans MT"/>
                <a:cs typeface="Gill Sans MT"/>
              </a:rPr>
              <a:t>need </a:t>
            </a:r>
            <a:r>
              <a:rPr sz="2200" spc="-45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2200" spc="-35" dirty="0">
                <a:solidFill>
                  <a:srgbClr val="444949"/>
                </a:solidFill>
                <a:latin typeface="Gill Sans MT"/>
                <a:cs typeface="Gill Sans MT"/>
              </a:rPr>
              <a:t>service</a:t>
            </a:r>
            <a:r>
              <a:rPr sz="2200" spc="12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200" spc="-70" dirty="0">
                <a:solidFill>
                  <a:srgbClr val="444949"/>
                </a:solidFill>
                <a:latin typeface="Gill Sans MT"/>
                <a:cs typeface="Gill Sans MT"/>
              </a:rPr>
              <a:t>disks</a:t>
            </a:r>
            <a:endParaRPr sz="2200">
              <a:latin typeface="Gill Sans MT"/>
              <a:cs typeface="Gill Sans MT"/>
            </a:endParaRPr>
          </a:p>
          <a:p>
            <a:pPr marL="241300" indent="-228600">
              <a:lnSpc>
                <a:spcPts val="2970"/>
              </a:lnSpc>
              <a:spcBef>
                <a:spcPts val="80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95" dirty="0">
                <a:solidFill>
                  <a:srgbClr val="444949"/>
                </a:solidFill>
                <a:latin typeface="Gill Sans MT"/>
                <a:cs typeface="Gill Sans MT"/>
              </a:rPr>
              <a:t>For</a:t>
            </a:r>
            <a:r>
              <a:rPr sz="2600" spc="-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spc="-30" dirty="0">
                <a:solidFill>
                  <a:srgbClr val="444949"/>
                </a:solidFill>
                <a:latin typeface="Gill Sans MT"/>
                <a:cs typeface="Gill Sans MT"/>
              </a:rPr>
              <a:t>example:</a:t>
            </a:r>
            <a:endParaRPr sz="2600">
              <a:latin typeface="Gill Sans MT"/>
              <a:cs typeface="Gill Sans MT"/>
            </a:endParaRPr>
          </a:p>
          <a:p>
            <a:pPr marL="698500" marR="335280" lvl="1" indent="-228600">
              <a:lnSpc>
                <a:spcPct val="70000"/>
              </a:lnSpc>
              <a:spcBef>
                <a:spcPts val="640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200" spc="-50" dirty="0">
                <a:solidFill>
                  <a:srgbClr val="444949"/>
                </a:solidFill>
                <a:latin typeface="Gill Sans MT"/>
                <a:cs typeface="Gill Sans MT"/>
              </a:rPr>
              <a:t>two </a:t>
            </a:r>
            <a:r>
              <a:rPr sz="2200" dirty="0">
                <a:solidFill>
                  <a:srgbClr val="444949"/>
                </a:solidFill>
                <a:latin typeface="Gill Sans MT"/>
                <a:cs typeface="Gill Sans MT"/>
              </a:rPr>
              <a:t>500 </a:t>
            </a:r>
            <a:r>
              <a:rPr sz="2200" spc="-65" dirty="0">
                <a:solidFill>
                  <a:srgbClr val="444949"/>
                </a:solidFill>
                <a:latin typeface="Gill Sans MT"/>
                <a:cs typeface="Gill Sans MT"/>
              </a:rPr>
              <a:t>GiB </a:t>
            </a:r>
            <a:r>
              <a:rPr sz="2200" spc="-25" dirty="0">
                <a:solidFill>
                  <a:srgbClr val="444949"/>
                </a:solidFill>
                <a:latin typeface="Gill Sans MT"/>
                <a:cs typeface="Gill Sans MT"/>
              </a:rPr>
              <a:t>Amazon </a:t>
            </a:r>
            <a:r>
              <a:rPr sz="2200" spc="-30" dirty="0">
                <a:solidFill>
                  <a:srgbClr val="444949"/>
                </a:solidFill>
                <a:latin typeface="Gill Sans MT"/>
                <a:cs typeface="Gill Sans MT"/>
              </a:rPr>
              <a:t>EBS </a:t>
            </a:r>
            <a:r>
              <a:rPr sz="2200" spc="-35" dirty="0">
                <a:solidFill>
                  <a:srgbClr val="444949"/>
                </a:solidFill>
                <a:latin typeface="Gill Sans MT"/>
                <a:cs typeface="Gill Sans MT"/>
              </a:rPr>
              <a:t>io1 </a:t>
            </a:r>
            <a:r>
              <a:rPr sz="2200" spc="-40" dirty="0">
                <a:solidFill>
                  <a:srgbClr val="444949"/>
                </a:solidFill>
                <a:latin typeface="Gill Sans MT"/>
                <a:cs typeface="Gill Sans MT"/>
              </a:rPr>
              <a:t>volumes </a:t>
            </a:r>
            <a:r>
              <a:rPr sz="2200" spc="-50" dirty="0">
                <a:solidFill>
                  <a:srgbClr val="444949"/>
                </a:solidFill>
                <a:latin typeface="Gill Sans MT"/>
                <a:cs typeface="Gill Sans MT"/>
              </a:rPr>
              <a:t>with </a:t>
            </a:r>
            <a:r>
              <a:rPr sz="2200" spc="-20" dirty="0">
                <a:solidFill>
                  <a:srgbClr val="444949"/>
                </a:solidFill>
                <a:latin typeface="Gill Sans MT"/>
                <a:cs typeface="Gill Sans MT"/>
              </a:rPr>
              <a:t>4,000  </a:t>
            </a:r>
            <a:r>
              <a:rPr sz="2200" spc="-45" dirty="0">
                <a:solidFill>
                  <a:srgbClr val="444949"/>
                </a:solidFill>
                <a:latin typeface="Gill Sans MT"/>
                <a:cs typeface="Gill Sans MT"/>
              </a:rPr>
              <a:t>provisioned </a:t>
            </a:r>
            <a:r>
              <a:rPr sz="2200" spc="-20" dirty="0">
                <a:solidFill>
                  <a:srgbClr val="444949"/>
                </a:solidFill>
                <a:latin typeface="Gill Sans MT"/>
                <a:cs typeface="Gill Sans MT"/>
              </a:rPr>
              <a:t>IOPS each </a:t>
            </a:r>
            <a:r>
              <a:rPr sz="2200" spc="-60" dirty="0">
                <a:solidFill>
                  <a:srgbClr val="444949"/>
                </a:solidFill>
                <a:latin typeface="Gill Sans MT"/>
                <a:cs typeface="Gill Sans MT"/>
              </a:rPr>
              <a:t>will </a:t>
            </a:r>
            <a:r>
              <a:rPr sz="2200" spc="-45" dirty="0">
                <a:solidFill>
                  <a:srgbClr val="444949"/>
                </a:solidFill>
                <a:latin typeface="Gill Sans MT"/>
                <a:cs typeface="Gill Sans MT"/>
              </a:rPr>
              <a:t>create</a:t>
            </a:r>
            <a:r>
              <a:rPr sz="2200" spc="10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200" dirty="0">
                <a:solidFill>
                  <a:srgbClr val="444949"/>
                </a:solidFill>
                <a:latin typeface="Gill Sans MT"/>
                <a:cs typeface="Gill Sans MT"/>
              </a:rPr>
              <a:t>a…</a:t>
            </a:r>
            <a:endParaRPr sz="2200">
              <a:latin typeface="Gill Sans MT"/>
              <a:cs typeface="Gill Sans MT"/>
            </a:endParaRPr>
          </a:p>
          <a:p>
            <a:pPr marL="698500" marR="24130" lvl="1" indent="-228600">
              <a:lnSpc>
                <a:spcPct val="70000"/>
              </a:lnSpc>
              <a:spcBef>
                <a:spcPts val="505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200" dirty="0">
                <a:solidFill>
                  <a:srgbClr val="444949"/>
                </a:solidFill>
                <a:latin typeface="Gill Sans MT"/>
                <a:cs typeface="Gill Sans MT"/>
              </a:rPr>
              <a:t>500 </a:t>
            </a:r>
            <a:r>
              <a:rPr sz="2200" spc="-65" dirty="0">
                <a:solidFill>
                  <a:srgbClr val="444949"/>
                </a:solidFill>
                <a:latin typeface="Gill Sans MT"/>
                <a:cs typeface="Gill Sans MT"/>
              </a:rPr>
              <a:t>GiB </a:t>
            </a:r>
            <a:r>
              <a:rPr sz="2200" spc="-45" dirty="0">
                <a:solidFill>
                  <a:srgbClr val="444949"/>
                </a:solidFill>
                <a:latin typeface="Gill Sans MT"/>
                <a:cs typeface="Gill Sans MT"/>
              </a:rPr>
              <a:t>RAID </a:t>
            </a:r>
            <a:r>
              <a:rPr sz="2200" dirty="0">
                <a:solidFill>
                  <a:srgbClr val="444949"/>
                </a:solidFill>
                <a:latin typeface="Gill Sans MT"/>
                <a:cs typeface="Gill Sans MT"/>
              </a:rPr>
              <a:t>1 </a:t>
            </a:r>
            <a:r>
              <a:rPr sz="2200" spc="-50" dirty="0">
                <a:solidFill>
                  <a:srgbClr val="444949"/>
                </a:solidFill>
                <a:latin typeface="Gill Sans MT"/>
                <a:cs typeface="Gill Sans MT"/>
              </a:rPr>
              <a:t>array with </a:t>
            </a:r>
            <a:r>
              <a:rPr sz="2200" spc="-10" dirty="0">
                <a:solidFill>
                  <a:srgbClr val="444949"/>
                </a:solidFill>
                <a:latin typeface="Gill Sans MT"/>
                <a:cs typeface="Gill Sans MT"/>
              </a:rPr>
              <a:t>an </a:t>
            </a:r>
            <a:r>
              <a:rPr sz="2200" spc="-35" dirty="0">
                <a:solidFill>
                  <a:srgbClr val="444949"/>
                </a:solidFill>
                <a:latin typeface="Gill Sans MT"/>
                <a:cs typeface="Gill Sans MT"/>
              </a:rPr>
              <a:t>available </a:t>
            </a:r>
            <a:r>
              <a:rPr sz="2200" spc="-25" dirty="0">
                <a:solidFill>
                  <a:srgbClr val="444949"/>
                </a:solidFill>
                <a:latin typeface="Gill Sans MT"/>
                <a:cs typeface="Gill Sans MT"/>
              </a:rPr>
              <a:t>bandwidth of  </a:t>
            </a:r>
            <a:r>
              <a:rPr sz="2200" spc="-20" dirty="0">
                <a:solidFill>
                  <a:srgbClr val="444949"/>
                </a:solidFill>
                <a:latin typeface="Gill Sans MT"/>
                <a:cs typeface="Gill Sans MT"/>
              </a:rPr>
              <a:t>4,000 IOPS </a:t>
            </a:r>
            <a:r>
              <a:rPr sz="2200" spc="-10" dirty="0">
                <a:solidFill>
                  <a:srgbClr val="444949"/>
                </a:solidFill>
                <a:latin typeface="Gill Sans MT"/>
                <a:cs typeface="Gill Sans MT"/>
              </a:rPr>
              <a:t>and </a:t>
            </a:r>
            <a:r>
              <a:rPr sz="2200" dirty="0">
                <a:solidFill>
                  <a:srgbClr val="444949"/>
                </a:solidFill>
                <a:latin typeface="Gill Sans MT"/>
                <a:cs typeface="Gill Sans MT"/>
              </a:rPr>
              <a:t>500 </a:t>
            </a:r>
            <a:r>
              <a:rPr sz="2200" spc="-45" dirty="0">
                <a:solidFill>
                  <a:srgbClr val="444949"/>
                </a:solidFill>
                <a:latin typeface="Gill Sans MT"/>
                <a:cs typeface="Gill Sans MT"/>
              </a:rPr>
              <a:t>MB/s </a:t>
            </a:r>
            <a:r>
              <a:rPr sz="2200" spc="-25" dirty="0">
                <a:solidFill>
                  <a:srgbClr val="444949"/>
                </a:solidFill>
                <a:latin typeface="Gill Sans MT"/>
                <a:cs typeface="Gill Sans MT"/>
              </a:rPr>
              <a:t>of</a:t>
            </a:r>
            <a:r>
              <a:rPr sz="2200" spc="5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200" spc="-40" dirty="0">
                <a:solidFill>
                  <a:srgbClr val="444949"/>
                </a:solidFill>
                <a:latin typeface="Gill Sans MT"/>
                <a:cs typeface="Gill Sans MT"/>
              </a:rPr>
              <a:t>throughput</a:t>
            </a:r>
            <a:endParaRPr sz="2200">
              <a:latin typeface="Gill Sans MT"/>
              <a:cs typeface="Gill Sans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467655" y="2373884"/>
            <a:ext cx="12103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444949"/>
                </a:solidFill>
                <a:latin typeface="Calibri"/>
                <a:cs typeface="Calibri"/>
              </a:rPr>
              <a:t>EC2</a:t>
            </a:r>
            <a:r>
              <a:rPr sz="1800" b="1" spc="-6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444949"/>
                </a:solidFill>
                <a:latin typeface="Calibri"/>
                <a:cs typeface="Calibri"/>
              </a:rPr>
              <a:t>instance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517903" y="1231391"/>
            <a:ext cx="1063752" cy="11033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470453" y="5357876"/>
            <a:ext cx="13182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444949"/>
                </a:solidFill>
                <a:latin typeface="Calibri"/>
                <a:cs typeface="Calibri"/>
              </a:rPr>
              <a:t>EBS </a:t>
            </a:r>
            <a:r>
              <a:rPr sz="1800" b="1" spc="-20" dirty="0">
                <a:solidFill>
                  <a:srgbClr val="444949"/>
                </a:solidFill>
                <a:latin typeface="Calibri"/>
                <a:cs typeface="Calibri"/>
              </a:rPr>
              <a:t>Volume</a:t>
            </a:r>
            <a:r>
              <a:rPr sz="1800" b="1" spc="-7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444949"/>
                </a:solidFill>
                <a:latin typeface="Calibri"/>
                <a:cs typeface="Calibri"/>
              </a:rPr>
              <a:t>1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40080" y="3959352"/>
            <a:ext cx="926591" cy="12954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2464127" y="5357876"/>
            <a:ext cx="13182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444949"/>
                </a:solidFill>
                <a:latin typeface="Calibri"/>
                <a:cs typeface="Calibri"/>
              </a:rPr>
              <a:t>EBS </a:t>
            </a:r>
            <a:r>
              <a:rPr sz="1800" b="1" spc="-20" dirty="0">
                <a:solidFill>
                  <a:srgbClr val="444949"/>
                </a:solidFill>
                <a:latin typeface="Calibri"/>
                <a:cs typeface="Calibri"/>
              </a:rPr>
              <a:t>Volume</a:t>
            </a:r>
            <a:r>
              <a:rPr sz="1800" b="1" spc="-7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444949"/>
                </a:solidFill>
                <a:latin typeface="Calibri"/>
                <a:cs typeface="Calibri"/>
              </a:rPr>
              <a:t>2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633472" y="3959352"/>
            <a:ext cx="926591" cy="12954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276780" y="3070961"/>
            <a:ext cx="3548379" cy="398145"/>
          </a:xfrm>
          <a:prstGeom prst="rect">
            <a:avLst/>
          </a:prstGeom>
          <a:solidFill>
            <a:srgbClr val="444949"/>
          </a:solidFill>
          <a:ln w="12700">
            <a:solidFill>
              <a:srgbClr val="2F3333"/>
            </a:solidFill>
          </a:ln>
        </p:spPr>
        <p:txBody>
          <a:bodyPr vert="horz" wrap="square" lIns="0" tIns="46990" rIns="0" bIns="0" rtlCol="0">
            <a:spAutoFit/>
          </a:bodyPr>
          <a:lstStyle/>
          <a:p>
            <a:pPr marL="887094">
              <a:lnSpc>
                <a:spcPct val="100000"/>
              </a:lnSpc>
              <a:spcBef>
                <a:spcPts val="370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One logical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volume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012617" y="2723244"/>
            <a:ext cx="76200" cy="347980"/>
          </a:xfrm>
          <a:custGeom>
            <a:avLst/>
            <a:gdLst/>
            <a:ahLst/>
            <a:cxnLst/>
            <a:rect l="l" t="t" r="r" b="b"/>
            <a:pathLst>
              <a:path w="76200" h="347980">
                <a:moveTo>
                  <a:pt x="34925" y="271517"/>
                </a:moveTo>
                <a:lnTo>
                  <a:pt x="0" y="271517"/>
                </a:lnTo>
                <a:lnTo>
                  <a:pt x="38101" y="347717"/>
                </a:lnTo>
                <a:lnTo>
                  <a:pt x="69850" y="284217"/>
                </a:lnTo>
                <a:lnTo>
                  <a:pt x="34925" y="284217"/>
                </a:lnTo>
                <a:lnTo>
                  <a:pt x="34925" y="271517"/>
                </a:lnTo>
                <a:close/>
              </a:path>
              <a:path w="76200" h="347980">
                <a:moveTo>
                  <a:pt x="41275" y="0"/>
                </a:moveTo>
                <a:lnTo>
                  <a:pt x="34925" y="0"/>
                </a:lnTo>
                <a:lnTo>
                  <a:pt x="34925" y="284217"/>
                </a:lnTo>
                <a:lnTo>
                  <a:pt x="41275" y="284217"/>
                </a:lnTo>
                <a:lnTo>
                  <a:pt x="41275" y="0"/>
                </a:lnTo>
                <a:close/>
              </a:path>
              <a:path w="76200" h="347980">
                <a:moveTo>
                  <a:pt x="76200" y="271517"/>
                </a:moveTo>
                <a:lnTo>
                  <a:pt x="41275" y="271517"/>
                </a:lnTo>
                <a:lnTo>
                  <a:pt x="41275" y="284217"/>
                </a:lnTo>
                <a:lnTo>
                  <a:pt x="69850" y="284217"/>
                </a:lnTo>
                <a:lnTo>
                  <a:pt x="76200" y="271517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103399" y="3465664"/>
            <a:ext cx="949325" cy="494665"/>
          </a:xfrm>
          <a:custGeom>
            <a:avLst/>
            <a:gdLst/>
            <a:ahLst/>
            <a:cxnLst/>
            <a:rect l="l" t="t" r="r" b="b"/>
            <a:pathLst>
              <a:path w="949325" h="494664">
                <a:moveTo>
                  <a:pt x="50090" y="425427"/>
                </a:moveTo>
                <a:lnTo>
                  <a:pt x="0" y="494339"/>
                </a:lnTo>
                <a:lnTo>
                  <a:pt x="85184" y="493064"/>
                </a:lnTo>
                <a:lnTo>
                  <a:pt x="72134" y="467912"/>
                </a:lnTo>
                <a:lnTo>
                  <a:pt x="57827" y="467912"/>
                </a:lnTo>
                <a:lnTo>
                  <a:pt x="54902" y="462276"/>
                </a:lnTo>
                <a:lnTo>
                  <a:pt x="66175" y="456427"/>
                </a:lnTo>
                <a:lnTo>
                  <a:pt x="50090" y="425427"/>
                </a:lnTo>
                <a:close/>
              </a:path>
              <a:path w="949325" h="494664">
                <a:moveTo>
                  <a:pt x="66175" y="456427"/>
                </a:moveTo>
                <a:lnTo>
                  <a:pt x="54902" y="462276"/>
                </a:lnTo>
                <a:lnTo>
                  <a:pt x="57827" y="467912"/>
                </a:lnTo>
                <a:lnTo>
                  <a:pt x="69099" y="462063"/>
                </a:lnTo>
                <a:lnTo>
                  <a:pt x="66175" y="456427"/>
                </a:lnTo>
                <a:close/>
              </a:path>
              <a:path w="949325" h="494664">
                <a:moveTo>
                  <a:pt x="69099" y="462063"/>
                </a:moveTo>
                <a:lnTo>
                  <a:pt x="57827" y="467912"/>
                </a:lnTo>
                <a:lnTo>
                  <a:pt x="72134" y="467912"/>
                </a:lnTo>
                <a:lnTo>
                  <a:pt x="69099" y="462063"/>
                </a:lnTo>
                <a:close/>
              </a:path>
              <a:path w="949325" h="494664">
                <a:moveTo>
                  <a:pt x="945855" y="0"/>
                </a:moveTo>
                <a:lnTo>
                  <a:pt x="66175" y="456427"/>
                </a:lnTo>
                <a:lnTo>
                  <a:pt x="69099" y="462063"/>
                </a:lnTo>
                <a:lnTo>
                  <a:pt x="948779" y="5636"/>
                </a:lnTo>
                <a:lnTo>
                  <a:pt x="945855" y="0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049367" y="3465609"/>
            <a:ext cx="1047750" cy="496570"/>
          </a:xfrm>
          <a:custGeom>
            <a:avLst/>
            <a:gdLst/>
            <a:ahLst/>
            <a:cxnLst/>
            <a:rect l="l" t="t" r="r" b="b"/>
            <a:pathLst>
              <a:path w="1047750" h="496570">
                <a:moveTo>
                  <a:pt x="977386" y="464871"/>
                </a:moveTo>
                <a:lnTo>
                  <a:pt x="962536" y="496482"/>
                </a:lnTo>
                <a:lnTo>
                  <a:pt x="1047705" y="494395"/>
                </a:lnTo>
                <a:lnTo>
                  <a:pt x="1028671" y="470270"/>
                </a:lnTo>
                <a:lnTo>
                  <a:pt x="988880" y="470270"/>
                </a:lnTo>
                <a:lnTo>
                  <a:pt x="977386" y="464871"/>
                </a:lnTo>
                <a:close/>
              </a:path>
              <a:path w="1047750" h="496570">
                <a:moveTo>
                  <a:pt x="980086" y="459123"/>
                </a:moveTo>
                <a:lnTo>
                  <a:pt x="977386" y="464871"/>
                </a:lnTo>
                <a:lnTo>
                  <a:pt x="988880" y="470270"/>
                </a:lnTo>
                <a:lnTo>
                  <a:pt x="991580" y="464522"/>
                </a:lnTo>
                <a:lnTo>
                  <a:pt x="980086" y="459123"/>
                </a:lnTo>
                <a:close/>
              </a:path>
              <a:path w="1047750" h="496570">
                <a:moveTo>
                  <a:pt x="994935" y="427512"/>
                </a:moveTo>
                <a:lnTo>
                  <a:pt x="980086" y="459123"/>
                </a:lnTo>
                <a:lnTo>
                  <a:pt x="991580" y="464522"/>
                </a:lnTo>
                <a:lnTo>
                  <a:pt x="988880" y="470270"/>
                </a:lnTo>
                <a:lnTo>
                  <a:pt x="1028671" y="470270"/>
                </a:lnTo>
                <a:lnTo>
                  <a:pt x="994935" y="427512"/>
                </a:lnTo>
                <a:close/>
              </a:path>
              <a:path w="1047750" h="496570">
                <a:moveTo>
                  <a:pt x="2700" y="0"/>
                </a:moveTo>
                <a:lnTo>
                  <a:pt x="0" y="5748"/>
                </a:lnTo>
                <a:lnTo>
                  <a:pt x="977386" y="464871"/>
                </a:lnTo>
                <a:lnTo>
                  <a:pt x="980086" y="459123"/>
                </a:lnTo>
                <a:lnTo>
                  <a:pt x="2700" y="0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1822640" y="3614420"/>
            <a:ext cx="4629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bo</a:t>
            </a: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t</a:t>
            </a: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h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838200" y="4211778"/>
            <a:ext cx="492125" cy="277495"/>
          </a:xfrm>
          <a:custGeom>
            <a:avLst/>
            <a:gdLst/>
            <a:ahLst/>
            <a:cxnLst/>
            <a:rect l="l" t="t" r="r" b="b"/>
            <a:pathLst>
              <a:path w="492125" h="277495">
                <a:moveTo>
                  <a:pt x="0" y="0"/>
                </a:moveTo>
                <a:lnTo>
                  <a:pt x="491835" y="0"/>
                </a:lnTo>
                <a:lnTo>
                  <a:pt x="491835" y="277091"/>
                </a:lnTo>
                <a:lnTo>
                  <a:pt x="0" y="27709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38200" y="4211778"/>
            <a:ext cx="492125" cy="277495"/>
          </a:xfrm>
          <a:custGeom>
            <a:avLst/>
            <a:gdLst/>
            <a:ahLst/>
            <a:cxnLst/>
            <a:rect l="l" t="t" r="r" b="b"/>
            <a:pathLst>
              <a:path w="492125" h="277495">
                <a:moveTo>
                  <a:pt x="0" y="0"/>
                </a:moveTo>
                <a:lnTo>
                  <a:pt x="491836" y="0"/>
                </a:lnTo>
                <a:lnTo>
                  <a:pt x="491836" y="277091"/>
                </a:lnTo>
                <a:lnTo>
                  <a:pt x="0" y="277091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A5A5A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1005536" y="4184395"/>
            <a:ext cx="1581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A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838200" y="4570111"/>
            <a:ext cx="492125" cy="277495"/>
          </a:xfrm>
          <a:custGeom>
            <a:avLst/>
            <a:gdLst/>
            <a:ahLst/>
            <a:cxnLst/>
            <a:rect l="l" t="t" r="r" b="b"/>
            <a:pathLst>
              <a:path w="492125" h="277495">
                <a:moveTo>
                  <a:pt x="0" y="0"/>
                </a:moveTo>
                <a:lnTo>
                  <a:pt x="491835" y="0"/>
                </a:lnTo>
                <a:lnTo>
                  <a:pt x="491835" y="277091"/>
                </a:lnTo>
                <a:lnTo>
                  <a:pt x="0" y="27709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38200" y="4570111"/>
            <a:ext cx="492125" cy="277495"/>
          </a:xfrm>
          <a:custGeom>
            <a:avLst/>
            <a:gdLst/>
            <a:ahLst/>
            <a:cxnLst/>
            <a:rect l="l" t="t" r="r" b="b"/>
            <a:pathLst>
              <a:path w="492125" h="277495">
                <a:moveTo>
                  <a:pt x="0" y="0"/>
                </a:moveTo>
                <a:lnTo>
                  <a:pt x="491836" y="0"/>
                </a:lnTo>
                <a:lnTo>
                  <a:pt x="491836" y="277091"/>
                </a:lnTo>
                <a:lnTo>
                  <a:pt x="0" y="277091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A5A5A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1009505" y="4544059"/>
            <a:ext cx="1498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B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838200" y="4913758"/>
            <a:ext cx="492125" cy="277495"/>
          </a:xfrm>
          <a:custGeom>
            <a:avLst/>
            <a:gdLst/>
            <a:ahLst/>
            <a:cxnLst/>
            <a:rect l="l" t="t" r="r" b="b"/>
            <a:pathLst>
              <a:path w="492125" h="277495">
                <a:moveTo>
                  <a:pt x="0" y="0"/>
                </a:moveTo>
                <a:lnTo>
                  <a:pt x="491835" y="0"/>
                </a:lnTo>
                <a:lnTo>
                  <a:pt x="491835" y="277091"/>
                </a:lnTo>
                <a:lnTo>
                  <a:pt x="0" y="27709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838200" y="4913758"/>
            <a:ext cx="492125" cy="277495"/>
          </a:xfrm>
          <a:custGeom>
            <a:avLst/>
            <a:gdLst/>
            <a:ahLst/>
            <a:cxnLst/>
            <a:rect l="l" t="t" r="r" b="b"/>
            <a:pathLst>
              <a:path w="492125" h="277495">
                <a:moveTo>
                  <a:pt x="0" y="0"/>
                </a:moveTo>
                <a:lnTo>
                  <a:pt x="491836" y="0"/>
                </a:lnTo>
                <a:lnTo>
                  <a:pt x="491836" y="277091"/>
                </a:lnTo>
                <a:lnTo>
                  <a:pt x="0" y="277091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A5A5A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1010299" y="4888483"/>
            <a:ext cx="1473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C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2851155" y="4227996"/>
            <a:ext cx="492125" cy="277495"/>
          </a:xfrm>
          <a:custGeom>
            <a:avLst/>
            <a:gdLst/>
            <a:ahLst/>
            <a:cxnLst/>
            <a:rect l="l" t="t" r="r" b="b"/>
            <a:pathLst>
              <a:path w="492125" h="277495">
                <a:moveTo>
                  <a:pt x="0" y="0"/>
                </a:moveTo>
                <a:lnTo>
                  <a:pt x="491835" y="0"/>
                </a:lnTo>
                <a:lnTo>
                  <a:pt x="491835" y="277091"/>
                </a:lnTo>
                <a:lnTo>
                  <a:pt x="0" y="27709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851155" y="4227996"/>
            <a:ext cx="492125" cy="277495"/>
          </a:xfrm>
          <a:custGeom>
            <a:avLst/>
            <a:gdLst/>
            <a:ahLst/>
            <a:cxnLst/>
            <a:rect l="l" t="t" r="r" b="b"/>
            <a:pathLst>
              <a:path w="492125" h="277495">
                <a:moveTo>
                  <a:pt x="0" y="0"/>
                </a:moveTo>
                <a:lnTo>
                  <a:pt x="491836" y="0"/>
                </a:lnTo>
                <a:lnTo>
                  <a:pt x="491836" y="277091"/>
                </a:lnTo>
                <a:lnTo>
                  <a:pt x="0" y="277091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A5A5A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3018491" y="4202683"/>
            <a:ext cx="1581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A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2851155" y="4586329"/>
            <a:ext cx="492125" cy="277495"/>
          </a:xfrm>
          <a:custGeom>
            <a:avLst/>
            <a:gdLst/>
            <a:ahLst/>
            <a:cxnLst/>
            <a:rect l="l" t="t" r="r" b="b"/>
            <a:pathLst>
              <a:path w="492125" h="277495">
                <a:moveTo>
                  <a:pt x="0" y="0"/>
                </a:moveTo>
                <a:lnTo>
                  <a:pt x="491835" y="0"/>
                </a:lnTo>
                <a:lnTo>
                  <a:pt x="491835" y="277091"/>
                </a:lnTo>
                <a:lnTo>
                  <a:pt x="0" y="27709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851155" y="4586329"/>
            <a:ext cx="492125" cy="277495"/>
          </a:xfrm>
          <a:custGeom>
            <a:avLst/>
            <a:gdLst/>
            <a:ahLst/>
            <a:cxnLst/>
            <a:rect l="l" t="t" r="r" b="b"/>
            <a:pathLst>
              <a:path w="492125" h="277495">
                <a:moveTo>
                  <a:pt x="0" y="0"/>
                </a:moveTo>
                <a:lnTo>
                  <a:pt x="491836" y="0"/>
                </a:lnTo>
                <a:lnTo>
                  <a:pt x="491836" y="277091"/>
                </a:lnTo>
                <a:lnTo>
                  <a:pt x="0" y="277091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A5A5A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3022460" y="4559300"/>
            <a:ext cx="1498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B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2851155" y="4929975"/>
            <a:ext cx="492125" cy="277495"/>
          </a:xfrm>
          <a:custGeom>
            <a:avLst/>
            <a:gdLst/>
            <a:ahLst/>
            <a:cxnLst/>
            <a:rect l="l" t="t" r="r" b="b"/>
            <a:pathLst>
              <a:path w="492125" h="277495">
                <a:moveTo>
                  <a:pt x="0" y="0"/>
                </a:moveTo>
                <a:lnTo>
                  <a:pt x="491835" y="0"/>
                </a:lnTo>
                <a:lnTo>
                  <a:pt x="491835" y="277091"/>
                </a:lnTo>
                <a:lnTo>
                  <a:pt x="0" y="27709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851155" y="4929975"/>
            <a:ext cx="492125" cy="277495"/>
          </a:xfrm>
          <a:custGeom>
            <a:avLst/>
            <a:gdLst/>
            <a:ahLst/>
            <a:cxnLst/>
            <a:rect l="l" t="t" r="r" b="b"/>
            <a:pathLst>
              <a:path w="492125" h="277495">
                <a:moveTo>
                  <a:pt x="0" y="0"/>
                </a:moveTo>
                <a:lnTo>
                  <a:pt x="491836" y="0"/>
                </a:lnTo>
                <a:lnTo>
                  <a:pt x="491836" y="277091"/>
                </a:lnTo>
                <a:lnTo>
                  <a:pt x="0" y="277091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A5A5A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3023254" y="4903723"/>
            <a:ext cx="1473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C</a:t>
            </a:r>
            <a:endParaRPr sz="18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06844797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1892" y="6464300"/>
            <a:ext cx="127698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16939" y="374395"/>
            <a:ext cx="5312410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50" dirty="0"/>
              <a:t>EFS </a:t>
            </a:r>
            <a:r>
              <a:rPr spc="-5" dirty="0"/>
              <a:t>– </a:t>
            </a:r>
            <a:r>
              <a:rPr spc="-105" dirty="0"/>
              <a:t>Elastic </a:t>
            </a:r>
            <a:r>
              <a:rPr spc="-110" dirty="0"/>
              <a:t>File</a:t>
            </a:r>
            <a:r>
              <a:rPr spc="140" dirty="0"/>
              <a:t> </a:t>
            </a:r>
            <a:r>
              <a:rPr spc="-55" dirty="0"/>
              <a:t>System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16939" y="1338783"/>
            <a:ext cx="10290175" cy="1555750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4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444949"/>
                </a:solidFill>
                <a:latin typeface="Gill Sans MT"/>
                <a:cs typeface="Gill Sans MT"/>
              </a:rPr>
              <a:t>Managed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NFS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(network </a:t>
            </a:r>
            <a:r>
              <a:rPr sz="2800" spc="-70" dirty="0">
                <a:solidFill>
                  <a:srgbClr val="444949"/>
                </a:solidFill>
                <a:latin typeface="Gill Sans MT"/>
                <a:cs typeface="Gill Sans MT"/>
              </a:rPr>
              <a:t>file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system)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that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can </a:t>
            </a:r>
            <a:r>
              <a:rPr sz="2800" spc="10" dirty="0">
                <a:solidFill>
                  <a:srgbClr val="444949"/>
                </a:solidFill>
                <a:latin typeface="Gill Sans MT"/>
                <a:cs typeface="Gill Sans MT"/>
              </a:rPr>
              <a:t>be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mounted on many</a:t>
            </a:r>
            <a:r>
              <a:rPr sz="2800" spc="22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EC2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5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EFS </a:t>
            </a:r>
            <a:r>
              <a:rPr sz="2800" spc="-80" dirty="0">
                <a:solidFill>
                  <a:srgbClr val="444949"/>
                </a:solidFill>
                <a:latin typeface="Gill Sans MT"/>
                <a:cs typeface="Gill Sans MT"/>
              </a:rPr>
              <a:t>works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with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EC2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instances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in</a:t>
            </a:r>
            <a:r>
              <a:rPr sz="2800" spc="19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multi-AZ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7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Highly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available, scalable,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expensive </a:t>
            </a:r>
            <a:r>
              <a:rPr sz="2800" spc="-10" dirty="0">
                <a:solidFill>
                  <a:srgbClr val="444949"/>
                </a:solidFill>
                <a:latin typeface="Gill Sans MT"/>
                <a:cs typeface="Gill Sans MT"/>
              </a:rPr>
              <a:t>(3x </a:t>
            </a:r>
            <a:r>
              <a:rPr sz="2800" spc="-15" dirty="0">
                <a:solidFill>
                  <a:srgbClr val="444949"/>
                </a:solidFill>
                <a:latin typeface="Gill Sans MT"/>
                <a:cs typeface="Gill Sans MT"/>
              </a:rPr>
              <a:t>gp2),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pay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per</a:t>
            </a:r>
            <a:r>
              <a:rPr sz="2800" spc="-50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use</a:t>
            </a:r>
            <a:endParaRPr sz="2800">
              <a:latin typeface="Gill Sans MT"/>
              <a:cs typeface="Gill Sans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930400" y="3012122"/>
            <a:ext cx="1463040" cy="1259840"/>
          </a:xfrm>
          <a:prstGeom prst="rect">
            <a:avLst/>
          </a:prstGeom>
          <a:solidFill>
            <a:srgbClr val="F69802"/>
          </a:solidFill>
          <a:ln w="12700">
            <a:solidFill>
              <a:srgbClr val="B56E01"/>
            </a:solidFill>
          </a:ln>
        </p:spPr>
        <p:txBody>
          <a:bodyPr vert="horz" wrap="square" lIns="0" tIns="44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5"/>
              </a:spcBef>
            </a:pPr>
            <a:endParaRPr sz="23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EC2</a:t>
            </a:r>
            <a:endParaRPr sz="18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us-east-1a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351779" y="3012122"/>
            <a:ext cx="1463040" cy="1259840"/>
          </a:xfrm>
          <a:prstGeom prst="rect">
            <a:avLst/>
          </a:prstGeom>
          <a:solidFill>
            <a:srgbClr val="F69802"/>
          </a:solidFill>
          <a:ln w="12700">
            <a:solidFill>
              <a:srgbClr val="B56E01"/>
            </a:solidFill>
          </a:ln>
        </p:spPr>
        <p:txBody>
          <a:bodyPr vert="horz" wrap="square" lIns="0" tIns="44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5"/>
              </a:spcBef>
            </a:pPr>
            <a:endParaRPr sz="23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EC2</a:t>
            </a:r>
            <a:endParaRPr sz="18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us-east-1b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732519" y="3012122"/>
            <a:ext cx="1463040" cy="1259840"/>
          </a:xfrm>
          <a:prstGeom prst="rect">
            <a:avLst/>
          </a:prstGeom>
          <a:solidFill>
            <a:srgbClr val="F69802"/>
          </a:solidFill>
          <a:ln w="12700">
            <a:solidFill>
              <a:srgbClr val="B56E01"/>
            </a:solidFill>
          </a:ln>
        </p:spPr>
        <p:txBody>
          <a:bodyPr vert="horz" wrap="square" lIns="0" tIns="44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5"/>
              </a:spcBef>
            </a:pPr>
            <a:endParaRPr sz="23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EC2</a:t>
            </a:r>
            <a:endParaRPr sz="18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us-east-1c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930400" y="5084762"/>
            <a:ext cx="8265159" cy="873760"/>
          </a:xfrm>
          <a:custGeom>
            <a:avLst/>
            <a:gdLst/>
            <a:ahLst/>
            <a:cxnLst/>
            <a:rect l="l" t="t" r="r" b="b"/>
            <a:pathLst>
              <a:path w="8265159" h="873760">
                <a:moveTo>
                  <a:pt x="0" y="0"/>
                </a:moveTo>
                <a:lnTo>
                  <a:pt x="8265159" y="0"/>
                </a:lnTo>
                <a:lnTo>
                  <a:pt x="8265159" y="873760"/>
                </a:lnTo>
                <a:lnTo>
                  <a:pt x="0" y="873760"/>
                </a:lnTo>
                <a:lnTo>
                  <a:pt x="0" y="0"/>
                </a:lnTo>
                <a:close/>
              </a:path>
            </a:pathLst>
          </a:custGeom>
          <a:solidFill>
            <a:srgbClr val="5091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930400" y="5084762"/>
            <a:ext cx="8265159" cy="873760"/>
          </a:xfrm>
          <a:custGeom>
            <a:avLst/>
            <a:gdLst/>
            <a:ahLst/>
            <a:cxnLst/>
            <a:rect l="l" t="t" r="r" b="b"/>
            <a:pathLst>
              <a:path w="8265159" h="873760">
                <a:moveTo>
                  <a:pt x="0" y="0"/>
                </a:moveTo>
                <a:lnTo>
                  <a:pt x="8265160" y="0"/>
                </a:lnTo>
                <a:lnTo>
                  <a:pt x="8265160" y="873760"/>
                </a:lnTo>
                <a:lnTo>
                  <a:pt x="0" y="87376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38699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5904261" y="5357876"/>
            <a:ext cx="3308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800" spc="-30" dirty="0">
                <a:solidFill>
                  <a:srgbClr val="FFFFFF"/>
                </a:solidFill>
                <a:latin typeface="Calibri"/>
                <a:cs typeface="Calibri"/>
              </a:rPr>
              <a:t>F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562860" y="4271962"/>
            <a:ext cx="76200" cy="426720"/>
          </a:xfrm>
          <a:custGeom>
            <a:avLst/>
            <a:gdLst/>
            <a:ahLst/>
            <a:cxnLst/>
            <a:rect l="l" t="t" r="r" b="b"/>
            <a:pathLst>
              <a:path w="76200" h="426720">
                <a:moveTo>
                  <a:pt x="34925" y="350519"/>
                </a:moveTo>
                <a:lnTo>
                  <a:pt x="0" y="350519"/>
                </a:lnTo>
                <a:lnTo>
                  <a:pt x="38100" y="426719"/>
                </a:lnTo>
                <a:lnTo>
                  <a:pt x="69850" y="363219"/>
                </a:lnTo>
                <a:lnTo>
                  <a:pt x="34925" y="363219"/>
                </a:lnTo>
                <a:lnTo>
                  <a:pt x="34925" y="350519"/>
                </a:lnTo>
                <a:close/>
              </a:path>
              <a:path w="76200" h="426720">
                <a:moveTo>
                  <a:pt x="41276" y="63500"/>
                </a:moveTo>
                <a:lnTo>
                  <a:pt x="34926" y="63500"/>
                </a:lnTo>
                <a:lnTo>
                  <a:pt x="34925" y="363219"/>
                </a:lnTo>
                <a:lnTo>
                  <a:pt x="41275" y="363219"/>
                </a:lnTo>
                <a:lnTo>
                  <a:pt x="41276" y="63500"/>
                </a:lnTo>
                <a:close/>
              </a:path>
              <a:path w="76200" h="426720">
                <a:moveTo>
                  <a:pt x="76200" y="350519"/>
                </a:moveTo>
                <a:lnTo>
                  <a:pt x="41275" y="350519"/>
                </a:lnTo>
                <a:lnTo>
                  <a:pt x="41275" y="363219"/>
                </a:lnTo>
                <a:lnTo>
                  <a:pt x="69850" y="363219"/>
                </a:lnTo>
                <a:lnTo>
                  <a:pt x="76200" y="350519"/>
                </a:lnTo>
                <a:close/>
              </a:path>
              <a:path w="76200" h="426720">
                <a:moveTo>
                  <a:pt x="38101" y="0"/>
                </a:moveTo>
                <a:lnTo>
                  <a:pt x="1" y="76200"/>
                </a:lnTo>
                <a:lnTo>
                  <a:pt x="34926" y="76200"/>
                </a:lnTo>
                <a:lnTo>
                  <a:pt x="34926" y="63500"/>
                </a:lnTo>
                <a:lnTo>
                  <a:pt x="69851" y="63500"/>
                </a:lnTo>
                <a:lnTo>
                  <a:pt x="38101" y="0"/>
                </a:lnTo>
                <a:close/>
              </a:path>
              <a:path w="76200" h="426720">
                <a:moveTo>
                  <a:pt x="69851" y="63500"/>
                </a:moveTo>
                <a:lnTo>
                  <a:pt x="41276" y="63500"/>
                </a:lnTo>
                <a:lnTo>
                  <a:pt x="41276" y="76200"/>
                </a:lnTo>
                <a:lnTo>
                  <a:pt x="76201" y="76200"/>
                </a:lnTo>
                <a:lnTo>
                  <a:pt x="69851" y="63500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047740" y="4271962"/>
            <a:ext cx="76200" cy="426720"/>
          </a:xfrm>
          <a:custGeom>
            <a:avLst/>
            <a:gdLst/>
            <a:ahLst/>
            <a:cxnLst/>
            <a:rect l="l" t="t" r="r" b="b"/>
            <a:pathLst>
              <a:path w="76200" h="426720">
                <a:moveTo>
                  <a:pt x="34925" y="350519"/>
                </a:moveTo>
                <a:lnTo>
                  <a:pt x="0" y="350519"/>
                </a:lnTo>
                <a:lnTo>
                  <a:pt x="38100" y="426719"/>
                </a:lnTo>
                <a:lnTo>
                  <a:pt x="69850" y="363219"/>
                </a:lnTo>
                <a:lnTo>
                  <a:pt x="34925" y="363219"/>
                </a:lnTo>
                <a:lnTo>
                  <a:pt x="34925" y="350519"/>
                </a:lnTo>
                <a:close/>
              </a:path>
              <a:path w="76200" h="426720">
                <a:moveTo>
                  <a:pt x="41276" y="63500"/>
                </a:moveTo>
                <a:lnTo>
                  <a:pt x="34926" y="63500"/>
                </a:lnTo>
                <a:lnTo>
                  <a:pt x="34925" y="363219"/>
                </a:lnTo>
                <a:lnTo>
                  <a:pt x="41275" y="363219"/>
                </a:lnTo>
                <a:lnTo>
                  <a:pt x="41276" y="63500"/>
                </a:lnTo>
                <a:close/>
              </a:path>
              <a:path w="76200" h="426720">
                <a:moveTo>
                  <a:pt x="76200" y="350519"/>
                </a:moveTo>
                <a:lnTo>
                  <a:pt x="41275" y="350519"/>
                </a:lnTo>
                <a:lnTo>
                  <a:pt x="41275" y="363219"/>
                </a:lnTo>
                <a:lnTo>
                  <a:pt x="69850" y="363219"/>
                </a:lnTo>
                <a:lnTo>
                  <a:pt x="76200" y="350519"/>
                </a:lnTo>
                <a:close/>
              </a:path>
              <a:path w="76200" h="426720">
                <a:moveTo>
                  <a:pt x="38101" y="0"/>
                </a:moveTo>
                <a:lnTo>
                  <a:pt x="1" y="76200"/>
                </a:lnTo>
                <a:lnTo>
                  <a:pt x="34926" y="76200"/>
                </a:lnTo>
                <a:lnTo>
                  <a:pt x="34926" y="63500"/>
                </a:lnTo>
                <a:lnTo>
                  <a:pt x="69851" y="63500"/>
                </a:lnTo>
                <a:lnTo>
                  <a:pt x="38101" y="0"/>
                </a:lnTo>
                <a:close/>
              </a:path>
              <a:path w="76200" h="426720">
                <a:moveTo>
                  <a:pt x="69851" y="63500"/>
                </a:moveTo>
                <a:lnTo>
                  <a:pt x="41276" y="63500"/>
                </a:lnTo>
                <a:lnTo>
                  <a:pt x="41276" y="76200"/>
                </a:lnTo>
                <a:lnTo>
                  <a:pt x="76201" y="76200"/>
                </a:lnTo>
                <a:lnTo>
                  <a:pt x="69851" y="63500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9410700" y="4271962"/>
            <a:ext cx="76200" cy="426720"/>
          </a:xfrm>
          <a:custGeom>
            <a:avLst/>
            <a:gdLst/>
            <a:ahLst/>
            <a:cxnLst/>
            <a:rect l="l" t="t" r="r" b="b"/>
            <a:pathLst>
              <a:path w="76200" h="426720">
                <a:moveTo>
                  <a:pt x="34925" y="350519"/>
                </a:moveTo>
                <a:lnTo>
                  <a:pt x="0" y="350519"/>
                </a:lnTo>
                <a:lnTo>
                  <a:pt x="38100" y="426719"/>
                </a:lnTo>
                <a:lnTo>
                  <a:pt x="69850" y="363219"/>
                </a:lnTo>
                <a:lnTo>
                  <a:pt x="34925" y="363219"/>
                </a:lnTo>
                <a:lnTo>
                  <a:pt x="34925" y="350519"/>
                </a:lnTo>
                <a:close/>
              </a:path>
              <a:path w="76200" h="426720">
                <a:moveTo>
                  <a:pt x="41276" y="63500"/>
                </a:moveTo>
                <a:lnTo>
                  <a:pt x="34926" y="63500"/>
                </a:lnTo>
                <a:lnTo>
                  <a:pt x="34925" y="363219"/>
                </a:lnTo>
                <a:lnTo>
                  <a:pt x="41275" y="363219"/>
                </a:lnTo>
                <a:lnTo>
                  <a:pt x="41276" y="63500"/>
                </a:lnTo>
                <a:close/>
              </a:path>
              <a:path w="76200" h="426720">
                <a:moveTo>
                  <a:pt x="76200" y="350519"/>
                </a:moveTo>
                <a:lnTo>
                  <a:pt x="41275" y="350519"/>
                </a:lnTo>
                <a:lnTo>
                  <a:pt x="41275" y="363219"/>
                </a:lnTo>
                <a:lnTo>
                  <a:pt x="69850" y="363219"/>
                </a:lnTo>
                <a:lnTo>
                  <a:pt x="76200" y="350519"/>
                </a:lnTo>
                <a:close/>
              </a:path>
              <a:path w="76200" h="426720">
                <a:moveTo>
                  <a:pt x="38101" y="0"/>
                </a:moveTo>
                <a:lnTo>
                  <a:pt x="1" y="76200"/>
                </a:lnTo>
                <a:lnTo>
                  <a:pt x="34926" y="76200"/>
                </a:lnTo>
                <a:lnTo>
                  <a:pt x="34926" y="63500"/>
                </a:lnTo>
                <a:lnTo>
                  <a:pt x="69851" y="63500"/>
                </a:lnTo>
                <a:lnTo>
                  <a:pt x="38101" y="0"/>
                </a:lnTo>
                <a:close/>
              </a:path>
              <a:path w="76200" h="426720">
                <a:moveTo>
                  <a:pt x="69851" y="63500"/>
                </a:moveTo>
                <a:lnTo>
                  <a:pt x="41276" y="63500"/>
                </a:lnTo>
                <a:lnTo>
                  <a:pt x="41276" y="76200"/>
                </a:lnTo>
                <a:lnTo>
                  <a:pt x="76201" y="76200"/>
                </a:lnTo>
                <a:lnTo>
                  <a:pt x="69851" y="63500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930400" y="4703446"/>
            <a:ext cx="8265159" cy="381635"/>
          </a:xfrm>
          <a:custGeom>
            <a:avLst/>
            <a:gdLst/>
            <a:ahLst/>
            <a:cxnLst/>
            <a:rect l="l" t="t" r="r" b="b"/>
            <a:pathLst>
              <a:path w="8265159" h="381635">
                <a:moveTo>
                  <a:pt x="0" y="0"/>
                </a:moveTo>
                <a:lnTo>
                  <a:pt x="8265159" y="0"/>
                </a:lnTo>
                <a:lnTo>
                  <a:pt x="8265159" y="381317"/>
                </a:lnTo>
                <a:lnTo>
                  <a:pt x="0" y="381317"/>
                </a:lnTo>
                <a:lnTo>
                  <a:pt x="0" y="0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930400" y="4703446"/>
            <a:ext cx="8265159" cy="381635"/>
          </a:xfrm>
          <a:custGeom>
            <a:avLst/>
            <a:gdLst/>
            <a:ahLst/>
            <a:cxnLst/>
            <a:rect l="l" t="t" r="r" b="b"/>
            <a:pathLst>
              <a:path w="8265159" h="381635">
                <a:moveTo>
                  <a:pt x="0" y="0"/>
                </a:moveTo>
                <a:lnTo>
                  <a:pt x="8265160" y="0"/>
                </a:lnTo>
                <a:lnTo>
                  <a:pt x="8265160" y="381317"/>
                </a:lnTo>
                <a:lnTo>
                  <a:pt x="0" y="381317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2F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1930400" y="4703446"/>
            <a:ext cx="8265159" cy="381635"/>
          </a:xfrm>
          <a:prstGeom prst="rect">
            <a:avLst/>
          </a:prstGeom>
          <a:solidFill>
            <a:srgbClr val="444949"/>
          </a:solidFill>
          <a:ln w="12700">
            <a:solidFill>
              <a:srgbClr val="2F3333"/>
            </a:solidFill>
          </a:ln>
        </p:spPr>
        <p:txBody>
          <a:bodyPr vert="horz" wrap="square" lIns="0" tIns="387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05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Security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Group</a:t>
            </a:r>
            <a:endParaRPr sz="18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80467403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41892" y="6471592"/>
            <a:ext cx="1276985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374395"/>
            <a:ext cx="5312410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50" dirty="0"/>
              <a:t>EFS </a:t>
            </a:r>
            <a:r>
              <a:rPr spc="-5" dirty="0"/>
              <a:t>– </a:t>
            </a:r>
            <a:r>
              <a:rPr spc="-105" dirty="0"/>
              <a:t>Elastic </a:t>
            </a:r>
            <a:r>
              <a:rPr spc="-110" dirty="0"/>
              <a:t>File</a:t>
            </a:r>
            <a:r>
              <a:rPr spc="140" dirty="0"/>
              <a:t> </a:t>
            </a:r>
            <a:r>
              <a:rPr spc="-55" dirty="0"/>
              <a:t>System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16939" y="1339393"/>
            <a:ext cx="9309100" cy="4241165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484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40" dirty="0">
                <a:solidFill>
                  <a:srgbClr val="444949"/>
                </a:solidFill>
                <a:latin typeface="Gill Sans MT"/>
                <a:cs typeface="Gill Sans MT"/>
              </a:rPr>
              <a:t>Use</a:t>
            </a:r>
            <a:r>
              <a:rPr sz="2600" spc="1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spc="-55" dirty="0">
                <a:solidFill>
                  <a:srgbClr val="444949"/>
                </a:solidFill>
                <a:latin typeface="Gill Sans MT"/>
                <a:cs typeface="Gill Sans MT"/>
              </a:rPr>
              <a:t>cases:</a:t>
            </a:r>
            <a:r>
              <a:rPr sz="2600" spc="-20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spc="-45" dirty="0">
                <a:solidFill>
                  <a:srgbClr val="444949"/>
                </a:solidFill>
                <a:latin typeface="Gill Sans MT"/>
                <a:cs typeface="Gill Sans MT"/>
              </a:rPr>
              <a:t>content</a:t>
            </a:r>
            <a:r>
              <a:rPr sz="2600" spc="1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spc="-25" dirty="0">
                <a:solidFill>
                  <a:srgbClr val="444949"/>
                </a:solidFill>
                <a:latin typeface="Gill Sans MT"/>
                <a:cs typeface="Gill Sans MT"/>
              </a:rPr>
              <a:t>management,</a:t>
            </a:r>
            <a:r>
              <a:rPr sz="2600" spc="-20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spc="-20" dirty="0">
                <a:solidFill>
                  <a:srgbClr val="444949"/>
                </a:solidFill>
                <a:latin typeface="Gill Sans MT"/>
                <a:cs typeface="Gill Sans MT"/>
              </a:rPr>
              <a:t>web</a:t>
            </a:r>
            <a:r>
              <a:rPr sz="2600" spc="1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spc="-40" dirty="0">
                <a:solidFill>
                  <a:srgbClr val="444949"/>
                </a:solidFill>
                <a:latin typeface="Gill Sans MT"/>
                <a:cs typeface="Gill Sans MT"/>
              </a:rPr>
              <a:t>serving,</a:t>
            </a:r>
            <a:r>
              <a:rPr sz="2600" spc="-204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spc="-25" dirty="0">
                <a:solidFill>
                  <a:srgbClr val="444949"/>
                </a:solidFill>
                <a:latin typeface="Gill Sans MT"/>
                <a:cs typeface="Gill Sans MT"/>
              </a:rPr>
              <a:t>data</a:t>
            </a:r>
            <a:r>
              <a:rPr sz="2600" spc="1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spc="-55" dirty="0">
                <a:solidFill>
                  <a:srgbClr val="444949"/>
                </a:solidFill>
                <a:latin typeface="Gill Sans MT"/>
                <a:cs typeface="Gill Sans MT"/>
              </a:rPr>
              <a:t>sharing,</a:t>
            </a:r>
            <a:r>
              <a:rPr sz="2600" spc="-48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spc="-80" dirty="0">
                <a:solidFill>
                  <a:srgbClr val="444949"/>
                </a:solidFill>
                <a:latin typeface="Gill Sans MT"/>
                <a:cs typeface="Gill Sans MT"/>
              </a:rPr>
              <a:t>Wordpress</a:t>
            </a:r>
            <a:endParaRPr sz="26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384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50" dirty="0">
                <a:solidFill>
                  <a:srgbClr val="444949"/>
                </a:solidFill>
                <a:latin typeface="Gill Sans MT"/>
                <a:cs typeface="Gill Sans MT"/>
              </a:rPr>
              <a:t>Uses </a:t>
            </a:r>
            <a:r>
              <a:rPr sz="2600" spc="-35" dirty="0">
                <a:solidFill>
                  <a:srgbClr val="444949"/>
                </a:solidFill>
                <a:latin typeface="Gill Sans MT"/>
                <a:cs typeface="Gill Sans MT"/>
              </a:rPr>
              <a:t>NFSv4.1</a:t>
            </a:r>
            <a:r>
              <a:rPr sz="2600" spc="6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spc="-55" dirty="0">
                <a:solidFill>
                  <a:srgbClr val="444949"/>
                </a:solidFill>
                <a:latin typeface="Gill Sans MT"/>
                <a:cs typeface="Gill Sans MT"/>
              </a:rPr>
              <a:t>protocol</a:t>
            </a:r>
            <a:endParaRPr sz="26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359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50" dirty="0">
                <a:solidFill>
                  <a:srgbClr val="444949"/>
                </a:solidFill>
                <a:latin typeface="Gill Sans MT"/>
                <a:cs typeface="Gill Sans MT"/>
              </a:rPr>
              <a:t>Uses </a:t>
            </a:r>
            <a:r>
              <a:rPr sz="2600" spc="-60" dirty="0">
                <a:solidFill>
                  <a:srgbClr val="444949"/>
                </a:solidFill>
                <a:latin typeface="Gill Sans MT"/>
                <a:cs typeface="Gill Sans MT"/>
              </a:rPr>
              <a:t>security </a:t>
            </a:r>
            <a:r>
              <a:rPr sz="2600" spc="-40" dirty="0">
                <a:solidFill>
                  <a:srgbClr val="444949"/>
                </a:solidFill>
                <a:latin typeface="Gill Sans MT"/>
                <a:cs typeface="Gill Sans MT"/>
              </a:rPr>
              <a:t>group </a:t>
            </a:r>
            <a:r>
              <a:rPr sz="2600" spc="-55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2600" spc="-70" dirty="0">
                <a:solidFill>
                  <a:srgbClr val="444949"/>
                </a:solidFill>
                <a:latin typeface="Gill Sans MT"/>
                <a:cs typeface="Gill Sans MT"/>
              </a:rPr>
              <a:t>control </a:t>
            </a:r>
            <a:r>
              <a:rPr sz="2600" spc="-45" dirty="0">
                <a:solidFill>
                  <a:srgbClr val="444949"/>
                </a:solidFill>
                <a:latin typeface="Gill Sans MT"/>
                <a:cs typeface="Gill Sans MT"/>
              </a:rPr>
              <a:t>access </a:t>
            </a:r>
            <a:r>
              <a:rPr sz="2600" spc="-55" dirty="0">
                <a:solidFill>
                  <a:srgbClr val="444949"/>
                </a:solidFill>
                <a:latin typeface="Gill Sans MT"/>
                <a:cs typeface="Gill Sans MT"/>
              </a:rPr>
              <a:t>to</a:t>
            </a:r>
            <a:r>
              <a:rPr sz="2600" spc="36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spc="-30" dirty="0">
                <a:solidFill>
                  <a:srgbClr val="444949"/>
                </a:solidFill>
                <a:latin typeface="Gill Sans MT"/>
                <a:cs typeface="Gill Sans MT"/>
              </a:rPr>
              <a:t>EFS</a:t>
            </a:r>
            <a:endParaRPr sz="26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380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40" dirty="0">
                <a:solidFill>
                  <a:srgbClr val="444949"/>
                </a:solidFill>
                <a:latin typeface="Gill Sans MT"/>
                <a:cs typeface="Gill Sans MT"/>
              </a:rPr>
              <a:t>Compatible </a:t>
            </a:r>
            <a:r>
              <a:rPr sz="2600" spc="-60" dirty="0">
                <a:solidFill>
                  <a:srgbClr val="444949"/>
                </a:solidFill>
                <a:latin typeface="Gill Sans MT"/>
                <a:cs typeface="Gill Sans MT"/>
              </a:rPr>
              <a:t>with Linux </a:t>
            </a:r>
            <a:r>
              <a:rPr sz="2600" spc="-15" dirty="0">
                <a:solidFill>
                  <a:srgbClr val="444949"/>
                </a:solidFill>
                <a:latin typeface="Gill Sans MT"/>
                <a:cs typeface="Gill Sans MT"/>
              </a:rPr>
              <a:t>based </a:t>
            </a:r>
            <a:r>
              <a:rPr sz="2600" spc="-40" dirty="0">
                <a:solidFill>
                  <a:srgbClr val="444949"/>
                </a:solidFill>
                <a:latin typeface="Gill Sans MT"/>
                <a:cs typeface="Gill Sans MT"/>
              </a:rPr>
              <a:t>AMI </a:t>
            </a:r>
            <a:r>
              <a:rPr sz="2600" spc="-30" dirty="0">
                <a:solidFill>
                  <a:srgbClr val="444949"/>
                </a:solidFill>
                <a:latin typeface="Gill Sans MT"/>
                <a:cs typeface="Gill Sans MT"/>
              </a:rPr>
              <a:t>(not</a:t>
            </a:r>
            <a:r>
              <a:rPr sz="2600" spc="-17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spc="-40" dirty="0">
                <a:solidFill>
                  <a:srgbClr val="444949"/>
                </a:solidFill>
                <a:latin typeface="Gill Sans MT"/>
                <a:cs typeface="Gill Sans MT"/>
              </a:rPr>
              <a:t>Windows)</a:t>
            </a:r>
            <a:endParaRPr sz="2600">
              <a:latin typeface="Gill Sans MT"/>
              <a:cs typeface="Gill Sans MT"/>
            </a:endParaRPr>
          </a:p>
          <a:p>
            <a:pPr marL="241300" indent="-228600">
              <a:lnSpc>
                <a:spcPts val="3115"/>
              </a:lnSpc>
              <a:spcBef>
                <a:spcPts val="385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55" dirty="0">
                <a:solidFill>
                  <a:srgbClr val="444949"/>
                </a:solidFill>
                <a:latin typeface="Gill Sans MT"/>
                <a:cs typeface="Gill Sans MT"/>
              </a:rPr>
              <a:t>Performance</a:t>
            </a:r>
            <a:r>
              <a:rPr sz="2600" spc="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spc="-30" dirty="0">
                <a:solidFill>
                  <a:srgbClr val="444949"/>
                </a:solidFill>
                <a:latin typeface="Gill Sans MT"/>
                <a:cs typeface="Gill Sans MT"/>
              </a:rPr>
              <a:t>mode:</a:t>
            </a:r>
            <a:endParaRPr sz="2600">
              <a:latin typeface="Gill Sans MT"/>
              <a:cs typeface="Gill Sans MT"/>
            </a:endParaRPr>
          </a:p>
          <a:p>
            <a:pPr marL="698500" lvl="1" indent="-228600">
              <a:lnSpc>
                <a:spcPts val="2610"/>
              </a:lnSpc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200" spc="-35" dirty="0">
                <a:solidFill>
                  <a:srgbClr val="444949"/>
                </a:solidFill>
                <a:latin typeface="Gill Sans MT"/>
                <a:cs typeface="Gill Sans MT"/>
              </a:rPr>
              <a:t>General </a:t>
            </a:r>
            <a:r>
              <a:rPr sz="2200" spc="-25" dirty="0">
                <a:solidFill>
                  <a:srgbClr val="444949"/>
                </a:solidFill>
                <a:latin typeface="Gill Sans MT"/>
                <a:cs typeface="Gill Sans MT"/>
              </a:rPr>
              <a:t>purpose</a:t>
            </a:r>
            <a:r>
              <a:rPr sz="2200" spc="1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200" spc="-20" dirty="0">
                <a:solidFill>
                  <a:srgbClr val="444949"/>
                </a:solidFill>
                <a:latin typeface="Gill Sans MT"/>
                <a:cs typeface="Gill Sans MT"/>
              </a:rPr>
              <a:t>(default)</a:t>
            </a:r>
            <a:endParaRPr sz="2200">
              <a:latin typeface="Gill Sans MT"/>
              <a:cs typeface="Gill Sans MT"/>
            </a:endParaRPr>
          </a:p>
          <a:p>
            <a:pPr marL="698500" lvl="1" indent="-228600">
              <a:lnSpc>
                <a:spcPts val="2615"/>
              </a:lnSpc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200" spc="-20" dirty="0">
                <a:solidFill>
                  <a:srgbClr val="444949"/>
                </a:solidFill>
                <a:latin typeface="Gill Sans MT"/>
                <a:cs typeface="Gill Sans MT"/>
              </a:rPr>
              <a:t>Max </a:t>
            </a:r>
            <a:r>
              <a:rPr sz="2200" spc="-35" dirty="0">
                <a:solidFill>
                  <a:srgbClr val="444949"/>
                </a:solidFill>
                <a:latin typeface="Gill Sans MT"/>
                <a:cs typeface="Gill Sans MT"/>
              </a:rPr>
              <a:t>I/O </a:t>
            </a:r>
            <a:r>
              <a:rPr sz="2200" dirty="0">
                <a:solidFill>
                  <a:srgbClr val="444949"/>
                </a:solidFill>
                <a:latin typeface="Gill Sans MT"/>
                <a:cs typeface="Gill Sans MT"/>
              </a:rPr>
              <a:t>– </a:t>
            </a:r>
            <a:r>
              <a:rPr sz="2200" spc="-30" dirty="0">
                <a:solidFill>
                  <a:srgbClr val="444949"/>
                </a:solidFill>
                <a:latin typeface="Gill Sans MT"/>
                <a:cs typeface="Gill Sans MT"/>
              </a:rPr>
              <a:t>used </a:t>
            </a:r>
            <a:r>
              <a:rPr sz="2200" spc="-20" dirty="0">
                <a:solidFill>
                  <a:srgbClr val="444949"/>
                </a:solidFill>
                <a:latin typeface="Gill Sans MT"/>
                <a:cs typeface="Gill Sans MT"/>
              </a:rPr>
              <a:t>when </a:t>
            </a:r>
            <a:r>
              <a:rPr sz="2200" spc="-40" dirty="0">
                <a:solidFill>
                  <a:srgbClr val="444949"/>
                </a:solidFill>
                <a:latin typeface="Gill Sans MT"/>
                <a:cs typeface="Gill Sans MT"/>
              </a:rPr>
              <a:t>thousands </a:t>
            </a:r>
            <a:r>
              <a:rPr sz="2200" spc="-25" dirty="0">
                <a:solidFill>
                  <a:srgbClr val="444949"/>
                </a:solidFill>
                <a:latin typeface="Gill Sans MT"/>
                <a:cs typeface="Gill Sans MT"/>
              </a:rPr>
              <a:t>of </a:t>
            </a:r>
            <a:r>
              <a:rPr sz="2200" spc="-35" dirty="0">
                <a:solidFill>
                  <a:srgbClr val="444949"/>
                </a:solidFill>
                <a:latin typeface="Gill Sans MT"/>
                <a:cs typeface="Gill Sans MT"/>
              </a:rPr>
              <a:t>EC2 </a:t>
            </a:r>
            <a:r>
              <a:rPr sz="2200" spc="-45" dirty="0">
                <a:solidFill>
                  <a:srgbClr val="444949"/>
                </a:solidFill>
                <a:latin typeface="Gill Sans MT"/>
                <a:cs typeface="Gill Sans MT"/>
              </a:rPr>
              <a:t>are </a:t>
            </a:r>
            <a:r>
              <a:rPr sz="2200" spc="-40" dirty="0">
                <a:solidFill>
                  <a:srgbClr val="444949"/>
                </a:solidFill>
                <a:latin typeface="Gill Sans MT"/>
                <a:cs typeface="Gill Sans MT"/>
              </a:rPr>
              <a:t>using </a:t>
            </a:r>
            <a:r>
              <a:rPr sz="2200" spc="-35" dirty="0">
                <a:solidFill>
                  <a:srgbClr val="444949"/>
                </a:solidFill>
                <a:latin typeface="Gill Sans MT"/>
                <a:cs typeface="Gill Sans MT"/>
              </a:rPr>
              <a:t>the</a:t>
            </a:r>
            <a:r>
              <a:rPr sz="2200" spc="22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200" spc="-25" dirty="0">
                <a:solidFill>
                  <a:srgbClr val="444949"/>
                </a:solidFill>
                <a:latin typeface="Gill Sans MT"/>
                <a:cs typeface="Gill Sans MT"/>
              </a:rPr>
              <a:t>EFS</a:t>
            </a:r>
            <a:endParaRPr sz="22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370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30" dirty="0">
                <a:solidFill>
                  <a:srgbClr val="444949"/>
                </a:solidFill>
                <a:latin typeface="Gill Sans MT"/>
                <a:cs typeface="Gill Sans MT"/>
              </a:rPr>
              <a:t>EFS </a:t>
            </a:r>
            <a:r>
              <a:rPr sz="2600" spc="-70" dirty="0">
                <a:solidFill>
                  <a:srgbClr val="444949"/>
                </a:solidFill>
                <a:latin typeface="Gill Sans MT"/>
                <a:cs typeface="Gill Sans MT"/>
              </a:rPr>
              <a:t>file </a:t>
            </a:r>
            <a:r>
              <a:rPr sz="2600" spc="-55" dirty="0">
                <a:solidFill>
                  <a:srgbClr val="444949"/>
                </a:solidFill>
                <a:latin typeface="Gill Sans MT"/>
                <a:cs typeface="Gill Sans MT"/>
              </a:rPr>
              <a:t>sync to sync </a:t>
            </a:r>
            <a:r>
              <a:rPr sz="2600" spc="-60" dirty="0">
                <a:solidFill>
                  <a:srgbClr val="444949"/>
                </a:solidFill>
                <a:latin typeface="Gill Sans MT"/>
                <a:cs typeface="Gill Sans MT"/>
              </a:rPr>
              <a:t>from </a:t>
            </a:r>
            <a:r>
              <a:rPr sz="2600" spc="-45" dirty="0">
                <a:solidFill>
                  <a:srgbClr val="444949"/>
                </a:solidFill>
                <a:latin typeface="Gill Sans MT"/>
                <a:cs typeface="Gill Sans MT"/>
              </a:rPr>
              <a:t>on-premise </a:t>
            </a:r>
            <a:r>
              <a:rPr sz="2600" spc="-65" dirty="0">
                <a:solidFill>
                  <a:srgbClr val="444949"/>
                </a:solidFill>
                <a:latin typeface="Gill Sans MT"/>
                <a:cs typeface="Gill Sans MT"/>
              </a:rPr>
              <a:t>file </a:t>
            </a:r>
            <a:r>
              <a:rPr sz="2600" spc="-50" dirty="0">
                <a:solidFill>
                  <a:srgbClr val="444949"/>
                </a:solidFill>
                <a:latin typeface="Gill Sans MT"/>
                <a:cs typeface="Gill Sans MT"/>
              </a:rPr>
              <a:t>system </a:t>
            </a:r>
            <a:r>
              <a:rPr sz="2600" spc="-55" dirty="0">
                <a:solidFill>
                  <a:srgbClr val="444949"/>
                </a:solidFill>
                <a:latin typeface="Gill Sans MT"/>
                <a:cs typeface="Gill Sans MT"/>
              </a:rPr>
              <a:t>to</a:t>
            </a:r>
            <a:r>
              <a:rPr sz="2600" spc="57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spc="-30" dirty="0">
                <a:solidFill>
                  <a:srgbClr val="444949"/>
                </a:solidFill>
                <a:latin typeface="Gill Sans MT"/>
                <a:cs typeface="Gill Sans MT"/>
              </a:rPr>
              <a:t>EFS</a:t>
            </a:r>
            <a:endParaRPr sz="26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384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50" dirty="0">
                <a:solidFill>
                  <a:srgbClr val="444949"/>
                </a:solidFill>
                <a:latin typeface="Gill Sans MT"/>
                <a:cs typeface="Gill Sans MT"/>
              </a:rPr>
              <a:t>Backup </a:t>
            </a:r>
            <a:r>
              <a:rPr sz="2600" spc="-35" dirty="0">
                <a:solidFill>
                  <a:srgbClr val="444949"/>
                </a:solidFill>
                <a:latin typeface="Gill Sans MT"/>
                <a:cs typeface="Gill Sans MT"/>
              </a:rPr>
              <a:t>EFS-to-EFS </a:t>
            </a:r>
            <a:r>
              <a:rPr sz="2600" spc="-45" dirty="0">
                <a:solidFill>
                  <a:srgbClr val="444949"/>
                </a:solidFill>
                <a:latin typeface="Gill Sans MT"/>
                <a:cs typeface="Gill Sans MT"/>
              </a:rPr>
              <a:t>(incremental </a:t>
            </a:r>
            <a:r>
              <a:rPr sz="2600" spc="-5" dirty="0">
                <a:solidFill>
                  <a:srgbClr val="444949"/>
                </a:solidFill>
                <a:latin typeface="Gill Sans MT"/>
                <a:cs typeface="Gill Sans MT"/>
              </a:rPr>
              <a:t>– </a:t>
            </a:r>
            <a:r>
              <a:rPr sz="2600" spc="-30" dirty="0">
                <a:solidFill>
                  <a:srgbClr val="444949"/>
                </a:solidFill>
                <a:latin typeface="Gill Sans MT"/>
                <a:cs typeface="Gill Sans MT"/>
              </a:rPr>
              <a:t>can </a:t>
            </a:r>
            <a:r>
              <a:rPr sz="2600" spc="-40" dirty="0">
                <a:solidFill>
                  <a:srgbClr val="444949"/>
                </a:solidFill>
                <a:latin typeface="Gill Sans MT"/>
                <a:cs typeface="Gill Sans MT"/>
              </a:rPr>
              <a:t>choose</a:t>
            </a:r>
            <a:r>
              <a:rPr sz="2600" spc="21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spc="-35" dirty="0">
                <a:solidFill>
                  <a:srgbClr val="444949"/>
                </a:solidFill>
                <a:latin typeface="Gill Sans MT"/>
                <a:cs typeface="Gill Sans MT"/>
              </a:rPr>
              <a:t>frequency)</a:t>
            </a:r>
            <a:endParaRPr sz="26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359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35" dirty="0">
                <a:solidFill>
                  <a:srgbClr val="444949"/>
                </a:solidFill>
                <a:latin typeface="Gill Sans MT"/>
                <a:cs typeface="Gill Sans MT"/>
              </a:rPr>
              <a:t>Encryption </a:t>
            </a:r>
            <a:r>
              <a:rPr sz="2600" spc="-45" dirty="0">
                <a:solidFill>
                  <a:srgbClr val="444949"/>
                </a:solidFill>
                <a:latin typeface="Gill Sans MT"/>
                <a:cs typeface="Gill Sans MT"/>
              </a:rPr>
              <a:t>at </a:t>
            </a:r>
            <a:r>
              <a:rPr sz="2600" spc="-85" dirty="0">
                <a:solidFill>
                  <a:srgbClr val="444949"/>
                </a:solidFill>
                <a:latin typeface="Gill Sans MT"/>
                <a:cs typeface="Gill Sans MT"/>
              </a:rPr>
              <a:t>rest </a:t>
            </a:r>
            <a:r>
              <a:rPr sz="2600" spc="-50" dirty="0">
                <a:solidFill>
                  <a:srgbClr val="444949"/>
                </a:solidFill>
                <a:latin typeface="Gill Sans MT"/>
                <a:cs typeface="Gill Sans MT"/>
              </a:rPr>
              <a:t>using</a:t>
            </a:r>
            <a:r>
              <a:rPr sz="2600" spc="18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spc="-105" dirty="0">
                <a:solidFill>
                  <a:srgbClr val="444949"/>
                </a:solidFill>
                <a:latin typeface="Gill Sans MT"/>
                <a:cs typeface="Gill Sans MT"/>
              </a:rPr>
              <a:t>KMS</a:t>
            </a:r>
            <a:endParaRPr sz="2600"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297956351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41892" y="6471592"/>
            <a:ext cx="1276985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374395"/>
            <a:ext cx="7466330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50" dirty="0"/>
              <a:t>EBS &amp; EFS </a:t>
            </a:r>
            <a:r>
              <a:rPr spc="-155" dirty="0"/>
              <a:t>For </a:t>
            </a:r>
            <a:r>
              <a:rPr spc="-80" dirty="0"/>
              <a:t>Solutions</a:t>
            </a:r>
            <a:r>
              <a:rPr spc="30" dirty="0"/>
              <a:t> </a:t>
            </a:r>
            <a:r>
              <a:rPr spc="-105" dirty="0"/>
              <a:t>Architect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16939" y="1338783"/>
            <a:ext cx="10301605" cy="3728720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4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EBS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volumes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can </a:t>
            </a:r>
            <a:r>
              <a:rPr sz="2800" spc="10" dirty="0">
                <a:solidFill>
                  <a:srgbClr val="444949"/>
                </a:solidFill>
                <a:latin typeface="Gill Sans MT"/>
                <a:cs typeface="Gill Sans MT"/>
              </a:rPr>
              <a:t>be </a:t>
            </a:r>
            <a:r>
              <a:rPr sz="2800" spc="-35" dirty="0">
                <a:solidFill>
                  <a:srgbClr val="444949"/>
                </a:solidFill>
                <a:latin typeface="Gill Sans MT"/>
                <a:cs typeface="Gill Sans MT"/>
              </a:rPr>
              <a:t>attached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only </a:t>
            </a:r>
            <a:r>
              <a:rPr sz="2800" spc="-20" dirty="0">
                <a:solidFill>
                  <a:srgbClr val="444949"/>
                </a:solidFill>
                <a:latin typeface="Gill Sans MT"/>
                <a:cs typeface="Gill Sans MT"/>
              </a:rPr>
              <a:t>one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instance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at </a:t>
            </a:r>
            <a:r>
              <a:rPr sz="2800" dirty="0">
                <a:solidFill>
                  <a:srgbClr val="444949"/>
                </a:solidFill>
                <a:latin typeface="Gill Sans MT"/>
                <a:cs typeface="Gill Sans MT"/>
              </a:rPr>
              <a:t>a</a:t>
            </a:r>
            <a:r>
              <a:rPr sz="2800" spc="22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time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5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EBS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volumes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are </a:t>
            </a:r>
            <a:r>
              <a:rPr sz="2800" spc="-65" dirty="0">
                <a:solidFill>
                  <a:srgbClr val="444949"/>
                </a:solidFill>
                <a:latin typeface="Gill Sans MT"/>
                <a:cs typeface="Gill Sans MT"/>
              </a:rPr>
              <a:t>locked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at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the </a:t>
            </a:r>
            <a:r>
              <a:rPr sz="2800" spc="-20" dirty="0">
                <a:solidFill>
                  <a:srgbClr val="444949"/>
                </a:solidFill>
                <a:latin typeface="Gill Sans MT"/>
                <a:cs typeface="Gill Sans MT"/>
              </a:rPr>
              <a:t>AZ</a:t>
            </a:r>
            <a:r>
              <a:rPr sz="2800" spc="3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level</a:t>
            </a:r>
            <a:endParaRPr sz="2800">
              <a:latin typeface="Gill Sans MT"/>
              <a:cs typeface="Gill Sans MT"/>
            </a:endParaRPr>
          </a:p>
          <a:p>
            <a:pPr marL="241300" marR="5080" indent="-228600">
              <a:lnSpc>
                <a:spcPts val="3020"/>
              </a:lnSpc>
              <a:spcBef>
                <a:spcPts val="105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Migrating </a:t>
            </a:r>
            <a:r>
              <a:rPr sz="2800" spc="-10" dirty="0">
                <a:solidFill>
                  <a:srgbClr val="444949"/>
                </a:solidFill>
                <a:latin typeface="Gill Sans MT"/>
                <a:cs typeface="Gill Sans MT"/>
              </a:rPr>
              <a:t>an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EBS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volume </a:t>
            </a:r>
            <a:r>
              <a:rPr sz="2800" spc="-75" dirty="0">
                <a:solidFill>
                  <a:srgbClr val="444949"/>
                </a:solidFill>
                <a:latin typeface="Gill Sans MT"/>
                <a:cs typeface="Gill Sans MT"/>
              </a:rPr>
              <a:t>across </a:t>
            </a:r>
            <a:r>
              <a:rPr sz="2800" spc="-20" dirty="0">
                <a:solidFill>
                  <a:srgbClr val="444949"/>
                </a:solidFill>
                <a:latin typeface="Gill Sans MT"/>
                <a:cs typeface="Gill Sans MT"/>
              </a:rPr>
              <a:t>AZ </a:t>
            </a:r>
            <a:r>
              <a:rPr sz="2800" spc="-25" dirty="0">
                <a:solidFill>
                  <a:srgbClr val="444949"/>
                </a:solidFill>
                <a:latin typeface="Gill Sans MT"/>
                <a:cs typeface="Gill Sans MT"/>
              </a:rPr>
              <a:t>means </a:t>
            </a:r>
            <a:r>
              <a:rPr sz="2800" spc="-85" dirty="0">
                <a:solidFill>
                  <a:srgbClr val="444949"/>
                </a:solidFill>
                <a:latin typeface="Gill Sans MT"/>
                <a:cs typeface="Gill Sans MT"/>
              </a:rPr>
              <a:t>first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backing </a:t>
            </a:r>
            <a:r>
              <a:rPr sz="2800" spc="-90" dirty="0">
                <a:solidFill>
                  <a:srgbClr val="444949"/>
                </a:solidFill>
                <a:latin typeface="Gill Sans MT"/>
                <a:cs typeface="Gill Sans MT"/>
              </a:rPr>
              <a:t>it </a:t>
            </a:r>
            <a:r>
              <a:rPr sz="2800" dirty="0">
                <a:solidFill>
                  <a:srgbClr val="444949"/>
                </a:solidFill>
                <a:latin typeface="Gill Sans MT"/>
                <a:cs typeface="Gill Sans MT"/>
              </a:rPr>
              <a:t>up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(snapshot),  then </a:t>
            </a:r>
            <a:r>
              <a:rPr sz="2800" spc="-65" dirty="0">
                <a:solidFill>
                  <a:srgbClr val="444949"/>
                </a:solidFill>
                <a:latin typeface="Gill Sans MT"/>
                <a:cs typeface="Gill Sans MT"/>
              </a:rPr>
              <a:t>recreating </a:t>
            </a:r>
            <a:r>
              <a:rPr sz="2800" spc="-90" dirty="0">
                <a:solidFill>
                  <a:srgbClr val="444949"/>
                </a:solidFill>
                <a:latin typeface="Gill Sans MT"/>
                <a:cs typeface="Gill Sans MT"/>
              </a:rPr>
              <a:t>it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in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the </a:t>
            </a:r>
            <a:r>
              <a:rPr sz="2800" spc="-70" dirty="0">
                <a:solidFill>
                  <a:srgbClr val="444949"/>
                </a:solidFill>
                <a:latin typeface="Gill Sans MT"/>
                <a:cs typeface="Gill Sans MT"/>
              </a:rPr>
              <a:t>other</a:t>
            </a:r>
            <a:r>
              <a:rPr sz="2800" spc="7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20" dirty="0">
                <a:solidFill>
                  <a:srgbClr val="444949"/>
                </a:solidFill>
                <a:latin typeface="Gill Sans MT"/>
                <a:cs typeface="Gill Sans MT"/>
              </a:rPr>
              <a:t>AZ</a:t>
            </a:r>
            <a:endParaRPr sz="2800">
              <a:latin typeface="Gill Sans MT"/>
              <a:cs typeface="Gill Sans MT"/>
            </a:endParaRPr>
          </a:p>
          <a:p>
            <a:pPr marL="241300" marR="158750" indent="-228600">
              <a:lnSpc>
                <a:spcPts val="3020"/>
              </a:lnSpc>
              <a:spcBef>
                <a:spcPts val="101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EBS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backups use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IO </a:t>
            </a:r>
            <a:r>
              <a:rPr sz="2800" spc="-10" dirty="0">
                <a:solidFill>
                  <a:srgbClr val="444949"/>
                </a:solidFill>
                <a:latin typeface="Gill Sans MT"/>
                <a:cs typeface="Gill Sans MT"/>
              </a:rPr>
              <a:t>and </a:t>
            </a:r>
            <a:r>
              <a:rPr sz="2800" spc="-65" dirty="0">
                <a:solidFill>
                  <a:srgbClr val="444949"/>
                </a:solidFill>
                <a:latin typeface="Gill Sans MT"/>
                <a:cs typeface="Gill Sans MT"/>
              </a:rPr>
              <a:t>you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shouldn’t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run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them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while </a:t>
            </a:r>
            <a:r>
              <a:rPr sz="2800" spc="-95" dirty="0">
                <a:solidFill>
                  <a:srgbClr val="444949"/>
                </a:solidFill>
                <a:latin typeface="Gill Sans MT"/>
                <a:cs typeface="Gill Sans MT"/>
              </a:rPr>
              <a:t>your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application  </a:t>
            </a:r>
            <a:r>
              <a:rPr sz="2800" spc="-90" dirty="0">
                <a:solidFill>
                  <a:srgbClr val="444949"/>
                </a:solidFill>
                <a:latin typeface="Gill Sans MT"/>
                <a:cs typeface="Gill Sans MT"/>
              </a:rPr>
              <a:t>is </a:t>
            </a:r>
            <a:r>
              <a:rPr sz="2800" spc="-35" dirty="0">
                <a:solidFill>
                  <a:srgbClr val="444949"/>
                </a:solidFill>
                <a:latin typeface="Gill Sans MT"/>
                <a:cs typeface="Gill Sans MT"/>
              </a:rPr>
              <a:t>handling </a:t>
            </a:r>
            <a:r>
              <a:rPr sz="2800" dirty="0">
                <a:solidFill>
                  <a:srgbClr val="444949"/>
                </a:solidFill>
                <a:latin typeface="Gill Sans MT"/>
                <a:cs typeface="Gill Sans MT"/>
              </a:rPr>
              <a:t>a </a:t>
            </a:r>
            <a:r>
              <a:rPr sz="2800" spc="-70" dirty="0">
                <a:solidFill>
                  <a:srgbClr val="444949"/>
                </a:solidFill>
                <a:latin typeface="Gill Sans MT"/>
                <a:cs typeface="Gill Sans MT"/>
              </a:rPr>
              <a:t>lot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of</a:t>
            </a:r>
            <a:r>
              <a:rPr sz="2800" spc="16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65" dirty="0">
                <a:solidFill>
                  <a:srgbClr val="444949"/>
                </a:solidFill>
                <a:latin typeface="Gill Sans MT"/>
                <a:cs typeface="Gill Sans MT"/>
              </a:rPr>
              <a:t>traffic</a:t>
            </a:r>
            <a:endParaRPr sz="2800">
              <a:latin typeface="Gill Sans MT"/>
              <a:cs typeface="Gill Sans MT"/>
            </a:endParaRPr>
          </a:p>
          <a:p>
            <a:pPr marL="241300" marR="655955" indent="-228600">
              <a:lnSpc>
                <a:spcPts val="3020"/>
              </a:lnSpc>
              <a:spcBef>
                <a:spcPts val="99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65" dirty="0">
                <a:solidFill>
                  <a:srgbClr val="444949"/>
                </a:solidFill>
                <a:latin typeface="Gill Sans MT"/>
                <a:cs typeface="Gill Sans MT"/>
              </a:rPr>
              <a:t>Root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EBS </a:t>
            </a:r>
            <a:r>
              <a:rPr sz="2800" spc="-70" dirty="0">
                <a:solidFill>
                  <a:srgbClr val="444949"/>
                </a:solidFill>
                <a:latin typeface="Gill Sans MT"/>
                <a:cs typeface="Gill Sans MT"/>
              </a:rPr>
              <a:t>Volumes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of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instances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get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terminated by </a:t>
            </a:r>
            <a:r>
              <a:rPr sz="2800" spc="-35" dirty="0">
                <a:solidFill>
                  <a:srgbClr val="444949"/>
                </a:solidFill>
                <a:latin typeface="Gill Sans MT"/>
                <a:cs typeface="Gill Sans MT"/>
              </a:rPr>
              <a:t>default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if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the EC2 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instance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gets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terminated.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(you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can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disable</a:t>
            </a:r>
            <a:r>
              <a:rPr sz="2800" spc="-6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35" dirty="0">
                <a:solidFill>
                  <a:srgbClr val="444949"/>
                </a:solidFill>
                <a:latin typeface="Gill Sans MT"/>
                <a:cs typeface="Gill Sans MT"/>
              </a:rPr>
              <a:t>that)</a:t>
            </a:r>
            <a:endParaRPr sz="2800"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20342068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41892" y="6471592"/>
            <a:ext cx="1276985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374395"/>
            <a:ext cx="3072765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80" dirty="0"/>
              <a:t>AWS</a:t>
            </a:r>
            <a:r>
              <a:rPr spc="-55" dirty="0"/>
              <a:t> </a:t>
            </a:r>
            <a:r>
              <a:rPr spc="-75" dirty="0"/>
              <a:t>Regions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16939" y="1419860"/>
            <a:ext cx="5704205" cy="4291330"/>
          </a:xfrm>
          <a:prstGeom prst="rect">
            <a:avLst/>
          </a:prstGeom>
        </p:spPr>
        <p:txBody>
          <a:bodyPr vert="horz" wrap="square" lIns="0" tIns="62230" rIns="0" bIns="0" rtlCol="0">
            <a:spAutoFit/>
          </a:bodyPr>
          <a:lstStyle/>
          <a:p>
            <a:pPr marL="241300" marR="107950" indent="-228600">
              <a:lnSpc>
                <a:spcPts val="3020"/>
              </a:lnSpc>
              <a:spcBef>
                <a:spcPts val="49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AWS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has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regions all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around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the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world 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(us-east-1)</a:t>
            </a:r>
            <a:endParaRPr sz="2800">
              <a:latin typeface="Gill Sans MT"/>
              <a:cs typeface="Gill Sans MT"/>
            </a:endParaRPr>
          </a:p>
          <a:p>
            <a:pPr marL="241300" marR="287020" indent="-228600">
              <a:lnSpc>
                <a:spcPts val="3020"/>
              </a:lnSpc>
              <a:spcBef>
                <a:spcPts val="99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Each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region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has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availability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zones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(us- 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east-1a,</a:t>
            </a:r>
            <a:r>
              <a:rPr sz="2800" spc="-229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us-east-1b…)</a:t>
            </a:r>
            <a:endParaRPr sz="2800">
              <a:latin typeface="Gill Sans MT"/>
              <a:cs typeface="Gill Sans MT"/>
            </a:endParaRPr>
          </a:p>
          <a:p>
            <a:pPr marL="241300" marR="5080" indent="-228600">
              <a:lnSpc>
                <a:spcPts val="3020"/>
              </a:lnSpc>
              <a:spcBef>
                <a:spcPts val="101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Each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availability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zone </a:t>
            </a:r>
            <a:r>
              <a:rPr sz="2800" spc="-90" dirty="0">
                <a:solidFill>
                  <a:srgbClr val="444949"/>
                </a:solidFill>
                <a:latin typeface="Gill Sans MT"/>
                <a:cs typeface="Gill Sans MT"/>
              </a:rPr>
              <a:t>is </a:t>
            </a:r>
            <a:r>
              <a:rPr sz="2800" dirty="0">
                <a:solidFill>
                  <a:srgbClr val="444949"/>
                </a:solidFill>
                <a:latin typeface="Gill Sans MT"/>
                <a:cs typeface="Gill Sans MT"/>
              </a:rPr>
              <a:t>a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physical </a:t>
            </a:r>
            <a:r>
              <a:rPr sz="2800" spc="-25" dirty="0">
                <a:solidFill>
                  <a:srgbClr val="444949"/>
                </a:solidFill>
                <a:latin typeface="Gill Sans MT"/>
                <a:cs typeface="Gill Sans MT"/>
              </a:rPr>
              <a:t>data  </a:t>
            </a:r>
            <a:r>
              <a:rPr sz="2800" spc="-65" dirty="0">
                <a:solidFill>
                  <a:srgbClr val="444949"/>
                </a:solidFill>
                <a:latin typeface="Gill Sans MT"/>
                <a:cs typeface="Gill Sans MT"/>
              </a:rPr>
              <a:t>center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in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the </a:t>
            </a:r>
            <a:r>
              <a:rPr sz="2800" spc="-65" dirty="0">
                <a:solidFill>
                  <a:srgbClr val="444949"/>
                </a:solidFill>
                <a:latin typeface="Gill Sans MT"/>
                <a:cs typeface="Gill Sans MT"/>
              </a:rPr>
              <a:t>region,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but </a:t>
            </a:r>
            <a:r>
              <a:rPr sz="2800" spc="-35" dirty="0">
                <a:solidFill>
                  <a:srgbClr val="444949"/>
                </a:solidFill>
                <a:latin typeface="Gill Sans MT"/>
                <a:cs typeface="Gill Sans MT"/>
              </a:rPr>
              <a:t>separate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from 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the </a:t>
            </a:r>
            <a:r>
              <a:rPr sz="2800" spc="-70" dirty="0">
                <a:solidFill>
                  <a:srgbClr val="444949"/>
                </a:solidFill>
                <a:latin typeface="Gill Sans MT"/>
                <a:cs typeface="Gill Sans MT"/>
              </a:rPr>
              <a:t>other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ones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(so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that </a:t>
            </a:r>
            <a:r>
              <a:rPr sz="2800" spc="-85" dirty="0">
                <a:solidFill>
                  <a:srgbClr val="444949"/>
                </a:solidFill>
                <a:latin typeface="Gill Sans MT"/>
                <a:cs typeface="Gill Sans MT"/>
              </a:rPr>
              <a:t>they’re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isolated 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from</a:t>
            </a:r>
            <a:r>
              <a:rPr sz="2800" spc="-1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disasters)</a:t>
            </a:r>
            <a:endParaRPr sz="2800">
              <a:latin typeface="Gill Sans MT"/>
              <a:cs typeface="Gill Sans MT"/>
            </a:endParaRPr>
          </a:p>
          <a:p>
            <a:pPr marL="241300" marR="708025" indent="-228600">
              <a:lnSpc>
                <a:spcPts val="3020"/>
              </a:lnSpc>
              <a:spcBef>
                <a:spcPts val="1019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AWS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Consoles are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region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scoped  (except </a:t>
            </a:r>
            <a:r>
              <a:rPr sz="2800" spc="-65" dirty="0">
                <a:solidFill>
                  <a:srgbClr val="444949"/>
                </a:solidFill>
                <a:latin typeface="Gill Sans MT"/>
                <a:cs typeface="Gill Sans MT"/>
              </a:rPr>
              <a:t>IAM, </a:t>
            </a:r>
            <a:r>
              <a:rPr sz="2800" spc="10" dirty="0">
                <a:solidFill>
                  <a:srgbClr val="444949"/>
                </a:solidFill>
                <a:latin typeface="Gill Sans MT"/>
                <a:cs typeface="Gill Sans MT"/>
              </a:rPr>
              <a:t>S3 </a:t>
            </a:r>
            <a:r>
              <a:rPr sz="2800" spc="-25" dirty="0">
                <a:solidFill>
                  <a:srgbClr val="444949"/>
                </a:solidFill>
                <a:latin typeface="Gill Sans MT"/>
                <a:cs typeface="Gill Sans MT"/>
              </a:rPr>
              <a:t>&amp;</a:t>
            </a:r>
            <a:r>
              <a:rPr sz="2800" spc="-17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Route53)</a:t>
            </a:r>
            <a:endParaRPr sz="2800">
              <a:latin typeface="Gill Sans MT"/>
              <a:cs typeface="Gill Sans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379368" y="1446551"/>
            <a:ext cx="4460240" cy="4351655"/>
          </a:xfrm>
          <a:prstGeom prst="rect">
            <a:avLst/>
          </a:prstGeom>
          <a:ln w="12700">
            <a:solidFill>
              <a:srgbClr val="3B67BC"/>
            </a:solidFill>
          </a:ln>
        </p:spPr>
        <p:txBody>
          <a:bodyPr vert="horz" wrap="square" lIns="0" tIns="31750" rIns="0" bIns="0" rtlCol="0">
            <a:spAutoFit/>
          </a:bodyPr>
          <a:lstStyle/>
          <a:p>
            <a:pPr marL="1076325" marR="1069340" indent="593725">
              <a:lnSpc>
                <a:spcPct val="100000"/>
              </a:lnSpc>
              <a:spcBef>
                <a:spcPts val="250"/>
              </a:spcBef>
            </a:pPr>
            <a:r>
              <a:rPr sz="1800" spc="-30" dirty="0">
                <a:solidFill>
                  <a:srgbClr val="444949"/>
                </a:solidFill>
                <a:latin typeface="Calibri"/>
                <a:cs typeface="Calibri"/>
              </a:rPr>
              <a:t>AWS </a:t>
            </a:r>
            <a:r>
              <a:rPr sz="1800" spc="-10" dirty="0">
                <a:solidFill>
                  <a:srgbClr val="444949"/>
                </a:solidFill>
                <a:latin typeface="Calibri"/>
                <a:cs typeface="Calibri"/>
              </a:rPr>
              <a:t>Region  (Sydney:</a:t>
            </a:r>
            <a:r>
              <a:rPr sz="1800" spc="-2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444949"/>
                </a:solidFill>
                <a:latin typeface="Calibri"/>
                <a:cs typeface="Calibri"/>
              </a:rPr>
              <a:t>ap-southeast-2)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285746" y="2306894"/>
            <a:ext cx="2647315" cy="930910"/>
          </a:xfrm>
          <a:prstGeom prst="rect">
            <a:avLst/>
          </a:prstGeom>
          <a:solidFill>
            <a:srgbClr val="5091D0"/>
          </a:solidFill>
          <a:ln w="12700">
            <a:solidFill>
              <a:srgbClr val="386998"/>
            </a:solidFill>
          </a:ln>
        </p:spPr>
        <p:txBody>
          <a:bodyPr vert="horz" wrap="square" lIns="0" tIns="44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5"/>
              </a:spcBef>
            </a:pPr>
            <a:endParaRPr sz="2100">
              <a:latin typeface="Times New Roman"/>
              <a:cs typeface="Times New Roman"/>
            </a:endParaRPr>
          </a:p>
          <a:p>
            <a:pPr marL="572135">
              <a:lnSpc>
                <a:spcPct val="100000"/>
              </a:lnSpc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ap-southeast-2a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285746" y="3373694"/>
            <a:ext cx="2647315" cy="930910"/>
          </a:xfrm>
          <a:prstGeom prst="rect">
            <a:avLst/>
          </a:prstGeom>
          <a:solidFill>
            <a:srgbClr val="5091D0"/>
          </a:solidFill>
          <a:ln w="12700">
            <a:solidFill>
              <a:srgbClr val="386998"/>
            </a:solidFill>
          </a:ln>
        </p:spPr>
        <p:txBody>
          <a:bodyPr vert="horz" wrap="square" lIns="0" tIns="44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5"/>
              </a:spcBef>
            </a:pPr>
            <a:endParaRPr sz="2100">
              <a:latin typeface="Times New Roman"/>
              <a:cs typeface="Times New Roman"/>
            </a:endParaRPr>
          </a:p>
          <a:p>
            <a:pPr marL="567055">
              <a:lnSpc>
                <a:spcPct val="100000"/>
              </a:lnSpc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ap-southeast-2b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285746" y="4440494"/>
            <a:ext cx="2647315" cy="930910"/>
          </a:xfrm>
          <a:prstGeom prst="rect">
            <a:avLst/>
          </a:prstGeom>
          <a:solidFill>
            <a:srgbClr val="5091D0"/>
          </a:solidFill>
          <a:ln w="12700">
            <a:solidFill>
              <a:srgbClr val="386998"/>
            </a:solidFill>
          </a:ln>
        </p:spPr>
        <p:txBody>
          <a:bodyPr vert="horz" wrap="square" lIns="0" tIns="44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5"/>
              </a:spcBef>
            </a:pPr>
            <a:endParaRPr sz="2100">
              <a:latin typeface="Times New Roman"/>
              <a:cs typeface="Times New Roman"/>
            </a:endParaRPr>
          </a:p>
          <a:p>
            <a:pPr marL="578485">
              <a:lnSpc>
                <a:spcPct val="100000"/>
              </a:lnSpc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ap-southeast-2c</a:t>
            </a:r>
            <a:endParaRPr sz="18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28424641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41892" y="6471592"/>
            <a:ext cx="1276985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374395"/>
            <a:ext cx="7466330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50" dirty="0"/>
              <a:t>EBS &amp; EFS </a:t>
            </a:r>
            <a:r>
              <a:rPr spc="-155" dirty="0"/>
              <a:t>For </a:t>
            </a:r>
            <a:r>
              <a:rPr spc="-80" dirty="0"/>
              <a:t>Solutions</a:t>
            </a:r>
            <a:r>
              <a:rPr spc="30" dirty="0"/>
              <a:t> </a:t>
            </a:r>
            <a:r>
              <a:rPr spc="-105" dirty="0"/>
              <a:t>Architect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16939" y="1338783"/>
            <a:ext cx="9114790" cy="4109720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4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90" dirty="0">
                <a:solidFill>
                  <a:srgbClr val="444949"/>
                </a:solidFill>
                <a:latin typeface="Gill Sans MT"/>
                <a:cs typeface="Gill Sans MT"/>
              </a:rPr>
              <a:t>Disk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IO </a:t>
            </a:r>
            <a:r>
              <a:rPr sz="2800" spc="-90" dirty="0">
                <a:solidFill>
                  <a:srgbClr val="444949"/>
                </a:solidFill>
                <a:latin typeface="Gill Sans MT"/>
                <a:cs typeface="Gill Sans MT"/>
              </a:rPr>
              <a:t>is </a:t>
            </a:r>
            <a:r>
              <a:rPr sz="2800" spc="-35" dirty="0">
                <a:solidFill>
                  <a:srgbClr val="444949"/>
                </a:solidFill>
                <a:latin typeface="Gill Sans MT"/>
                <a:cs typeface="Gill Sans MT"/>
              </a:rPr>
              <a:t>high </a:t>
            </a:r>
            <a:r>
              <a:rPr sz="2800" spc="215" dirty="0">
                <a:solidFill>
                  <a:srgbClr val="444949"/>
                </a:solidFill>
                <a:latin typeface="Gill Sans MT"/>
                <a:cs typeface="Gill Sans MT"/>
              </a:rPr>
              <a:t>=&gt;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Increase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EBS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volume </a:t>
            </a:r>
            <a:r>
              <a:rPr sz="2800" spc="-75" dirty="0">
                <a:solidFill>
                  <a:srgbClr val="444949"/>
                </a:solidFill>
                <a:latin typeface="Gill Sans MT"/>
                <a:cs typeface="Gill Sans MT"/>
              </a:rPr>
              <a:t>size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(for</a:t>
            </a:r>
            <a:r>
              <a:rPr sz="2800" spc="15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10" dirty="0">
                <a:solidFill>
                  <a:srgbClr val="444949"/>
                </a:solidFill>
                <a:latin typeface="Gill Sans MT"/>
                <a:cs typeface="Gill Sans MT"/>
              </a:rPr>
              <a:t>gp2)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5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EFS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mounting </a:t>
            </a:r>
            <a:r>
              <a:rPr sz="2800" spc="-25" dirty="0">
                <a:solidFill>
                  <a:srgbClr val="444949"/>
                </a:solidFill>
                <a:latin typeface="Gill Sans MT"/>
                <a:cs typeface="Gill Sans MT"/>
              </a:rPr>
              <a:t>100s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of</a:t>
            </a:r>
            <a:r>
              <a:rPr sz="2800" spc="5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instances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7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EFS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share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website</a:t>
            </a:r>
            <a:r>
              <a:rPr sz="2800" spc="4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75" dirty="0">
                <a:solidFill>
                  <a:srgbClr val="444949"/>
                </a:solidFill>
                <a:latin typeface="Gill Sans MT"/>
                <a:cs typeface="Gill Sans MT"/>
              </a:rPr>
              <a:t>files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7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EBS </a:t>
            </a:r>
            <a:r>
              <a:rPr sz="2800" spc="-25" dirty="0">
                <a:solidFill>
                  <a:srgbClr val="444949"/>
                </a:solidFill>
                <a:latin typeface="Gill Sans MT"/>
                <a:cs typeface="Gill Sans MT"/>
              </a:rPr>
              <a:t>gp2,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optimize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on</a:t>
            </a:r>
            <a:r>
              <a:rPr sz="2800" spc="-16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70" dirty="0">
                <a:solidFill>
                  <a:srgbClr val="444949"/>
                </a:solidFill>
                <a:latin typeface="Gill Sans MT"/>
                <a:cs typeface="Gill Sans MT"/>
              </a:rPr>
              <a:t>cost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5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Custom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AMI </a:t>
            </a:r>
            <a:r>
              <a:rPr sz="2800" spc="-90" dirty="0">
                <a:solidFill>
                  <a:srgbClr val="444949"/>
                </a:solidFill>
                <a:latin typeface="Gill Sans MT"/>
                <a:cs typeface="Gill Sans MT"/>
              </a:rPr>
              <a:t>for </a:t>
            </a:r>
            <a:r>
              <a:rPr sz="2800" spc="-65" dirty="0">
                <a:solidFill>
                  <a:srgbClr val="444949"/>
                </a:solidFill>
                <a:latin typeface="Gill Sans MT"/>
                <a:cs typeface="Gill Sans MT"/>
              </a:rPr>
              <a:t>faster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deploy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on</a:t>
            </a:r>
            <a:r>
              <a:rPr sz="2800" spc="-9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10" dirty="0">
                <a:solidFill>
                  <a:srgbClr val="444949"/>
                </a:solidFill>
                <a:latin typeface="Gill Sans MT"/>
                <a:cs typeface="Gill Sans MT"/>
              </a:rPr>
              <a:t>ASG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7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EFS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vs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EBS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vs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Instance</a:t>
            </a:r>
            <a:r>
              <a:rPr sz="2800" spc="11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Store</a:t>
            </a:r>
            <a:endParaRPr sz="2800">
              <a:latin typeface="Gill Sans MT"/>
              <a:cs typeface="Gill Sans MT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lr>
                <a:srgbClr val="444949"/>
              </a:buClr>
              <a:buFont typeface="Arial"/>
              <a:buChar char="•"/>
            </a:pPr>
            <a:endParaRPr sz="405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buFont typeface="Arial"/>
              <a:buChar char="•"/>
              <a:tabLst>
                <a:tab pos="241300" algn="l"/>
              </a:tabLst>
            </a:pP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Solution </a:t>
            </a:r>
            <a:r>
              <a:rPr sz="2800" spc="-70" dirty="0">
                <a:solidFill>
                  <a:srgbClr val="444949"/>
                </a:solidFill>
                <a:latin typeface="Gill Sans MT"/>
                <a:cs typeface="Gill Sans MT"/>
              </a:rPr>
              <a:t>architecture </a:t>
            </a:r>
            <a:r>
              <a:rPr sz="2800" spc="-35" dirty="0">
                <a:solidFill>
                  <a:srgbClr val="444949"/>
                </a:solidFill>
                <a:latin typeface="Gill Sans MT"/>
                <a:cs typeface="Gill Sans MT"/>
              </a:rPr>
              <a:t>on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EBS </a:t>
            </a:r>
            <a:r>
              <a:rPr sz="2800" dirty="0">
                <a:solidFill>
                  <a:srgbClr val="444949"/>
                </a:solidFill>
                <a:latin typeface="Gill Sans MT"/>
                <a:cs typeface="Gill Sans MT"/>
              </a:rPr>
              <a:t>/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EFS </a:t>
            </a:r>
            <a:r>
              <a:rPr sz="2800" spc="-90" dirty="0">
                <a:solidFill>
                  <a:srgbClr val="444949"/>
                </a:solidFill>
                <a:latin typeface="Gill Sans MT"/>
                <a:cs typeface="Gill Sans MT"/>
              </a:rPr>
              <a:t>is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discussed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in </a:t>
            </a:r>
            <a:r>
              <a:rPr sz="2800" dirty="0">
                <a:solidFill>
                  <a:srgbClr val="444949"/>
                </a:solidFill>
                <a:latin typeface="Gill Sans MT"/>
                <a:cs typeface="Gill Sans MT"/>
              </a:rPr>
              <a:t>a </a:t>
            </a:r>
            <a:r>
              <a:rPr sz="2800" spc="-75" dirty="0">
                <a:solidFill>
                  <a:srgbClr val="444949"/>
                </a:solidFill>
                <a:latin typeface="Gill Sans MT"/>
                <a:cs typeface="Gill Sans MT"/>
              </a:rPr>
              <a:t>later</a:t>
            </a:r>
            <a:r>
              <a:rPr sz="2800" spc="42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section</a:t>
            </a:r>
            <a:endParaRPr sz="2800"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2898944447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41892" y="6471592"/>
            <a:ext cx="1276985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0589" y="3550411"/>
            <a:ext cx="8038465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spc="-114" dirty="0"/>
              <a:t>RDS, </a:t>
            </a:r>
            <a:r>
              <a:rPr sz="6000" spc="-125" dirty="0"/>
              <a:t>Aurora </a:t>
            </a:r>
            <a:r>
              <a:rPr sz="6000" spc="-60" dirty="0"/>
              <a:t>&amp;</a:t>
            </a:r>
            <a:r>
              <a:rPr sz="6000" spc="-675" dirty="0"/>
              <a:t> </a:t>
            </a:r>
            <a:r>
              <a:rPr sz="6000" spc="-114" dirty="0"/>
              <a:t>ElastiCache</a:t>
            </a:r>
            <a:endParaRPr sz="6000"/>
          </a:p>
        </p:txBody>
      </p:sp>
    </p:spTree>
    <p:extLst>
      <p:ext uri="{BB962C8B-B14F-4D97-AF65-F5344CB8AC3E}">
        <p14:creationId xmlns:p14="http://schemas.microsoft.com/office/powerpoint/2010/main" val="3788840888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374395"/>
            <a:ext cx="4707255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80" dirty="0"/>
              <a:t>AWS </a:t>
            </a:r>
            <a:r>
              <a:rPr spc="-45" dirty="0"/>
              <a:t>RDS</a:t>
            </a:r>
            <a:r>
              <a:rPr spc="30" dirty="0"/>
              <a:t> </a:t>
            </a:r>
            <a:r>
              <a:rPr spc="-45" dirty="0"/>
              <a:t>Overview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16939" y="1338783"/>
            <a:ext cx="10337800" cy="3913504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4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RDS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stands </a:t>
            </a:r>
            <a:r>
              <a:rPr sz="2800" spc="-90" dirty="0">
                <a:solidFill>
                  <a:srgbClr val="444949"/>
                </a:solidFill>
                <a:latin typeface="Gill Sans MT"/>
                <a:cs typeface="Gill Sans MT"/>
              </a:rPr>
              <a:t>for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Relational </a:t>
            </a:r>
            <a:r>
              <a:rPr sz="2800" spc="-25" dirty="0">
                <a:solidFill>
                  <a:srgbClr val="444949"/>
                </a:solidFill>
                <a:latin typeface="Gill Sans MT"/>
                <a:cs typeface="Gill Sans MT"/>
              </a:rPr>
              <a:t>Database</a:t>
            </a:r>
            <a:r>
              <a:rPr sz="2800" spc="18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25" dirty="0">
                <a:solidFill>
                  <a:srgbClr val="444949"/>
                </a:solidFill>
                <a:latin typeface="Gill Sans MT"/>
                <a:cs typeface="Gill Sans MT"/>
              </a:rPr>
              <a:t>Service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5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30" dirty="0">
                <a:solidFill>
                  <a:srgbClr val="444949"/>
                </a:solidFill>
                <a:latin typeface="Gill Sans MT"/>
                <a:cs typeface="Gill Sans MT"/>
              </a:rPr>
              <a:t>It’s </a:t>
            </a:r>
            <a:r>
              <a:rPr sz="2800" dirty="0">
                <a:solidFill>
                  <a:srgbClr val="444949"/>
                </a:solidFill>
                <a:latin typeface="Gill Sans MT"/>
                <a:cs typeface="Gill Sans MT"/>
              </a:rPr>
              <a:t>a </a:t>
            </a:r>
            <a:r>
              <a:rPr sz="2800" spc="-5" dirty="0">
                <a:solidFill>
                  <a:srgbClr val="444949"/>
                </a:solidFill>
                <a:latin typeface="Gill Sans MT"/>
                <a:cs typeface="Gill Sans MT"/>
              </a:rPr>
              <a:t>managed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DB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service </a:t>
            </a:r>
            <a:r>
              <a:rPr sz="2800" spc="-90" dirty="0">
                <a:solidFill>
                  <a:srgbClr val="444949"/>
                </a:solidFill>
                <a:latin typeface="Gill Sans MT"/>
                <a:cs typeface="Gill Sans MT"/>
              </a:rPr>
              <a:t>for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DB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use </a:t>
            </a:r>
            <a:r>
              <a:rPr sz="2800" spc="-15" dirty="0">
                <a:solidFill>
                  <a:srgbClr val="444949"/>
                </a:solidFill>
                <a:latin typeface="Gill Sans MT"/>
                <a:cs typeface="Gill Sans MT"/>
              </a:rPr>
              <a:t>SQL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as </a:t>
            </a:r>
            <a:r>
              <a:rPr sz="2800" dirty="0">
                <a:solidFill>
                  <a:srgbClr val="444949"/>
                </a:solidFill>
                <a:latin typeface="Gill Sans MT"/>
                <a:cs typeface="Gill Sans MT"/>
              </a:rPr>
              <a:t>a </a:t>
            </a:r>
            <a:r>
              <a:rPr sz="2800" spc="-10" dirty="0">
                <a:solidFill>
                  <a:srgbClr val="444949"/>
                </a:solidFill>
                <a:latin typeface="Gill Sans MT"/>
                <a:cs typeface="Gill Sans MT"/>
              </a:rPr>
              <a:t>query</a:t>
            </a:r>
            <a:r>
              <a:rPr sz="2800" spc="34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20" dirty="0">
                <a:solidFill>
                  <a:srgbClr val="444949"/>
                </a:solidFill>
                <a:latin typeface="Gill Sans MT"/>
                <a:cs typeface="Gill Sans MT"/>
              </a:rPr>
              <a:t>language.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7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05" dirty="0">
                <a:solidFill>
                  <a:srgbClr val="444949"/>
                </a:solidFill>
                <a:latin typeface="Gill Sans MT"/>
                <a:cs typeface="Gill Sans MT"/>
              </a:rPr>
              <a:t>It </a:t>
            </a:r>
            <a:r>
              <a:rPr sz="2800" spc="-65" dirty="0">
                <a:solidFill>
                  <a:srgbClr val="444949"/>
                </a:solidFill>
                <a:latin typeface="Gill Sans MT"/>
                <a:cs typeface="Gill Sans MT"/>
              </a:rPr>
              <a:t>allows you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to create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databases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in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the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cloud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that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are </a:t>
            </a:r>
            <a:r>
              <a:rPr sz="2800" spc="-5" dirty="0">
                <a:solidFill>
                  <a:srgbClr val="444949"/>
                </a:solidFill>
                <a:latin typeface="Gill Sans MT"/>
                <a:cs typeface="Gill Sans MT"/>
              </a:rPr>
              <a:t>managed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by</a:t>
            </a:r>
            <a:r>
              <a:rPr sz="2800" spc="36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AWS</a:t>
            </a:r>
            <a:endParaRPr sz="2800">
              <a:latin typeface="Gill Sans MT"/>
              <a:cs typeface="Gill Sans MT"/>
            </a:endParaRPr>
          </a:p>
          <a:p>
            <a:pPr marL="698500" lvl="1" indent="-228600">
              <a:lnSpc>
                <a:spcPct val="100000"/>
              </a:lnSpc>
              <a:spcBef>
                <a:spcPts val="229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70" dirty="0">
                <a:solidFill>
                  <a:srgbClr val="444949"/>
                </a:solidFill>
                <a:latin typeface="Gill Sans MT"/>
                <a:cs typeface="Gill Sans MT"/>
              </a:rPr>
              <a:t>Postgres</a:t>
            </a:r>
            <a:endParaRPr sz="2400">
              <a:latin typeface="Gill Sans MT"/>
              <a:cs typeface="Gill Sans MT"/>
            </a:endParaRPr>
          </a:p>
          <a:p>
            <a:pPr marL="698500" lvl="1" indent="-228600">
              <a:lnSpc>
                <a:spcPct val="100000"/>
              </a:lnSpc>
              <a:spcBef>
                <a:spcPts val="219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20" dirty="0">
                <a:solidFill>
                  <a:srgbClr val="444949"/>
                </a:solidFill>
                <a:latin typeface="Gill Sans MT"/>
                <a:cs typeface="Gill Sans MT"/>
              </a:rPr>
              <a:t>MySQL</a:t>
            </a:r>
            <a:endParaRPr sz="2400">
              <a:latin typeface="Gill Sans MT"/>
              <a:cs typeface="Gill Sans MT"/>
            </a:endParaRPr>
          </a:p>
          <a:p>
            <a:pPr marL="698500" lvl="1" indent="-228600">
              <a:lnSpc>
                <a:spcPct val="100000"/>
              </a:lnSpc>
              <a:spcBef>
                <a:spcPts val="215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40" dirty="0">
                <a:solidFill>
                  <a:srgbClr val="444949"/>
                </a:solidFill>
                <a:latin typeface="Gill Sans MT"/>
                <a:cs typeface="Gill Sans MT"/>
              </a:rPr>
              <a:t>MariaDB</a:t>
            </a:r>
            <a:endParaRPr sz="2400">
              <a:latin typeface="Gill Sans MT"/>
              <a:cs typeface="Gill Sans MT"/>
            </a:endParaRPr>
          </a:p>
          <a:p>
            <a:pPr marL="698500" lvl="1" indent="-228600">
              <a:lnSpc>
                <a:spcPct val="100000"/>
              </a:lnSpc>
              <a:spcBef>
                <a:spcPts val="215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40" dirty="0">
                <a:solidFill>
                  <a:srgbClr val="444949"/>
                </a:solidFill>
                <a:latin typeface="Gill Sans MT"/>
                <a:cs typeface="Gill Sans MT"/>
              </a:rPr>
              <a:t>Oracle</a:t>
            </a:r>
            <a:endParaRPr sz="2400">
              <a:latin typeface="Gill Sans MT"/>
              <a:cs typeface="Gill Sans MT"/>
            </a:endParaRPr>
          </a:p>
          <a:p>
            <a:pPr marL="698500" lvl="1" indent="-228600">
              <a:lnSpc>
                <a:spcPct val="100000"/>
              </a:lnSpc>
              <a:spcBef>
                <a:spcPts val="190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60" dirty="0">
                <a:solidFill>
                  <a:srgbClr val="444949"/>
                </a:solidFill>
                <a:latin typeface="Gill Sans MT"/>
                <a:cs typeface="Gill Sans MT"/>
              </a:rPr>
              <a:t>Microsoft </a:t>
            </a:r>
            <a:r>
              <a:rPr sz="2400" spc="-10" dirty="0">
                <a:solidFill>
                  <a:srgbClr val="444949"/>
                </a:solidFill>
                <a:latin typeface="Gill Sans MT"/>
                <a:cs typeface="Gill Sans MT"/>
              </a:rPr>
              <a:t>SQL</a:t>
            </a:r>
            <a:r>
              <a:rPr sz="2400" spc="4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30" dirty="0">
                <a:solidFill>
                  <a:srgbClr val="444949"/>
                </a:solidFill>
                <a:latin typeface="Gill Sans MT"/>
                <a:cs typeface="Gill Sans MT"/>
              </a:rPr>
              <a:t>Server</a:t>
            </a:r>
            <a:endParaRPr sz="2400">
              <a:latin typeface="Gill Sans MT"/>
              <a:cs typeface="Gill Sans MT"/>
            </a:endParaRPr>
          </a:p>
          <a:p>
            <a:pPr marL="698500" lvl="1" indent="-228600">
              <a:lnSpc>
                <a:spcPct val="100000"/>
              </a:lnSpc>
              <a:spcBef>
                <a:spcPts val="219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55" dirty="0">
                <a:solidFill>
                  <a:srgbClr val="444949"/>
                </a:solidFill>
                <a:latin typeface="Gill Sans MT"/>
                <a:cs typeface="Gill Sans MT"/>
              </a:rPr>
              <a:t>Aurora </a:t>
            </a:r>
            <a:r>
              <a:rPr sz="2400" spc="-30" dirty="0">
                <a:solidFill>
                  <a:srgbClr val="444949"/>
                </a:solidFill>
                <a:latin typeface="Gill Sans MT"/>
                <a:cs typeface="Gill Sans MT"/>
              </a:rPr>
              <a:t>(AWS </a:t>
            </a:r>
            <a:r>
              <a:rPr sz="2400" spc="-45" dirty="0">
                <a:solidFill>
                  <a:srgbClr val="444949"/>
                </a:solidFill>
                <a:latin typeface="Gill Sans MT"/>
                <a:cs typeface="Gill Sans MT"/>
              </a:rPr>
              <a:t>Proprietary</a:t>
            </a:r>
            <a:r>
              <a:rPr sz="2400" spc="6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15" dirty="0">
                <a:solidFill>
                  <a:srgbClr val="444949"/>
                </a:solidFill>
                <a:latin typeface="Gill Sans MT"/>
                <a:cs typeface="Gill Sans MT"/>
              </a:rPr>
              <a:t>database)</a:t>
            </a:r>
            <a:endParaRPr sz="2400">
              <a:latin typeface="Gill Sans MT"/>
              <a:cs typeface="Gill Sans MT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0021823" y="243840"/>
            <a:ext cx="1042416" cy="120395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41892" y="6471592"/>
            <a:ext cx="1276985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1814028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1892" y="6464300"/>
            <a:ext cx="127698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16939" y="72644"/>
            <a:ext cx="9649460" cy="1298575"/>
          </a:xfrm>
          <a:prstGeom prst="rect">
            <a:avLst/>
          </a:prstGeom>
        </p:spPr>
        <p:txBody>
          <a:bodyPr vert="horz" wrap="square" lIns="0" tIns="87630" rIns="0" bIns="0" rtlCol="0">
            <a:spAutoFit/>
          </a:bodyPr>
          <a:lstStyle/>
          <a:p>
            <a:pPr marL="12700" marR="5080">
              <a:lnSpc>
                <a:spcPts val="4750"/>
              </a:lnSpc>
              <a:spcBef>
                <a:spcPts val="690"/>
              </a:spcBef>
            </a:pPr>
            <a:r>
              <a:rPr spc="-30" dirty="0"/>
              <a:t>Advantage </a:t>
            </a:r>
            <a:r>
              <a:rPr spc="-135" dirty="0"/>
              <a:t>over </a:t>
            </a:r>
            <a:r>
              <a:rPr spc="-75" dirty="0"/>
              <a:t>using </a:t>
            </a:r>
            <a:r>
              <a:rPr spc="-45" dirty="0"/>
              <a:t>RDS </a:t>
            </a:r>
            <a:r>
              <a:rPr spc="-90" dirty="0"/>
              <a:t>versus </a:t>
            </a:r>
            <a:r>
              <a:rPr spc="-60" dirty="0"/>
              <a:t>deploying  </a:t>
            </a:r>
            <a:r>
              <a:rPr spc="-95" dirty="0"/>
              <a:t>DB </a:t>
            </a:r>
            <a:r>
              <a:rPr spc="-45" dirty="0"/>
              <a:t>on</a:t>
            </a:r>
            <a:r>
              <a:rPr spc="100" dirty="0"/>
              <a:t> </a:t>
            </a:r>
            <a:r>
              <a:rPr spc="-65" dirty="0"/>
              <a:t>EC2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16939" y="1580184"/>
            <a:ext cx="9189720" cy="4338320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484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5" dirty="0">
                <a:solidFill>
                  <a:srgbClr val="444949"/>
                </a:solidFill>
                <a:latin typeface="Gill Sans MT"/>
                <a:cs typeface="Gill Sans MT"/>
              </a:rPr>
              <a:t>Managed</a:t>
            </a:r>
            <a:r>
              <a:rPr sz="260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spc="-45" dirty="0">
                <a:solidFill>
                  <a:srgbClr val="444949"/>
                </a:solidFill>
                <a:latin typeface="Gill Sans MT"/>
                <a:cs typeface="Gill Sans MT"/>
              </a:rPr>
              <a:t>service:</a:t>
            </a:r>
            <a:endParaRPr sz="26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384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5" dirty="0">
                <a:solidFill>
                  <a:srgbClr val="444949"/>
                </a:solidFill>
                <a:latin typeface="Gill Sans MT"/>
                <a:cs typeface="Gill Sans MT"/>
              </a:rPr>
              <a:t>OS </a:t>
            </a:r>
            <a:r>
              <a:rPr sz="2600" spc="-35" dirty="0">
                <a:solidFill>
                  <a:srgbClr val="444949"/>
                </a:solidFill>
                <a:latin typeface="Gill Sans MT"/>
                <a:cs typeface="Gill Sans MT"/>
              </a:rPr>
              <a:t>patching</a:t>
            </a:r>
            <a:r>
              <a:rPr sz="2600" spc="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spc="-50" dirty="0">
                <a:solidFill>
                  <a:srgbClr val="444949"/>
                </a:solidFill>
                <a:latin typeface="Gill Sans MT"/>
                <a:cs typeface="Gill Sans MT"/>
              </a:rPr>
              <a:t>level</a:t>
            </a:r>
            <a:endParaRPr sz="2600">
              <a:latin typeface="Gill Sans MT"/>
              <a:cs typeface="Gill Sans MT"/>
            </a:endParaRPr>
          </a:p>
          <a:p>
            <a:pPr marL="241300" marR="5080" indent="-228600">
              <a:lnSpc>
                <a:spcPct val="80000"/>
              </a:lnSpc>
              <a:spcBef>
                <a:spcPts val="980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55" dirty="0">
                <a:solidFill>
                  <a:srgbClr val="444949"/>
                </a:solidFill>
                <a:latin typeface="Gill Sans MT"/>
                <a:cs typeface="Gill Sans MT"/>
              </a:rPr>
              <a:t>Continuous </a:t>
            </a:r>
            <a:r>
              <a:rPr sz="2600" spc="-40" dirty="0">
                <a:solidFill>
                  <a:srgbClr val="444949"/>
                </a:solidFill>
                <a:latin typeface="Gill Sans MT"/>
                <a:cs typeface="Gill Sans MT"/>
              </a:rPr>
              <a:t>backups </a:t>
            </a:r>
            <a:r>
              <a:rPr sz="2600" spc="-15" dirty="0">
                <a:solidFill>
                  <a:srgbClr val="444949"/>
                </a:solidFill>
                <a:latin typeface="Gill Sans MT"/>
                <a:cs typeface="Gill Sans MT"/>
              </a:rPr>
              <a:t>and </a:t>
            </a:r>
            <a:r>
              <a:rPr sz="2600" spc="-75" dirty="0">
                <a:solidFill>
                  <a:srgbClr val="444949"/>
                </a:solidFill>
                <a:latin typeface="Gill Sans MT"/>
                <a:cs typeface="Gill Sans MT"/>
              </a:rPr>
              <a:t>restore </a:t>
            </a:r>
            <a:r>
              <a:rPr sz="2600" spc="-55" dirty="0">
                <a:solidFill>
                  <a:srgbClr val="444949"/>
                </a:solidFill>
                <a:latin typeface="Gill Sans MT"/>
                <a:cs typeface="Gill Sans MT"/>
              </a:rPr>
              <a:t>to specific </a:t>
            </a:r>
            <a:r>
              <a:rPr sz="2600" spc="-35" dirty="0">
                <a:solidFill>
                  <a:srgbClr val="444949"/>
                </a:solidFill>
                <a:latin typeface="Gill Sans MT"/>
                <a:cs typeface="Gill Sans MT"/>
              </a:rPr>
              <a:t>timestamp </a:t>
            </a:r>
            <a:r>
              <a:rPr sz="2600" spc="-55" dirty="0">
                <a:solidFill>
                  <a:srgbClr val="444949"/>
                </a:solidFill>
                <a:latin typeface="Gill Sans MT"/>
                <a:cs typeface="Gill Sans MT"/>
              </a:rPr>
              <a:t>(Point </a:t>
            </a:r>
            <a:r>
              <a:rPr sz="2600" spc="-60" dirty="0">
                <a:solidFill>
                  <a:srgbClr val="444949"/>
                </a:solidFill>
                <a:latin typeface="Gill Sans MT"/>
                <a:cs typeface="Gill Sans MT"/>
              </a:rPr>
              <a:t>in </a:t>
            </a:r>
            <a:r>
              <a:rPr sz="2600" spc="-45" dirty="0">
                <a:solidFill>
                  <a:srgbClr val="444949"/>
                </a:solidFill>
                <a:latin typeface="Gill Sans MT"/>
                <a:cs typeface="Gill Sans MT"/>
              </a:rPr>
              <a:t>Time  </a:t>
            </a:r>
            <a:r>
              <a:rPr sz="2600" spc="-75" dirty="0">
                <a:solidFill>
                  <a:srgbClr val="444949"/>
                </a:solidFill>
                <a:latin typeface="Gill Sans MT"/>
                <a:cs typeface="Gill Sans MT"/>
              </a:rPr>
              <a:t>Restore)!</a:t>
            </a:r>
            <a:endParaRPr sz="26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385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50" dirty="0">
                <a:solidFill>
                  <a:srgbClr val="444949"/>
                </a:solidFill>
                <a:latin typeface="Gill Sans MT"/>
                <a:cs typeface="Gill Sans MT"/>
              </a:rPr>
              <a:t>Monitoring</a:t>
            </a:r>
            <a:r>
              <a:rPr sz="260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spc="-40" dirty="0">
                <a:solidFill>
                  <a:srgbClr val="444949"/>
                </a:solidFill>
                <a:latin typeface="Gill Sans MT"/>
                <a:cs typeface="Gill Sans MT"/>
              </a:rPr>
              <a:t>dashboards</a:t>
            </a:r>
            <a:endParaRPr sz="26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385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25" dirty="0">
                <a:solidFill>
                  <a:srgbClr val="444949"/>
                </a:solidFill>
                <a:latin typeface="Gill Sans MT"/>
                <a:cs typeface="Gill Sans MT"/>
              </a:rPr>
              <a:t>Read </a:t>
            </a:r>
            <a:r>
              <a:rPr sz="2600" spc="-60" dirty="0">
                <a:solidFill>
                  <a:srgbClr val="444949"/>
                </a:solidFill>
                <a:latin typeface="Gill Sans MT"/>
                <a:cs typeface="Gill Sans MT"/>
              </a:rPr>
              <a:t>replicas </a:t>
            </a:r>
            <a:r>
              <a:rPr sz="2600" spc="-85" dirty="0">
                <a:solidFill>
                  <a:srgbClr val="444949"/>
                </a:solidFill>
                <a:latin typeface="Gill Sans MT"/>
                <a:cs typeface="Gill Sans MT"/>
              </a:rPr>
              <a:t>for </a:t>
            </a:r>
            <a:r>
              <a:rPr sz="2600" spc="-50" dirty="0">
                <a:solidFill>
                  <a:srgbClr val="444949"/>
                </a:solidFill>
                <a:latin typeface="Gill Sans MT"/>
                <a:cs typeface="Gill Sans MT"/>
              </a:rPr>
              <a:t>improved </a:t>
            </a:r>
            <a:r>
              <a:rPr sz="2600" spc="-45" dirty="0">
                <a:solidFill>
                  <a:srgbClr val="444949"/>
                </a:solidFill>
                <a:latin typeface="Gill Sans MT"/>
                <a:cs typeface="Gill Sans MT"/>
              </a:rPr>
              <a:t>read</a:t>
            </a:r>
            <a:r>
              <a:rPr sz="2600" spc="24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spc="-40" dirty="0">
                <a:solidFill>
                  <a:srgbClr val="444949"/>
                </a:solidFill>
                <a:latin typeface="Gill Sans MT"/>
                <a:cs typeface="Gill Sans MT"/>
              </a:rPr>
              <a:t>performance</a:t>
            </a:r>
            <a:endParaRPr sz="26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360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55" dirty="0">
                <a:solidFill>
                  <a:srgbClr val="444949"/>
                </a:solidFill>
                <a:latin typeface="Gill Sans MT"/>
                <a:cs typeface="Gill Sans MT"/>
              </a:rPr>
              <a:t>Multi </a:t>
            </a:r>
            <a:r>
              <a:rPr sz="2600" spc="-20" dirty="0">
                <a:solidFill>
                  <a:srgbClr val="444949"/>
                </a:solidFill>
                <a:latin typeface="Gill Sans MT"/>
                <a:cs typeface="Gill Sans MT"/>
              </a:rPr>
              <a:t>AZ </a:t>
            </a:r>
            <a:r>
              <a:rPr sz="2600" spc="-35" dirty="0">
                <a:solidFill>
                  <a:srgbClr val="444949"/>
                </a:solidFill>
                <a:latin typeface="Gill Sans MT"/>
                <a:cs typeface="Gill Sans MT"/>
              </a:rPr>
              <a:t>setup </a:t>
            </a:r>
            <a:r>
              <a:rPr sz="2600" spc="-85" dirty="0">
                <a:solidFill>
                  <a:srgbClr val="444949"/>
                </a:solidFill>
                <a:latin typeface="Gill Sans MT"/>
                <a:cs typeface="Gill Sans MT"/>
              </a:rPr>
              <a:t>for </a:t>
            </a:r>
            <a:r>
              <a:rPr sz="2600" spc="-60" dirty="0">
                <a:solidFill>
                  <a:srgbClr val="444949"/>
                </a:solidFill>
                <a:latin typeface="Gill Sans MT"/>
                <a:cs typeface="Gill Sans MT"/>
              </a:rPr>
              <a:t>DR </a:t>
            </a:r>
            <a:r>
              <a:rPr sz="2600" spc="-55" dirty="0">
                <a:solidFill>
                  <a:srgbClr val="444949"/>
                </a:solidFill>
                <a:latin typeface="Gill Sans MT"/>
                <a:cs typeface="Gill Sans MT"/>
              </a:rPr>
              <a:t>(Disaster</a:t>
            </a:r>
            <a:r>
              <a:rPr sz="2600" spc="9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spc="-35" dirty="0">
                <a:solidFill>
                  <a:srgbClr val="444949"/>
                </a:solidFill>
                <a:latin typeface="Gill Sans MT"/>
                <a:cs typeface="Gill Sans MT"/>
              </a:rPr>
              <a:t>Recovery)</a:t>
            </a:r>
            <a:endParaRPr sz="26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385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30" dirty="0">
                <a:solidFill>
                  <a:srgbClr val="444949"/>
                </a:solidFill>
                <a:latin typeface="Gill Sans MT"/>
                <a:cs typeface="Gill Sans MT"/>
              </a:rPr>
              <a:t>Maintenance </a:t>
            </a:r>
            <a:r>
              <a:rPr sz="2600" spc="-50" dirty="0">
                <a:solidFill>
                  <a:srgbClr val="444949"/>
                </a:solidFill>
                <a:latin typeface="Gill Sans MT"/>
                <a:cs typeface="Gill Sans MT"/>
              </a:rPr>
              <a:t>windows </a:t>
            </a:r>
            <a:r>
              <a:rPr sz="2600" spc="-85" dirty="0">
                <a:solidFill>
                  <a:srgbClr val="444949"/>
                </a:solidFill>
                <a:latin typeface="Gill Sans MT"/>
                <a:cs typeface="Gill Sans MT"/>
              </a:rPr>
              <a:t>for</a:t>
            </a:r>
            <a:r>
              <a:rPr sz="2600" spc="9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spc="-25" dirty="0">
                <a:solidFill>
                  <a:srgbClr val="444949"/>
                </a:solidFill>
                <a:latin typeface="Gill Sans MT"/>
                <a:cs typeface="Gill Sans MT"/>
              </a:rPr>
              <a:t>upgrades</a:t>
            </a:r>
            <a:endParaRPr sz="26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384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35" dirty="0">
                <a:solidFill>
                  <a:srgbClr val="444949"/>
                </a:solidFill>
                <a:latin typeface="Gill Sans MT"/>
                <a:cs typeface="Gill Sans MT"/>
              </a:rPr>
              <a:t>Scaling </a:t>
            </a:r>
            <a:r>
              <a:rPr sz="2600" spc="-45" dirty="0">
                <a:solidFill>
                  <a:srgbClr val="444949"/>
                </a:solidFill>
                <a:latin typeface="Gill Sans MT"/>
                <a:cs typeface="Gill Sans MT"/>
              </a:rPr>
              <a:t>capability </a:t>
            </a:r>
            <a:r>
              <a:rPr sz="2600" spc="-40" dirty="0">
                <a:solidFill>
                  <a:srgbClr val="444949"/>
                </a:solidFill>
                <a:latin typeface="Gill Sans MT"/>
                <a:cs typeface="Gill Sans MT"/>
              </a:rPr>
              <a:t>(vertical </a:t>
            </a:r>
            <a:r>
              <a:rPr sz="2600" spc="-15" dirty="0">
                <a:solidFill>
                  <a:srgbClr val="444949"/>
                </a:solidFill>
                <a:latin typeface="Gill Sans MT"/>
                <a:cs typeface="Gill Sans MT"/>
              </a:rPr>
              <a:t>and</a:t>
            </a:r>
            <a:r>
              <a:rPr sz="2600" spc="13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spc="-50" dirty="0">
                <a:solidFill>
                  <a:srgbClr val="444949"/>
                </a:solidFill>
                <a:latin typeface="Gill Sans MT"/>
                <a:cs typeface="Gill Sans MT"/>
              </a:rPr>
              <a:t>horizontal)</a:t>
            </a:r>
            <a:endParaRPr sz="26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359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70" dirty="0">
                <a:solidFill>
                  <a:srgbClr val="444949"/>
                </a:solidFill>
                <a:latin typeface="Gill Sans MT"/>
                <a:cs typeface="Gill Sans MT"/>
              </a:rPr>
              <a:t>BUT </a:t>
            </a:r>
            <a:r>
              <a:rPr sz="2600" spc="-55" dirty="0">
                <a:solidFill>
                  <a:srgbClr val="444949"/>
                </a:solidFill>
                <a:latin typeface="Gill Sans MT"/>
                <a:cs typeface="Gill Sans MT"/>
              </a:rPr>
              <a:t>you </a:t>
            </a:r>
            <a:r>
              <a:rPr sz="2600" spc="-60" dirty="0">
                <a:solidFill>
                  <a:srgbClr val="444949"/>
                </a:solidFill>
                <a:latin typeface="Gill Sans MT"/>
                <a:cs typeface="Gill Sans MT"/>
              </a:rPr>
              <a:t>can’t </a:t>
            </a:r>
            <a:r>
              <a:rPr sz="2600" spc="5" dirty="0">
                <a:solidFill>
                  <a:srgbClr val="444949"/>
                </a:solidFill>
                <a:latin typeface="Gill Sans MT"/>
                <a:cs typeface="Gill Sans MT"/>
              </a:rPr>
              <a:t>SSH </a:t>
            </a:r>
            <a:r>
              <a:rPr sz="2600" spc="-60" dirty="0">
                <a:solidFill>
                  <a:srgbClr val="444949"/>
                </a:solidFill>
                <a:latin typeface="Gill Sans MT"/>
                <a:cs typeface="Gill Sans MT"/>
              </a:rPr>
              <a:t>into </a:t>
            </a:r>
            <a:r>
              <a:rPr sz="2600" spc="-85" dirty="0">
                <a:solidFill>
                  <a:srgbClr val="444949"/>
                </a:solidFill>
                <a:latin typeface="Gill Sans MT"/>
                <a:cs typeface="Gill Sans MT"/>
              </a:rPr>
              <a:t>your</a:t>
            </a:r>
            <a:r>
              <a:rPr sz="2600" spc="26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spc="-50" dirty="0">
                <a:solidFill>
                  <a:srgbClr val="444949"/>
                </a:solidFill>
                <a:latin typeface="Gill Sans MT"/>
                <a:cs typeface="Gill Sans MT"/>
              </a:rPr>
              <a:t>instances</a:t>
            </a:r>
            <a:endParaRPr sz="2600"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2410117331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1892" y="6464300"/>
            <a:ext cx="127698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16939" y="374395"/>
            <a:ext cx="8270875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45" dirty="0"/>
              <a:t>RDS </a:t>
            </a:r>
            <a:r>
              <a:rPr spc="-40" dirty="0"/>
              <a:t>Read </a:t>
            </a:r>
            <a:r>
              <a:rPr spc="-80" dirty="0"/>
              <a:t>Replicas </a:t>
            </a:r>
            <a:r>
              <a:rPr spc="-140" dirty="0"/>
              <a:t>for </a:t>
            </a:r>
            <a:r>
              <a:rPr spc="-75" dirty="0"/>
              <a:t>read</a:t>
            </a:r>
            <a:r>
              <a:rPr spc="315" dirty="0"/>
              <a:t> </a:t>
            </a:r>
            <a:r>
              <a:rPr spc="-95" dirty="0"/>
              <a:t>scalability</a:t>
            </a:r>
          </a:p>
        </p:txBody>
      </p:sp>
      <p:sp>
        <p:nvSpPr>
          <p:cNvPr id="5" name="object 5"/>
          <p:cNvSpPr/>
          <p:nvPr/>
        </p:nvSpPr>
        <p:spPr>
          <a:xfrm>
            <a:off x="7504176" y="3843528"/>
            <a:ext cx="1112520" cy="14660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653769" y="5498083"/>
            <a:ext cx="814069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2705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444949"/>
                </a:solidFill>
                <a:latin typeface="Calibri"/>
                <a:cs typeface="Calibri"/>
              </a:rPr>
              <a:t>RDS</a:t>
            </a:r>
            <a:r>
              <a:rPr sz="1800" b="1" spc="-4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444949"/>
                </a:solidFill>
                <a:latin typeface="Calibri"/>
                <a:cs typeface="Calibri"/>
              </a:rPr>
              <a:t>DB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b="1" spc="-5" dirty="0">
                <a:solidFill>
                  <a:srgbClr val="444949"/>
                </a:solidFill>
                <a:latin typeface="Calibri"/>
                <a:cs typeface="Calibri"/>
              </a:rPr>
              <a:t>in</a:t>
            </a:r>
            <a:r>
              <a:rPr sz="1800" b="1" spc="-25" dirty="0">
                <a:solidFill>
                  <a:srgbClr val="444949"/>
                </a:solidFill>
                <a:latin typeface="Calibri"/>
                <a:cs typeface="Calibri"/>
              </a:rPr>
              <a:t>s</a:t>
            </a:r>
            <a:r>
              <a:rPr sz="1800" b="1" spc="-20" dirty="0">
                <a:solidFill>
                  <a:srgbClr val="444949"/>
                </a:solidFill>
                <a:latin typeface="Calibri"/>
                <a:cs typeface="Calibri"/>
              </a:rPr>
              <a:t>t</a:t>
            </a:r>
            <a:r>
              <a:rPr sz="1800" b="1" spc="-5" dirty="0">
                <a:solidFill>
                  <a:srgbClr val="444949"/>
                </a:solidFill>
                <a:latin typeface="Calibri"/>
                <a:cs typeface="Calibri"/>
              </a:rPr>
              <a:t>anc</a:t>
            </a:r>
            <a:r>
              <a:rPr sz="1800" b="1" dirty="0">
                <a:solidFill>
                  <a:srgbClr val="444949"/>
                </a:solidFill>
                <a:latin typeface="Calibri"/>
                <a:cs typeface="Calibri"/>
              </a:rPr>
              <a:t>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161933" y="5449316"/>
            <a:ext cx="1155065" cy="7581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62890">
              <a:lnSpc>
                <a:spcPct val="100000"/>
              </a:lnSpc>
              <a:spcBef>
                <a:spcPts val="105"/>
              </a:spcBef>
            </a:pPr>
            <a:r>
              <a:rPr sz="1600" b="1" spc="-5" dirty="0">
                <a:solidFill>
                  <a:srgbClr val="444949"/>
                </a:solidFill>
                <a:latin typeface="Calibri"/>
                <a:cs typeface="Calibri"/>
              </a:rPr>
              <a:t>RDS</a:t>
            </a:r>
            <a:r>
              <a:rPr sz="1600" b="1" spc="-1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600" b="1" dirty="0">
                <a:solidFill>
                  <a:srgbClr val="444949"/>
                </a:solidFill>
                <a:latin typeface="Calibri"/>
                <a:cs typeface="Calibri"/>
              </a:rPr>
              <a:t>DB</a:t>
            </a:r>
            <a:endParaRPr sz="1600">
              <a:latin typeface="Calibri"/>
              <a:cs typeface="Calibri"/>
            </a:endParaRPr>
          </a:p>
          <a:p>
            <a:pPr marL="12700" marR="5080" algn="ctr">
              <a:lnSpc>
                <a:spcPct val="100000"/>
              </a:lnSpc>
            </a:pPr>
            <a:r>
              <a:rPr sz="1600" b="1" spc="-10" dirty="0">
                <a:solidFill>
                  <a:srgbClr val="444949"/>
                </a:solidFill>
                <a:latin typeface="Calibri"/>
                <a:cs typeface="Calibri"/>
              </a:rPr>
              <a:t>instance</a:t>
            </a:r>
            <a:r>
              <a:rPr sz="1600" b="1" spc="-7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600" b="1" spc="-10" dirty="0">
                <a:solidFill>
                  <a:srgbClr val="444949"/>
                </a:solidFill>
                <a:latin typeface="Calibri"/>
                <a:cs typeface="Calibri"/>
              </a:rPr>
              <a:t>read  replica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0168128" y="3843528"/>
            <a:ext cx="1143000" cy="15057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4659221" y="5449316"/>
            <a:ext cx="1155065" cy="7581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62890">
              <a:lnSpc>
                <a:spcPct val="100000"/>
              </a:lnSpc>
              <a:spcBef>
                <a:spcPts val="105"/>
              </a:spcBef>
            </a:pPr>
            <a:r>
              <a:rPr sz="1600" b="1" spc="-5" dirty="0">
                <a:solidFill>
                  <a:srgbClr val="444949"/>
                </a:solidFill>
                <a:latin typeface="Calibri"/>
                <a:cs typeface="Calibri"/>
              </a:rPr>
              <a:t>RDS</a:t>
            </a:r>
            <a:r>
              <a:rPr sz="1600" b="1" spc="-1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600" b="1" dirty="0">
                <a:solidFill>
                  <a:srgbClr val="444949"/>
                </a:solidFill>
                <a:latin typeface="Calibri"/>
                <a:cs typeface="Calibri"/>
              </a:rPr>
              <a:t>DB</a:t>
            </a:r>
            <a:endParaRPr sz="1600">
              <a:latin typeface="Calibri"/>
              <a:cs typeface="Calibri"/>
            </a:endParaRPr>
          </a:p>
          <a:p>
            <a:pPr marL="12700" marR="5080" algn="ctr">
              <a:lnSpc>
                <a:spcPct val="100000"/>
              </a:lnSpc>
            </a:pPr>
            <a:r>
              <a:rPr sz="1600" b="1" spc="-10" dirty="0">
                <a:solidFill>
                  <a:srgbClr val="444949"/>
                </a:solidFill>
                <a:latin typeface="Calibri"/>
                <a:cs typeface="Calibri"/>
              </a:rPr>
              <a:t>instance</a:t>
            </a:r>
            <a:r>
              <a:rPr sz="1600" b="1" spc="-7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600" b="1" spc="-10" dirty="0">
                <a:solidFill>
                  <a:srgbClr val="444949"/>
                </a:solidFill>
                <a:latin typeface="Calibri"/>
                <a:cs typeface="Calibri"/>
              </a:rPr>
              <a:t>read  replica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666488" y="3843528"/>
            <a:ext cx="1143000" cy="150571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4666984" y="1446551"/>
            <a:ext cx="6687184" cy="1176655"/>
          </a:xfrm>
          <a:prstGeom prst="rect">
            <a:avLst/>
          </a:prstGeom>
          <a:solidFill>
            <a:srgbClr val="F69802"/>
          </a:solidFill>
          <a:ln w="12700">
            <a:solidFill>
              <a:srgbClr val="B56E01"/>
            </a:solidFill>
          </a:ln>
        </p:spPr>
        <p:txBody>
          <a:bodyPr vert="horz" wrap="square" lIns="0" tIns="571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5"/>
              </a:spcBef>
            </a:pPr>
            <a:endParaRPr sz="29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Application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7518750" y="2899611"/>
            <a:ext cx="457200" cy="838835"/>
          </a:xfrm>
          <a:custGeom>
            <a:avLst/>
            <a:gdLst/>
            <a:ahLst/>
            <a:cxnLst/>
            <a:rect l="l" t="t" r="r" b="b"/>
            <a:pathLst>
              <a:path w="457200" h="838835">
                <a:moveTo>
                  <a:pt x="457200" y="609946"/>
                </a:moveTo>
                <a:lnTo>
                  <a:pt x="0" y="609946"/>
                </a:lnTo>
                <a:lnTo>
                  <a:pt x="228600" y="838546"/>
                </a:lnTo>
                <a:lnTo>
                  <a:pt x="457200" y="609946"/>
                </a:lnTo>
                <a:close/>
              </a:path>
              <a:path w="457200" h="838835">
                <a:moveTo>
                  <a:pt x="342900" y="0"/>
                </a:moveTo>
                <a:lnTo>
                  <a:pt x="114298" y="0"/>
                </a:lnTo>
                <a:lnTo>
                  <a:pt x="114298" y="609946"/>
                </a:lnTo>
                <a:lnTo>
                  <a:pt x="342900" y="609946"/>
                </a:lnTo>
                <a:lnTo>
                  <a:pt x="342900" y="0"/>
                </a:lnTo>
                <a:close/>
              </a:path>
            </a:pathLst>
          </a:custGeom>
          <a:solidFill>
            <a:srgbClr val="3B67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518750" y="2899611"/>
            <a:ext cx="457200" cy="838835"/>
          </a:xfrm>
          <a:custGeom>
            <a:avLst/>
            <a:gdLst/>
            <a:ahLst/>
            <a:cxnLst/>
            <a:rect l="l" t="t" r="r" b="b"/>
            <a:pathLst>
              <a:path w="457200" h="838835">
                <a:moveTo>
                  <a:pt x="0" y="609946"/>
                </a:moveTo>
                <a:lnTo>
                  <a:pt x="114299" y="609946"/>
                </a:lnTo>
                <a:lnTo>
                  <a:pt x="114299" y="0"/>
                </a:lnTo>
                <a:lnTo>
                  <a:pt x="342900" y="0"/>
                </a:lnTo>
                <a:lnTo>
                  <a:pt x="342900" y="609946"/>
                </a:lnTo>
                <a:lnTo>
                  <a:pt x="457200" y="609946"/>
                </a:lnTo>
                <a:lnTo>
                  <a:pt x="228600" y="838546"/>
                </a:lnTo>
                <a:lnTo>
                  <a:pt x="0" y="609946"/>
                </a:lnTo>
                <a:close/>
              </a:path>
            </a:pathLst>
          </a:custGeom>
          <a:ln w="12700">
            <a:solidFill>
              <a:srgbClr val="294A8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6766990" y="3068828"/>
            <a:ext cx="5981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444949"/>
                </a:solidFill>
                <a:latin typeface="Calibri"/>
                <a:cs typeface="Calibri"/>
              </a:rPr>
              <a:t>writes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060899" y="2836439"/>
            <a:ext cx="352425" cy="796925"/>
          </a:xfrm>
          <a:custGeom>
            <a:avLst/>
            <a:gdLst/>
            <a:ahLst/>
            <a:cxnLst/>
            <a:rect l="l" t="t" r="r" b="b"/>
            <a:pathLst>
              <a:path w="352425" h="796925">
                <a:moveTo>
                  <a:pt x="264115" y="176077"/>
                </a:moveTo>
                <a:lnTo>
                  <a:pt x="88037" y="176077"/>
                </a:lnTo>
                <a:lnTo>
                  <a:pt x="88037" y="796444"/>
                </a:lnTo>
                <a:lnTo>
                  <a:pt x="264115" y="796444"/>
                </a:lnTo>
                <a:lnTo>
                  <a:pt x="264115" y="176077"/>
                </a:lnTo>
                <a:close/>
              </a:path>
              <a:path w="352425" h="796925">
                <a:moveTo>
                  <a:pt x="176076" y="0"/>
                </a:moveTo>
                <a:lnTo>
                  <a:pt x="0" y="176077"/>
                </a:lnTo>
                <a:lnTo>
                  <a:pt x="352153" y="176077"/>
                </a:lnTo>
                <a:lnTo>
                  <a:pt x="176076" y="0"/>
                </a:lnTo>
                <a:close/>
              </a:path>
            </a:pathLst>
          </a:custGeom>
          <a:solidFill>
            <a:srgbClr val="70AD4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060899" y="2836439"/>
            <a:ext cx="352425" cy="796925"/>
          </a:xfrm>
          <a:custGeom>
            <a:avLst/>
            <a:gdLst/>
            <a:ahLst/>
            <a:cxnLst/>
            <a:rect l="l" t="t" r="r" b="b"/>
            <a:pathLst>
              <a:path w="352425" h="796925">
                <a:moveTo>
                  <a:pt x="0" y="176077"/>
                </a:moveTo>
                <a:lnTo>
                  <a:pt x="176077" y="0"/>
                </a:lnTo>
                <a:lnTo>
                  <a:pt x="352154" y="176077"/>
                </a:lnTo>
                <a:lnTo>
                  <a:pt x="264115" y="176077"/>
                </a:lnTo>
                <a:lnTo>
                  <a:pt x="264115" y="796444"/>
                </a:lnTo>
                <a:lnTo>
                  <a:pt x="88038" y="796444"/>
                </a:lnTo>
                <a:lnTo>
                  <a:pt x="88038" y="176077"/>
                </a:lnTo>
                <a:lnTo>
                  <a:pt x="0" y="176077"/>
                </a:lnTo>
                <a:close/>
              </a:path>
            </a:pathLst>
          </a:custGeom>
          <a:ln w="12700">
            <a:solidFill>
              <a:srgbClr val="507E3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4434171" y="3169411"/>
            <a:ext cx="5359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30" dirty="0">
                <a:solidFill>
                  <a:srgbClr val="444949"/>
                </a:solidFill>
                <a:latin typeface="Calibri"/>
                <a:cs typeface="Calibri"/>
              </a:rPr>
              <a:t>r</a:t>
            </a: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ea</a:t>
            </a:r>
            <a:r>
              <a:rPr sz="1800" spc="5" dirty="0">
                <a:solidFill>
                  <a:srgbClr val="444949"/>
                </a:solidFill>
                <a:latin typeface="Calibri"/>
                <a:cs typeface="Calibri"/>
              </a:rPr>
              <a:t>d</a:t>
            </a: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0622151" y="2871293"/>
            <a:ext cx="352425" cy="796925"/>
          </a:xfrm>
          <a:custGeom>
            <a:avLst/>
            <a:gdLst/>
            <a:ahLst/>
            <a:cxnLst/>
            <a:rect l="l" t="t" r="r" b="b"/>
            <a:pathLst>
              <a:path w="352425" h="796925">
                <a:moveTo>
                  <a:pt x="264115" y="176076"/>
                </a:moveTo>
                <a:lnTo>
                  <a:pt x="88038" y="176076"/>
                </a:lnTo>
                <a:lnTo>
                  <a:pt x="88038" y="796443"/>
                </a:lnTo>
                <a:lnTo>
                  <a:pt x="264115" y="796443"/>
                </a:lnTo>
                <a:lnTo>
                  <a:pt x="264115" y="176076"/>
                </a:lnTo>
                <a:close/>
              </a:path>
              <a:path w="352425" h="796925">
                <a:moveTo>
                  <a:pt x="176077" y="0"/>
                </a:moveTo>
                <a:lnTo>
                  <a:pt x="0" y="176076"/>
                </a:lnTo>
                <a:lnTo>
                  <a:pt x="352154" y="176076"/>
                </a:lnTo>
                <a:lnTo>
                  <a:pt x="176077" y="0"/>
                </a:lnTo>
                <a:close/>
              </a:path>
            </a:pathLst>
          </a:custGeom>
          <a:solidFill>
            <a:srgbClr val="70AD4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0622151" y="2871293"/>
            <a:ext cx="352425" cy="796925"/>
          </a:xfrm>
          <a:custGeom>
            <a:avLst/>
            <a:gdLst/>
            <a:ahLst/>
            <a:cxnLst/>
            <a:rect l="l" t="t" r="r" b="b"/>
            <a:pathLst>
              <a:path w="352425" h="796925">
                <a:moveTo>
                  <a:pt x="0" y="176077"/>
                </a:moveTo>
                <a:lnTo>
                  <a:pt x="176077" y="0"/>
                </a:lnTo>
                <a:lnTo>
                  <a:pt x="352154" y="176077"/>
                </a:lnTo>
                <a:lnTo>
                  <a:pt x="264115" y="176077"/>
                </a:lnTo>
                <a:lnTo>
                  <a:pt x="264115" y="796444"/>
                </a:lnTo>
                <a:lnTo>
                  <a:pt x="88038" y="796444"/>
                </a:lnTo>
                <a:lnTo>
                  <a:pt x="88038" y="176077"/>
                </a:lnTo>
                <a:lnTo>
                  <a:pt x="0" y="176077"/>
                </a:lnTo>
                <a:close/>
              </a:path>
            </a:pathLst>
          </a:custGeom>
          <a:ln w="12700">
            <a:solidFill>
              <a:srgbClr val="507E3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9995424" y="3205988"/>
            <a:ext cx="5359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30" dirty="0">
                <a:solidFill>
                  <a:srgbClr val="444949"/>
                </a:solidFill>
                <a:latin typeface="Calibri"/>
                <a:cs typeface="Calibri"/>
              </a:rPr>
              <a:t>r</a:t>
            </a: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ea</a:t>
            </a:r>
            <a:r>
              <a:rPr sz="1800" spc="5" dirty="0">
                <a:solidFill>
                  <a:srgbClr val="444949"/>
                </a:solidFill>
                <a:latin typeface="Calibri"/>
                <a:cs typeface="Calibri"/>
              </a:rPr>
              <a:t>d</a:t>
            </a: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8084822" y="2855067"/>
            <a:ext cx="352425" cy="796925"/>
          </a:xfrm>
          <a:custGeom>
            <a:avLst/>
            <a:gdLst/>
            <a:ahLst/>
            <a:cxnLst/>
            <a:rect l="l" t="t" r="r" b="b"/>
            <a:pathLst>
              <a:path w="352425" h="796925">
                <a:moveTo>
                  <a:pt x="264115" y="176077"/>
                </a:moveTo>
                <a:lnTo>
                  <a:pt x="88038" y="176077"/>
                </a:lnTo>
                <a:lnTo>
                  <a:pt x="88038" y="796443"/>
                </a:lnTo>
                <a:lnTo>
                  <a:pt x="264115" y="796443"/>
                </a:lnTo>
                <a:lnTo>
                  <a:pt x="264115" y="176077"/>
                </a:lnTo>
                <a:close/>
              </a:path>
              <a:path w="352425" h="796925">
                <a:moveTo>
                  <a:pt x="176077" y="0"/>
                </a:moveTo>
                <a:lnTo>
                  <a:pt x="0" y="176077"/>
                </a:lnTo>
                <a:lnTo>
                  <a:pt x="352154" y="176077"/>
                </a:lnTo>
                <a:lnTo>
                  <a:pt x="176077" y="0"/>
                </a:lnTo>
                <a:close/>
              </a:path>
            </a:pathLst>
          </a:custGeom>
          <a:solidFill>
            <a:srgbClr val="70AD4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084822" y="2855067"/>
            <a:ext cx="352425" cy="796925"/>
          </a:xfrm>
          <a:custGeom>
            <a:avLst/>
            <a:gdLst/>
            <a:ahLst/>
            <a:cxnLst/>
            <a:rect l="l" t="t" r="r" b="b"/>
            <a:pathLst>
              <a:path w="352425" h="796925">
                <a:moveTo>
                  <a:pt x="0" y="176077"/>
                </a:moveTo>
                <a:lnTo>
                  <a:pt x="176077" y="0"/>
                </a:lnTo>
                <a:lnTo>
                  <a:pt x="352154" y="176077"/>
                </a:lnTo>
                <a:lnTo>
                  <a:pt x="264115" y="176077"/>
                </a:lnTo>
                <a:lnTo>
                  <a:pt x="264115" y="796444"/>
                </a:lnTo>
                <a:lnTo>
                  <a:pt x="88038" y="796444"/>
                </a:lnTo>
                <a:lnTo>
                  <a:pt x="88038" y="176077"/>
                </a:lnTo>
                <a:lnTo>
                  <a:pt x="0" y="176077"/>
                </a:lnTo>
                <a:close/>
              </a:path>
            </a:pathLst>
          </a:custGeom>
          <a:ln w="12700">
            <a:solidFill>
              <a:srgbClr val="507E3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8693350" y="3151123"/>
            <a:ext cx="5359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30" dirty="0">
                <a:solidFill>
                  <a:srgbClr val="444949"/>
                </a:solidFill>
                <a:latin typeface="Calibri"/>
                <a:cs typeface="Calibri"/>
              </a:rPr>
              <a:t>r</a:t>
            </a: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ea</a:t>
            </a:r>
            <a:r>
              <a:rPr sz="1800" spc="5" dirty="0">
                <a:solidFill>
                  <a:srgbClr val="444949"/>
                </a:solidFill>
                <a:latin typeface="Calibri"/>
                <a:cs typeface="Calibri"/>
              </a:rPr>
              <a:t>d</a:t>
            </a: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8802832" y="4497529"/>
            <a:ext cx="1179195" cy="379730"/>
          </a:xfrm>
          <a:custGeom>
            <a:avLst/>
            <a:gdLst/>
            <a:ahLst/>
            <a:cxnLst/>
            <a:rect l="l" t="t" r="r" b="b"/>
            <a:pathLst>
              <a:path w="1179195" h="379729">
                <a:moveTo>
                  <a:pt x="988783" y="0"/>
                </a:moveTo>
                <a:lnTo>
                  <a:pt x="988783" y="94929"/>
                </a:lnTo>
                <a:lnTo>
                  <a:pt x="0" y="94929"/>
                </a:lnTo>
                <a:lnTo>
                  <a:pt x="0" y="284788"/>
                </a:lnTo>
                <a:lnTo>
                  <a:pt x="988783" y="284788"/>
                </a:lnTo>
                <a:lnTo>
                  <a:pt x="988783" y="379718"/>
                </a:lnTo>
                <a:lnTo>
                  <a:pt x="1178642" y="189859"/>
                </a:lnTo>
                <a:lnTo>
                  <a:pt x="988783" y="0"/>
                </a:lnTo>
                <a:close/>
              </a:path>
            </a:pathLst>
          </a:custGeom>
          <a:solidFill>
            <a:srgbClr val="3B67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8802832" y="4497529"/>
            <a:ext cx="1179195" cy="379730"/>
          </a:xfrm>
          <a:custGeom>
            <a:avLst/>
            <a:gdLst/>
            <a:ahLst/>
            <a:cxnLst/>
            <a:rect l="l" t="t" r="r" b="b"/>
            <a:pathLst>
              <a:path w="1179195" h="379729">
                <a:moveTo>
                  <a:pt x="0" y="94929"/>
                </a:moveTo>
                <a:lnTo>
                  <a:pt x="988784" y="94929"/>
                </a:lnTo>
                <a:lnTo>
                  <a:pt x="988784" y="0"/>
                </a:lnTo>
                <a:lnTo>
                  <a:pt x="1178643" y="189859"/>
                </a:lnTo>
                <a:lnTo>
                  <a:pt x="988784" y="379718"/>
                </a:lnTo>
                <a:lnTo>
                  <a:pt x="988784" y="284788"/>
                </a:lnTo>
                <a:lnTo>
                  <a:pt x="0" y="284788"/>
                </a:lnTo>
                <a:lnTo>
                  <a:pt x="0" y="94929"/>
                </a:lnTo>
                <a:close/>
              </a:path>
            </a:pathLst>
          </a:custGeom>
          <a:ln w="12700">
            <a:solidFill>
              <a:srgbClr val="294A8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8879546" y="4897628"/>
            <a:ext cx="1014094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444949"/>
                </a:solidFill>
                <a:latin typeface="Calibri"/>
                <a:cs typeface="Calibri"/>
              </a:rPr>
              <a:t>ASYNC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spc="-10" dirty="0">
                <a:solidFill>
                  <a:srgbClr val="444949"/>
                </a:solidFill>
                <a:latin typeface="Calibri"/>
                <a:cs typeface="Calibri"/>
              </a:rPr>
              <a:t>replication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6015431" y="4521591"/>
            <a:ext cx="1179195" cy="379730"/>
          </a:xfrm>
          <a:custGeom>
            <a:avLst/>
            <a:gdLst/>
            <a:ahLst/>
            <a:cxnLst/>
            <a:rect l="l" t="t" r="r" b="b"/>
            <a:pathLst>
              <a:path w="1179195" h="379729">
                <a:moveTo>
                  <a:pt x="189859" y="0"/>
                </a:moveTo>
                <a:lnTo>
                  <a:pt x="0" y="189858"/>
                </a:lnTo>
                <a:lnTo>
                  <a:pt x="189859" y="379717"/>
                </a:lnTo>
                <a:lnTo>
                  <a:pt x="189859" y="284788"/>
                </a:lnTo>
                <a:lnTo>
                  <a:pt x="1178643" y="284788"/>
                </a:lnTo>
                <a:lnTo>
                  <a:pt x="1178643" y="94929"/>
                </a:lnTo>
                <a:lnTo>
                  <a:pt x="189859" y="94929"/>
                </a:lnTo>
                <a:lnTo>
                  <a:pt x="189859" y="0"/>
                </a:lnTo>
                <a:close/>
              </a:path>
            </a:pathLst>
          </a:custGeom>
          <a:solidFill>
            <a:srgbClr val="3B67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015432" y="4521590"/>
            <a:ext cx="1179195" cy="379730"/>
          </a:xfrm>
          <a:custGeom>
            <a:avLst/>
            <a:gdLst/>
            <a:ahLst/>
            <a:cxnLst/>
            <a:rect l="l" t="t" r="r" b="b"/>
            <a:pathLst>
              <a:path w="1179195" h="379729">
                <a:moveTo>
                  <a:pt x="1178643" y="284788"/>
                </a:moveTo>
                <a:lnTo>
                  <a:pt x="189859" y="284788"/>
                </a:lnTo>
                <a:lnTo>
                  <a:pt x="189859" y="379718"/>
                </a:lnTo>
                <a:lnTo>
                  <a:pt x="0" y="189859"/>
                </a:lnTo>
                <a:lnTo>
                  <a:pt x="189859" y="0"/>
                </a:lnTo>
                <a:lnTo>
                  <a:pt x="189859" y="94929"/>
                </a:lnTo>
                <a:lnTo>
                  <a:pt x="1178643" y="94929"/>
                </a:lnTo>
                <a:lnTo>
                  <a:pt x="1178643" y="284788"/>
                </a:lnTo>
                <a:close/>
              </a:path>
            </a:pathLst>
          </a:custGeom>
          <a:ln w="12700">
            <a:solidFill>
              <a:srgbClr val="294A8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6092145" y="4918964"/>
            <a:ext cx="1014094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444949"/>
                </a:solidFill>
                <a:latin typeface="Calibri"/>
                <a:cs typeface="Calibri"/>
              </a:rPr>
              <a:t>ASYNC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spc="-10" dirty="0">
                <a:solidFill>
                  <a:srgbClr val="444949"/>
                </a:solidFill>
                <a:latin typeface="Calibri"/>
                <a:cs typeface="Calibri"/>
              </a:rPr>
              <a:t>replication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97169" y="1377187"/>
            <a:ext cx="3208020" cy="42583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0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5" dirty="0">
                <a:solidFill>
                  <a:srgbClr val="444949"/>
                </a:solidFill>
                <a:latin typeface="Gill Sans MT"/>
                <a:cs typeface="Gill Sans MT"/>
              </a:rPr>
              <a:t>Up </a:t>
            </a:r>
            <a:r>
              <a:rPr sz="2600" spc="-55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2600" spc="-5" dirty="0">
                <a:solidFill>
                  <a:srgbClr val="444949"/>
                </a:solidFill>
                <a:latin typeface="Gill Sans MT"/>
                <a:cs typeface="Gill Sans MT"/>
              </a:rPr>
              <a:t>5 </a:t>
            </a:r>
            <a:r>
              <a:rPr sz="2600" spc="-25" dirty="0">
                <a:solidFill>
                  <a:srgbClr val="444949"/>
                </a:solidFill>
                <a:latin typeface="Gill Sans MT"/>
                <a:cs typeface="Gill Sans MT"/>
              </a:rPr>
              <a:t>Read</a:t>
            </a:r>
            <a:r>
              <a:rPr sz="2600" spc="4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spc="-50" dirty="0">
                <a:solidFill>
                  <a:srgbClr val="444949"/>
                </a:solidFill>
                <a:latin typeface="Gill Sans MT"/>
                <a:cs typeface="Gill Sans MT"/>
              </a:rPr>
              <a:t>Replicas</a:t>
            </a:r>
            <a:endParaRPr sz="2600">
              <a:latin typeface="Gill Sans MT"/>
              <a:cs typeface="Gill Sans MT"/>
            </a:endParaRPr>
          </a:p>
          <a:p>
            <a:pPr marL="241300" marR="194945" indent="-228600">
              <a:lnSpc>
                <a:spcPct val="70000"/>
              </a:lnSpc>
              <a:spcBef>
                <a:spcPts val="1010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60" dirty="0">
                <a:solidFill>
                  <a:srgbClr val="444949"/>
                </a:solidFill>
                <a:latin typeface="Gill Sans MT"/>
                <a:cs typeface="Gill Sans MT"/>
              </a:rPr>
              <a:t>Within </a:t>
            </a:r>
            <a:r>
              <a:rPr sz="2600" spc="-50" dirty="0">
                <a:solidFill>
                  <a:srgbClr val="444949"/>
                </a:solidFill>
                <a:latin typeface="Gill Sans MT"/>
                <a:cs typeface="Gill Sans MT"/>
              </a:rPr>
              <a:t>AZ, </a:t>
            </a:r>
            <a:r>
              <a:rPr sz="2600" spc="-90" dirty="0">
                <a:solidFill>
                  <a:srgbClr val="444949"/>
                </a:solidFill>
                <a:latin typeface="Gill Sans MT"/>
                <a:cs typeface="Gill Sans MT"/>
              </a:rPr>
              <a:t>Cross</a:t>
            </a:r>
            <a:r>
              <a:rPr sz="2600" spc="-44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spc="-20" dirty="0">
                <a:solidFill>
                  <a:srgbClr val="444949"/>
                </a:solidFill>
                <a:latin typeface="Gill Sans MT"/>
                <a:cs typeface="Gill Sans MT"/>
              </a:rPr>
              <a:t>AZ  </a:t>
            </a:r>
            <a:r>
              <a:rPr sz="2600" spc="-100" dirty="0">
                <a:solidFill>
                  <a:srgbClr val="444949"/>
                </a:solidFill>
                <a:latin typeface="Gill Sans MT"/>
                <a:cs typeface="Gill Sans MT"/>
              </a:rPr>
              <a:t>or </a:t>
            </a:r>
            <a:r>
              <a:rPr sz="2600" spc="-90" dirty="0">
                <a:solidFill>
                  <a:srgbClr val="444949"/>
                </a:solidFill>
                <a:latin typeface="Gill Sans MT"/>
                <a:cs typeface="Gill Sans MT"/>
              </a:rPr>
              <a:t>Cross</a:t>
            </a:r>
            <a:r>
              <a:rPr sz="2600" spc="9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spc="-40" dirty="0">
                <a:solidFill>
                  <a:srgbClr val="444949"/>
                </a:solidFill>
                <a:latin typeface="Gill Sans MT"/>
                <a:cs typeface="Gill Sans MT"/>
              </a:rPr>
              <a:t>Region</a:t>
            </a:r>
            <a:endParaRPr sz="2600">
              <a:latin typeface="Gill Sans MT"/>
              <a:cs typeface="Gill Sans MT"/>
            </a:endParaRPr>
          </a:p>
          <a:p>
            <a:pPr marL="241300" indent="-228600">
              <a:lnSpc>
                <a:spcPts val="2650"/>
              </a:lnSpc>
              <a:spcBef>
                <a:spcPts val="70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50" dirty="0">
                <a:solidFill>
                  <a:srgbClr val="444949"/>
                </a:solidFill>
                <a:latin typeface="Gill Sans MT"/>
                <a:cs typeface="Gill Sans MT"/>
              </a:rPr>
              <a:t>Replication </a:t>
            </a:r>
            <a:r>
              <a:rPr sz="2600" spc="-90" dirty="0">
                <a:solidFill>
                  <a:srgbClr val="444949"/>
                </a:solidFill>
                <a:latin typeface="Gill Sans MT"/>
                <a:cs typeface="Gill Sans MT"/>
              </a:rPr>
              <a:t>is</a:t>
            </a:r>
            <a:r>
              <a:rPr sz="2600" spc="5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3825" spc="-30" baseline="1089" dirty="0">
                <a:solidFill>
                  <a:srgbClr val="444949"/>
                </a:solidFill>
                <a:latin typeface="Gill Sans MT"/>
                <a:cs typeface="Gill Sans MT"/>
              </a:rPr>
              <a:t>ASYNC</a:t>
            </a:r>
            <a:r>
              <a:rPr sz="2600" spc="-20" dirty="0">
                <a:solidFill>
                  <a:srgbClr val="444949"/>
                </a:solidFill>
                <a:latin typeface="Gill Sans MT"/>
                <a:cs typeface="Gill Sans MT"/>
              </a:rPr>
              <a:t>,</a:t>
            </a:r>
            <a:endParaRPr sz="2600">
              <a:latin typeface="Gill Sans MT"/>
              <a:cs typeface="Gill Sans MT"/>
            </a:endParaRPr>
          </a:p>
          <a:p>
            <a:pPr marL="241300" marR="5080">
              <a:lnSpc>
                <a:spcPct val="70000"/>
              </a:lnSpc>
              <a:spcBef>
                <a:spcPts val="470"/>
              </a:spcBef>
            </a:pPr>
            <a:r>
              <a:rPr sz="2600" spc="-55" dirty="0">
                <a:solidFill>
                  <a:srgbClr val="444949"/>
                </a:solidFill>
                <a:latin typeface="Gill Sans MT"/>
                <a:cs typeface="Gill Sans MT"/>
              </a:rPr>
              <a:t>so reads </a:t>
            </a:r>
            <a:r>
              <a:rPr sz="2600" spc="-60" dirty="0">
                <a:solidFill>
                  <a:srgbClr val="444949"/>
                </a:solidFill>
                <a:latin typeface="Gill Sans MT"/>
                <a:cs typeface="Gill Sans MT"/>
              </a:rPr>
              <a:t>are </a:t>
            </a:r>
            <a:r>
              <a:rPr sz="2600" spc="-50" dirty="0">
                <a:solidFill>
                  <a:srgbClr val="444949"/>
                </a:solidFill>
                <a:latin typeface="Gill Sans MT"/>
                <a:cs typeface="Gill Sans MT"/>
              </a:rPr>
              <a:t>eventually  </a:t>
            </a:r>
            <a:r>
              <a:rPr sz="2600" spc="-55" dirty="0">
                <a:solidFill>
                  <a:srgbClr val="444949"/>
                </a:solidFill>
                <a:latin typeface="Gill Sans MT"/>
                <a:cs typeface="Gill Sans MT"/>
              </a:rPr>
              <a:t>consistent</a:t>
            </a:r>
            <a:endParaRPr sz="2600">
              <a:latin typeface="Gill Sans MT"/>
              <a:cs typeface="Gill Sans MT"/>
            </a:endParaRPr>
          </a:p>
          <a:p>
            <a:pPr marL="241300" indent="-228600">
              <a:lnSpc>
                <a:spcPts val="2650"/>
              </a:lnSpc>
              <a:spcBef>
                <a:spcPts val="45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50" dirty="0">
                <a:solidFill>
                  <a:srgbClr val="444949"/>
                </a:solidFill>
                <a:latin typeface="Gill Sans MT"/>
                <a:cs typeface="Gill Sans MT"/>
              </a:rPr>
              <a:t>Replicas </a:t>
            </a:r>
            <a:r>
              <a:rPr sz="2600" spc="-30" dirty="0">
                <a:solidFill>
                  <a:srgbClr val="444949"/>
                </a:solidFill>
                <a:latin typeface="Gill Sans MT"/>
                <a:cs typeface="Gill Sans MT"/>
              </a:rPr>
              <a:t>can</a:t>
            </a:r>
            <a:r>
              <a:rPr sz="2600" spc="5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spc="5" dirty="0">
                <a:solidFill>
                  <a:srgbClr val="444949"/>
                </a:solidFill>
                <a:latin typeface="Gill Sans MT"/>
                <a:cs typeface="Gill Sans MT"/>
              </a:rPr>
              <a:t>be</a:t>
            </a:r>
            <a:endParaRPr sz="2600">
              <a:latin typeface="Gill Sans MT"/>
              <a:cs typeface="Gill Sans MT"/>
            </a:endParaRPr>
          </a:p>
          <a:p>
            <a:pPr marL="241300" marR="584200">
              <a:lnSpc>
                <a:spcPct val="70000"/>
              </a:lnSpc>
              <a:spcBef>
                <a:spcPts val="470"/>
              </a:spcBef>
            </a:pPr>
            <a:r>
              <a:rPr sz="2600" spc="-40" dirty="0">
                <a:solidFill>
                  <a:srgbClr val="444949"/>
                </a:solidFill>
                <a:latin typeface="Gill Sans MT"/>
                <a:cs typeface="Gill Sans MT"/>
              </a:rPr>
              <a:t>promoted </a:t>
            </a:r>
            <a:r>
              <a:rPr sz="2600" spc="-55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2600" spc="-75" dirty="0">
                <a:solidFill>
                  <a:srgbClr val="444949"/>
                </a:solidFill>
                <a:latin typeface="Gill Sans MT"/>
                <a:cs typeface="Gill Sans MT"/>
              </a:rPr>
              <a:t>their  </a:t>
            </a:r>
            <a:r>
              <a:rPr sz="2600" spc="-45" dirty="0">
                <a:solidFill>
                  <a:srgbClr val="444949"/>
                </a:solidFill>
                <a:latin typeface="Gill Sans MT"/>
                <a:cs typeface="Gill Sans MT"/>
              </a:rPr>
              <a:t>own</a:t>
            </a:r>
            <a:r>
              <a:rPr sz="2600" spc="-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spc="-60" dirty="0">
                <a:solidFill>
                  <a:srgbClr val="444949"/>
                </a:solidFill>
                <a:latin typeface="Gill Sans MT"/>
                <a:cs typeface="Gill Sans MT"/>
              </a:rPr>
              <a:t>DB</a:t>
            </a:r>
            <a:endParaRPr sz="2600">
              <a:latin typeface="Gill Sans MT"/>
              <a:cs typeface="Gill Sans MT"/>
            </a:endParaRPr>
          </a:p>
          <a:p>
            <a:pPr marL="241300" indent="-228600">
              <a:lnSpc>
                <a:spcPts val="2650"/>
              </a:lnSpc>
              <a:spcBef>
                <a:spcPts val="70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40" dirty="0">
                <a:solidFill>
                  <a:srgbClr val="444949"/>
                </a:solidFill>
                <a:latin typeface="Gill Sans MT"/>
                <a:cs typeface="Gill Sans MT"/>
              </a:rPr>
              <a:t>Applications</a:t>
            </a:r>
            <a:r>
              <a:rPr sz="260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spc="-60" dirty="0">
                <a:solidFill>
                  <a:srgbClr val="444949"/>
                </a:solidFill>
                <a:latin typeface="Gill Sans MT"/>
                <a:cs typeface="Gill Sans MT"/>
              </a:rPr>
              <a:t>must</a:t>
            </a:r>
            <a:endParaRPr sz="2600">
              <a:latin typeface="Gill Sans MT"/>
              <a:cs typeface="Gill Sans MT"/>
            </a:endParaRPr>
          </a:p>
          <a:p>
            <a:pPr marL="241300">
              <a:lnSpc>
                <a:spcPts val="2185"/>
              </a:lnSpc>
            </a:pPr>
            <a:r>
              <a:rPr sz="2600" spc="-20" dirty="0">
                <a:solidFill>
                  <a:srgbClr val="444949"/>
                </a:solidFill>
                <a:latin typeface="Gill Sans MT"/>
                <a:cs typeface="Gill Sans MT"/>
              </a:rPr>
              <a:t>update </a:t>
            </a:r>
            <a:r>
              <a:rPr sz="2600" spc="-40" dirty="0">
                <a:solidFill>
                  <a:srgbClr val="444949"/>
                </a:solidFill>
                <a:latin typeface="Gill Sans MT"/>
                <a:cs typeface="Gill Sans MT"/>
              </a:rPr>
              <a:t>the</a:t>
            </a:r>
            <a:r>
              <a:rPr sz="2600" spc="2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spc="-45" dirty="0">
                <a:solidFill>
                  <a:srgbClr val="444949"/>
                </a:solidFill>
                <a:latin typeface="Gill Sans MT"/>
                <a:cs typeface="Gill Sans MT"/>
              </a:rPr>
              <a:t>connection</a:t>
            </a:r>
            <a:endParaRPr sz="2600">
              <a:latin typeface="Gill Sans MT"/>
              <a:cs typeface="Gill Sans MT"/>
            </a:endParaRPr>
          </a:p>
          <a:p>
            <a:pPr marL="241300" marR="51435">
              <a:lnSpc>
                <a:spcPct val="70000"/>
              </a:lnSpc>
              <a:spcBef>
                <a:spcPts val="470"/>
              </a:spcBef>
            </a:pPr>
            <a:r>
              <a:rPr sz="2600" spc="-65" dirty="0">
                <a:solidFill>
                  <a:srgbClr val="444949"/>
                </a:solidFill>
                <a:latin typeface="Gill Sans MT"/>
                <a:cs typeface="Gill Sans MT"/>
              </a:rPr>
              <a:t>string </a:t>
            </a:r>
            <a:r>
              <a:rPr sz="2600" spc="-55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2600" spc="-35" dirty="0">
                <a:solidFill>
                  <a:srgbClr val="444949"/>
                </a:solidFill>
                <a:latin typeface="Gill Sans MT"/>
                <a:cs typeface="Gill Sans MT"/>
              </a:rPr>
              <a:t>leverage </a:t>
            </a:r>
            <a:r>
              <a:rPr sz="2600" spc="-45" dirty="0">
                <a:solidFill>
                  <a:srgbClr val="444949"/>
                </a:solidFill>
                <a:latin typeface="Gill Sans MT"/>
                <a:cs typeface="Gill Sans MT"/>
              </a:rPr>
              <a:t>read  </a:t>
            </a:r>
            <a:r>
              <a:rPr sz="2600" spc="-60" dirty="0">
                <a:solidFill>
                  <a:srgbClr val="444949"/>
                </a:solidFill>
                <a:latin typeface="Gill Sans MT"/>
                <a:cs typeface="Gill Sans MT"/>
              </a:rPr>
              <a:t>replicas</a:t>
            </a:r>
            <a:endParaRPr sz="2600"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1964645156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1892" y="6464300"/>
            <a:ext cx="127698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16939" y="374395"/>
            <a:ext cx="7646034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45" dirty="0"/>
              <a:t>RDS </a:t>
            </a:r>
            <a:r>
              <a:rPr spc="-95" dirty="0"/>
              <a:t>Multi </a:t>
            </a:r>
            <a:r>
              <a:rPr spc="-30" dirty="0"/>
              <a:t>AZ </a:t>
            </a:r>
            <a:r>
              <a:rPr spc="-95" dirty="0"/>
              <a:t>(Disaster</a:t>
            </a:r>
            <a:r>
              <a:rPr spc="-125" dirty="0"/>
              <a:t> </a:t>
            </a:r>
            <a:r>
              <a:rPr spc="-60" dirty="0"/>
              <a:t>Recovery)</a:t>
            </a:r>
          </a:p>
        </p:txBody>
      </p:sp>
      <p:sp>
        <p:nvSpPr>
          <p:cNvPr id="5" name="object 5"/>
          <p:cNvSpPr/>
          <p:nvPr/>
        </p:nvSpPr>
        <p:spPr>
          <a:xfrm>
            <a:off x="9281159" y="4069079"/>
            <a:ext cx="1112520" cy="14630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9152836" y="5720588"/>
            <a:ext cx="1616075" cy="6343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7780" marR="5080" indent="-5715">
              <a:lnSpc>
                <a:spcPct val="100000"/>
              </a:lnSpc>
              <a:spcBef>
                <a:spcPts val="90"/>
              </a:spcBef>
            </a:pPr>
            <a:r>
              <a:rPr sz="2000" b="1" spc="-5" dirty="0">
                <a:solidFill>
                  <a:srgbClr val="444949"/>
                </a:solidFill>
                <a:latin typeface="Calibri"/>
                <a:cs typeface="Calibri"/>
              </a:rPr>
              <a:t>RDS </a:t>
            </a:r>
            <a:r>
              <a:rPr sz="2000" b="1" spc="-10" dirty="0">
                <a:solidFill>
                  <a:srgbClr val="444949"/>
                </a:solidFill>
                <a:latin typeface="Calibri"/>
                <a:cs typeface="Calibri"/>
              </a:rPr>
              <a:t>Master</a:t>
            </a:r>
            <a:r>
              <a:rPr sz="2000" b="1" spc="-7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2000" b="1" spc="-5" dirty="0">
                <a:solidFill>
                  <a:srgbClr val="444949"/>
                </a:solidFill>
                <a:latin typeface="Calibri"/>
                <a:cs typeface="Calibri"/>
              </a:rPr>
              <a:t>DB  </a:t>
            </a:r>
            <a:r>
              <a:rPr sz="2000" b="1" spc="-10" dirty="0">
                <a:solidFill>
                  <a:srgbClr val="444949"/>
                </a:solidFill>
                <a:latin typeface="Calibri"/>
                <a:cs typeface="Calibri"/>
              </a:rPr>
              <a:t>instance </a:t>
            </a:r>
            <a:r>
              <a:rPr sz="2000" b="1" spc="-5" dirty="0">
                <a:solidFill>
                  <a:srgbClr val="444949"/>
                </a:solidFill>
                <a:latin typeface="Calibri"/>
                <a:cs typeface="Calibri"/>
              </a:rPr>
              <a:t>(AZ</a:t>
            </a:r>
            <a:r>
              <a:rPr sz="2000" b="1" spc="-6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2000" b="1" spc="-5" dirty="0">
                <a:solidFill>
                  <a:srgbClr val="444949"/>
                </a:solidFill>
                <a:latin typeface="Calibri"/>
                <a:cs typeface="Calibri"/>
              </a:rPr>
              <a:t>A)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962384" y="1492783"/>
            <a:ext cx="4799965" cy="684530"/>
          </a:xfrm>
          <a:prstGeom prst="rect">
            <a:avLst/>
          </a:prstGeom>
          <a:solidFill>
            <a:srgbClr val="F69802"/>
          </a:solidFill>
          <a:ln w="12700">
            <a:solidFill>
              <a:srgbClr val="B56E01"/>
            </a:solidFill>
          </a:ln>
        </p:spPr>
        <p:txBody>
          <a:bodyPr vert="horz" wrap="square" lIns="0" tIns="18923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490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Application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9322150" y="2412098"/>
            <a:ext cx="457200" cy="838835"/>
          </a:xfrm>
          <a:custGeom>
            <a:avLst/>
            <a:gdLst/>
            <a:ahLst/>
            <a:cxnLst/>
            <a:rect l="l" t="t" r="r" b="b"/>
            <a:pathLst>
              <a:path w="457200" h="838835">
                <a:moveTo>
                  <a:pt x="457200" y="609946"/>
                </a:moveTo>
                <a:lnTo>
                  <a:pt x="0" y="609946"/>
                </a:lnTo>
                <a:lnTo>
                  <a:pt x="228600" y="838545"/>
                </a:lnTo>
                <a:lnTo>
                  <a:pt x="457200" y="609946"/>
                </a:lnTo>
                <a:close/>
              </a:path>
              <a:path w="457200" h="838835">
                <a:moveTo>
                  <a:pt x="342900" y="0"/>
                </a:moveTo>
                <a:lnTo>
                  <a:pt x="114300" y="0"/>
                </a:lnTo>
                <a:lnTo>
                  <a:pt x="114300" y="609946"/>
                </a:lnTo>
                <a:lnTo>
                  <a:pt x="342900" y="609946"/>
                </a:lnTo>
                <a:lnTo>
                  <a:pt x="342900" y="0"/>
                </a:lnTo>
                <a:close/>
              </a:path>
            </a:pathLst>
          </a:custGeom>
          <a:solidFill>
            <a:srgbClr val="3B67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322150" y="2412098"/>
            <a:ext cx="457200" cy="838835"/>
          </a:xfrm>
          <a:custGeom>
            <a:avLst/>
            <a:gdLst/>
            <a:ahLst/>
            <a:cxnLst/>
            <a:rect l="l" t="t" r="r" b="b"/>
            <a:pathLst>
              <a:path w="457200" h="838835">
                <a:moveTo>
                  <a:pt x="0" y="609946"/>
                </a:moveTo>
                <a:lnTo>
                  <a:pt x="114299" y="609946"/>
                </a:lnTo>
                <a:lnTo>
                  <a:pt x="114299" y="0"/>
                </a:lnTo>
                <a:lnTo>
                  <a:pt x="342900" y="0"/>
                </a:lnTo>
                <a:lnTo>
                  <a:pt x="342900" y="609946"/>
                </a:lnTo>
                <a:lnTo>
                  <a:pt x="457200" y="609946"/>
                </a:lnTo>
                <a:lnTo>
                  <a:pt x="228600" y="838546"/>
                </a:lnTo>
                <a:lnTo>
                  <a:pt x="0" y="609946"/>
                </a:lnTo>
                <a:close/>
              </a:path>
            </a:pathLst>
          </a:custGeom>
          <a:ln w="12700">
            <a:solidFill>
              <a:srgbClr val="294A8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8570391" y="2581147"/>
            <a:ext cx="5981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444949"/>
                </a:solidFill>
                <a:latin typeface="Calibri"/>
                <a:cs typeface="Calibri"/>
              </a:rPr>
              <a:t>writes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9888223" y="2367554"/>
            <a:ext cx="352425" cy="796925"/>
          </a:xfrm>
          <a:custGeom>
            <a:avLst/>
            <a:gdLst/>
            <a:ahLst/>
            <a:cxnLst/>
            <a:rect l="l" t="t" r="r" b="b"/>
            <a:pathLst>
              <a:path w="352425" h="796925">
                <a:moveTo>
                  <a:pt x="264115" y="176076"/>
                </a:moveTo>
                <a:lnTo>
                  <a:pt x="88037" y="176076"/>
                </a:lnTo>
                <a:lnTo>
                  <a:pt x="88037" y="796443"/>
                </a:lnTo>
                <a:lnTo>
                  <a:pt x="264115" y="796443"/>
                </a:lnTo>
                <a:lnTo>
                  <a:pt x="264115" y="176076"/>
                </a:lnTo>
                <a:close/>
              </a:path>
              <a:path w="352425" h="796925">
                <a:moveTo>
                  <a:pt x="176076" y="0"/>
                </a:moveTo>
                <a:lnTo>
                  <a:pt x="0" y="176076"/>
                </a:lnTo>
                <a:lnTo>
                  <a:pt x="352153" y="176076"/>
                </a:lnTo>
                <a:lnTo>
                  <a:pt x="176076" y="0"/>
                </a:lnTo>
                <a:close/>
              </a:path>
            </a:pathLst>
          </a:custGeom>
          <a:solidFill>
            <a:srgbClr val="70AD4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9888223" y="2367554"/>
            <a:ext cx="352425" cy="796925"/>
          </a:xfrm>
          <a:custGeom>
            <a:avLst/>
            <a:gdLst/>
            <a:ahLst/>
            <a:cxnLst/>
            <a:rect l="l" t="t" r="r" b="b"/>
            <a:pathLst>
              <a:path w="352425" h="796925">
                <a:moveTo>
                  <a:pt x="0" y="176077"/>
                </a:moveTo>
                <a:lnTo>
                  <a:pt x="176077" y="0"/>
                </a:lnTo>
                <a:lnTo>
                  <a:pt x="352154" y="176077"/>
                </a:lnTo>
                <a:lnTo>
                  <a:pt x="264115" y="176077"/>
                </a:lnTo>
                <a:lnTo>
                  <a:pt x="264115" y="796444"/>
                </a:lnTo>
                <a:lnTo>
                  <a:pt x="88038" y="796444"/>
                </a:lnTo>
                <a:lnTo>
                  <a:pt x="88038" y="176077"/>
                </a:lnTo>
                <a:lnTo>
                  <a:pt x="0" y="176077"/>
                </a:lnTo>
                <a:close/>
              </a:path>
            </a:pathLst>
          </a:custGeom>
          <a:ln w="12700">
            <a:solidFill>
              <a:srgbClr val="507E3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0496750" y="2663444"/>
            <a:ext cx="5359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30" dirty="0">
                <a:solidFill>
                  <a:srgbClr val="444949"/>
                </a:solidFill>
                <a:latin typeface="Calibri"/>
                <a:cs typeface="Calibri"/>
              </a:rPr>
              <a:t>r</a:t>
            </a: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ea</a:t>
            </a:r>
            <a:r>
              <a:rPr sz="1800" spc="5" dirty="0">
                <a:solidFill>
                  <a:srgbClr val="444949"/>
                </a:solidFill>
                <a:latin typeface="Calibri"/>
                <a:cs typeface="Calibri"/>
              </a:rPr>
              <a:t>d</a:t>
            </a: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7793432" y="4745277"/>
            <a:ext cx="1179195" cy="379730"/>
          </a:xfrm>
          <a:custGeom>
            <a:avLst/>
            <a:gdLst/>
            <a:ahLst/>
            <a:cxnLst/>
            <a:rect l="l" t="t" r="r" b="b"/>
            <a:pathLst>
              <a:path w="1179195" h="379729">
                <a:moveTo>
                  <a:pt x="189858" y="0"/>
                </a:moveTo>
                <a:lnTo>
                  <a:pt x="0" y="189858"/>
                </a:lnTo>
                <a:lnTo>
                  <a:pt x="189858" y="379717"/>
                </a:lnTo>
                <a:lnTo>
                  <a:pt x="189858" y="284788"/>
                </a:lnTo>
                <a:lnTo>
                  <a:pt x="1178642" y="284788"/>
                </a:lnTo>
                <a:lnTo>
                  <a:pt x="1178642" y="94928"/>
                </a:lnTo>
                <a:lnTo>
                  <a:pt x="189858" y="94928"/>
                </a:lnTo>
                <a:lnTo>
                  <a:pt x="189858" y="0"/>
                </a:lnTo>
                <a:close/>
              </a:path>
            </a:pathLst>
          </a:custGeom>
          <a:solidFill>
            <a:srgbClr val="3B67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793432" y="4745276"/>
            <a:ext cx="1179195" cy="379730"/>
          </a:xfrm>
          <a:custGeom>
            <a:avLst/>
            <a:gdLst/>
            <a:ahLst/>
            <a:cxnLst/>
            <a:rect l="l" t="t" r="r" b="b"/>
            <a:pathLst>
              <a:path w="1179195" h="379729">
                <a:moveTo>
                  <a:pt x="1178643" y="284788"/>
                </a:moveTo>
                <a:lnTo>
                  <a:pt x="189859" y="284788"/>
                </a:lnTo>
                <a:lnTo>
                  <a:pt x="189859" y="379718"/>
                </a:lnTo>
                <a:lnTo>
                  <a:pt x="0" y="189859"/>
                </a:lnTo>
                <a:lnTo>
                  <a:pt x="189859" y="0"/>
                </a:lnTo>
                <a:lnTo>
                  <a:pt x="189859" y="94929"/>
                </a:lnTo>
                <a:lnTo>
                  <a:pt x="1178643" y="94929"/>
                </a:lnTo>
                <a:lnTo>
                  <a:pt x="1178643" y="284788"/>
                </a:lnTo>
                <a:close/>
              </a:path>
            </a:pathLst>
          </a:custGeom>
          <a:ln w="12700">
            <a:solidFill>
              <a:srgbClr val="294A8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7870145" y="5144516"/>
            <a:ext cx="1014094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444949"/>
                </a:solidFill>
                <a:latin typeface="Calibri"/>
                <a:cs typeface="Calibri"/>
              </a:rPr>
              <a:t>SYNC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spc="-10" dirty="0">
                <a:solidFill>
                  <a:srgbClr val="444949"/>
                </a:solidFill>
                <a:latin typeface="Calibri"/>
                <a:cs typeface="Calibri"/>
              </a:rPr>
              <a:t>replication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97169" y="1357071"/>
            <a:ext cx="4684395" cy="4241165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45"/>
              </a:spcBef>
              <a:buSzPct val="101818"/>
              <a:buFont typeface="Arial"/>
              <a:buChar char="•"/>
              <a:tabLst>
                <a:tab pos="241300" algn="l"/>
              </a:tabLst>
            </a:pPr>
            <a:r>
              <a:rPr sz="4125" spc="-7" baseline="1010" dirty="0">
                <a:solidFill>
                  <a:srgbClr val="444949"/>
                </a:solidFill>
                <a:latin typeface="Gill Sans MT"/>
                <a:cs typeface="Gill Sans MT"/>
              </a:rPr>
              <a:t>SYNC</a:t>
            </a:r>
            <a:r>
              <a:rPr sz="4125" baseline="101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replication</a:t>
            </a:r>
            <a:endParaRPr sz="2800">
              <a:latin typeface="Gill Sans MT"/>
              <a:cs typeface="Gill Sans MT"/>
            </a:endParaRPr>
          </a:p>
          <a:p>
            <a:pPr marL="241300" marR="372745" indent="-228600">
              <a:lnSpc>
                <a:spcPts val="3020"/>
              </a:lnSpc>
              <a:spcBef>
                <a:spcPts val="103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5" dirty="0">
                <a:solidFill>
                  <a:srgbClr val="444949"/>
                </a:solidFill>
                <a:latin typeface="Gill Sans MT"/>
                <a:cs typeface="Gill Sans MT"/>
              </a:rPr>
              <a:t>One </a:t>
            </a:r>
            <a:r>
              <a:rPr sz="2800" spc="-10" dirty="0">
                <a:solidFill>
                  <a:srgbClr val="444949"/>
                </a:solidFill>
                <a:latin typeface="Gill Sans MT"/>
                <a:cs typeface="Gill Sans MT"/>
              </a:rPr>
              <a:t>DNS </a:t>
            </a:r>
            <a:r>
              <a:rPr sz="2800" spc="-5" dirty="0">
                <a:solidFill>
                  <a:srgbClr val="444949"/>
                </a:solidFill>
                <a:latin typeface="Gill Sans MT"/>
                <a:cs typeface="Gill Sans MT"/>
              </a:rPr>
              <a:t>name </a:t>
            </a:r>
            <a:r>
              <a:rPr sz="2800" dirty="0">
                <a:solidFill>
                  <a:srgbClr val="444949"/>
                </a:solidFill>
                <a:latin typeface="Gill Sans MT"/>
                <a:cs typeface="Gill Sans MT"/>
              </a:rPr>
              <a:t>–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automatic  </a:t>
            </a:r>
            <a:r>
              <a:rPr sz="2800" spc="15" dirty="0">
                <a:solidFill>
                  <a:srgbClr val="444949"/>
                </a:solidFill>
                <a:latin typeface="Gill Sans MT"/>
                <a:cs typeface="Gill Sans MT"/>
              </a:rPr>
              <a:t>app </a:t>
            </a:r>
            <a:r>
              <a:rPr sz="2800" spc="-70" dirty="0">
                <a:solidFill>
                  <a:srgbClr val="444949"/>
                </a:solidFill>
                <a:latin typeface="Gill Sans MT"/>
                <a:cs typeface="Gill Sans MT"/>
              </a:rPr>
              <a:t>failover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to</a:t>
            </a:r>
            <a:r>
              <a:rPr sz="2800" spc="1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standby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3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Increase</a:t>
            </a:r>
            <a:r>
              <a:rPr sz="2800" spc="-1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4125" spc="-60" baseline="1010" dirty="0">
                <a:solidFill>
                  <a:srgbClr val="444949"/>
                </a:solidFill>
                <a:latin typeface="Gill Sans MT"/>
                <a:cs typeface="Gill Sans MT"/>
              </a:rPr>
              <a:t>availability</a:t>
            </a:r>
            <a:endParaRPr sz="4125" baseline="1010">
              <a:latin typeface="Gill Sans MT"/>
              <a:cs typeface="Gill Sans MT"/>
            </a:endParaRPr>
          </a:p>
          <a:p>
            <a:pPr marL="241300" marR="376555" indent="-228600">
              <a:lnSpc>
                <a:spcPts val="3020"/>
              </a:lnSpc>
              <a:spcBef>
                <a:spcPts val="105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80" dirty="0">
                <a:solidFill>
                  <a:srgbClr val="444949"/>
                </a:solidFill>
                <a:latin typeface="Gill Sans MT"/>
                <a:cs typeface="Gill Sans MT"/>
              </a:rPr>
              <a:t>Failover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in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case </a:t>
            </a:r>
            <a:r>
              <a:rPr sz="2800" spc="-35" dirty="0">
                <a:solidFill>
                  <a:srgbClr val="444949"/>
                </a:solidFill>
                <a:latin typeface="Gill Sans MT"/>
                <a:cs typeface="Gill Sans MT"/>
              </a:rPr>
              <a:t>of </a:t>
            </a:r>
            <a:r>
              <a:rPr sz="2800" spc="-80" dirty="0">
                <a:solidFill>
                  <a:srgbClr val="444949"/>
                </a:solidFill>
                <a:latin typeface="Gill Sans MT"/>
                <a:cs typeface="Gill Sans MT"/>
              </a:rPr>
              <a:t>loss </a:t>
            </a:r>
            <a:r>
              <a:rPr sz="2800" spc="-35" dirty="0">
                <a:solidFill>
                  <a:srgbClr val="444949"/>
                </a:solidFill>
                <a:latin typeface="Gill Sans MT"/>
                <a:cs typeface="Gill Sans MT"/>
              </a:rPr>
              <a:t>of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AZ,  </a:t>
            </a:r>
            <a:r>
              <a:rPr sz="2800" spc="-80" dirty="0">
                <a:solidFill>
                  <a:srgbClr val="444949"/>
                </a:solidFill>
                <a:latin typeface="Gill Sans MT"/>
                <a:cs typeface="Gill Sans MT"/>
              </a:rPr>
              <a:t>loss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of </a:t>
            </a:r>
            <a:r>
              <a:rPr sz="2800" spc="-70" dirty="0">
                <a:solidFill>
                  <a:srgbClr val="444949"/>
                </a:solidFill>
                <a:latin typeface="Gill Sans MT"/>
                <a:cs typeface="Gill Sans MT"/>
              </a:rPr>
              <a:t>network,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instance </a:t>
            </a:r>
            <a:r>
              <a:rPr sz="2800" spc="-105" dirty="0">
                <a:solidFill>
                  <a:srgbClr val="444949"/>
                </a:solidFill>
                <a:latin typeface="Gill Sans MT"/>
                <a:cs typeface="Gill Sans MT"/>
              </a:rPr>
              <a:t>or 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storage</a:t>
            </a:r>
            <a:r>
              <a:rPr sz="2800" spc="-2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failure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1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25" dirty="0">
                <a:solidFill>
                  <a:srgbClr val="444949"/>
                </a:solidFill>
                <a:latin typeface="Gill Sans MT"/>
                <a:cs typeface="Gill Sans MT"/>
              </a:rPr>
              <a:t>No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manual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intervention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in</a:t>
            </a:r>
            <a:r>
              <a:rPr sz="2800" spc="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10" dirty="0">
                <a:solidFill>
                  <a:srgbClr val="444949"/>
                </a:solidFill>
                <a:latin typeface="Gill Sans MT"/>
                <a:cs typeface="Gill Sans MT"/>
              </a:rPr>
              <a:t>apps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7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Not </a:t>
            </a:r>
            <a:r>
              <a:rPr sz="2800" spc="-35" dirty="0">
                <a:solidFill>
                  <a:srgbClr val="444949"/>
                </a:solidFill>
                <a:latin typeface="Gill Sans MT"/>
                <a:cs typeface="Gill Sans MT"/>
              </a:rPr>
              <a:t>used </a:t>
            </a:r>
            <a:r>
              <a:rPr sz="2800" spc="-90" dirty="0">
                <a:solidFill>
                  <a:srgbClr val="444949"/>
                </a:solidFill>
                <a:latin typeface="Gill Sans MT"/>
                <a:cs typeface="Gill Sans MT"/>
              </a:rPr>
              <a:t>for</a:t>
            </a:r>
            <a:r>
              <a:rPr sz="2800" spc="6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scaling</a:t>
            </a:r>
            <a:endParaRPr sz="2800">
              <a:latin typeface="Gill Sans MT"/>
              <a:cs typeface="Gill Sans MT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116048" y="5495035"/>
            <a:ext cx="1704339" cy="9391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475615">
              <a:lnSpc>
                <a:spcPct val="100000"/>
              </a:lnSpc>
              <a:spcBef>
                <a:spcPts val="90"/>
              </a:spcBef>
            </a:pPr>
            <a:r>
              <a:rPr sz="2000" b="1" spc="-40" dirty="0">
                <a:solidFill>
                  <a:srgbClr val="444949"/>
                </a:solidFill>
                <a:latin typeface="Calibri"/>
                <a:cs typeface="Calibri"/>
              </a:rPr>
              <a:t>RDS</a:t>
            </a:r>
            <a:r>
              <a:rPr sz="2000" b="1" spc="-10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2000" b="1" spc="-30" dirty="0">
                <a:solidFill>
                  <a:srgbClr val="444949"/>
                </a:solidFill>
                <a:latin typeface="Calibri"/>
                <a:cs typeface="Calibri"/>
              </a:rPr>
              <a:t>DB</a:t>
            </a:r>
            <a:endParaRPr sz="2000">
              <a:latin typeface="Calibri"/>
              <a:cs typeface="Calibri"/>
            </a:endParaRPr>
          </a:p>
          <a:p>
            <a:pPr marL="12700" marR="5080" algn="ctr">
              <a:lnSpc>
                <a:spcPct val="100000"/>
              </a:lnSpc>
            </a:pPr>
            <a:r>
              <a:rPr sz="2000" b="1" spc="-55" dirty="0">
                <a:solidFill>
                  <a:srgbClr val="444949"/>
                </a:solidFill>
                <a:latin typeface="Calibri"/>
                <a:cs typeface="Calibri"/>
              </a:rPr>
              <a:t>instance</a:t>
            </a:r>
            <a:r>
              <a:rPr sz="2000" b="1" spc="-15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2000" b="1" spc="-55" dirty="0">
                <a:solidFill>
                  <a:srgbClr val="444949"/>
                </a:solidFill>
                <a:latin typeface="Calibri"/>
                <a:cs typeface="Calibri"/>
              </a:rPr>
              <a:t>standby  </a:t>
            </a:r>
            <a:r>
              <a:rPr sz="2000" b="1" spc="-40" dirty="0">
                <a:solidFill>
                  <a:srgbClr val="444949"/>
                </a:solidFill>
                <a:latin typeface="Calibri"/>
                <a:cs typeface="Calibri"/>
              </a:rPr>
              <a:t>(AZ</a:t>
            </a:r>
            <a:r>
              <a:rPr sz="2000" b="1" spc="-114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2000" b="1" spc="-30" dirty="0">
                <a:solidFill>
                  <a:srgbClr val="444949"/>
                </a:solidFill>
                <a:latin typeface="Calibri"/>
                <a:cs typeface="Calibri"/>
              </a:rPr>
              <a:t>B)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6437376" y="4023359"/>
            <a:ext cx="1094231" cy="14417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5956823" y="3439815"/>
            <a:ext cx="4805045" cy="414020"/>
          </a:xfrm>
          <a:prstGeom prst="rect">
            <a:avLst/>
          </a:prstGeom>
          <a:solidFill>
            <a:srgbClr val="444949"/>
          </a:solidFill>
        </p:spPr>
        <p:txBody>
          <a:bodyPr vert="horz" wrap="square" lIns="0" tIns="52705" rIns="0" bIns="0" rtlCol="0">
            <a:spAutoFit/>
          </a:bodyPr>
          <a:lstStyle/>
          <a:p>
            <a:pPr marL="743585">
              <a:lnSpc>
                <a:spcPct val="100000"/>
              </a:lnSpc>
              <a:spcBef>
                <a:spcPts val="415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One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DNS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name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–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automatic</a:t>
            </a:r>
            <a:r>
              <a:rPr sz="18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failover</a:t>
            </a:r>
            <a:endParaRPr sz="18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07851568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1892" y="6464300"/>
            <a:ext cx="127698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16939" y="374395"/>
            <a:ext cx="2940685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45" dirty="0"/>
              <a:t>RDS</a:t>
            </a:r>
            <a:r>
              <a:rPr spc="-70" dirty="0"/>
              <a:t> </a:t>
            </a:r>
            <a:r>
              <a:rPr spc="-90" dirty="0"/>
              <a:t>Backups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797169" y="1398524"/>
            <a:ext cx="6261735" cy="435356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Backups are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automatically </a:t>
            </a:r>
            <a:r>
              <a:rPr sz="2800" spc="-25" dirty="0">
                <a:solidFill>
                  <a:srgbClr val="444949"/>
                </a:solidFill>
                <a:latin typeface="Gill Sans MT"/>
                <a:cs typeface="Gill Sans MT"/>
              </a:rPr>
              <a:t>enabled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in</a:t>
            </a:r>
            <a:r>
              <a:rPr sz="2800" spc="13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RDS</a:t>
            </a:r>
            <a:endParaRPr sz="2800">
              <a:latin typeface="Gill Sans MT"/>
              <a:cs typeface="Gill Sans MT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lr>
                <a:srgbClr val="444949"/>
              </a:buClr>
              <a:buFont typeface="Arial"/>
              <a:buChar char="•"/>
            </a:pPr>
            <a:endParaRPr sz="3450">
              <a:latin typeface="Times New Roman"/>
              <a:cs typeface="Times New Roman"/>
            </a:endParaRPr>
          </a:p>
          <a:p>
            <a:pPr marL="241300" indent="-228600">
              <a:lnSpc>
                <a:spcPts val="3329"/>
              </a:lnSpc>
              <a:buFont typeface="Arial"/>
              <a:buChar char="•"/>
              <a:tabLst>
                <a:tab pos="241300" algn="l"/>
              </a:tabLst>
            </a:pP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Automated</a:t>
            </a:r>
            <a:r>
              <a:rPr sz="2800" spc="-1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backups:</a:t>
            </a:r>
            <a:endParaRPr sz="2800">
              <a:latin typeface="Gill Sans MT"/>
              <a:cs typeface="Gill Sans MT"/>
            </a:endParaRPr>
          </a:p>
          <a:p>
            <a:pPr marL="698500" lvl="1" indent="-228600">
              <a:lnSpc>
                <a:spcPts val="2815"/>
              </a:lnSpc>
              <a:buFont typeface="Arial"/>
              <a:buChar char="•"/>
              <a:tabLst>
                <a:tab pos="698500" algn="l"/>
              </a:tabLst>
            </a:pPr>
            <a:r>
              <a:rPr sz="2400" spc="-55" dirty="0">
                <a:solidFill>
                  <a:srgbClr val="444949"/>
                </a:solidFill>
                <a:latin typeface="Gill Sans MT"/>
                <a:cs typeface="Gill Sans MT"/>
              </a:rPr>
              <a:t>Daily full </a:t>
            </a:r>
            <a:r>
              <a:rPr sz="2400" spc="-40" dirty="0">
                <a:solidFill>
                  <a:srgbClr val="444949"/>
                </a:solidFill>
                <a:latin typeface="Gill Sans MT"/>
                <a:cs typeface="Gill Sans MT"/>
              </a:rPr>
              <a:t>snapshot </a:t>
            </a:r>
            <a:r>
              <a:rPr sz="2400" spc="-30" dirty="0">
                <a:solidFill>
                  <a:srgbClr val="444949"/>
                </a:solidFill>
                <a:latin typeface="Gill Sans MT"/>
                <a:cs typeface="Gill Sans MT"/>
              </a:rPr>
              <a:t>of </a:t>
            </a:r>
            <a:r>
              <a:rPr sz="2400" spc="-35" dirty="0">
                <a:solidFill>
                  <a:srgbClr val="444949"/>
                </a:solidFill>
                <a:latin typeface="Gill Sans MT"/>
                <a:cs typeface="Gill Sans MT"/>
              </a:rPr>
              <a:t>the</a:t>
            </a:r>
            <a:r>
              <a:rPr sz="2400" spc="14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20" dirty="0">
                <a:solidFill>
                  <a:srgbClr val="444949"/>
                </a:solidFill>
                <a:latin typeface="Gill Sans MT"/>
                <a:cs typeface="Gill Sans MT"/>
              </a:rPr>
              <a:t>database</a:t>
            </a:r>
            <a:endParaRPr sz="2400">
              <a:latin typeface="Gill Sans MT"/>
              <a:cs typeface="Gill Sans MT"/>
            </a:endParaRPr>
          </a:p>
          <a:p>
            <a:pPr marL="698500" lvl="1" indent="-228600">
              <a:lnSpc>
                <a:spcPts val="2810"/>
              </a:lnSpc>
              <a:buFont typeface="Arial"/>
              <a:buChar char="•"/>
              <a:tabLst>
                <a:tab pos="698500" algn="l"/>
              </a:tabLst>
            </a:pPr>
            <a:r>
              <a:rPr sz="2400" spc="-45" dirty="0">
                <a:solidFill>
                  <a:srgbClr val="444949"/>
                </a:solidFill>
                <a:latin typeface="Gill Sans MT"/>
                <a:cs typeface="Gill Sans MT"/>
              </a:rPr>
              <a:t>Capture </a:t>
            </a:r>
            <a:r>
              <a:rPr sz="2400" spc="-50" dirty="0">
                <a:solidFill>
                  <a:srgbClr val="444949"/>
                </a:solidFill>
                <a:latin typeface="Gill Sans MT"/>
                <a:cs typeface="Gill Sans MT"/>
              </a:rPr>
              <a:t>transaction </a:t>
            </a:r>
            <a:r>
              <a:rPr sz="2400" spc="-45" dirty="0">
                <a:solidFill>
                  <a:srgbClr val="444949"/>
                </a:solidFill>
                <a:latin typeface="Gill Sans MT"/>
                <a:cs typeface="Gill Sans MT"/>
              </a:rPr>
              <a:t>logs </a:t>
            </a:r>
            <a:r>
              <a:rPr sz="2400" spc="-55" dirty="0">
                <a:solidFill>
                  <a:srgbClr val="444949"/>
                </a:solidFill>
                <a:latin typeface="Gill Sans MT"/>
                <a:cs typeface="Gill Sans MT"/>
              </a:rPr>
              <a:t>in </a:t>
            </a:r>
            <a:r>
              <a:rPr sz="2400" spc="-60" dirty="0">
                <a:solidFill>
                  <a:srgbClr val="444949"/>
                </a:solidFill>
                <a:latin typeface="Gill Sans MT"/>
                <a:cs typeface="Gill Sans MT"/>
              </a:rPr>
              <a:t>real</a:t>
            </a:r>
            <a:r>
              <a:rPr sz="2400" spc="14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40" dirty="0">
                <a:solidFill>
                  <a:srgbClr val="444949"/>
                </a:solidFill>
                <a:latin typeface="Gill Sans MT"/>
                <a:cs typeface="Gill Sans MT"/>
              </a:rPr>
              <a:t>time</a:t>
            </a:r>
            <a:endParaRPr sz="2400">
              <a:latin typeface="Gill Sans MT"/>
              <a:cs typeface="Gill Sans MT"/>
            </a:endParaRPr>
          </a:p>
          <a:p>
            <a:pPr marL="469900">
              <a:lnSpc>
                <a:spcPts val="2810"/>
              </a:lnSpc>
            </a:pPr>
            <a:r>
              <a:rPr sz="2400" dirty="0">
                <a:solidFill>
                  <a:srgbClr val="444949"/>
                </a:solidFill>
                <a:latin typeface="Arial"/>
                <a:cs typeface="Arial"/>
              </a:rPr>
              <a:t>• </a:t>
            </a:r>
            <a:r>
              <a:rPr sz="2400" spc="180" dirty="0">
                <a:solidFill>
                  <a:srgbClr val="444949"/>
                </a:solidFill>
                <a:latin typeface="Gill Sans MT"/>
                <a:cs typeface="Gill Sans MT"/>
              </a:rPr>
              <a:t>=&gt; </a:t>
            </a:r>
            <a:r>
              <a:rPr sz="2400" spc="-50" dirty="0">
                <a:solidFill>
                  <a:srgbClr val="444949"/>
                </a:solidFill>
                <a:latin typeface="Gill Sans MT"/>
                <a:cs typeface="Gill Sans MT"/>
              </a:rPr>
              <a:t>ability to </a:t>
            </a:r>
            <a:r>
              <a:rPr sz="2400" spc="-70" dirty="0">
                <a:solidFill>
                  <a:srgbClr val="444949"/>
                </a:solidFill>
                <a:latin typeface="Gill Sans MT"/>
                <a:cs typeface="Gill Sans MT"/>
              </a:rPr>
              <a:t>restore </a:t>
            </a:r>
            <a:r>
              <a:rPr sz="2400" spc="-50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2400" spc="-40" dirty="0">
                <a:solidFill>
                  <a:srgbClr val="444949"/>
                </a:solidFill>
                <a:latin typeface="Gill Sans MT"/>
                <a:cs typeface="Gill Sans MT"/>
              </a:rPr>
              <a:t>any point </a:t>
            </a:r>
            <a:r>
              <a:rPr sz="2400" spc="-55" dirty="0">
                <a:solidFill>
                  <a:srgbClr val="444949"/>
                </a:solidFill>
                <a:latin typeface="Gill Sans MT"/>
                <a:cs typeface="Gill Sans MT"/>
              </a:rPr>
              <a:t>in</a:t>
            </a:r>
            <a:r>
              <a:rPr sz="2400" spc="-35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40" dirty="0">
                <a:solidFill>
                  <a:srgbClr val="444949"/>
                </a:solidFill>
                <a:latin typeface="Gill Sans MT"/>
                <a:cs typeface="Gill Sans MT"/>
              </a:rPr>
              <a:t>time</a:t>
            </a:r>
            <a:endParaRPr sz="2400">
              <a:latin typeface="Gill Sans MT"/>
              <a:cs typeface="Gill Sans MT"/>
            </a:endParaRPr>
          </a:p>
          <a:p>
            <a:pPr marL="698500" lvl="1" indent="-228600">
              <a:lnSpc>
                <a:spcPts val="2845"/>
              </a:lnSpc>
              <a:buFont typeface="Arial"/>
              <a:buChar char="•"/>
              <a:tabLst>
                <a:tab pos="698500" algn="l"/>
              </a:tabLst>
            </a:pPr>
            <a:r>
              <a:rPr sz="2400" dirty="0">
                <a:solidFill>
                  <a:srgbClr val="444949"/>
                </a:solidFill>
                <a:latin typeface="Gill Sans MT"/>
                <a:cs typeface="Gill Sans MT"/>
              </a:rPr>
              <a:t>7 </a:t>
            </a:r>
            <a:r>
              <a:rPr sz="2400" spc="-45" dirty="0">
                <a:solidFill>
                  <a:srgbClr val="444949"/>
                </a:solidFill>
                <a:latin typeface="Gill Sans MT"/>
                <a:cs typeface="Gill Sans MT"/>
              </a:rPr>
              <a:t>days </a:t>
            </a:r>
            <a:r>
              <a:rPr sz="2400" spc="-55" dirty="0">
                <a:solidFill>
                  <a:srgbClr val="444949"/>
                </a:solidFill>
                <a:latin typeface="Gill Sans MT"/>
                <a:cs typeface="Gill Sans MT"/>
              </a:rPr>
              <a:t>retention </a:t>
            </a:r>
            <a:r>
              <a:rPr sz="2400" spc="-15" dirty="0">
                <a:solidFill>
                  <a:srgbClr val="444949"/>
                </a:solidFill>
                <a:latin typeface="Gill Sans MT"/>
                <a:cs typeface="Gill Sans MT"/>
              </a:rPr>
              <a:t>(can </a:t>
            </a:r>
            <a:r>
              <a:rPr sz="2400" spc="10" dirty="0">
                <a:solidFill>
                  <a:srgbClr val="444949"/>
                </a:solidFill>
                <a:latin typeface="Gill Sans MT"/>
                <a:cs typeface="Gill Sans MT"/>
              </a:rPr>
              <a:t>be </a:t>
            </a:r>
            <a:r>
              <a:rPr sz="2400" spc="-45" dirty="0">
                <a:solidFill>
                  <a:srgbClr val="444949"/>
                </a:solidFill>
                <a:latin typeface="Gill Sans MT"/>
                <a:cs typeface="Gill Sans MT"/>
              </a:rPr>
              <a:t>increased </a:t>
            </a:r>
            <a:r>
              <a:rPr sz="2400" spc="-50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2400" dirty="0">
                <a:solidFill>
                  <a:srgbClr val="444949"/>
                </a:solidFill>
                <a:latin typeface="Gill Sans MT"/>
                <a:cs typeface="Gill Sans MT"/>
              </a:rPr>
              <a:t>35</a:t>
            </a:r>
            <a:r>
              <a:rPr sz="2400" spc="12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30" dirty="0">
                <a:solidFill>
                  <a:srgbClr val="444949"/>
                </a:solidFill>
                <a:latin typeface="Gill Sans MT"/>
                <a:cs typeface="Gill Sans MT"/>
              </a:rPr>
              <a:t>days)</a:t>
            </a:r>
            <a:endParaRPr sz="2400">
              <a:latin typeface="Gill Sans MT"/>
              <a:cs typeface="Gill Sans MT"/>
            </a:endParaRPr>
          </a:p>
          <a:p>
            <a:pPr lvl="1">
              <a:lnSpc>
                <a:spcPct val="100000"/>
              </a:lnSpc>
              <a:buClr>
                <a:srgbClr val="444949"/>
              </a:buClr>
              <a:buFont typeface="Arial"/>
              <a:buChar char="•"/>
            </a:pPr>
            <a:endParaRPr sz="2700">
              <a:latin typeface="Times New Roman"/>
              <a:cs typeface="Times New Roman"/>
            </a:endParaRPr>
          </a:p>
          <a:p>
            <a:pPr marL="241300" indent="-228600">
              <a:lnSpc>
                <a:spcPts val="3329"/>
              </a:lnSpc>
              <a:buFont typeface="Arial"/>
              <a:buChar char="•"/>
              <a:tabLst>
                <a:tab pos="241300" algn="l"/>
              </a:tabLst>
            </a:pP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DB</a:t>
            </a:r>
            <a:r>
              <a:rPr sz="2800" spc="-1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Snapshots:</a:t>
            </a:r>
            <a:endParaRPr sz="2800">
              <a:latin typeface="Gill Sans MT"/>
              <a:cs typeface="Gill Sans MT"/>
            </a:endParaRPr>
          </a:p>
          <a:p>
            <a:pPr marL="698500" lvl="1" indent="-228600">
              <a:lnSpc>
                <a:spcPts val="2815"/>
              </a:lnSpc>
              <a:buFont typeface="Arial"/>
              <a:buChar char="•"/>
              <a:tabLst>
                <a:tab pos="698500" algn="l"/>
              </a:tabLst>
            </a:pPr>
            <a:r>
              <a:rPr sz="2400" spc="-40" dirty="0">
                <a:solidFill>
                  <a:srgbClr val="444949"/>
                </a:solidFill>
                <a:latin typeface="Gill Sans MT"/>
                <a:cs typeface="Gill Sans MT"/>
              </a:rPr>
              <a:t>Manually </a:t>
            </a:r>
            <a:r>
              <a:rPr sz="2400" spc="-45" dirty="0">
                <a:solidFill>
                  <a:srgbClr val="444949"/>
                </a:solidFill>
                <a:latin typeface="Gill Sans MT"/>
                <a:cs typeface="Gill Sans MT"/>
              </a:rPr>
              <a:t>triggered </a:t>
            </a:r>
            <a:r>
              <a:rPr sz="2400" spc="-35" dirty="0">
                <a:solidFill>
                  <a:srgbClr val="444949"/>
                </a:solidFill>
                <a:latin typeface="Gill Sans MT"/>
                <a:cs typeface="Gill Sans MT"/>
              </a:rPr>
              <a:t>by the</a:t>
            </a:r>
            <a:r>
              <a:rPr sz="2400" spc="7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65" dirty="0">
                <a:solidFill>
                  <a:srgbClr val="444949"/>
                </a:solidFill>
                <a:latin typeface="Gill Sans MT"/>
                <a:cs typeface="Gill Sans MT"/>
              </a:rPr>
              <a:t>user</a:t>
            </a:r>
            <a:endParaRPr sz="2400">
              <a:latin typeface="Gill Sans MT"/>
              <a:cs typeface="Gill Sans MT"/>
            </a:endParaRPr>
          </a:p>
          <a:p>
            <a:pPr marL="698500" lvl="1" indent="-228600">
              <a:lnSpc>
                <a:spcPts val="2845"/>
              </a:lnSpc>
              <a:buFont typeface="Arial"/>
              <a:buChar char="•"/>
              <a:tabLst>
                <a:tab pos="698500" algn="l"/>
              </a:tabLst>
            </a:pPr>
            <a:r>
              <a:rPr sz="2400" spc="-50" dirty="0">
                <a:solidFill>
                  <a:srgbClr val="444949"/>
                </a:solidFill>
                <a:latin typeface="Gill Sans MT"/>
                <a:cs typeface="Gill Sans MT"/>
              </a:rPr>
              <a:t>Retention </a:t>
            </a:r>
            <a:r>
              <a:rPr sz="2400" spc="-30" dirty="0">
                <a:solidFill>
                  <a:srgbClr val="444949"/>
                </a:solidFill>
                <a:latin typeface="Gill Sans MT"/>
                <a:cs typeface="Gill Sans MT"/>
              </a:rPr>
              <a:t>of backup </a:t>
            </a:r>
            <a:r>
              <a:rPr sz="2400" spc="-80" dirty="0">
                <a:solidFill>
                  <a:srgbClr val="444949"/>
                </a:solidFill>
                <a:latin typeface="Gill Sans MT"/>
                <a:cs typeface="Gill Sans MT"/>
              </a:rPr>
              <a:t>for </a:t>
            </a:r>
            <a:r>
              <a:rPr sz="2400" spc="-40" dirty="0">
                <a:solidFill>
                  <a:srgbClr val="444949"/>
                </a:solidFill>
                <a:latin typeface="Gill Sans MT"/>
                <a:cs typeface="Gill Sans MT"/>
              </a:rPr>
              <a:t>as </a:t>
            </a:r>
            <a:r>
              <a:rPr sz="2400" spc="-35" dirty="0">
                <a:solidFill>
                  <a:srgbClr val="444949"/>
                </a:solidFill>
                <a:latin typeface="Gill Sans MT"/>
                <a:cs typeface="Gill Sans MT"/>
              </a:rPr>
              <a:t>long </a:t>
            </a:r>
            <a:r>
              <a:rPr sz="2400" spc="-40" dirty="0">
                <a:solidFill>
                  <a:srgbClr val="444949"/>
                </a:solidFill>
                <a:latin typeface="Gill Sans MT"/>
                <a:cs typeface="Gill Sans MT"/>
              </a:rPr>
              <a:t>as </a:t>
            </a:r>
            <a:r>
              <a:rPr sz="2400" spc="-55" dirty="0">
                <a:solidFill>
                  <a:srgbClr val="444949"/>
                </a:solidFill>
                <a:latin typeface="Gill Sans MT"/>
                <a:cs typeface="Gill Sans MT"/>
              </a:rPr>
              <a:t>you</a:t>
            </a:r>
            <a:r>
              <a:rPr sz="2400" spc="28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40" dirty="0">
                <a:solidFill>
                  <a:srgbClr val="444949"/>
                </a:solidFill>
                <a:latin typeface="Gill Sans MT"/>
                <a:cs typeface="Gill Sans MT"/>
              </a:rPr>
              <a:t>want</a:t>
            </a:r>
            <a:endParaRPr sz="2400"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2466521539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41892" y="6471592"/>
            <a:ext cx="1276985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374395"/>
            <a:ext cx="3554095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45" dirty="0"/>
              <a:t>RDS</a:t>
            </a:r>
            <a:r>
              <a:rPr spc="-60" dirty="0"/>
              <a:t> Encryption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16939" y="1338783"/>
            <a:ext cx="9829165" cy="3968750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4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Encryption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at </a:t>
            </a:r>
            <a:r>
              <a:rPr sz="2800" spc="-90" dirty="0">
                <a:solidFill>
                  <a:srgbClr val="444949"/>
                </a:solidFill>
                <a:latin typeface="Gill Sans MT"/>
                <a:cs typeface="Gill Sans MT"/>
              </a:rPr>
              <a:t>rest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capability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with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AWS </a:t>
            </a:r>
            <a:r>
              <a:rPr sz="2800" spc="-110" dirty="0">
                <a:solidFill>
                  <a:srgbClr val="444949"/>
                </a:solidFill>
                <a:latin typeface="Gill Sans MT"/>
                <a:cs typeface="Gill Sans MT"/>
              </a:rPr>
              <a:t>KMS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- </a:t>
            </a:r>
            <a:r>
              <a:rPr sz="2800" spc="-10" dirty="0">
                <a:solidFill>
                  <a:srgbClr val="444949"/>
                </a:solidFill>
                <a:latin typeface="Gill Sans MT"/>
                <a:cs typeface="Gill Sans MT"/>
              </a:rPr>
              <a:t>AES-256</a:t>
            </a:r>
            <a:r>
              <a:rPr sz="2800" spc="10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encryption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5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444949"/>
                </a:solidFill>
                <a:latin typeface="Gill Sans MT"/>
                <a:cs typeface="Gill Sans MT"/>
              </a:rPr>
              <a:t>SSL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certificates to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encrypt </a:t>
            </a:r>
            <a:r>
              <a:rPr sz="2800" spc="-25" dirty="0">
                <a:solidFill>
                  <a:srgbClr val="444949"/>
                </a:solidFill>
                <a:latin typeface="Gill Sans MT"/>
                <a:cs typeface="Gill Sans MT"/>
              </a:rPr>
              <a:t>data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RDS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in</a:t>
            </a:r>
            <a:r>
              <a:rPr sz="2800" spc="19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flight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7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254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2800" u="heavy" spc="-55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Gill Sans MT"/>
                <a:cs typeface="Gill Sans MT"/>
              </a:rPr>
              <a:t>enforce</a:t>
            </a:r>
            <a:r>
              <a:rPr sz="2800" spc="-29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SSL:</a:t>
            </a:r>
            <a:endParaRPr sz="2800">
              <a:latin typeface="Gill Sans MT"/>
              <a:cs typeface="Gill Sans MT"/>
            </a:endParaRPr>
          </a:p>
          <a:p>
            <a:pPr marL="698500" lvl="1" indent="-228600">
              <a:lnSpc>
                <a:spcPct val="100000"/>
              </a:lnSpc>
              <a:spcBef>
                <a:spcPts val="229"/>
              </a:spcBef>
              <a:buSzPct val="102127"/>
              <a:buFont typeface="Arial"/>
              <a:buChar char="•"/>
              <a:tabLst>
                <a:tab pos="698500" algn="l"/>
                <a:tab pos="2315845" algn="l"/>
              </a:tabLst>
            </a:pPr>
            <a:r>
              <a:rPr sz="3525" spc="-52" baseline="1182" dirty="0">
                <a:solidFill>
                  <a:srgbClr val="444949"/>
                </a:solidFill>
                <a:latin typeface="Gill Sans MT"/>
                <a:cs typeface="Gill Sans MT"/>
              </a:rPr>
              <a:t>PostgreSQL:	</a:t>
            </a:r>
            <a:r>
              <a:rPr sz="2400" spc="-55" dirty="0">
                <a:solidFill>
                  <a:srgbClr val="444949"/>
                </a:solidFill>
                <a:latin typeface="Gill Sans MT"/>
                <a:cs typeface="Gill Sans MT"/>
              </a:rPr>
              <a:t>rds.force_ssl=1 in </a:t>
            </a:r>
            <a:r>
              <a:rPr sz="2400" spc="-35" dirty="0">
                <a:solidFill>
                  <a:srgbClr val="444949"/>
                </a:solidFill>
                <a:latin typeface="Gill Sans MT"/>
                <a:cs typeface="Gill Sans MT"/>
              </a:rPr>
              <a:t>the </a:t>
            </a:r>
            <a:r>
              <a:rPr sz="2400" spc="-45" dirty="0">
                <a:solidFill>
                  <a:srgbClr val="444949"/>
                </a:solidFill>
                <a:latin typeface="Gill Sans MT"/>
                <a:cs typeface="Gill Sans MT"/>
              </a:rPr>
              <a:t>AWS </a:t>
            </a:r>
            <a:r>
              <a:rPr sz="2400" spc="-30" dirty="0">
                <a:solidFill>
                  <a:srgbClr val="444949"/>
                </a:solidFill>
                <a:latin typeface="Gill Sans MT"/>
                <a:cs typeface="Gill Sans MT"/>
              </a:rPr>
              <a:t>RDS </a:t>
            </a:r>
            <a:r>
              <a:rPr sz="2400" spc="-45" dirty="0">
                <a:solidFill>
                  <a:srgbClr val="444949"/>
                </a:solidFill>
                <a:latin typeface="Gill Sans MT"/>
                <a:cs typeface="Gill Sans MT"/>
              </a:rPr>
              <a:t>Console </a:t>
            </a:r>
            <a:r>
              <a:rPr sz="2400" spc="-35" dirty="0">
                <a:solidFill>
                  <a:srgbClr val="444949"/>
                </a:solidFill>
                <a:latin typeface="Gill Sans MT"/>
                <a:cs typeface="Gill Sans MT"/>
              </a:rPr>
              <a:t>(Paratemer</a:t>
            </a:r>
            <a:r>
              <a:rPr sz="2400" spc="6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45" dirty="0">
                <a:solidFill>
                  <a:srgbClr val="444949"/>
                </a:solidFill>
                <a:latin typeface="Gill Sans MT"/>
                <a:cs typeface="Gill Sans MT"/>
              </a:rPr>
              <a:t>Groups)</a:t>
            </a:r>
            <a:endParaRPr sz="2400">
              <a:latin typeface="Gill Sans MT"/>
              <a:cs typeface="Gill Sans MT"/>
            </a:endParaRPr>
          </a:p>
          <a:p>
            <a:pPr marL="698500" lvl="1" indent="-228600">
              <a:lnSpc>
                <a:spcPts val="2735"/>
              </a:lnSpc>
              <a:spcBef>
                <a:spcPts val="219"/>
              </a:spcBef>
              <a:buSzPct val="102127"/>
              <a:buFont typeface="Arial"/>
              <a:buChar char="•"/>
              <a:tabLst>
                <a:tab pos="698500" algn="l"/>
              </a:tabLst>
            </a:pPr>
            <a:r>
              <a:rPr sz="3525" spc="-15" baseline="1182" dirty="0">
                <a:solidFill>
                  <a:srgbClr val="444949"/>
                </a:solidFill>
                <a:latin typeface="Gill Sans MT"/>
                <a:cs typeface="Gill Sans MT"/>
              </a:rPr>
              <a:t>MySQL: </a:t>
            </a:r>
            <a:r>
              <a:rPr sz="2400" spc="-55" dirty="0">
                <a:solidFill>
                  <a:srgbClr val="444949"/>
                </a:solidFill>
                <a:latin typeface="Gill Sans MT"/>
                <a:cs typeface="Gill Sans MT"/>
              </a:rPr>
              <a:t>Within </a:t>
            </a:r>
            <a:r>
              <a:rPr sz="2400" spc="-35" dirty="0">
                <a:solidFill>
                  <a:srgbClr val="444949"/>
                </a:solidFill>
                <a:latin typeface="Gill Sans MT"/>
                <a:cs typeface="Gill Sans MT"/>
              </a:rPr>
              <a:t>the</a:t>
            </a:r>
            <a:r>
              <a:rPr sz="2400" spc="-18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70" dirty="0">
                <a:solidFill>
                  <a:srgbClr val="444949"/>
                </a:solidFill>
                <a:latin typeface="Gill Sans MT"/>
                <a:cs typeface="Gill Sans MT"/>
              </a:rPr>
              <a:t>DB:</a:t>
            </a:r>
            <a:endParaRPr sz="2400">
              <a:latin typeface="Gill Sans MT"/>
              <a:cs typeface="Gill Sans MT"/>
            </a:endParaRPr>
          </a:p>
          <a:p>
            <a:pPr marL="698500">
              <a:lnSpc>
                <a:spcPts val="2735"/>
              </a:lnSpc>
            </a:pPr>
            <a:r>
              <a:rPr sz="2400" spc="-50" dirty="0">
                <a:solidFill>
                  <a:srgbClr val="444949"/>
                </a:solidFill>
                <a:latin typeface="Gill Sans MT"/>
                <a:cs typeface="Gill Sans MT"/>
              </a:rPr>
              <a:t>GRANT </a:t>
            </a:r>
            <a:r>
              <a:rPr sz="2400" spc="-45" dirty="0">
                <a:solidFill>
                  <a:srgbClr val="444949"/>
                </a:solidFill>
                <a:latin typeface="Gill Sans MT"/>
                <a:cs typeface="Gill Sans MT"/>
              </a:rPr>
              <a:t>USAGE </a:t>
            </a:r>
            <a:r>
              <a:rPr sz="2400" spc="-15" dirty="0">
                <a:solidFill>
                  <a:srgbClr val="444949"/>
                </a:solidFill>
                <a:latin typeface="Gill Sans MT"/>
                <a:cs typeface="Gill Sans MT"/>
              </a:rPr>
              <a:t>ON </a:t>
            </a:r>
            <a:r>
              <a:rPr sz="2400" spc="45" dirty="0">
                <a:solidFill>
                  <a:srgbClr val="444949"/>
                </a:solidFill>
                <a:latin typeface="Gill Sans MT"/>
                <a:cs typeface="Gill Sans MT"/>
              </a:rPr>
              <a:t>*.* </a:t>
            </a:r>
            <a:r>
              <a:rPr sz="2400" spc="-130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2400" spc="-40" dirty="0">
                <a:solidFill>
                  <a:srgbClr val="444949"/>
                </a:solidFill>
                <a:latin typeface="Gill Sans MT"/>
                <a:cs typeface="Gill Sans MT"/>
              </a:rPr>
              <a:t>'mysqluser'@'%' </a:t>
            </a:r>
            <a:r>
              <a:rPr sz="3525" spc="-44" baseline="1182" dirty="0">
                <a:solidFill>
                  <a:srgbClr val="444949"/>
                </a:solidFill>
                <a:latin typeface="Gill Sans MT"/>
                <a:cs typeface="Gill Sans MT"/>
              </a:rPr>
              <a:t>REQUIRE</a:t>
            </a:r>
            <a:r>
              <a:rPr sz="3525" spc="-240" baseline="1182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3525" spc="-22" baseline="1182" dirty="0">
                <a:solidFill>
                  <a:srgbClr val="444949"/>
                </a:solidFill>
                <a:latin typeface="Gill Sans MT"/>
                <a:cs typeface="Gill Sans MT"/>
              </a:rPr>
              <a:t>SSL;</a:t>
            </a:r>
            <a:endParaRPr sz="3525" baseline="1182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3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254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2800" u="heavy" spc="-45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Gill Sans MT"/>
                <a:cs typeface="Gill Sans MT"/>
              </a:rPr>
              <a:t>connect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using</a:t>
            </a:r>
            <a:r>
              <a:rPr sz="2800" spc="-254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SSL:</a:t>
            </a:r>
            <a:endParaRPr sz="2800">
              <a:latin typeface="Gill Sans MT"/>
              <a:cs typeface="Gill Sans MT"/>
            </a:endParaRPr>
          </a:p>
          <a:p>
            <a:pPr marL="698500" lvl="1" indent="-228600">
              <a:lnSpc>
                <a:spcPct val="100000"/>
              </a:lnSpc>
              <a:spcBef>
                <a:spcPts val="229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50" dirty="0">
                <a:solidFill>
                  <a:srgbClr val="444949"/>
                </a:solidFill>
                <a:latin typeface="Gill Sans MT"/>
                <a:cs typeface="Gill Sans MT"/>
              </a:rPr>
              <a:t>Provide </a:t>
            </a:r>
            <a:r>
              <a:rPr sz="2400" spc="-35" dirty="0">
                <a:solidFill>
                  <a:srgbClr val="444949"/>
                </a:solidFill>
                <a:latin typeface="Gill Sans MT"/>
                <a:cs typeface="Gill Sans MT"/>
              </a:rPr>
              <a:t>the </a:t>
            </a:r>
            <a:r>
              <a:rPr sz="2400" spc="-5" dirty="0">
                <a:solidFill>
                  <a:srgbClr val="444949"/>
                </a:solidFill>
                <a:latin typeface="Gill Sans MT"/>
                <a:cs typeface="Gill Sans MT"/>
              </a:rPr>
              <a:t>SSL </a:t>
            </a:r>
            <a:r>
              <a:rPr sz="2400" spc="-114" dirty="0">
                <a:solidFill>
                  <a:srgbClr val="444949"/>
                </a:solidFill>
                <a:latin typeface="Gill Sans MT"/>
                <a:cs typeface="Gill Sans MT"/>
              </a:rPr>
              <a:t>Trust </a:t>
            </a:r>
            <a:r>
              <a:rPr sz="2400" spc="-45" dirty="0">
                <a:solidFill>
                  <a:srgbClr val="444949"/>
                </a:solidFill>
                <a:latin typeface="Gill Sans MT"/>
                <a:cs typeface="Gill Sans MT"/>
              </a:rPr>
              <a:t>certificate </a:t>
            </a:r>
            <a:r>
              <a:rPr sz="2400" spc="-15" dirty="0">
                <a:solidFill>
                  <a:srgbClr val="444949"/>
                </a:solidFill>
                <a:latin typeface="Gill Sans MT"/>
                <a:cs typeface="Gill Sans MT"/>
              </a:rPr>
              <a:t>(can </a:t>
            </a:r>
            <a:r>
              <a:rPr sz="2400" spc="10" dirty="0">
                <a:solidFill>
                  <a:srgbClr val="444949"/>
                </a:solidFill>
                <a:latin typeface="Gill Sans MT"/>
                <a:cs typeface="Gill Sans MT"/>
              </a:rPr>
              <a:t>be </a:t>
            </a:r>
            <a:r>
              <a:rPr sz="2400" spc="-30" dirty="0">
                <a:solidFill>
                  <a:srgbClr val="444949"/>
                </a:solidFill>
                <a:latin typeface="Gill Sans MT"/>
                <a:cs typeface="Gill Sans MT"/>
              </a:rPr>
              <a:t>download </a:t>
            </a:r>
            <a:r>
              <a:rPr sz="2400" spc="-55" dirty="0">
                <a:solidFill>
                  <a:srgbClr val="444949"/>
                </a:solidFill>
                <a:latin typeface="Gill Sans MT"/>
                <a:cs typeface="Gill Sans MT"/>
              </a:rPr>
              <a:t>from</a:t>
            </a:r>
            <a:r>
              <a:rPr sz="2400" spc="-23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30" dirty="0">
                <a:solidFill>
                  <a:srgbClr val="444949"/>
                </a:solidFill>
                <a:latin typeface="Gill Sans MT"/>
                <a:cs typeface="Gill Sans MT"/>
              </a:rPr>
              <a:t>AWS)</a:t>
            </a:r>
            <a:endParaRPr sz="2400">
              <a:latin typeface="Gill Sans MT"/>
              <a:cs typeface="Gill Sans MT"/>
            </a:endParaRPr>
          </a:p>
          <a:p>
            <a:pPr marL="698500" lvl="1" indent="-228600">
              <a:lnSpc>
                <a:spcPct val="100000"/>
              </a:lnSpc>
              <a:spcBef>
                <a:spcPts val="219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50" dirty="0">
                <a:solidFill>
                  <a:srgbClr val="444949"/>
                </a:solidFill>
                <a:latin typeface="Gill Sans MT"/>
                <a:cs typeface="Gill Sans MT"/>
              </a:rPr>
              <a:t>Provide </a:t>
            </a:r>
            <a:r>
              <a:rPr sz="2400" spc="-5" dirty="0">
                <a:solidFill>
                  <a:srgbClr val="444949"/>
                </a:solidFill>
                <a:latin typeface="Gill Sans MT"/>
                <a:cs typeface="Gill Sans MT"/>
              </a:rPr>
              <a:t>SSL </a:t>
            </a:r>
            <a:r>
              <a:rPr sz="2400" spc="-45" dirty="0">
                <a:solidFill>
                  <a:srgbClr val="444949"/>
                </a:solidFill>
                <a:latin typeface="Gill Sans MT"/>
                <a:cs typeface="Gill Sans MT"/>
              </a:rPr>
              <a:t>options </a:t>
            </a:r>
            <a:r>
              <a:rPr sz="2400" spc="-20" dirty="0">
                <a:solidFill>
                  <a:srgbClr val="444949"/>
                </a:solidFill>
                <a:latin typeface="Gill Sans MT"/>
                <a:cs typeface="Gill Sans MT"/>
              </a:rPr>
              <a:t>when </a:t>
            </a:r>
            <a:r>
              <a:rPr sz="2400" spc="-40" dirty="0">
                <a:solidFill>
                  <a:srgbClr val="444949"/>
                </a:solidFill>
                <a:latin typeface="Gill Sans MT"/>
                <a:cs typeface="Gill Sans MT"/>
              </a:rPr>
              <a:t>connecting </a:t>
            </a:r>
            <a:r>
              <a:rPr sz="2400" spc="-50" dirty="0">
                <a:solidFill>
                  <a:srgbClr val="444949"/>
                </a:solidFill>
                <a:latin typeface="Gill Sans MT"/>
                <a:cs typeface="Gill Sans MT"/>
              </a:rPr>
              <a:t>to</a:t>
            </a:r>
            <a:r>
              <a:rPr sz="2400" spc="12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20" dirty="0">
                <a:solidFill>
                  <a:srgbClr val="444949"/>
                </a:solidFill>
                <a:latin typeface="Gill Sans MT"/>
                <a:cs typeface="Gill Sans MT"/>
              </a:rPr>
              <a:t>database</a:t>
            </a:r>
            <a:endParaRPr sz="2400"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876007744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41892" y="6471592"/>
            <a:ext cx="1276985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374395"/>
            <a:ext cx="2922270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45" dirty="0"/>
              <a:t>RDS</a:t>
            </a:r>
            <a:r>
              <a:rPr spc="-80" dirty="0"/>
              <a:t> Security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16939" y="1419860"/>
            <a:ext cx="10241915" cy="3648075"/>
          </a:xfrm>
          <a:prstGeom prst="rect">
            <a:avLst/>
          </a:prstGeom>
        </p:spPr>
        <p:txBody>
          <a:bodyPr vert="horz" wrap="square" lIns="0" tIns="62230" rIns="0" bIns="0" rtlCol="0">
            <a:spAutoFit/>
          </a:bodyPr>
          <a:lstStyle/>
          <a:p>
            <a:pPr marL="241300" marR="514984" indent="-228600">
              <a:lnSpc>
                <a:spcPts val="3020"/>
              </a:lnSpc>
              <a:spcBef>
                <a:spcPts val="49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RDS databases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are usually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deployed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within </a:t>
            </a:r>
            <a:r>
              <a:rPr sz="2800" dirty="0">
                <a:solidFill>
                  <a:srgbClr val="444949"/>
                </a:solidFill>
                <a:latin typeface="Gill Sans MT"/>
                <a:cs typeface="Gill Sans MT"/>
              </a:rPr>
              <a:t>a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private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subnet, not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in </a:t>
            </a:r>
            <a:r>
              <a:rPr sz="2800" dirty="0">
                <a:solidFill>
                  <a:srgbClr val="444949"/>
                </a:solidFill>
                <a:latin typeface="Gill Sans MT"/>
                <a:cs typeface="Gill Sans MT"/>
              </a:rPr>
              <a:t>a 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public</a:t>
            </a:r>
            <a:r>
              <a:rPr sz="2800" spc="-20" dirty="0">
                <a:solidFill>
                  <a:srgbClr val="444949"/>
                </a:solidFill>
                <a:latin typeface="Gill Sans MT"/>
                <a:cs typeface="Gill Sans MT"/>
              </a:rPr>
              <a:t> one</a:t>
            </a:r>
            <a:endParaRPr sz="2800">
              <a:latin typeface="Gill Sans MT"/>
              <a:cs typeface="Gill Sans MT"/>
            </a:endParaRPr>
          </a:p>
          <a:p>
            <a:pPr marL="241300" marR="5080" indent="-228600">
              <a:lnSpc>
                <a:spcPts val="3020"/>
              </a:lnSpc>
              <a:spcBef>
                <a:spcPts val="99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RDS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Security </a:t>
            </a:r>
            <a:r>
              <a:rPr sz="2800" spc="-80" dirty="0">
                <a:solidFill>
                  <a:srgbClr val="444949"/>
                </a:solidFill>
                <a:latin typeface="Gill Sans MT"/>
                <a:cs typeface="Gill Sans MT"/>
              </a:rPr>
              <a:t>works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by leveraging </a:t>
            </a:r>
            <a:r>
              <a:rPr sz="2800" spc="-70" dirty="0">
                <a:solidFill>
                  <a:srgbClr val="444949"/>
                </a:solidFill>
                <a:latin typeface="Gill Sans MT"/>
                <a:cs typeface="Gill Sans MT"/>
              </a:rPr>
              <a:t>security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groups </a:t>
            </a:r>
            <a:r>
              <a:rPr sz="2800" spc="-20" dirty="0">
                <a:solidFill>
                  <a:srgbClr val="444949"/>
                </a:solidFill>
                <a:latin typeface="Gill Sans MT"/>
                <a:cs typeface="Gill Sans MT"/>
              </a:rPr>
              <a:t>(the </a:t>
            </a:r>
            <a:r>
              <a:rPr sz="2800" spc="-25" dirty="0">
                <a:solidFill>
                  <a:srgbClr val="444949"/>
                </a:solidFill>
                <a:latin typeface="Gill Sans MT"/>
                <a:cs typeface="Gill Sans MT"/>
              </a:rPr>
              <a:t>same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concept as  </a:t>
            </a:r>
            <a:r>
              <a:rPr sz="2800" spc="-90" dirty="0">
                <a:solidFill>
                  <a:srgbClr val="444949"/>
                </a:solidFill>
                <a:latin typeface="Gill Sans MT"/>
                <a:cs typeface="Gill Sans MT"/>
              </a:rPr>
              <a:t>for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EC2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instances) </a:t>
            </a:r>
            <a:r>
              <a:rPr sz="2800" dirty="0">
                <a:solidFill>
                  <a:srgbClr val="444949"/>
                </a:solidFill>
                <a:latin typeface="Gill Sans MT"/>
                <a:cs typeface="Gill Sans MT"/>
              </a:rPr>
              <a:t>– </a:t>
            </a:r>
            <a:r>
              <a:rPr sz="2800" spc="-90" dirty="0">
                <a:solidFill>
                  <a:srgbClr val="444949"/>
                </a:solidFill>
                <a:latin typeface="Gill Sans MT"/>
                <a:cs typeface="Gill Sans MT"/>
              </a:rPr>
              <a:t>it </a:t>
            </a:r>
            <a:r>
              <a:rPr sz="2800" spc="-75" dirty="0">
                <a:solidFill>
                  <a:srgbClr val="444949"/>
                </a:solidFill>
                <a:latin typeface="Gill Sans MT"/>
                <a:cs typeface="Gill Sans MT"/>
              </a:rPr>
              <a:t>controls </a:t>
            </a:r>
            <a:r>
              <a:rPr sz="2800" spc="-25" dirty="0">
                <a:solidFill>
                  <a:srgbClr val="444949"/>
                </a:solidFill>
                <a:latin typeface="Gill Sans MT"/>
                <a:cs typeface="Gill Sans MT"/>
              </a:rPr>
              <a:t>who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can </a:t>
            </a:r>
            <a:r>
              <a:rPr sz="4125" spc="-22" baseline="1010" dirty="0">
                <a:solidFill>
                  <a:srgbClr val="444949"/>
                </a:solidFill>
                <a:latin typeface="Gill Sans MT"/>
                <a:cs typeface="Gill Sans MT"/>
              </a:rPr>
              <a:t>communicate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with</a:t>
            </a:r>
            <a:r>
              <a:rPr sz="2800" spc="36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RDS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3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IAM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policies </a:t>
            </a:r>
            <a:r>
              <a:rPr sz="2800" spc="-25" dirty="0">
                <a:solidFill>
                  <a:srgbClr val="444949"/>
                </a:solidFill>
                <a:latin typeface="Gill Sans MT"/>
                <a:cs typeface="Gill Sans MT"/>
              </a:rPr>
              <a:t>help </a:t>
            </a:r>
            <a:r>
              <a:rPr sz="2800" spc="-75" dirty="0">
                <a:solidFill>
                  <a:srgbClr val="444949"/>
                </a:solidFill>
                <a:latin typeface="Gill Sans MT"/>
                <a:cs typeface="Gill Sans MT"/>
              </a:rPr>
              <a:t>control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who can </a:t>
            </a:r>
            <a:r>
              <a:rPr sz="4125" spc="30" baseline="1010" dirty="0">
                <a:solidFill>
                  <a:srgbClr val="444949"/>
                </a:solidFill>
                <a:latin typeface="Gill Sans MT"/>
                <a:cs typeface="Gill Sans MT"/>
              </a:rPr>
              <a:t>manage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AWS</a:t>
            </a:r>
            <a:r>
              <a:rPr sz="2800" spc="17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RDS</a:t>
            </a:r>
            <a:endParaRPr sz="2800">
              <a:latin typeface="Gill Sans MT"/>
              <a:cs typeface="Gill Sans MT"/>
            </a:endParaRPr>
          </a:p>
          <a:p>
            <a:pPr marL="241300" marR="1101725" indent="-228600">
              <a:lnSpc>
                <a:spcPts val="3020"/>
              </a:lnSpc>
              <a:spcBef>
                <a:spcPts val="105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85" dirty="0">
                <a:solidFill>
                  <a:srgbClr val="444949"/>
                </a:solidFill>
                <a:latin typeface="Gill Sans MT"/>
                <a:cs typeface="Gill Sans MT"/>
              </a:rPr>
              <a:t>Traditional </a:t>
            </a:r>
            <a:r>
              <a:rPr sz="2800" spc="-35" dirty="0">
                <a:solidFill>
                  <a:srgbClr val="444949"/>
                </a:solidFill>
                <a:latin typeface="Gill Sans MT"/>
                <a:cs typeface="Gill Sans MT"/>
              </a:rPr>
              <a:t>Username </a:t>
            </a:r>
            <a:r>
              <a:rPr sz="2800" spc="-10" dirty="0">
                <a:solidFill>
                  <a:srgbClr val="444949"/>
                </a:solidFill>
                <a:latin typeface="Gill Sans MT"/>
                <a:cs typeface="Gill Sans MT"/>
              </a:rPr>
              <a:t>and </a:t>
            </a:r>
            <a:r>
              <a:rPr sz="2800" spc="-65" dirty="0">
                <a:solidFill>
                  <a:srgbClr val="444949"/>
                </a:solidFill>
                <a:latin typeface="Gill Sans MT"/>
                <a:cs typeface="Gill Sans MT"/>
              </a:rPr>
              <a:t>Password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can </a:t>
            </a:r>
            <a:r>
              <a:rPr sz="2800" spc="10" dirty="0">
                <a:solidFill>
                  <a:srgbClr val="444949"/>
                </a:solidFill>
                <a:latin typeface="Gill Sans MT"/>
                <a:cs typeface="Gill Sans MT"/>
              </a:rPr>
              <a:t>be </a:t>
            </a:r>
            <a:r>
              <a:rPr sz="2800" spc="-35" dirty="0">
                <a:solidFill>
                  <a:srgbClr val="444949"/>
                </a:solidFill>
                <a:latin typeface="Gill Sans MT"/>
                <a:cs typeface="Gill Sans MT"/>
              </a:rPr>
              <a:t>used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4125" spc="-44" baseline="1010" dirty="0">
                <a:solidFill>
                  <a:srgbClr val="444949"/>
                </a:solidFill>
                <a:latin typeface="Gill Sans MT"/>
                <a:cs typeface="Gill Sans MT"/>
              </a:rPr>
              <a:t>login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the  </a:t>
            </a:r>
            <a:r>
              <a:rPr sz="2800" spc="-20" dirty="0">
                <a:solidFill>
                  <a:srgbClr val="444949"/>
                </a:solidFill>
                <a:latin typeface="Gill Sans MT"/>
                <a:cs typeface="Gill Sans MT"/>
              </a:rPr>
              <a:t>database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1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IAM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users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can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now </a:t>
            </a:r>
            <a:r>
              <a:rPr sz="2800" spc="10" dirty="0">
                <a:solidFill>
                  <a:srgbClr val="444949"/>
                </a:solidFill>
                <a:latin typeface="Gill Sans MT"/>
                <a:cs typeface="Gill Sans MT"/>
              </a:rPr>
              <a:t>be </a:t>
            </a:r>
            <a:r>
              <a:rPr sz="2800" spc="-35" dirty="0">
                <a:solidFill>
                  <a:srgbClr val="444949"/>
                </a:solidFill>
                <a:latin typeface="Gill Sans MT"/>
                <a:cs typeface="Gill Sans MT"/>
              </a:rPr>
              <a:t>used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too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(for </a:t>
            </a:r>
            <a:r>
              <a:rPr sz="2800" spc="-25" dirty="0">
                <a:solidFill>
                  <a:srgbClr val="444949"/>
                </a:solidFill>
                <a:latin typeface="Gill Sans MT"/>
                <a:cs typeface="Gill Sans MT"/>
              </a:rPr>
              <a:t>MySQL </a:t>
            </a:r>
            <a:r>
              <a:rPr sz="2800" dirty="0">
                <a:solidFill>
                  <a:srgbClr val="444949"/>
                </a:solidFill>
                <a:latin typeface="Gill Sans MT"/>
                <a:cs typeface="Gill Sans MT"/>
              </a:rPr>
              <a:t>/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Aurora </a:t>
            </a:r>
            <a:r>
              <a:rPr sz="2800" dirty="0">
                <a:solidFill>
                  <a:srgbClr val="444949"/>
                </a:solidFill>
                <a:latin typeface="Gill Sans MT"/>
                <a:cs typeface="Gill Sans MT"/>
              </a:rPr>
              <a:t>–</a:t>
            </a:r>
            <a:r>
              <a:rPr sz="2800" spc="114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4125" spc="-60" baseline="1010" dirty="0">
                <a:solidFill>
                  <a:srgbClr val="444949"/>
                </a:solidFill>
                <a:latin typeface="Gill Sans MT"/>
                <a:cs typeface="Gill Sans MT"/>
              </a:rPr>
              <a:t>NEW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!)</a:t>
            </a:r>
            <a:endParaRPr sz="2800"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3730783120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41892" y="6471592"/>
            <a:ext cx="1276985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374395"/>
            <a:ext cx="3310890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45" dirty="0"/>
              <a:t>RDS </a:t>
            </a:r>
            <a:r>
              <a:rPr spc="-100" dirty="0"/>
              <a:t>vs</a:t>
            </a:r>
            <a:r>
              <a:rPr spc="-265" dirty="0"/>
              <a:t> </a:t>
            </a:r>
            <a:r>
              <a:rPr spc="-95" dirty="0"/>
              <a:t>Aurora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16939" y="1339393"/>
            <a:ext cx="10106660" cy="4085590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484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60" dirty="0">
                <a:solidFill>
                  <a:srgbClr val="444949"/>
                </a:solidFill>
                <a:latin typeface="Gill Sans MT"/>
                <a:cs typeface="Gill Sans MT"/>
              </a:rPr>
              <a:t>Aurora </a:t>
            </a:r>
            <a:r>
              <a:rPr sz="2600" spc="-85" dirty="0">
                <a:solidFill>
                  <a:srgbClr val="444949"/>
                </a:solidFill>
                <a:latin typeface="Gill Sans MT"/>
                <a:cs typeface="Gill Sans MT"/>
              </a:rPr>
              <a:t>is </a:t>
            </a:r>
            <a:r>
              <a:rPr sz="2600" spc="-5" dirty="0">
                <a:solidFill>
                  <a:srgbClr val="444949"/>
                </a:solidFill>
                <a:latin typeface="Gill Sans MT"/>
                <a:cs typeface="Gill Sans MT"/>
              </a:rPr>
              <a:t>a </a:t>
            </a:r>
            <a:r>
              <a:rPr sz="2600" spc="-45" dirty="0">
                <a:solidFill>
                  <a:srgbClr val="444949"/>
                </a:solidFill>
                <a:latin typeface="Gill Sans MT"/>
                <a:cs typeface="Gill Sans MT"/>
              </a:rPr>
              <a:t>proprietary </a:t>
            </a:r>
            <a:r>
              <a:rPr sz="2600" spc="-40" dirty="0">
                <a:solidFill>
                  <a:srgbClr val="444949"/>
                </a:solidFill>
                <a:latin typeface="Gill Sans MT"/>
                <a:cs typeface="Gill Sans MT"/>
              </a:rPr>
              <a:t>technology </a:t>
            </a:r>
            <a:r>
              <a:rPr sz="2600" spc="-60" dirty="0">
                <a:solidFill>
                  <a:srgbClr val="444949"/>
                </a:solidFill>
                <a:latin typeface="Gill Sans MT"/>
                <a:cs typeface="Gill Sans MT"/>
              </a:rPr>
              <a:t>from </a:t>
            </a:r>
            <a:r>
              <a:rPr sz="2600" spc="-50" dirty="0">
                <a:solidFill>
                  <a:srgbClr val="444949"/>
                </a:solidFill>
                <a:latin typeface="Gill Sans MT"/>
                <a:cs typeface="Gill Sans MT"/>
              </a:rPr>
              <a:t>AWS </a:t>
            </a:r>
            <a:r>
              <a:rPr sz="2600" spc="-30" dirty="0">
                <a:solidFill>
                  <a:srgbClr val="444949"/>
                </a:solidFill>
                <a:latin typeface="Gill Sans MT"/>
                <a:cs typeface="Gill Sans MT"/>
              </a:rPr>
              <a:t>(not </a:t>
            </a:r>
            <a:r>
              <a:rPr sz="2600" spc="-10" dirty="0">
                <a:solidFill>
                  <a:srgbClr val="444949"/>
                </a:solidFill>
                <a:latin typeface="Gill Sans MT"/>
                <a:cs typeface="Gill Sans MT"/>
              </a:rPr>
              <a:t>open</a:t>
            </a:r>
            <a:r>
              <a:rPr sz="2600" spc="28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spc="-45" dirty="0">
                <a:solidFill>
                  <a:srgbClr val="444949"/>
                </a:solidFill>
                <a:latin typeface="Gill Sans MT"/>
                <a:cs typeface="Gill Sans MT"/>
              </a:rPr>
              <a:t>sourced)</a:t>
            </a:r>
            <a:endParaRPr sz="2600">
              <a:latin typeface="Gill Sans MT"/>
              <a:cs typeface="Gill Sans MT"/>
            </a:endParaRPr>
          </a:p>
          <a:p>
            <a:pPr marL="241300" marR="320675" indent="-228600">
              <a:lnSpc>
                <a:spcPts val="2500"/>
              </a:lnSpc>
              <a:spcBef>
                <a:spcPts val="985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75" dirty="0">
                <a:solidFill>
                  <a:srgbClr val="444949"/>
                </a:solidFill>
                <a:latin typeface="Gill Sans MT"/>
                <a:cs typeface="Gill Sans MT"/>
              </a:rPr>
              <a:t>Postgres </a:t>
            </a:r>
            <a:r>
              <a:rPr sz="2600" spc="-10" dirty="0">
                <a:solidFill>
                  <a:srgbClr val="444949"/>
                </a:solidFill>
                <a:latin typeface="Gill Sans MT"/>
                <a:cs typeface="Gill Sans MT"/>
              </a:rPr>
              <a:t>and </a:t>
            </a:r>
            <a:r>
              <a:rPr sz="2600" spc="-20" dirty="0">
                <a:solidFill>
                  <a:srgbClr val="444949"/>
                </a:solidFill>
                <a:latin typeface="Gill Sans MT"/>
                <a:cs typeface="Gill Sans MT"/>
              </a:rPr>
              <a:t>MySQL </a:t>
            </a:r>
            <a:r>
              <a:rPr sz="2600" spc="-60" dirty="0">
                <a:solidFill>
                  <a:srgbClr val="444949"/>
                </a:solidFill>
                <a:latin typeface="Gill Sans MT"/>
                <a:cs typeface="Gill Sans MT"/>
              </a:rPr>
              <a:t>are </a:t>
            </a:r>
            <a:r>
              <a:rPr sz="2600" spc="-30" dirty="0">
                <a:solidFill>
                  <a:srgbClr val="444949"/>
                </a:solidFill>
                <a:latin typeface="Gill Sans MT"/>
                <a:cs typeface="Gill Sans MT"/>
              </a:rPr>
              <a:t>both </a:t>
            </a:r>
            <a:r>
              <a:rPr sz="2600" spc="-15" dirty="0">
                <a:solidFill>
                  <a:srgbClr val="444949"/>
                </a:solidFill>
                <a:latin typeface="Gill Sans MT"/>
                <a:cs typeface="Gill Sans MT"/>
              </a:rPr>
              <a:t>supported </a:t>
            </a:r>
            <a:r>
              <a:rPr sz="2600" spc="-45" dirty="0">
                <a:solidFill>
                  <a:srgbClr val="444949"/>
                </a:solidFill>
                <a:latin typeface="Gill Sans MT"/>
                <a:cs typeface="Gill Sans MT"/>
              </a:rPr>
              <a:t>as </a:t>
            </a:r>
            <a:r>
              <a:rPr sz="2600" spc="-55" dirty="0">
                <a:solidFill>
                  <a:srgbClr val="444949"/>
                </a:solidFill>
                <a:latin typeface="Gill Sans MT"/>
                <a:cs typeface="Gill Sans MT"/>
              </a:rPr>
              <a:t>Aurora </a:t>
            </a:r>
            <a:r>
              <a:rPr sz="2600" spc="-60" dirty="0">
                <a:solidFill>
                  <a:srgbClr val="444949"/>
                </a:solidFill>
                <a:latin typeface="Gill Sans MT"/>
                <a:cs typeface="Gill Sans MT"/>
              </a:rPr>
              <a:t>DB </a:t>
            </a:r>
            <a:r>
              <a:rPr sz="2600" spc="-35" dirty="0">
                <a:solidFill>
                  <a:srgbClr val="444949"/>
                </a:solidFill>
                <a:latin typeface="Gill Sans MT"/>
                <a:cs typeface="Gill Sans MT"/>
              </a:rPr>
              <a:t>(that </a:t>
            </a:r>
            <a:r>
              <a:rPr sz="2600" spc="-25" dirty="0">
                <a:solidFill>
                  <a:srgbClr val="444949"/>
                </a:solidFill>
                <a:latin typeface="Gill Sans MT"/>
                <a:cs typeface="Gill Sans MT"/>
              </a:rPr>
              <a:t>means </a:t>
            </a:r>
            <a:r>
              <a:rPr sz="2600" spc="-85" dirty="0">
                <a:solidFill>
                  <a:srgbClr val="444949"/>
                </a:solidFill>
                <a:latin typeface="Gill Sans MT"/>
                <a:cs typeface="Gill Sans MT"/>
              </a:rPr>
              <a:t>your  </a:t>
            </a:r>
            <a:r>
              <a:rPr sz="2600" spc="-60" dirty="0">
                <a:solidFill>
                  <a:srgbClr val="444949"/>
                </a:solidFill>
                <a:latin typeface="Gill Sans MT"/>
                <a:cs typeface="Gill Sans MT"/>
              </a:rPr>
              <a:t>drivers </a:t>
            </a:r>
            <a:r>
              <a:rPr sz="2600" spc="-75" dirty="0">
                <a:solidFill>
                  <a:srgbClr val="444949"/>
                </a:solidFill>
                <a:latin typeface="Gill Sans MT"/>
                <a:cs typeface="Gill Sans MT"/>
              </a:rPr>
              <a:t>will </a:t>
            </a:r>
            <a:r>
              <a:rPr sz="2600" spc="-80" dirty="0">
                <a:solidFill>
                  <a:srgbClr val="444949"/>
                </a:solidFill>
                <a:latin typeface="Gill Sans MT"/>
                <a:cs typeface="Gill Sans MT"/>
              </a:rPr>
              <a:t>work </a:t>
            </a:r>
            <a:r>
              <a:rPr sz="2600" spc="-45" dirty="0">
                <a:solidFill>
                  <a:srgbClr val="444949"/>
                </a:solidFill>
                <a:latin typeface="Gill Sans MT"/>
                <a:cs typeface="Gill Sans MT"/>
              </a:rPr>
              <a:t>as </a:t>
            </a:r>
            <a:r>
              <a:rPr sz="2600" spc="-55" dirty="0">
                <a:solidFill>
                  <a:srgbClr val="444949"/>
                </a:solidFill>
                <a:latin typeface="Gill Sans MT"/>
                <a:cs typeface="Gill Sans MT"/>
              </a:rPr>
              <a:t>if Aurora </a:t>
            </a:r>
            <a:r>
              <a:rPr sz="2600" spc="-40" dirty="0">
                <a:solidFill>
                  <a:srgbClr val="444949"/>
                </a:solidFill>
                <a:latin typeface="Gill Sans MT"/>
                <a:cs typeface="Gill Sans MT"/>
              </a:rPr>
              <a:t>was </a:t>
            </a:r>
            <a:r>
              <a:rPr sz="2600" spc="-5" dirty="0">
                <a:solidFill>
                  <a:srgbClr val="444949"/>
                </a:solidFill>
                <a:latin typeface="Gill Sans MT"/>
                <a:cs typeface="Gill Sans MT"/>
              </a:rPr>
              <a:t>a </a:t>
            </a:r>
            <a:r>
              <a:rPr sz="2600" spc="-75" dirty="0">
                <a:solidFill>
                  <a:srgbClr val="444949"/>
                </a:solidFill>
                <a:latin typeface="Gill Sans MT"/>
                <a:cs typeface="Gill Sans MT"/>
              </a:rPr>
              <a:t>Postgres </a:t>
            </a:r>
            <a:r>
              <a:rPr sz="2600" spc="-100" dirty="0">
                <a:solidFill>
                  <a:srgbClr val="444949"/>
                </a:solidFill>
                <a:latin typeface="Gill Sans MT"/>
                <a:cs typeface="Gill Sans MT"/>
              </a:rPr>
              <a:t>or </a:t>
            </a:r>
            <a:r>
              <a:rPr sz="2600" spc="-20" dirty="0">
                <a:solidFill>
                  <a:srgbClr val="444949"/>
                </a:solidFill>
                <a:latin typeface="Gill Sans MT"/>
                <a:cs typeface="Gill Sans MT"/>
              </a:rPr>
              <a:t>MySQL</a:t>
            </a:r>
            <a:r>
              <a:rPr sz="2600" spc="53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spc="-15" dirty="0">
                <a:solidFill>
                  <a:srgbClr val="444949"/>
                </a:solidFill>
                <a:latin typeface="Gill Sans MT"/>
                <a:cs typeface="Gill Sans MT"/>
              </a:rPr>
              <a:t>database)</a:t>
            </a:r>
            <a:endParaRPr sz="2600">
              <a:latin typeface="Gill Sans MT"/>
              <a:cs typeface="Gill Sans MT"/>
            </a:endParaRPr>
          </a:p>
          <a:p>
            <a:pPr marL="241300" marR="61594" indent="-228600">
              <a:lnSpc>
                <a:spcPct val="80000"/>
              </a:lnSpc>
              <a:spcBef>
                <a:spcPts val="1000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60" dirty="0">
                <a:solidFill>
                  <a:srgbClr val="444949"/>
                </a:solidFill>
                <a:latin typeface="Gill Sans MT"/>
                <a:cs typeface="Gill Sans MT"/>
              </a:rPr>
              <a:t>Aurora </a:t>
            </a:r>
            <a:r>
              <a:rPr sz="2600" spc="-85" dirty="0">
                <a:solidFill>
                  <a:srgbClr val="444949"/>
                </a:solidFill>
                <a:latin typeface="Gill Sans MT"/>
                <a:cs typeface="Gill Sans MT"/>
              </a:rPr>
              <a:t>is </a:t>
            </a:r>
            <a:r>
              <a:rPr sz="2600" spc="-60" dirty="0">
                <a:solidFill>
                  <a:srgbClr val="444949"/>
                </a:solidFill>
                <a:latin typeface="Gill Sans MT"/>
                <a:cs typeface="Gill Sans MT"/>
              </a:rPr>
              <a:t>“AWS </a:t>
            </a:r>
            <a:r>
              <a:rPr sz="2600" spc="-40" dirty="0">
                <a:solidFill>
                  <a:srgbClr val="444949"/>
                </a:solidFill>
                <a:latin typeface="Gill Sans MT"/>
                <a:cs typeface="Gill Sans MT"/>
              </a:rPr>
              <a:t>cloud </a:t>
            </a:r>
            <a:r>
              <a:rPr sz="2600" spc="-45" dirty="0">
                <a:solidFill>
                  <a:srgbClr val="444949"/>
                </a:solidFill>
                <a:latin typeface="Gill Sans MT"/>
                <a:cs typeface="Gill Sans MT"/>
              </a:rPr>
              <a:t>optimized” </a:t>
            </a:r>
            <a:r>
              <a:rPr sz="2600" spc="-10" dirty="0">
                <a:solidFill>
                  <a:srgbClr val="444949"/>
                </a:solidFill>
                <a:latin typeface="Gill Sans MT"/>
                <a:cs typeface="Gill Sans MT"/>
              </a:rPr>
              <a:t>and </a:t>
            </a:r>
            <a:r>
              <a:rPr sz="2600" spc="-55" dirty="0">
                <a:solidFill>
                  <a:srgbClr val="444949"/>
                </a:solidFill>
                <a:latin typeface="Gill Sans MT"/>
                <a:cs typeface="Gill Sans MT"/>
              </a:rPr>
              <a:t>claims </a:t>
            </a:r>
            <a:r>
              <a:rPr sz="2600" spc="-35" dirty="0">
                <a:solidFill>
                  <a:srgbClr val="444949"/>
                </a:solidFill>
                <a:latin typeface="Gill Sans MT"/>
                <a:cs typeface="Gill Sans MT"/>
              </a:rPr>
              <a:t>5x </a:t>
            </a:r>
            <a:r>
              <a:rPr sz="2600" spc="-40" dirty="0">
                <a:solidFill>
                  <a:srgbClr val="444949"/>
                </a:solidFill>
                <a:latin typeface="Gill Sans MT"/>
                <a:cs typeface="Gill Sans MT"/>
              </a:rPr>
              <a:t>performance </a:t>
            </a:r>
            <a:r>
              <a:rPr sz="2600" spc="-45" dirty="0">
                <a:solidFill>
                  <a:srgbClr val="444949"/>
                </a:solidFill>
                <a:latin typeface="Gill Sans MT"/>
                <a:cs typeface="Gill Sans MT"/>
              </a:rPr>
              <a:t>improvement  </a:t>
            </a:r>
            <a:r>
              <a:rPr sz="2600" spc="-80" dirty="0">
                <a:solidFill>
                  <a:srgbClr val="444949"/>
                </a:solidFill>
                <a:latin typeface="Gill Sans MT"/>
                <a:cs typeface="Gill Sans MT"/>
              </a:rPr>
              <a:t>over </a:t>
            </a:r>
            <a:r>
              <a:rPr sz="2600" spc="-20" dirty="0">
                <a:solidFill>
                  <a:srgbClr val="444949"/>
                </a:solidFill>
                <a:latin typeface="Gill Sans MT"/>
                <a:cs typeface="Gill Sans MT"/>
              </a:rPr>
              <a:t>MySQL </a:t>
            </a:r>
            <a:r>
              <a:rPr sz="2600" spc="-30" dirty="0">
                <a:solidFill>
                  <a:srgbClr val="444949"/>
                </a:solidFill>
                <a:latin typeface="Gill Sans MT"/>
                <a:cs typeface="Gill Sans MT"/>
              </a:rPr>
              <a:t>on </a:t>
            </a:r>
            <a:r>
              <a:rPr sz="2600" spc="-50" dirty="0">
                <a:solidFill>
                  <a:srgbClr val="444949"/>
                </a:solidFill>
                <a:latin typeface="Gill Sans MT"/>
                <a:cs typeface="Gill Sans MT"/>
              </a:rPr>
              <a:t>RDS, </a:t>
            </a:r>
            <a:r>
              <a:rPr sz="2600" spc="-80" dirty="0">
                <a:solidFill>
                  <a:srgbClr val="444949"/>
                </a:solidFill>
                <a:latin typeface="Gill Sans MT"/>
                <a:cs typeface="Gill Sans MT"/>
              </a:rPr>
              <a:t>over </a:t>
            </a:r>
            <a:r>
              <a:rPr sz="2600" spc="-35" dirty="0">
                <a:solidFill>
                  <a:srgbClr val="444949"/>
                </a:solidFill>
                <a:latin typeface="Gill Sans MT"/>
                <a:cs typeface="Gill Sans MT"/>
              </a:rPr>
              <a:t>3x </a:t>
            </a:r>
            <a:r>
              <a:rPr sz="2600" spc="-40" dirty="0">
                <a:solidFill>
                  <a:srgbClr val="444949"/>
                </a:solidFill>
                <a:latin typeface="Gill Sans MT"/>
                <a:cs typeface="Gill Sans MT"/>
              </a:rPr>
              <a:t>the performance </a:t>
            </a:r>
            <a:r>
              <a:rPr sz="2600" spc="-30" dirty="0">
                <a:solidFill>
                  <a:srgbClr val="444949"/>
                </a:solidFill>
                <a:latin typeface="Gill Sans MT"/>
                <a:cs typeface="Gill Sans MT"/>
              </a:rPr>
              <a:t>of </a:t>
            </a:r>
            <a:r>
              <a:rPr sz="2600" spc="-75" dirty="0">
                <a:solidFill>
                  <a:srgbClr val="444949"/>
                </a:solidFill>
                <a:latin typeface="Gill Sans MT"/>
                <a:cs typeface="Gill Sans MT"/>
              </a:rPr>
              <a:t>Postgres </a:t>
            </a:r>
            <a:r>
              <a:rPr sz="2600" spc="-30" dirty="0">
                <a:solidFill>
                  <a:srgbClr val="444949"/>
                </a:solidFill>
                <a:latin typeface="Gill Sans MT"/>
                <a:cs typeface="Gill Sans MT"/>
              </a:rPr>
              <a:t>on</a:t>
            </a:r>
            <a:r>
              <a:rPr sz="2600" spc="34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spc="-30" dirty="0">
                <a:solidFill>
                  <a:srgbClr val="444949"/>
                </a:solidFill>
                <a:latin typeface="Gill Sans MT"/>
                <a:cs typeface="Gill Sans MT"/>
              </a:rPr>
              <a:t>RDS</a:t>
            </a:r>
            <a:endParaRPr sz="26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380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60" dirty="0">
                <a:solidFill>
                  <a:srgbClr val="444949"/>
                </a:solidFill>
                <a:latin typeface="Gill Sans MT"/>
                <a:cs typeface="Gill Sans MT"/>
              </a:rPr>
              <a:t>Aurora </a:t>
            </a:r>
            <a:r>
              <a:rPr sz="2600" spc="-45" dirty="0">
                <a:solidFill>
                  <a:srgbClr val="444949"/>
                </a:solidFill>
                <a:latin typeface="Gill Sans MT"/>
                <a:cs typeface="Gill Sans MT"/>
              </a:rPr>
              <a:t>storage </a:t>
            </a:r>
            <a:r>
              <a:rPr sz="2600" spc="-50" dirty="0">
                <a:solidFill>
                  <a:srgbClr val="444949"/>
                </a:solidFill>
                <a:latin typeface="Gill Sans MT"/>
                <a:cs typeface="Gill Sans MT"/>
              </a:rPr>
              <a:t>automatically </a:t>
            </a:r>
            <a:r>
              <a:rPr sz="2600" spc="-75" dirty="0">
                <a:solidFill>
                  <a:srgbClr val="444949"/>
                </a:solidFill>
                <a:latin typeface="Gill Sans MT"/>
                <a:cs typeface="Gill Sans MT"/>
              </a:rPr>
              <a:t>grows </a:t>
            </a:r>
            <a:r>
              <a:rPr sz="2600" spc="-60" dirty="0">
                <a:solidFill>
                  <a:srgbClr val="444949"/>
                </a:solidFill>
                <a:latin typeface="Gill Sans MT"/>
                <a:cs typeface="Gill Sans MT"/>
              </a:rPr>
              <a:t>in </a:t>
            </a:r>
            <a:r>
              <a:rPr sz="2600" spc="-55" dirty="0">
                <a:solidFill>
                  <a:srgbClr val="444949"/>
                </a:solidFill>
                <a:latin typeface="Gill Sans MT"/>
                <a:cs typeface="Gill Sans MT"/>
              </a:rPr>
              <a:t>increments </a:t>
            </a:r>
            <a:r>
              <a:rPr sz="2600" spc="-30" dirty="0">
                <a:solidFill>
                  <a:srgbClr val="444949"/>
                </a:solidFill>
                <a:latin typeface="Gill Sans MT"/>
                <a:cs typeface="Gill Sans MT"/>
              </a:rPr>
              <a:t>of </a:t>
            </a:r>
            <a:r>
              <a:rPr sz="2600" spc="-40" dirty="0">
                <a:solidFill>
                  <a:srgbClr val="444949"/>
                </a:solidFill>
                <a:latin typeface="Gill Sans MT"/>
                <a:cs typeface="Gill Sans MT"/>
              </a:rPr>
              <a:t>10GB, </a:t>
            </a:r>
            <a:r>
              <a:rPr sz="2600" spc="-5" dirty="0">
                <a:solidFill>
                  <a:srgbClr val="444949"/>
                </a:solidFill>
                <a:latin typeface="Gill Sans MT"/>
                <a:cs typeface="Gill Sans MT"/>
              </a:rPr>
              <a:t>up </a:t>
            </a:r>
            <a:r>
              <a:rPr sz="2600" spc="-55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2600" spc="-5" dirty="0">
                <a:solidFill>
                  <a:srgbClr val="444949"/>
                </a:solidFill>
                <a:latin typeface="Gill Sans MT"/>
                <a:cs typeface="Gill Sans MT"/>
              </a:rPr>
              <a:t>64</a:t>
            </a:r>
            <a:r>
              <a:rPr sz="2600" spc="3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spc="-75" dirty="0">
                <a:solidFill>
                  <a:srgbClr val="444949"/>
                </a:solidFill>
                <a:latin typeface="Gill Sans MT"/>
                <a:cs typeface="Gill Sans MT"/>
              </a:rPr>
              <a:t>TB.</a:t>
            </a:r>
            <a:endParaRPr sz="2600">
              <a:latin typeface="Gill Sans MT"/>
              <a:cs typeface="Gill Sans MT"/>
            </a:endParaRPr>
          </a:p>
          <a:p>
            <a:pPr marL="241300" marR="5080" indent="-228600">
              <a:lnSpc>
                <a:spcPct val="80000"/>
              </a:lnSpc>
              <a:spcBef>
                <a:spcPts val="1010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60" dirty="0">
                <a:solidFill>
                  <a:srgbClr val="444949"/>
                </a:solidFill>
                <a:latin typeface="Gill Sans MT"/>
                <a:cs typeface="Gill Sans MT"/>
              </a:rPr>
              <a:t>Aurora </a:t>
            </a:r>
            <a:r>
              <a:rPr sz="2600" spc="-30" dirty="0">
                <a:solidFill>
                  <a:srgbClr val="444949"/>
                </a:solidFill>
                <a:latin typeface="Gill Sans MT"/>
                <a:cs typeface="Gill Sans MT"/>
              </a:rPr>
              <a:t>can </a:t>
            </a:r>
            <a:r>
              <a:rPr sz="2600" spc="-40" dirty="0">
                <a:solidFill>
                  <a:srgbClr val="444949"/>
                </a:solidFill>
                <a:latin typeface="Gill Sans MT"/>
                <a:cs typeface="Gill Sans MT"/>
              </a:rPr>
              <a:t>have </a:t>
            </a:r>
            <a:r>
              <a:rPr sz="2600" spc="-5" dirty="0">
                <a:solidFill>
                  <a:srgbClr val="444949"/>
                </a:solidFill>
                <a:latin typeface="Gill Sans MT"/>
                <a:cs typeface="Gill Sans MT"/>
              </a:rPr>
              <a:t>15 </a:t>
            </a:r>
            <a:r>
              <a:rPr sz="2600" spc="-60" dirty="0">
                <a:solidFill>
                  <a:srgbClr val="444949"/>
                </a:solidFill>
                <a:latin typeface="Gill Sans MT"/>
                <a:cs typeface="Gill Sans MT"/>
              </a:rPr>
              <a:t>replicas </a:t>
            </a:r>
            <a:r>
              <a:rPr sz="2600" spc="-50" dirty="0">
                <a:solidFill>
                  <a:srgbClr val="444949"/>
                </a:solidFill>
                <a:latin typeface="Gill Sans MT"/>
                <a:cs typeface="Gill Sans MT"/>
              </a:rPr>
              <a:t>while </a:t>
            </a:r>
            <a:r>
              <a:rPr sz="2600" spc="-20" dirty="0">
                <a:solidFill>
                  <a:srgbClr val="444949"/>
                </a:solidFill>
                <a:latin typeface="Gill Sans MT"/>
                <a:cs typeface="Gill Sans MT"/>
              </a:rPr>
              <a:t>MySQL </a:t>
            </a:r>
            <a:r>
              <a:rPr sz="2600" spc="-40" dirty="0">
                <a:solidFill>
                  <a:srgbClr val="444949"/>
                </a:solidFill>
                <a:latin typeface="Gill Sans MT"/>
                <a:cs typeface="Gill Sans MT"/>
              </a:rPr>
              <a:t>has </a:t>
            </a:r>
            <a:r>
              <a:rPr sz="2600" spc="-60" dirty="0">
                <a:solidFill>
                  <a:srgbClr val="444949"/>
                </a:solidFill>
                <a:latin typeface="Gill Sans MT"/>
                <a:cs typeface="Gill Sans MT"/>
              </a:rPr>
              <a:t>5, </a:t>
            </a:r>
            <a:r>
              <a:rPr sz="2600" spc="-10" dirty="0">
                <a:solidFill>
                  <a:srgbClr val="444949"/>
                </a:solidFill>
                <a:latin typeface="Gill Sans MT"/>
                <a:cs typeface="Gill Sans MT"/>
              </a:rPr>
              <a:t>and </a:t>
            </a:r>
            <a:r>
              <a:rPr sz="2600" spc="-40" dirty="0">
                <a:solidFill>
                  <a:srgbClr val="444949"/>
                </a:solidFill>
                <a:latin typeface="Gill Sans MT"/>
                <a:cs typeface="Gill Sans MT"/>
              </a:rPr>
              <a:t>the </a:t>
            </a:r>
            <a:r>
              <a:rPr sz="2600" spc="-55" dirty="0">
                <a:solidFill>
                  <a:srgbClr val="444949"/>
                </a:solidFill>
                <a:latin typeface="Gill Sans MT"/>
                <a:cs typeface="Gill Sans MT"/>
              </a:rPr>
              <a:t>replication process  </a:t>
            </a:r>
            <a:r>
              <a:rPr sz="2600" spc="-85" dirty="0">
                <a:solidFill>
                  <a:srgbClr val="444949"/>
                </a:solidFill>
                <a:latin typeface="Gill Sans MT"/>
                <a:cs typeface="Gill Sans MT"/>
              </a:rPr>
              <a:t>is </a:t>
            </a:r>
            <a:r>
              <a:rPr sz="2600" spc="-60" dirty="0">
                <a:solidFill>
                  <a:srgbClr val="444949"/>
                </a:solidFill>
                <a:latin typeface="Gill Sans MT"/>
                <a:cs typeface="Gill Sans MT"/>
              </a:rPr>
              <a:t>faster </a:t>
            </a:r>
            <a:r>
              <a:rPr sz="2600" spc="-20" dirty="0">
                <a:solidFill>
                  <a:srgbClr val="444949"/>
                </a:solidFill>
                <a:latin typeface="Gill Sans MT"/>
                <a:cs typeface="Gill Sans MT"/>
              </a:rPr>
              <a:t>(sub </a:t>
            </a:r>
            <a:r>
              <a:rPr sz="2600" spc="-5" dirty="0">
                <a:solidFill>
                  <a:srgbClr val="444949"/>
                </a:solidFill>
                <a:latin typeface="Gill Sans MT"/>
                <a:cs typeface="Gill Sans MT"/>
              </a:rPr>
              <a:t>10 </a:t>
            </a:r>
            <a:r>
              <a:rPr sz="2600" spc="-45" dirty="0">
                <a:solidFill>
                  <a:srgbClr val="444949"/>
                </a:solidFill>
                <a:latin typeface="Gill Sans MT"/>
                <a:cs typeface="Gill Sans MT"/>
              </a:rPr>
              <a:t>ms </a:t>
            </a:r>
            <a:r>
              <a:rPr sz="2600" spc="-55" dirty="0">
                <a:solidFill>
                  <a:srgbClr val="444949"/>
                </a:solidFill>
                <a:latin typeface="Gill Sans MT"/>
                <a:cs typeface="Gill Sans MT"/>
              </a:rPr>
              <a:t>replica</a:t>
            </a:r>
            <a:r>
              <a:rPr sz="2600" spc="24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spc="-20" dirty="0">
                <a:solidFill>
                  <a:srgbClr val="444949"/>
                </a:solidFill>
                <a:latin typeface="Gill Sans MT"/>
                <a:cs typeface="Gill Sans MT"/>
              </a:rPr>
              <a:t>lag)</a:t>
            </a:r>
            <a:endParaRPr sz="26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360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75" dirty="0">
                <a:solidFill>
                  <a:srgbClr val="444949"/>
                </a:solidFill>
                <a:latin typeface="Gill Sans MT"/>
                <a:cs typeface="Gill Sans MT"/>
              </a:rPr>
              <a:t>Failover </a:t>
            </a:r>
            <a:r>
              <a:rPr sz="2600" spc="-60" dirty="0">
                <a:solidFill>
                  <a:srgbClr val="444949"/>
                </a:solidFill>
                <a:latin typeface="Gill Sans MT"/>
                <a:cs typeface="Gill Sans MT"/>
              </a:rPr>
              <a:t>in Aurora </a:t>
            </a:r>
            <a:r>
              <a:rPr sz="2600" spc="-90" dirty="0">
                <a:solidFill>
                  <a:srgbClr val="444949"/>
                </a:solidFill>
                <a:latin typeface="Gill Sans MT"/>
                <a:cs typeface="Gill Sans MT"/>
              </a:rPr>
              <a:t>is </a:t>
            </a:r>
            <a:r>
              <a:rPr sz="2600" spc="-50" dirty="0">
                <a:solidFill>
                  <a:srgbClr val="444949"/>
                </a:solidFill>
                <a:latin typeface="Gill Sans MT"/>
                <a:cs typeface="Gill Sans MT"/>
              </a:rPr>
              <a:t>instantaneous. </a:t>
            </a:r>
            <a:r>
              <a:rPr sz="2600" spc="-125" dirty="0">
                <a:solidFill>
                  <a:srgbClr val="444949"/>
                </a:solidFill>
                <a:latin typeface="Gill Sans MT"/>
                <a:cs typeface="Gill Sans MT"/>
              </a:rPr>
              <a:t>It’s </a:t>
            </a:r>
            <a:r>
              <a:rPr sz="2600" spc="-15" dirty="0">
                <a:solidFill>
                  <a:srgbClr val="444949"/>
                </a:solidFill>
                <a:latin typeface="Gill Sans MT"/>
                <a:cs typeface="Gill Sans MT"/>
              </a:rPr>
              <a:t>HA</a:t>
            </a:r>
            <a:r>
              <a:rPr sz="2600" spc="14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spc="-45" dirty="0">
                <a:solidFill>
                  <a:srgbClr val="444949"/>
                </a:solidFill>
                <a:latin typeface="Gill Sans MT"/>
                <a:cs typeface="Gill Sans MT"/>
              </a:rPr>
              <a:t>native.</a:t>
            </a:r>
            <a:endParaRPr sz="26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385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60" dirty="0">
                <a:solidFill>
                  <a:srgbClr val="444949"/>
                </a:solidFill>
                <a:latin typeface="Gill Sans MT"/>
                <a:cs typeface="Gill Sans MT"/>
              </a:rPr>
              <a:t>Aurora </a:t>
            </a:r>
            <a:r>
              <a:rPr sz="2600" spc="-65" dirty="0">
                <a:solidFill>
                  <a:srgbClr val="444949"/>
                </a:solidFill>
                <a:latin typeface="Gill Sans MT"/>
                <a:cs typeface="Gill Sans MT"/>
              </a:rPr>
              <a:t>costs </a:t>
            </a:r>
            <a:r>
              <a:rPr sz="2600" spc="-55" dirty="0">
                <a:solidFill>
                  <a:srgbClr val="444949"/>
                </a:solidFill>
                <a:latin typeface="Gill Sans MT"/>
                <a:cs typeface="Gill Sans MT"/>
              </a:rPr>
              <a:t>more </a:t>
            </a:r>
            <a:r>
              <a:rPr sz="2600" spc="-35" dirty="0">
                <a:solidFill>
                  <a:srgbClr val="444949"/>
                </a:solidFill>
                <a:latin typeface="Gill Sans MT"/>
                <a:cs typeface="Gill Sans MT"/>
              </a:rPr>
              <a:t>than </a:t>
            </a:r>
            <a:r>
              <a:rPr sz="2600" spc="-30" dirty="0">
                <a:solidFill>
                  <a:srgbClr val="444949"/>
                </a:solidFill>
                <a:latin typeface="Gill Sans MT"/>
                <a:cs typeface="Gill Sans MT"/>
              </a:rPr>
              <a:t>RDS </a:t>
            </a:r>
            <a:r>
              <a:rPr sz="2600" spc="15" dirty="0">
                <a:solidFill>
                  <a:srgbClr val="444949"/>
                </a:solidFill>
                <a:latin typeface="Gill Sans MT"/>
                <a:cs typeface="Gill Sans MT"/>
              </a:rPr>
              <a:t>(20% </a:t>
            </a:r>
            <a:r>
              <a:rPr sz="2600" spc="-40" dirty="0">
                <a:solidFill>
                  <a:srgbClr val="444949"/>
                </a:solidFill>
                <a:latin typeface="Gill Sans MT"/>
                <a:cs typeface="Gill Sans MT"/>
              </a:rPr>
              <a:t>more) </a:t>
            </a:r>
            <a:r>
              <a:rPr sz="2600" spc="-5" dirty="0">
                <a:solidFill>
                  <a:srgbClr val="444949"/>
                </a:solidFill>
                <a:latin typeface="Gill Sans MT"/>
                <a:cs typeface="Gill Sans MT"/>
              </a:rPr>
              <a:t>– </a:t>
            </a:r>
            <a:r>
              <a:rPr sz="2600" spc="-40" dirty="0">
                <a:solidFill>
                  <a:srgbClr val="444949"/>
                </a:solidFill>
                <a:latin typeface="Gill Sans MT"/>
                <a:cs typeface="Gill Sans MT"/>
              </a:rPr>
              <a:t>but </a:t>
            </a:r>
            <a:r>
              <a:rPr sz="2600" spc="-85" dirty="0">
                <a:solidFill>
                  <a:srgbClr val="444949"/>
                </a:solidFill>
                <a:latin typeface="Gill Sans MT"/>
                <a:cs typeface="Gill Sans MT"/>
              </a:rPr>
              <a:t>is </a:t>
            </a:r>
            <a:r>
              <a:rPr sz="2600" spc="-55" dirty="0">
                <a:solidFill>
                  <a:srgbClr val="444949"/>
                </a:solidFill>
                <a:latin typeface="Gill Sans MT"/>
                <a:cs typeface="Gill Sans MT"/>
              </a:rPr>
              <a:t>more</a:t>
            </a:r>
            <a:r>
              <a:rPr sz="2600" spc="484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spc="-50" dirty="0">
                <a:solidFill>
                  <a:srgbClr val="444949"/>
                </a:solidFill>
                <a:latin typeface="Gill Sans MT"/>
                <a:cs typeface="Gill Sans MT"/>
              </a:rPr>
              <a:t>efficient</a:t>
            </a:r>
            <a:endParaRPr sz="2600"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15854630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1892" y="6464300"/>
            <a:ext cx="127698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16939" y="374395"/>
            <a:ext cx="3796665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70" dirty="0"/>
              <a:t>IAM</a:t>
            </a:r>
            <a:r>
              <a:rPr spc="-35" dirty="0"/>
              <a:t> </a:t>
            </a:r>
            <a:r>
              <a:rPr spc="-105" dirty="0"/>
              <a:t>Introduction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16939" y="1338783"/>
            <a:ext cx="8232775" cy="4265295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4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IAM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(Identity </a:t>
            </a:r>
            <a:r>
              <a:rPr sz="2800" spc="-10" dirty="0">
                <a:solidFill>
                  <a:srgbClr val="444949"/>
                </a:solidFill>
                <a:latin typeface="Gill Sans MT"/>
                <a:cs typeface="Gill Sans MT"/>
              </a:rPr>
              <a:t>and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Access</a:t>
            </a:r>
            <a:r>
              <a:rPr sz="2800" spc="-12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15" dirty="0">
                <a:solidFill>
                  <a:srgbClr val="444949"/>
                </a:solidFill>
                <a:latin typeface="Gill Sans MT"/>
                <a:cs typeface="Gill Sans MT"/>
              </a:rPr>
              <a:t>Management)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5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75" dirty="0">
                <a:solidFill>
                  <a:srgbClr val="444949"/>
                </a:solidFill>
                <a:latin typeface="Gill Sans MT"/>
                <a:cs typeface="Gill Sans MT"/>
              </a:rPr>
              <a:t>Your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whole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AWS </a:t>
            </a:r>
            <a:r>
              <a:rPr sz="2800" spc="-70" dirty="0">
                <a:solidFill>
                  <a:srgbClr val="444949"/>
                </a:solidFill>
                <a:latin typeface="Gill Sans MT"/>
                <a:cs typeface="Gill Sans MT"/>
              </a:rPr>
              <a:t>security </a:t>
            </a:r>
            <a:r>
              <a:rPr sz="2800" spc="-90" dirty="0">
                <a:solidFill>
                  <a:srgbClr val="444949"/>
                </a:solidFill>
                <a:latin typeface="Gill Sans MT"/>
                <a:cs typeface="Gill Sans MT"/>
              </a:rPr>
              <a:t>is</a:t>
            </a:r>
            <a:r>
              <a:rPr sz="2800" spc="12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70" dirty="0">
                <a:solidFill>
                  <a:srgbClr val="444949"/>
                </a:solidFill>
                <a:latin typeface="Gill Sans MT"/>
                <a:cs typeface="Gill Sans MT"/>
              </a:rPr>
              <a:t>there:</a:t>
            </a:r>
            <a:endParaRPr sz="2800">
              <a:latin typeface="Gill Sans MT"/>
              <a:cs typeface="Gill Sans MT"/>
            </a:endParaRPr>
          </a:p>
          <a:p>
            <a:pPr marL="698500" lvl="1" indent="-228600">
              <a:lnSpc>
                <a:spcPct val="100000"/>
              </a:lnSpc>
              <a:spcBef>
                <a:spcPts val="229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50" dirty="0">
                <a:solidFill>
                  <a:srgbClr val="444949"/>
                </a:solidFill>
                <a:latin typeface="Gill Sans MT"/>
                <a:cs typeface="Gill Sans MT"/>
              </a:rPr>
              <a:t>Users</a:t>
            </a:r>
            <a:endParaRPr sz="2400">
              <a:latin typeface="Gill Sans MT"/>
              <a:cs typeface="Gill Sans MT"/>
            </a:endParaRPr>
          </a:p>
          <a:p>
            <a:pPr marL="698500" lvl="1" indent="-228600">
              <a:lnSpc>
                <a:spcPct val="100000"/>
              </a:lnSpc>
              <a:spcBef>
                <a:spcPts val="215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55" dirty="0">
                <a:solidFill>
                  <a:srgbClr val="444949"/>
                </a:solidFill>
                <a:latin typeface="Gill Sans MT"/>
                <a:cs typeface="Gill Sans MT"/>
              </a:rPr>
              <a:t>Groups</a:t>
            </a:r>
            <a:endParaRPr sz="2400">
              <a:latin typeface="Gill Sans MT"/>
              <a:cs typeface="Gill Sans MT"/>
            </a:endParaRPr>
          </a:p>
          <a:p>
            <a:pPr marL="698500" lvl="1" indent="-228600">
              <a:lnSpc>
                <a:spcPct val="100000"/>
              </a:lnSpc>
              <a:spcBef>
                <a:spcPts val="215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55" dirty="0">
                <a:solidFill>
                  <a:srgbClr val="444949"/>
                </a:solidFill>
                <a:latin typeface="Gill Sans MT"/>
                <a:cs typeface="Gill Sans MT"/>
              </a:rPr>
              <a:t>Roles</a:t>
            </a:r>
            <a:endParaRPr sz="24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3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65" dirty="0">
                <a:solidFill>
                  <a:srgbClr val="444949"/>
                </a:solidFill>
                <a:latin typeface="Gill Sans MT"/>
                <a:cs typeface="Gill Sans MT"/>
              </a:rPr>
              <a:t>Root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account should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never </a:t>
            </a:r>
            <a:r>
              <a:rPr sz="2800" spc="10" dirty="0">
                <a:solidFill>
                  <a:srgbClr val="444949"/>
                </a:solidFill>
                <a:latin typeface="Gill Sans MT"/>
                <a:cs typeface="Gill Sans MT"/>
              </a:rPr>
              <a:t>be </a:t>
            </a:r>
            <a:r>
              <a:rPr sz="2800" spc="-35" dirty="0">
                <a:solidFill>
                  <a:srgbClr val="444949"/>
                </a:solidFill>
                <a:latin typeface="Gill Sans MT"/>
                <a:cs typeface="Gill Sans MT"/>
              </a:rPr>
              <a:t>used </a:t>
            </a:r>
            <a:r>
              <a:rPr sz="2800" dirty="0">
                <a:solidFill>
                  <a:srgbClr val="444949"/>
                </a:solidFill>
                <a:latin typeface="Gill Sans MT"/>
                <a:cs typeface="Gill Sans MT"/>
              </a:rPr>
              <a:t>(and</a:t>
            </a:r>
            <a:r>
              <a:rPr sz="2800" spc="17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shared)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7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Users </a:t>
            </a:r>
            <a:r>
              <a:rPr sz="2800" spc="-65" dirty="0">
                <a:solidFill>
                  <a:srgbClr val="444949"/>
                </a:solidFill>
                <a:latin typeface="Gill Sans MT"/>
                <a:cs typeface="Gill Sans MT"/>
              </a:rPr>
              <a:t>must </a:t>
            </a:r>
            <a:r>
              <a:rPr sz="2800" spc="10" dirty="0">
                <a:solidFill>
                  <a:srgbClr val="444949"/>
                </a:solidFill>
                <a:latin typeface="Gill Sans MT"/>
                <a:cs typeface="Gill Sans MT"/>
              </a:rPr>
              <a:t>be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created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with proper</a:t>
            </a:r>
            <a:r>
              <a:rPr sz="2800" spc="20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permissions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7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IAM </a:t>
            </a:r>
            <a:r>
              <a:rPr sz="2800" spc="-90" dirty="0">
                <a:solidFill>
                  <a:srgbClr val="444949"/>
                </a:solidFill>
                <a:latin typeface="Gill Sans MT"/>
                <a:cs typeface="Gill Sans MT"/>
              </a:rPr>
              <a:t>is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at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the </a:t>
            </a:r>
            <a:r>
              <a:rPr sz="2800" spc="-65" dirty="0">
                <a:solidFill>
                  <a:srgbClr val="444949"/>
                </a:solidFill>
                <a:latin typeface="Gill Sans MT"/>
                <a:cs typeface="Gill Sans MT"/>
              </a:rPr>
              <a:t>center </a:t>
            </a:r>
            <a:r>
              <a:rPr sz="2800" spc="-35" dirty="0">
                <a:solidFill>
                  <a:srgbClr val="444949"/>
                </a:solidFill>
                <a:latin typeface="Gill Sans MT"/>
                <a:cs typeface="Gill Sans MT"/>
              </a:rPr>
              <a:t>of</a:t>
            </a:r>
            <a:r>
              <a:rPr sz="2800" spc="5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AWS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4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80" dirty="0">
                <a:solidFill>
                  <a:srgbClr val="444949"/>
                </a:solidFill>
                <a:latin typeface="Gill Sans MT"/>
                <a:cs typeface="Gill Sans MT"/>
              </a:rPr>
              <a:t>Policies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are </a:t>
            </a:r>
            <a:r>
              <a:rPr sz="2800" spc="-65" dirty="0">
                <a:solidFill>
                  <a:srgbClr val="444949"/>
                </a:solidFill>
                <a:latin typeface="Gill Sans MT"/>
                <a:cs typeface="Gill Sans MT"/>
              </a:rPr>
              <a:t>written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in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JSON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(JavaScript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Object</a:t>
            </a:r>
            <a:r>
              <a:rPr sz="2800" spc="31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Notation)</a:t>
            </a:r>
            <a:endParaRPr sz="2800"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4113503492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1892" y="6464300"/>
            <a:ext cx="127698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16939" y="374395"/>
            <a:ext cx="5487670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45" dirty="0"/>
              <a:t>RDS </a:t>
            </a:r>
            <a:r>
              <a:rPr spc="-85" dirty="0"/>
              <a:t>Security </a:t>
            </a:r>
            <a:r>
              <a:rPr spc="-140" dirty="0"/>
              <a:t>for</a:t>
            </a:r>
            <a:r>
              <a:rPr spc="110" dirty="0"/>
              <a:t> </a:t>
            </a:r>
            <a:r>
              <a:rPr spc="-50" dirty="0"/>
              <a:t>SysOps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16939" y="1395476"/>
            <a:ext cx="10313670" cy="43072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-35" dirty="0">
                <a:solidFill>
                  <a:srgbClr val="444949"/>
                </a:solidFill>
                <a:latin typeface="Gill Sans MT"/>
                <a:cs typeface="Gill Sans MT"/>
              </a:rPr>
              <a:t>Encryption </a:t>
            </a:r>
            <a:r>
              <a:rPr sz="2400" spc="-40" dirty="0">
                <a:solidFill>
                  <a:srgbClr val="444949"/>
                </a:solidFill>
                <a:latin typeface="Gill Sans MT"/>
                <a:cs typeface="Gill Sans MT"/>
              </a:rPr>
              <a:t>at</a:t>
            </a:r>
            <a:r>
              <a:rPr sz="2400" spc="1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85" dirty="0">
                <a:solidFill>
                  <a:srgbClr val="444949"/>
                </a:solidFill>
                <a:latin typeface="Gill Sans MT"/>
                <a:cs typeface="Gill Sans MT"/>
              </a:rPr>
              <a:t>rest:</a:t>
            </a:r>
            <a:endParaRPr sz="2400">
              <a:latin typeface="Gill Sans MT"/>
              <a:cs typeface="Gill Sans MT"/>
            </a:endParaRPr>
          </a:p>
          <a:p>
            <a:pPr marL="698500" lvl="1" indent="-228600">
              <a:lnSpc>
                <a:spcPct val="100000"/>
              </a:lnSpc>
              <a:spcBef>
                <a:spcPts val="40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000" spc="-80" dirty="0">
                <a:solidFill>
                  <a:srgbClr val="444949"/>
                </a:solidFill>
                <a:latin typeface="Gill Sans MT"/>
                <a:cs typeface="Gill Sans MT"/>
              </a:rPr>
              <a:t>Is </a:t>
            </a:r>
            <a:r>
              <a:rPr sz="2000" spc="-15" dirty="0">
                <a:solidFill>
                  <a:srgbClr val="444949"/>
                </a:solidFill>
                <a:latin typeface="Gill Sans MT"/>
                <a:cs typeface="Gill Sans MT"/>
              </a:rPr>
              <a:t>done </a:t>
            </a:r>
            <a:r>
              <a:rPr sz="2000" spc="-50" dirty="0">
                <a:solidFill>
                  <a:srgbClr val="444949"/>
                </a:solidFill>
                <a:latin typeface="Gill Sans MT"/>
                <a:cs typeface="Gill Sans MT"/>
              </a:rPr>
              <a:t>only </a:t>
            </a:r>
            <a:r>
              <a:rPr sz="2000" spc="-20" dirty="0">
                <a:solidFill>
                  <a:srgbClr val="444949"/>
                </a:solidFill>
                <a:latin typeface="Gill Sans MT"/>
                <a:cs typeface="Gill Sans MT"/>
              </a:rPr>
              <a:t>when </a:t>
            </a:r>
            <a:r>
              <a:rPr sz="2000" spc="-45" dirty="0">
                <a:solidFill>
                  <a:srgbClr val="444949"/>
                </a:solidFill>
                <a:latin typeface="Gill Sans MT"/>
                <a:cs typeface="Gill Sans MT"/>
              </a:rPr>
              <a:t>you </a:t>
            </a:r>
            <a:r>
              <a:rPr sz="2000" spc="-65" dirty="0">
                <a:solidFill>
                  <a:srgbClr val="444949"/>
                </a:solidFill>
                <a:latin typeface="Gill Sans MT"/>
                <a:cs typeface="Gill Sans MT"/>
              </a:rPr>
              <a:t>first </a:t>
            </a:r>
            <a:r>
              <a:rPr sz="2000" spc="-45" dirty="0">
                <a:solidFill>
                  <a:srgbClr val="444949"/>
                </a:solidFill>
                <a:latin typeface="Gill Sans MT"/>
                <a:cs typeface="Gill Sans MT"/>
              </a:rPr>
              <a:t>create </a:t>
            </a:r>
            <a:r>
              <a:rPr sz="2000" spc="-35" dirty="0">
                <a:solidFill>
                  <a:srgbClr val="444949"/>
                </a:solidFill>
                <a:latin typeface="Gill Sans MT"/>
                <a:cs typeface="Gill Sans MT"/>
              </a:rPr>
              <a:t>the </a:t>
            </a:r>
            <a:r>
              <a:rPr sz="2000" spc="-50" dirty="0">
                <a:solidFill>
                  <a:srgbClr val="444949"/>
                </a:solidFill>
                <a:latin typeface="Gill Sans MT"/>
                <a:cs typeface="Gill Sans MT"/>
              </a:rPr>
              <a:t>DB</a:t>
            </a:r>
            <a:r>
              <a:rPr sz="2000" spc="32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000" spc="-40" dirty="0">
                <a:solidFill>
                  <a:srgbClr val="444949"/>
                </a:solidFill>
                <a:latin typeface="Gill Sans MT"/>
                <a:cs typeface="Gill Sans MT"/>
              </a:rPr>
              <a:t>instance</a:t>
            </a:r>
            <a:endParaRPr sz="2000">
              <a:latin typeface="Gill Sans MT"/>
              <a:cs typeface="Gill Sans MT"/>
            </a:endParaRPr>
          </a:p>
          <a:p>
            <a:pPr marL="698500" lvl="1" indent="-228600">
              <a:lnSpc>
                <a:spcPct val="100000"/>
              </a:lnSpc>
              <a:spcBef>
                <a:spcPts val="25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000" spc="-25" dirty="0">
                <a:solidFill>
                  <a:srgbClr val="444949"/>
                </a:solidFill>
                <a:latin typeface="Gill Sans MT"/>
                <a:cs typeface="Gill Sans MT"/>
              </a:rPr>
              <a:t>or: </a:t>
            </a:r>
            <a:r>
              <a:rPr sz="2000" spc="-20" dirty="0">
                <a:solidFill>
                  <a:srgbClr val="444949"/>
                </a:solidFill>
                <a:latin typeface="Gill Sans MT"/>
                <a:cs typeface="Gill Sans MT"/>
              </a:rPr>
              <a:t>unencrypted </a:t>
            </a:r>
            <a:r>
              <a:rPr sz="2000" spc="-50" dirty="0">
                <a:solidFill>
                  <a:srgbClr val="444949"/>
                </a:solidFill>
                <a:latin typeface="Gill Sans MT"/>
                <a:cs typeface="Gill Sans MT"/>
              </a:rPr>
              <a:t>DB </a:t>
            </a:r>
            <a:r>
              <a:rPr sz="2000" spc="145" dirty="0">
                <a:solidFill>
                  <a:srgbClr val="444949"/>
                </a:solidFill>
                <a:latin typeface="Gill Sans MT"/>
                <a:cs typeface="Gill Sans MT"/>
              </a:rPr>
              <a:t>=&gt; </a:t>
            </a:r>
            <a:r>
              <a:rPr sz="2000" spc="-30" dirty="0">
                <a:solidFill>
                  <a:srgbClr val="444949"/>
                </a:solidFill>
                <a:latin typeface="Gill Sans MT"/>
                <a:cs typeface="Gill Sans MT"/>
              </a:rPr>
              <a:t>snapshot </a:t>
            </a:r>
            <a:r>
              <a:rPr sz="2000" spc="145" dirty="0">
                <a:solidFill>
                  <a:srgbClr val="444949"/>
                </a:solidFill>
                <a:latin typeface="Gill Sans MT"/>
                <a:cs typeface="Gill Sans MT"/>
              </a:rPr>
              <a:t>=&gt; </a:t>
            </a:r>
            <a:r>
              <a:rPr sz="2000" spc="-35" dirty="0">
                <a:solidFill>
                  <a:srgbClr val="444949"/>
                </a:solidFill>
                <a:latin typeface="Gill Sans MT"/>
                <a:cs typeface="Gill Sans MT"/>
              </a:rPr>
              <a:t>copy </a:t>
            </a:r>
            <a:r>
              <a:rPr sz="2000" spc="-30" dirty="0">
                <a:solidFill>
                  <a:srgbClr val="444949"/>
                </a:solidFill>
                <a:latin typeface="Gill Sans MT"/>
                <a:cs typeface="Gill Sans MT"/>
              </a:rPr>
              <a:t>snapshot </a:t>
            </a:r>
            <a:r>
              <a:rPr sz="2000" spc="-35" dirty="0">
                <a:solidFill>
                  <a:srgbClr val="444949"/>
                </a:solidFill>
                <a:latin typeface="Gill Sans MT"/>
                <a:cs typeface="Gill Sans MT"/>
              </a:rPr>
              <a:t>as </a:t>
            </a:r>
            <a:r>
              <a:rPr sz="2000" spc="-20" dirty="0">
                <a:solidFill>
                  <a:srgbClr val="444949"/>
                </a:solidFill>
                <a:latin typeface="Gill Sans MT"/>
                <a:cs typeface="Gill Sans MT"/>
              </a:rPr>
              <a:t>encrypted </a:t>
            </a:r>
            <a:r>
              <a:rPr sz="2000" spc="145" dirty="0">
                <a:solidFill>
                  <a:srgbClr val="444949"/>
                </a:solidFill>
                <a:latin typeface="Gill Sans MT"/>
                <a:cs typeface="Gill Sans MT"/>
              </a:rPr>
              <a:t>=&gt; </a:t>
            </a:r>
            <a:r>
              <a:rPr sz="2000" spc="-45" dirty="0">
                <a:solidFill>
                  <a:srgbClr val="444949"/>
                </a:solidFill>
                <a:latin typeface="Gill Sans MT"/>
                <a:cs typeface="Gill Sans MT"/>
              </a:rPr>
              <a:t>create </a:t>
            </a:r>
            <a:r>
              <a:rPr sz="2000" spc="-50" dirty="0">
                <a:solidFill>
                  <a:srgbClr val="444949"/>
                </a:solidFill>
                <a:latin typeface="Gill Sans MT"/>
                <a:cs typeface="Gill Sans MT"/>
              </a:rPr>
              <a:t>DB from</a:t>
            </a:r>
            <a:r>
              <a:rPr sz="2000" spc="-26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000" spc="-30" dirty="0">
                <a:solidFill>
                  <a:srgbClr val="444949"/>
                </a:solidFill>
                <a:latin typeface="Gill Sans MT"/>
                <a:cs typeface="Gill Sans MT"/>
              </a:rPr>
              <a:t>snapshot</a:t>
            </a:r>
            <a:endParaRPr sz="20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390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-150" dirty="0">
                <a:solidFill>
                  <a:srgbClr val="444949"/>
                </a:solidFill>
                <a:latin typeface="Gill Sans MT"/>
                <a:cs typeface="Gill Sans MT"/>
              </a:rPr>
              <a:t>Your</a:t>
            </a:r>
            <a:r>
              <a:rPr sz="2400" spc="-1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60" dirty="0">
                <a:solidFill>
                  <a:srgbClr val="444949"/>
                </a:solidFill>
                <a:latin typeface="Gill Sans MT"/>
                <a:cs typeface="Gill Sans MT"/>
              </a:rPr>
              <a:t>responsibility:</a:t>
            </a:r>
            <a:endParaRPr sz="2400">
              <a:latin typeface="Gill Sans MT"/>
              <a:cs typeface="Gill Sans MT"/>
            </a:endParaRPr>
          </a:p>
          <a:p>
            <a:pPr marL="698500" lvl="1" indent="-228600">
              <a:lnSpc>
                <a:spcPct val="100000"/>
              </a:lnSpc>
              <a:spcBef>
                <a:spcPts val="40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000" spc="-50" dirty="0">
                <a:solidFill>
                  <a:srgbClr val="444949"/>
                </a:solidFill>
                <a:latin typeface="Gill Sans MT"/>
                <a:cs typeface="Gill Sans MT"/>
              </a:rPr>
              <a:t>Check </a:t>
            </a:r>
            <a:r>
              <a:rPr sz="2000" spc="-35" dirty="0">
                <a:solidFill>
                  <a:srgbClr val="444949"/>
                </a:solidFill>
                <a:latin typeface="Gill Sans MT"/>
                <a:cs typeface="Gill Sans MT"/>
              </a:rPr>
              <a:t>the </a:t>
            </a:r>
            <a:r>
              <a:rPr sz="2000" spc="-25" dirty="0">
                <a:solidFill>
                  <a:srgbClr val="444949"/>
                </a:solidFill>
                <a:latin typeface="Gill Sans MT"/>
                <a:cs typeface="Gill Sans MT"/>
              </a:rPr>
              <a:t>ports </a:t>
            </a:r>
            <a:r>
              <a:rPr sz="2000" spc="-5" dirty="0">
                <a:solidFill>
                  <a:srgbClr val="444949"/>
                </a:solidFill>
                <a:latin typeface="Gill Sans MT"/>
                <a:cs typeface="Gill Sans MT"/>
              </a:rPr>
              <a:t>/ </a:t>
            </a:r>
            <a:r>
              <a:rPr sz="2000" spc="-50" dirty="0">
                <a:solidFill>
                  <a:srgbClr val="444949"/>
                </a:solidFill>
                <a:latin typeface="Gill Sans MT"/>
                <a:cs typeface="Gill Sans MT"/>
              </a:rPr>
              <a:t>IP </a:t>
            </a:r>
            <a:r>
              <a:rPr sz="2000" spc="-5" dirty="0">
                <a:solidFill>
                  <a:srgbClr val="444949"/>
                </a:solidFill>
                <a:latin typeface="Gill Sans MT"/>
                <a:cs typeface="Gill Sans MT"/>
              </a:rPr>
              <a:t>/ </a:t>
            </a:r>
            <a:r>
              <a:rPr sz="2000" spc="-50" dirty="0">
                <a:solidFill>
                  <a:srgbClr val="444949"/>
                </a:solidFill>
                <a:latin typeface="Gill Sans MT"/>
                <a:cs typeface="Gill Sans MT"/>
              </a:rPr>
              <a:t>security </a:t>
            </a:r>
            <a:r>
              <a:rPr sz="2000" spc="-35" dirty="0">
                <a:solidFill>
                  <a:srgbClr val="444949"/>
                </a:solidFill>
                <a:latin typeface="Gill Sans MT"/>
                <a:cs typeface="Gill Sans MT"/>
              </a:rPr>
              <a:t>group </a:t>
            </a:r>
            <a:r>
              <a:rPr sz="2000" spc="-25" dirty="0">
                <a:solidFill>
                  <a:srgbClr val="444949"/>
                </a:solidFill>
                <a:latin typeface="Gill Sans MT"/>
                <a:cs typeface="Gill Sans MT"/>
              </a:rPr>
              <a:t>inbound </a:t>
            </a:r>
            <a:r>
              <a:rPr sz="2000" spc="-45" dirty="0">
                <a:solidFill>
                  <a:srgbClr val="444949"/>
                </a:solidFill>
                <a:latin typeface="Gill Sans MT"/>
                <a:cs typeface="Gill Sans MT"/>
              </a:rPr>
              <a:t>rules in </a:t>
            </a:r>
            <a:r>
              <a:rPr sz="2000" spc="-85" dirty="0">
                <a:solidFill>
                  <a:srgbClr val="444949"/>
                </a:solidFill>
                <a:latin typeface="Gill Sans MT"/>
                <a:cs typeface="Gill Sans MT"/>
              </a:rPr>
              <a:t>DB’s</a:t>
            </a:r>
            <a:r>
              <a:rPr sz="2000" spc="34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000" spc="-15" dirty="0">
                <a:solidFill>
                  <a:srgbClr val="444949"/>
                </a:solidFill>
                <a:latin typeface="Gill Sans MT"/>
                <a:cs typeface="Gill Sans MT"/>
              </a:rPr>
              <a:t>SG</a:t>
            </a:r>
            <a:endParaRPr sz="2000">
              <a:latin typeface="Gill Sans MT"/>
              <a:cs typeface="Gill Sans MT"/>
            </a:endParaRPr>
          </a:p>
          <a:p>
            <a:pPr marL="698500" lvl="1" indent="-228600">
              <a:lnSpc>
                <a:spcPct val="100000"/>
              </a:lnSpc>
              <a:spcBef>
                <a:spcPts val="25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000" spc="-30" dirty="0">
                <a:solidFill>
                  <a:srgbClr val="444949"/>
                </a:solidFill>
                <a:latin typeface="Gill Sans MT"/>
                <a:cs typeface="Gill Sans MT"/>
              </a:rPr>
              <a:t>In-database </a:t>
            </a:r>
            <a:r>
              <a:rPr sz="2000" spc="-55" dirty="0">
                <a:solidFill>
                  <a:srgbClr val="444949"/>
                </a:solidFill>
                <a:latin typeface="Gill Sans MT"/>
                <a:cs typeface="Gill Sans MT"/>
              </a:rPr>
              <a:t>user </a:t>
            </a:r>
            <a:r>
              <a:rPr sz="2000" spc="-45" dirty="0">
                <a:solidFill>
                  <a:srgbClr val="444949"/>
                </a:solidFill>
                <a:latin typeface="Gill Sans MT"/>
                <a:cs typeface="Gill Sans MT"/>
              </a:rPr>
              <a:t>creation </a:t>
            </a:r>
            <a:r>
              <a:rPr sz="2000" spc="-15" dirty="0">
                <a:solidFill>
                  <a:srgbClr val="444949"/>
                </a:solidFill>
                <a:latin typeface="Gill Sans MT"/>
                <a:cs typeface="Gill Sans MT"/>
              </a:rPr>
              <a:t>and</a:t>
            </a:r>
            <a:r>
              <a:rPr sz="2000" spc="10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000" spc="-40" dirty="0">
                <a:solidFill>
                  <a:srgbClr val="444949"/>
                </a:solidFill>
                <a:latin typeface="Gill Sans MT"/>
                <a:cs typeface="Gill Sans MT"/>
              </a:rPr>
              <a:t>permissions</a:t>
            </a:r>
            <a:endParaRPr sz="2000">
              <a:latin typeface="Gill Sans MT"/>
              <a:cs typeface="Gill Sans MT"/>
            </a:endParaRPr>
          </a:p>
          <a:p>
            <a:pPr marL="698500" lvl="1" indent="-228600">
              <a:lnSpc>
                <a:spcPct val="100000"/>
              </a:lnSpc>
              <a:spcBef>
                <a:spcPts val="20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000" spc="-50" dirty="0">
                <a:solidFill>
                  <a:srgbClr val="444949"/>
                </a:solidFill>
                <a:latin typeface="Gill Sans MT"/>
                <a:cs typeface="Gill Sans MT"/>
              </a:rPr>
              <a:t>Creating </a:t>
            </a:r>
            <a:r>
              <a:rPr sz="2000" spc="-5" dirty="0">
                <a:solidFill>
                  <a:srgbClr val="444949"/>
                </a:solidFill>
                <a:latin typeface="Gill Sans MT"/>
                <a:cs typeface="Gill Sans MT"/>
              </a:rPr>
              <a:t>a </a:t>
            </a:r>
            <a:r>
              <a:rPr sz="2000" spc="-20" dirty="0">
                <a:solidFill>
                  <a:srgbClr val="444949"/>
                </a:solidFill>
                <a:latin typeface="Gill Sans MT"/>
                <a:cs typeface="Gill Sans MT"/>
              </a:rPr>
              <a:t>database </a:t>
            </a:r>
            <a:r>
              <a:rPr sz="2000" spc="-50" dirty="0">
                <a:solidFill>
                  <a:srgbClr val="444949"/>
                </a:solidFill>
                <a:latin typeface="Gill Sans MT"/>
                <a:cs typeface="Gill Sans MT"/>
              </a:rPr>
              <a:t>with </a:t>
            </a:r>
            <a:r>
              <a:rPr sz="2000" spc="-75" dirty="0">
                <a:solidFill>
                  <a:srgbClr val="444949"/>
                </a:solidFill>
                <a:latin typeface="Gill Sans MT"/>
                <a:cs typeface="Gill Sans MT"/>
              </a:rPr>
              <a:t>or </a:t>
            </a:r>
            <a:r>
              <a:rPr sz="2000" spc="-45" dirty="0">
                <a:solidFill>
                  <a:srgbClr val="444949"/>
                </a:solidFill>
                <a:latin typeface="Gill Sans MT"/>
                <a:cs typeface="Gill Sans MT"/>
              </a:rPr>
              <a:t>without </a:t>
            </a:r>
            <a:r>
              <a:rPr sz="2000" spc="-35" dirty="0">
                <a:solidFill>
                  <a:srgbClr val="444949"/>
                </a:solidFill>
                <a:latin typeface="Gill Sans MT"/>
                <a:cs typeface="Gill Sans MT"/>
              </a:rPr>
              <a:t>public</a:t>
            </a:r>
            <a:r>
              <a:rPr sz="2000" spc="19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000" spc="-40" dirty="0">
                <a:solidFill>
                  <a:srgbClr val="444949"/>
                </a:solidFill>
                <a:latin typeface="Gill Sans MT"/>
                <a:cs typeface="Gill Sans MT"/>
              </a:rPr>
              <a:t>access</a:t>
            </a:r>
            <a:endParaRPr sz="2000">
              <a:latin typeface="Gill Sans MT"/>
              <a:cs typeface="Gill Sans MT"/>
            </a:endParaRPr>
          </a:p>
          <a:p>
            <a:pPr marL="698500" lvl="1" indent="-228600">
              <a:lnSpc>
                <a:spcPct val="100000"/>
              </a:lnSpc>
              <a:spcBef>
                <a:spcPts val="25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000" spc="-50" dirty="0">
                <a:solidFill>
                  <a:srgbClr val="444949"/>
                </a:solidFill>
                <a:latin typeface="Gill Sans MT"/>
                <a:cs typeface="Gill Sans MT"/>
              </a:rPr>
              <a:t>Ensure </a:t>
            </a:r>
            <a:r>
              <a:rPr sz="2000" spc="-35" dirty="0">
                <a:solidFill>
                  <a:srgbClr val="444949"/>
                </a:solidFill>
                <a:latin typeface="Gill Sans MT"/>
                <a:cs typeface="Gill Sans MT"/>
              </a:rPr>
              <a:t>parameter </a:t>
            </a:r>
            <a:r>
              <a:rPr sz="2000" spc="-40" dirty="0">
                <a:solidFill>
                  <a:srgbClr val="444949"/>
                </a:solidFill>
                <a:latin typeface="Gill Sans MT"/>
                <a:cs typeface="Gill Sans MT"/>
              </a:rPr>
              <a:t>groups </a:t>
            </a:r>
            <a:r>
              <a:rPr sz="2000" spc="-75" dirty="0">
                <a:solidFill>
                  <a:srgbClr val="444949"/>
                </a:solidFill>
                <a:latin typeface="Gill Sans MT"/>
                <a:cs typeface="Gill Sans MT"/>
              </a:rPr>
              <a:t>or </a:t>
            </a:r>
            <a:r>
              <a:rPr sz="2000" spc="-50" dirty="0">
                <a:solidFill>
                  <a:srgbClr val="444949"/>
                </a:solidFill>
                <a:latin typeface="Gill Sans MT"/>
                <a:cs typeface="Gill Sans MT"/>
              </a:rPr>
              <a:t>DB </a:t>
            </a:r>
            <a:r>
              <a:rPr sz="2000" spc="-65" dirty="0">
                <a:solidFill>
                  <a:srgbClr val="444949"/>
                </a:solidFill>
                <a:latin typeface="Gill Sans MT"/>
                <a:cs typeface="Gill Sans MT"/>
              </a:rPr>
              <a:t>is </a:t>
            </a:r>
            <a:r>
              <a:rPr sz="2000" spc="-40" dirty="0">
                <a:solidFill>
                  <a:srgbClr val="444949"/>
                </a:solidFill>
                <a:latin typeface="Gill Sans MT"/>
                <a:cs typeface="Gill Sans MT"/>
              </a:rPr>
              <a:t>configured </a:t>
            </a:r>
            <a:r>
              <a:rPr sz="2000" spc="-50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2000" spc="-45" dirty="0">
                <a:solidFill>
                  <a:srgbClr val="444949"/>
                </a:solidFill>
                <a:latin typeface="Gill Sans MT"/>
                <a:cs typeface="Gill Sans MT"/>
              </a:rPr>
              <a:t>only allow </a:t>
            </a:r>
            <a:r>
              <a:rPr sz="2000" spc="-5" dirty="0">
                <a:solidFill>
                  <a:srgbClr val="444949"/>
                </a:solidFill>
                <a:latin typeface="Gill Sans MT"/>
                <a:cs typeface="Gill Sans MT"/>
              </a:rPr>
              <a:t>SSL</a:t>
            </a:r>
            <a:r>
              <a:rPr sz="2000" spc="47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000" spc="-40" dirty="0">
                <a:solidFill>
                  <a:srgbClr val="444949"/>
                </a:solidFill>
                <a:latin typeface="Gill Sans MT"/>
                <a:cs typeface="Gill Sans MT"/>
              </a:rPr>
              <a:t>connections</a:t>
            </a:r>
            <a:endParaRPr sz="20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395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-45" dirty="0">
                <a:solidFill>
                  <a:srgbClr val="444949"/>
                </a:solidFill>
                <a:latin typeface="Gill Sans MT"/>
                <a:cs typeface="Gill Sans MT"/>
              </a:rPr>
              <a:t>AWS</a:t>
            </a:r>
            <a:r>
              <a:rPr sz="2400" spc="-1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60" dirty="0">
                <a:solidFill>
                  <a:srgbClr val="444949"/>
                </a:solidFill>
                <a:latin typeface="Gill Sans MT"/>
                <a:cs typeface="Gill Sans MT"/>
              </a:rPr>
              <a:t>responsibility:</a:t>
            </a:r>
            <a:endParaRPr sz="2400">
              <a:latin typeface="Gill Sans MT"/>
              <a:cs typeface="Gill Sans MT"/>
            </a:endParaRPr>
          </a:p>
          <a:p>
            <a:pPr marL="698500" lvl="1" indent="-228600">
              <a:lnSpc>
                <a:spcPct val="100000"/>
              </a:lnSpc>
              <a:spcBef>
                <a:spcPts val="40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000" spc="-25" dirty="0">
                <a:solidFill>
                  <a:srgbClr val="444949"/>
                </a:solidFill>
                <a:latin typeface="Gill Sans MT"/>
                <a:cs typeface="Gill Sans MT"/>
              </a:rPr>
              <a:t>No </a:t>
            </a:r>
            <a:r>
              <a:rPr sz="2000" dirty="0">
                <a:solidFill>
                  <a:srgbClr val="444949"/>
                </a:solidFill>
                <a:latin typeface="Gill Sans MT"/>
                <a:cs typeface="Gill Sans MT"/>
              </a:rPr>
              <a:t>SSH</a:t>
            </a:r>
            <a:r>
              <a:rPr sz="2000" spc="1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000" spc="-35" dirty="0">
                <a:solidFill>
                  <a:srgbClr val="444949"/>
                </a:solidFill>
                <a:latin typeface="Gill Sans MT"/>
                <a:cs typeface="Gill Sans MT"/>
              </a:rPr>
              <a:t>access</a:t>
            </a:r>
            <a:endParaRPr sz="2000">
              <a:latin typeface="Gill Sans MT"/>
              <a:cs typeface="Gill Sans MT"/>
            </a:endParaRPr>
          </a:p>
          <a:p>
            <a:pPr marL="698500" lvl="1" indent="-228600">
              <a:lnSpc>
                <a:spcPct val="100000"/>
              </a:lnSpc>
              <a:spcBef>
                <a:spcPts val="20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000" spc="-25" dirty="0">
                <a:solidFill>
                  <a:srgbClr val="444949"/>
                </a:solidFill>
                <a:latin typeface="Gill Sans MT"/>
                <a:cs typeface="Gill Sans MT"/>
              </a:rPr>
              <a:t>No </a:t>
            </a:r>
            <a:r>
              <a:rPr sz="2000" spc="-30" dirty="0">
                <a:solidFill>
                  <a:srgbClr val="444949"/>
                </a:solidFill>
                <a:latin typeface="Gill Sans MT"/>
                <a:cs typeface="Gill Sans MT"/>
              </a:rPr>
              <a:t>manual </a:t>
            </a:r>
            <a:r>
              <a:rPr sz="2000" spc="-50" dirty="0">
                <a:solidFill>
                  <a:srgbClr val="444949"/>
                </a:solidFill>
                <a:latin typeface="Gill Sans MT"/>
                <a:cs typeface="Gill Sans MT"/>
              </a:rPr>
              <a:t>DB</a:t>
            </a:r>
            <a:r>
              <a:rPr sz="2000" spc="-1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000" spc="-30" dirty="0">
                <a:solidFill>
                  <a:srgbClr val="444949"/>
                </a:solidFill>
                <a:latin typeface="Gill Sans MT"/>
                <a:cs typeface="Gill Sans MT"/>
              </a:rPr>
              <a:t>patching</a:t>
            </a:r>
            <a:endParaRPr sz="2000">
              <a:latin typeface="Gill Sans MT"/>
              <a:cs typeface="Gill Sans MT"/>
            </a:endParaRPr>
          </a:p>
          <a:p>
            <a:pPr marL="698500" lvl="1" indent="-228600">
              <a:lnSpc>
                <a:spcPct val="100000"/>
              </a:lnSpc>
              <a:spcBef>
                <a:spcPts val="25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000" spc="-25" dirty="0">
                <a:solidFill>
                  <a:srgbClr val="444949"/>
                </a:solidFill>
                <a:latin typeface="Gill Sans MT"/>
                <a:cs typeface="Gill Sans MT"/>
              </a:rPr>
              <a:t>No </a:t>
            </a:r>
            <a:r>
              <a:rPr sz="2000" spc="-30" dirty="0">
                <a:solidFill>
                  <a:srgbClr val="444949"/>
                </a:solidFill>
                <a:latin typeface="Gill Sans MT"/>
                <a:cs typeface="Gill Sans MT"/>
              </a:rPr>
              <a:t>manual </a:t>
            </a:r>
            <a:r>
              <a:rPr sz="2000" spc="10" dirty="0">
                <a:solidFill>
                  <a:srgbClr val="444949"/>
                </a:solidFill>
                <a:latin typeface="Gill Sans MT"/>
                <a:cs typeface="Gill Sans MT"/>
              </a:rPr>
              <a:t>OS</a:t>
            </a:r>
            <a:r>
              <a:rPr sz="2000" spc="-1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000" spc="-30" dirty="0">
                <a:solidFill>
                  <a:srgbClr val="444949"/>
                </a:solidFill>
                <a:latin typeface="Gill Sans MT"/>
                <a:cs typeface="Gill Sans MT"/>
              </a:rPr>
              <a:t>patching</a:t>
            </a:r>
            <a:endParaRPr sz="2000">
              <a:latin typeface="Gill Sans MT"/>
              <a:cs typeface="Gill Sans MT"/>
            </a:endParaRPr>
          </a:p>
          <a:p>
            <a:pPr marL="698500" lvl="1" indent="-228600">
              <a:lnSpc>
                <a:spcPct val="100000"/>
              </a:lnSpc>
              <a:spcBef>
                <a:spcPts val="25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000" spc="-25" dirty="0">
                <a:solidFill>
                  <a:srgbClr val="444949"/>
                </a:solidFill>
                <a:latin typeface="Gill Sans MT"/>
                <a:cs typeface="Gill Sans MT"/>
              </a:rPr>
              <a:t>No </a:t>
            </a:r>
            <a:r>
              <a:rPr sz="2000" spc="-40" dirty="0">
                <a:solidFill>
                  <a:srgbClr val="444949"/>
                </a:solidFill>
                <a:latin typeface="Gill Sans MT"/>
                <a:cs typeface="Gill Sans MT"/>
              </a:rPr>
              <a:t>way </a:t>
            </a:r>
            <a:r>
              <a:rPr sz="2000" spc="-50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2000" spc="-35" dirty="0">
                <a:solidFill>
                  <a:srgbClr val="444949"/>
                </a:solidFill>
                <a:latin typeface="Gill Sans MT"/>
                <a:cs typeface="Gill Sans MT"/>
              </a:rPr>
              <a:t>audit the underlying</a:t>
            </a:r>
            <a:r>
              <a:rPr sz="2000" spc="16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000" spc="-40" dirty="0">
                <a:solidFill>
                  <a:srgbClr val="444949"/>
                </a:solidFill>
                <a:latin typeface="Gill Sans MT"/>
                <a:cs typeface="Gill Sans MT"/>
              </a:rPr>
              <a:t>instance</a:t>
            </a:r>
            <a:endParaRPr sz="2000"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423227802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1892" y="6464300"/>
            <a:ext cx="127698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16939" y="374395"/>
            <a:ext cx="6275070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45" dirty="0"/>
              <a:t>RDS </a:t>
            </a:r>
            <a:r>
              <a:rPr spc="-140" dirty="0"/>
              <a:t>for </a:t>
            </a:r>
            <a:r>
              <a:rPr spc="-80" dirty="0"/>
              <a:t>Solutions</a:t>
            </a:r>
            <a:r>
              <a:rPr spc="-100" dirty="0"/>
              <a:t> </a:t>
            </a:r>
            <a:r>
              <a:rPr spc="-110" dirty="0"/>
              <a:t>Architects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16939" y="1380236"/>
            <a:ext cx="10336530" cy="4225925"/>
          </a:xfrm>
          <a:prstGeom prst="rect">
            <a:avLst/>
          </a:prstGeom>
        </p:spPr>
        <p:txBody>
          <a:bodyPr vert="horz" wrap="square" lIns="0" tIns="95885" rIns="0" bIns="0" rtlCol="0">
            <a:spAutoFit/>
          </a:bodyPr>
          <a:lstStyle/>
          <a:p>
            <a:pPr marL="241300" marR="17145" indent="-228600">
              <a:lnSpc>
                <a:spcPts val="2690"/>
              </a:lnSpc>
              <a:spcBef>
                <a:spcPts val="755"/>
              </a:spcBef>
              <a:buSzPct val="101818"/>
              <a:buFont typeface="Arial"/>
              <a:buChar char="•"/>
              <a:tabLst>
                <a:tab pos="241300" algn="l"/>
              </a:tabLst>
            </a:pPr>
            <a:r>
              <a:rPr sz="4125" spc="7" baseline="1010" dirty="0">
                <a:solidFill>
                  <a:srgbClr val="444949"/>
                </a:solidFill>
                <a:latin typeface="Gill Sans MT"/>
                <a:cs typeface="Gill Sans MT"/>
              </a:rPr>
              <a:t>Read </a:t>
            </a:r>
            <a:r>
              <a:rPr sz="4125" spc="-67" baseline="1010" dirty="0">
                <a:solidFill>
                  <a:srgbClr val="444949"/>
                </a:solidFill>
                <a:latin typeface="Gill Sans MT"/>
                <a:cs typeface="Gill Sans MT"/>
              </a:rPr>
              <a:t>replicas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are </a:t>
            </a:r>
            <a:r>
              <a:rPr sz="2800" spc="-35" dirty="0">
                <a:solidFill>
                  <a:srgbClr val="444949"/>
                </a:solidFill>
                <a:latin typeface="Gill Sans MT"/>
                <a:cs typeface="Gill Sans MT"/>
              </a:rPr>
              <a:t>used </a:t>
            </a:r>
            <a:r>
              <a:rPr sz="2800" spc="-90" dirty="0">
                <a:solidFill>
                  <a:srgbClr val="444949"/>
                </a:solidFill>
                <a:latin typeface="Gill Sans MT"/>
                <a:cs typeface="Gill Sans MT"/>
              </a:rPr>
              <a:t>for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SELECT </a:t>
            </a:r>
            <a:r>
              <a:rPr sz="2800" spc="10" dirty="0">
                <a:solidFill>
                  <a:srgbClr val="444949"/>
                </a:solidFill>
                <a:latin typeface="Gill Sans MT"/>
                <a:cs typeface="Gill Sans MT"/>
              </a:rPr>
              <a:t>(=read)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only </a:t>
            </a:r>
            <a:r>
              <a:rPr sz="2800" spc="-65" dirty="0">
                <a:solidFill>
                  <a:srgbClr val="444949"/>
                </a:solidFill>
                <a:latin typeface="Gill Sans MT"/>
                <a:cs typeface="Gill Sans MT"/>
              </a:rPr>
              <a:t>kind </a:t>
            </a:r>
            <a:r>
              <a:rPr sz="2800" spc="-35" dirty="0">
                <a:solidFill>
                  <a:srgbClr val="444949"/>
                </a:solidFill>
                <a:latin typeface="Gill Sans MT"/>
                <a:cs typeface="Gill Sans MT"/>
              </a:rPr>
              <a:t>of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statements </a:t>
            </a:r>
            <a:r>
              <a:rPr sz="2800" spc="-35" dirty="0">
                <a:solidFill>
                  <a:srgbClr val="444949"/>
                </a:solidFill>
                <a:latin typeface="Gill Sans MT"/>
                <a:cs typeface="Gill Sans MT"/>
              </a:rPr>
              <a:t>(not  </a:t>
            </a:r>
            <a:r>
              <a:rPr sz="2800" spc="-130" dirty="0">
                <a:solidFill>
                  <a:srgbClr val="444949"/>
                </a:solidFill>
                <a:latin typeface="Gill Sans MT"/>
                <a:cs typeface="Gill Sans MT"/>
              </a:rPr>
              <a:t>INSERT, </a:t>
            </a:r>
            <a:r>
              <a:rPr sz="2800" spc="-105" dirty="0">
                <a:solidFill>
                  <a:srgbClr val="444949"/>
                </a:solidFill>
                <a:latin typeface="Gill Sans MT"/>
                <a:cs typeface="Gill Sans MT"/>
              </a:rPr>
              <a:t>UPDATE,</a:t>
            </a:r>
            <a:r>
              <a:rPr sz="2800" spc="-32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35" dirty="0">
                <a:solidFill>
                  <a:srgbClr val="444949"/>
                </a:solidFill>
                <a:latin typeface="Gill Sans MT"/>
                <a:cs typeface="Gill Sans MT"/>
              </a:rPr>
              <a:t>DELETE)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ts val="3329"/>
              </a:lnSpc>
              <a:spcBef>
                <a:spcPts val="35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Amazon RDS supports </a:t>
            </a:r>
            <a:r>
              <a:rPr sz="4125" spc="-82" baseline="1010" dirty="0">
                <a:solidFill>
                  <a:srgbClr val="444949"/>
                </a:solidFill>
                <a:latin typeface="Gill Sans MT"/>
                <a:cs typeface="Gill Sans MT"/>
              </a:rPr>
              <a:t>Transparent </a:t>
            </a:r>
            <a:r>
              <a:rPr sz="4125" spc="-7" baseline="1010" dirty="0">
                <a:solidFill>
                  <a:srgbClr val="444949"/>
                </a:solidFill>
                <a:latin typeface="Gill Sans MT"/>
                <a:cs typeface="Gill Sans MT"/>
              </a:rPr>
              <a:t>Data </a:t>
            </a:r>
            <a:r>
              <a:rPr sz="4125" spc="-22" baseline="1010" dirty="0">
                <a:solidFill>
                  <a:srgbClr val="444949"/>
                </a:solidFill>
                <a:latin typeface="Gill Sans MT"/>
                <a:cs typeface="Gill Sans MT"/>
              </a:rPr>
              <a:t>Encryption </a:t>
            </a:r>
            <a:r>
              <a:rPr sz="2800" spc="-90" dirty="0">
                <a:solidFill>
                  <a:srgbClr val="444949"/>
                </a:solidFill>
                <a:latin typeface="Gill Sans MT"/>
                <a:cs typeface="Gill Sans MT"/>
              </a:rPr>
              <a:t>for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DB</a:t>
            </a:r>
            <a:r>
              <a:rPr sz="2800" spc="229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encryption:</a:t>
            </a:r>
            <a:endParaRPr sz="2800">
              <a:latin typeface="Gill Sans MT"/>
              <a:cs typeface="Gill Sans MT"/>
            </a:endParaRPr>
          </a:p>
          <a:p>
            <a:pPr marL="698500" lvl="1" indent="-228600">
              <a:lnSpc>
                <a:spcPts val="2805"/>
              </a:lnSpc>
              <a:buFont typeface="Arial"/>
              <a:buChar char="•"/>
              <a:tabLst>
                <a:tab pos="698500" algn="l"/>
              </a:tabLst>
            </a:pPr>
            <a:r>
              <a:rPr sz="2400" spc="-40" dirty="0">
                <a:solidFill>
                  <a:srgbClr val="444949"/>
                </a:solidFill>
                <a:latin typeface="Gill Sans MT"/>
                <a:cs typeface="Gill Sans MT"/>
              </a:rPr>
              <a:t>Oracle </a:t>
            </a:r>
            <a:r>
              <a:rPr sz="2400" spc="-90" dirty="0">
                <a:solidFill>
                  <a:srgbClr val="444949"/>
                </a:solidFill>
                <a:latin typeface="Gill Sans MT"/>
                <a:cs typeface="Gill Sans MT"/>
              </a:rPr>
              <a:t>or </a:t>
            </a:r>
            <a:r>
              <a:rPr sz="2400" spc="-15" dirty="0">
                <a:solidFill>
                  <a:srgbClr val="444949"/>
                </a:solidFill>
                <a:latin typeface="Gill Sans MT"/>
                <a:cs typeface="Gill Sans MT"/>
              </a:rPr>
              <a:t>SQL </a:t>
            </a:r>
            <a:r>
              <a:rPr sz="2400" spc="-35" dirty="0">
                <a:solidFill>
                  <a:srgbClr val="444949"/>
                </a:solidFill>
                <a:latin typeface="Gill Sans MT"/>
                <a:cs typeface="Gill Sans MT"/>
              </a:rPr>
              <a:t>Server </a:t>
            </a:r>
            <a:r>
              <a:rPr sz="2400" spc="-55" dirty="0">
                <a:solidFill>
                  <a:srgbClr val="444949"/>
                </a:solidFill>
                <a:latin typeface="Gill Sans MT"/>
                <a:cs typeface="Gill Sans MT"/>
              </a:rPr>
              <a:t>DB </a:t>
            </a:r>
            <a:r>
              <a:rPr sz="2400" spc="-45" dirty="0">
                <a:solidFill>
                  <a:srgbClr val="444949"/>
                </a:solidFill>
                <a:latin typeface="Gill Sans MT"/>
                <a:cs typeface="Gill Sans MT"/>
              </a:rPr>
              <a:t>instance</a:t>
            </a:r>
            <a:r>
              <a:rPr sz="2400" spc="19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55" dirty="0">
                <a:solidFill>
                  <a:srgbClr val="444949"/>
                </a:solidFill>
                <a:latin typeface="Gill Sans MT"/>
                <a:cs typeface="Gill Sans MT"/>
              </a:rPr>
              <a:t>only</a:t>
            </a:r>
            <a:endParaRPr sz="2400">
              <a:latin typeface="Gill Sans MT"/>
              <a:cs typeface="Gill Sans MT"/>
            </a:endParaRPr>
          </a:p>
          <a:p>
            <a:pPr marL="698500" lvl="1" indent="-228600">
              <a:lnSpc>
                <a:spcPts val="2830"/>
              </a:lnSpc>
              <a:buFont typeface="Arial"/>
              <a:buChar char="•"/>
              <a:tabLst>
                <a:tab pos="698500" algn="l"/>
              </a:tabLst>
            </a:pPr>
            <a:r>
              <a:rPr sz="2400" spc="-45" dirty="0">
                <a:solidFill>
                  <a:srgbClr val="444949"/>
                </a:solidFill>
                <a:latin typeface="Gill Sans MT"/>
                <a:cs typeface="Gill Sans MT"/>
              </a:rPr>
              <a:t>TDE </a:t>
            </a:r>
            <a:r>
              <a:rPr sz="2400" spc="-30" dirty="0">
                <a:solidFill>
                  <a:srgbClr val="444949"/>
                </a:solidFill>
                <a:latin typeface="Gill Sans MT"/>
                <a:cs typeface="Gill Sans MT"/>
              </a:rPr>
              <a:t>can </a:t>
            </a:r>
            <a:r>
              <a:rPr sz="2400" spc="10" dirty="0">
                <a:solidFill>
                  <a:srgbClr val="444949"/>
                </a:solidFill>
                <a:latin typeface="Gill Sans MT"/>
                <a:cs typeface="Gill Sans MT"/>
              </a:rPr>
              <a:t>be </a:t>
            </a:r>
            <a:r>
              <a:rPr sz="2400" spc="-30" dirty="0">
                <a:solidFill>
                  <a:srgbClr val="444949"/>
                </a:solidFill>
                <a:latin typeface="Gill Sans MT"/>
                <a:cs typeface="Gill Sans MT"/>
              </a:rPr>
              <a:t>used on </a:t>
            </a:r>
            <a:r>
              <a:rPr sz="2400" spc="-25" dirty="0">
                <a:solidFill>
                  <a:srgbClr val="444949"/>
                </a:solidFill>
                <a:latin typeface="Gill Sans MT"/>
                <a:cs typeface="Gill Sans MT"/>
              </a:rPr>
              <a:t>top </a:t>
            </a:r>
            <a:r>
              <a:rPr sz="2400" spc="-30" dirty="0">
                <a:solidFill>
                  <a:srgbClr val="444949"/>
                </a:solidFill>
                <a:latin typeface="Gill Sans MT"/>
                <a:cs typeface="Gill Sans MT"/>
              </a:rPr>
              <a:t>of </a:t>
            </a:r>
            <a:r>
              <a:rPr sz="2400" spc="-95" dirty="0">
                <a:solidFill>
                  <a:srgbClr val="444949"/>
                </a:solidFill>
                <a:latin typeface="Gill Sans MT"/>
                <a:cs typeface="Gill Sans MT"/>
              </a:rPr>
              <a:t>KMS </a:t>
            </a:r>
            <a:r>
              <a:rPr sz="2400" dirty="0">
                <a:solidFill>
                  <a:srgbClr val="444949"/>
                </a:solidFill>
                <a:latin typeface="Gill Sans MT"/>
                <a:cs typeface="Gill Sans MT"/>
              </a:rPr>
              <a:t>– </a:t>
            </a:r>
            <a:r>
              <a:rPr sz="2400" spc="-35" dirty="0">
                <a:solidFill>
                  <a:srgbClr val="444949"/>
                </a:solidFill>
                <a:latin typeface="Gill Sans MT"/>
                <a:cs typeface="Gill Sans MT"/>
              </a:rPr>
              <a:t>may </a:t>
            </a:r>
            <a:r>
              <a:rPr sz="2400" spc="-40" dirty="0">
                <a:solidFill>
                  <a:srgbClr val="444949"/>
                </a:solidFill>
                <a:latin typeface="Gill Sans MT"/>
                <a:cs typeface="Gill Sans MT"/>
              </a:rPr>
              <a:t>affect</a:t>
            </a:r>
            <a:r>
              <a:rPr sz="2400" spc="23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40" dirty="0">
                <a:solidFill>
                  <a:srgbClr val="444949"/>
                </a:solidFill>
                <a:latin typeface="Gill Sans MT"/>
                <a:cs typeface="Gill Sans MT"/>
              </a:rPr>
              <a:t>performance</a:t>
            </a:r>
            <a:endParaRPr sz="2400">
              <a:latin typeface="Gill Sans MT"/>
              <a:cs typeface="Gill Sans MT"/>
            </a:endParaRPr>
          </a:p>
          <a:p>
            <a:pPr marL="241300" indent="-228600">
              <a:lnSpc>
                <a:spcPts val="3329"/>
              </a:lnSpc>
              <a:spcBef>
                <a:spcPts val="320"/>
              </a:spcBef>
              <a:buSzPct val="101818"/>
              <a:buFont typeface="Arial"/>
              <a:buChar char="•"/>
              <a:tabLst>
                <a:tab pos="241300" algn="l"/>
              </a:tabLst>
            </a:pPr>
            <a:r>
              <a:rPr sz="4125" spc="-15" baseline="1010" dirty="0">
                <a:solidFill>
                  <a:srgbClr val="444949"/>
                </a:solidFill>
                <a:latin typeface="Gill Sans MT"/>
                <a:cs typeface="Gill Sans MT"/>
              </a:rPr>
              <a:t>IAM </a:t>
            </a:r>
            <a:r>
              <a:rPr sz="4125" spc="-37" baseline="1010" dirty="0">
                <a:solidFill>
                  <a:srgbClr val="444949"/>
                </a:solidFill>
                <a:latin typeface="Gill Sans MT"/>
                <a:cs typeface="Gill Sans MT"/>
              </a:rPr>
              <a:t>Authentication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(versus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traditional </a:t>
            </a:r>
            <a:r>
              <a:rPr sz="2800" spc="-35" dirty="0">
                <a:solidFill>
                  <a:srgbClr val="444949"/>
                </a:solidFill>
                <a:latin typeface="Gill Sans MT"/>
                <a:cs typeface="Gill Sans MT"/>
              </a:rPr>
              <a:t>username </a:t>
            </a:r>
            <a:r>
              <a:rPr sz="2800" dirty="0">
                <a:solidFill>
                  <a:srgbClr val="444949"/>
                </a:solidFill>
                <a:latin typeface="Gill Sans MT"/>
                <a:cs typeface="Gill Sans MT"/>
              </a:rPr>
              <a:t>/</a:t>
            </a:r>
            <a:r>
              <a:rPr sz="2800" spc="-1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password):</a:t>
            </a:r>
            <a:endParaRPr sz="2800">
              <a:latin typeface="Gill Sans MT"/>
              <a:cs typeface="Gill Sans MT"/>
            </a:endParaRPr>
          </a:p>
          <a:p>
            <a:pPr marL="698500" lvl="1" indent="-228600">
              <a:lnSpc>
                <a:spcPts val="2815"/>
              </a:lnSpc>
              <a:buFont typeface="Arial"/>
              <a:buChar char="•"/>
              <a:tabLst>
                <a:tab pos="698500" algn="l"/>
              </a:tabLst>
            </a:pPr>
            <a:r>
              <a:rPr sz="2400" spc="-100" dirty="0">
                <a:solidFill>
                  <a:srgbClr val="444949"/>
                </a:solidFill>
                <a:latin typeface="Gill Sans MT"/>
                <a:cs typeface="Gill Sans MT"/>
              </a:rPr>
              <a:t>Works </a:t>
            </a:r>
            <a:r>
              <a:rPr sz="2400" spc="-80" dirty="0">
                <a:solidFill>
                  <a:srgbClr val="444949"/>
                </a:solidFill>
                <a:latin typeface="Gill Sans MT"/>
                <a:cs typeface="Gill Sans MT"/>
              </a:rPr>
              <a:t>for </a:t>
            </a:r>
            <a:r>
              <a:rPr sz="2400" spc="-35" dirty="0">
                <a:solidFill>
                  <a:srgbClr val="444949"/>
                </a:solidFill>
                <a:latin typeface="Gill Sans MT"/>
                <a:cs typeface="Gill Sans MT"/>
              </a:rPr>
              <a:t>MySQL,</a:t>
            </a:r>
            <a:r>
              <a:rPr sz="2400" spc="-3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50" dirty="0">
                <a:solidFill>
                  <a:srgbClr val="444949"/>
                </a:solidFill>
                <a:latin typeface="Gill Sans MT"/>
                <a:cs typeface="Gill Sans MT"/>
              </a:rPr>
              <a:t>PostgreSQL</a:t>
            </a:r>
            <a:endParaRPr sz="2400">
              <a:latin typeface="Gill Sans MT"/>
              <a:cs typeface="Gill Sans MT"/>
            </a:endParaRPr>
          </a:p>
          <a:p>
            <a:pPr marL="698500" lvl="1" indent="-228600">
              <a:lnSpc>
                <a:spcPts val="2810"/>
              </a:lnSpc>
              <a:buFont typeface="Arial"/>
              <a:buChar char="•"/>
              <a:tabLst>
                <a:tab pos="698500" algn="l"/>
              </a:tabLst>
            </a:pPr>
            <a:r>
              <a:rPr sz="2400" spc="-35" dirty="0">
                <a:solidFill>
                  <a:srgbClr val="444949"/>
                </a:solidFill>
                <a:latin typeface="Gill Sans MT"/>
                <a:cs typeface="Gill Sans MT"/>
              </a:rPr>
              <a:t>Lifespan </a:t>
            </a:r>
            <a:r>
              <a:rPr sz="2400" spc="-30" dirty="0">
                <a:solidFill>
                  <a:srgbClr val="444949"/>
                </a:solidFill>
                <a:latin typeface="Gill Sans MT"/>
                <a:cs typeface="Gill Sans MT"/>
              </a:rPr>
              <a:t>of </a:t>
            </a:r>
            <a:r>
              <a:rPr sz="2400" spc="-15" dirty="0">
                <a:solidFill>
                  <a:srgbClr val="444949"/>
                </a:solidFill>
                <a:latin typeface="Gill Sans MT"/>
                <a:cs typeface="Gill Sans MT"/>
              </a:rPr>
              <a:t>an </a:t>
            </a:r>
            <a:r>
              <a:rPr sz="2400" spc="-45" dirty="0">
                <a:solidFill>
                  <a:srgbClr val="444949"/>
                </a:solidFill>
                <a:latin typeface="Gill Sans MT"/>
                <a:cs typeface="Gill Sans MT"/>
              </a:rPr>
              <a:t>authentication </a:t>
            </a:r>
            <a:r>
              <a:rPr sz="2400" spc="-60" dirty="0">
                <a:solidFill>
                  <a:srgbClr val="444949"/>
                </a:solidFill>
                <a:latin typeface="Gill Sans MT"/>
                <a:cs typeface="Gill Sans MT"/>
              </a:rPr>
              <a:t>token </a:t>
            </a:r>
            <a:r>
              <a:rPr sz="2400" spc="-80" dirty="0">
                <a:solidFill>
                  <a:srgbClr val="444949"/>
                </a:solidFill>
                <a:latin typeface="Gill Sans MT"/>
                <a:cs typeface="Gill Sans MT"/>
              </a:rPr>
              <a:t>is </a:t>
            </a:r>
            <a:r>
              <a:rPr sz="2400" dirty="0">
                <a:solidFill>
                  <a:srgbClr val="444949"/>
                </a:solidFill>
                <a:latin typeface="Gill Sans MT"/>
                <a:cs typeface="Gill Sans MT"/>
              </a:rPr>
              <a:t>15 </a:t>
            </a:r>
            <a:r>
              <a:rPr sz="2400" spc="-45" dirty="0">
                <a:solidFill>
                  <a:srgbClr val="444949"/>
                </a:solidFill>
                <a:latin typeface="Gill Sans MT"/>
                <a:cs typeface="Gill Sans MT"/>
              </a:rPr>
              <a:t>minutes</a:t>
            </a:r>
            <a:r>
              <a:rPr sz="2400" spc="20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30" dirty="0">
                <a:solidFill>
                  <a:srgbClr val="444949"/>
                </a:solidFill>
                <a:latin typeface="Gill Sans MT"/>
                <a:cs typeface="Gill Sans MT"/>
              </a:rPr>
              <a:t>(short-lived)</a:t>
            </a:r>
            <a:endParaRPr sz="2400">
              <a:latin typeface="Gill Sans MT"/>
              <a:cs typeface="Gill Sans MT"/>
            </a:endParaRPr>
          </a:p>
          <a:p>
            <a:pPr marL="698500" lvl="1" indent="-228600">
              <a:lnSpc>
                <a:spcPts val="2795"/>
              </a:lnSpc>
              <a:buFont typeface="Arial"/>
              <a:buChar char="•"/>
              <a:tabLst>
                <a:tab pos="698500" algn="l"/>
              </a:tabLst>
            </a:pPr>
            <a:r>
              <a:rPr sz="2400" spc="-120" dirty="0">
                <a:solidFill>
                  <a:srgbClr val="444949"/>
                </a:solidFill>
                <a:latin typeface="Gill Sans MT"/>
                <a:cs typeface="Gill Sans MT"/>
              </a:rPr>
              <a:t>Tokens </a:t>
            </a:r>
            <a:r>
              <a:rPr sz="2400" spc="-55" dirty="0">
                <a:solidFill>
                  <a:srgbClr val="444949"/>
                </a:solidFill>
                <a:latin typeface="Gill Sans MT"/>
                <a:cs typeface="Gill Sans MT"/>
              </a:rPr>
              <a:t>are </a:t>
            </a:r>
            <a:r>
              <a:rPr sz="2400" spc="-25" dirty="0">
                <a:solidFill>
                  <a:srgbClr val="444949"/>
                </a:solidFill>
                <a:latin typeface="Gill Sans MT"/>
                <a:cs typeface="Gill Sans MT"/>
              </a:rPr>
              <a:t>generated </a:t>
            </a:r>
            <a:r>
              <a:rPr sz="2400" spc="-35" dirty="0">
                <a:solidFill>
                  <a:srgbClr val="444949"/>
                </a:solidFill>
                <a:latin typeface="Gill Sans MT"/>
                <a:cs typeface="Gill Sans MT"/>
              </a:rPr>
              <a:t>by </a:t>
            </a:r>
            <a:r>
              <a:rPr sz="2400" spc="-45" dirty="0">
                <a:solidFill>
                  <a:srgbClr val="444949"/>
                </a:solidFill>
                <a:latin typeface="Gill Sans MT"/>
                <a:cs typeface="Gill Sans MT"/>
              </a:rPr>
              <a:t>AWS</a:t>
            </a:r>
            <a:r>
              <a:rPr sz="2400" spc="6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55" dirty="0">
                <a:solidFill>
                  <a:srgbClr val="444949"/>
                </a:solidFill>
                <a:latin typeface="Gill Sans MT"/>
                <a:cs typeface="Gill Sans MT"/>
              </a:rPr>
              <a:t>credentials</a:t>
            </a:r>
            <a:endParaRPr sz="2400">
              <a:latin typeface="Gill Sans MT"/>
              <a:cs typeface="Gill Sans MT"/>
            </a:endParaRPr>
          </a:p>
          <a:p>
            <a:pPr marL="698500" lvl="1" indent="-228600">
              <a:lnSpc>
                <a:spcPts val="2795"/>
              </a:lnSpc>
              <a:buFont typeface="Arial"/>
              <a:buChar char="•"/>
              <a:tabLst>
                <a:tab pos="698500" algn="l"/>
              </a:tabLst>
            </a:pPr>
            <a:r>
              <a:rPr sz="2400" spc="-5" dirty="0">
                <a:solidFill>
                  <a:srgbClr val="444949"/>
                </a:solidFill>
                <a:latin typeface="Gill Sans MT"/>
                <a:cs typeface="Gill Sans MT"/>
              </a:rPr>
              <a:t>SSL </a:t>
            </a:r>
            <a:r>
              <a:rPr sz="2400" spc="-55" dirty="0">
                <a:solidFill>
                  <a:srgbClr val="444949"/>
                </a:solidFill>
                <a:latin typeface="Gill Sans MT"/>
                <a:cs typeface="Gill Sans MT"/>
              </a:rPr>
              <a:t>must </a:t>
            </a:r>
            <a:r>
              <a:rPr sz="2400" spc="10" dirty="0">
                <a:solidFill>
                  <a:srgbClr val="444949"/>
                </a:solidFill>
                <a:latin typeface="Gill Sans MT"/>
                <a:cs typeface="Gill Sans MT"/>
              </a:rPr>
              <a:t>be </a:t>
            </a:r>
            <a:r>
              <a:rPr sz="2400" spc="-30" dirty="0">
                <a:solidFill>
                  <a:srgbClr val="444949"/>
                </a:solidFill>
                <a:latin typeface="Gill Sans MT"/>
                <a:cs typeface="Gill Sans MT"/>
              </a:rPr>
              <a:t>used </a:t>
            </a:r>
            <a:r>
              <a:rPr sz="2400" spc="-20" dirty="0">
                <a:solidFill>
                  <a:srgbClr val="444949"/>
                </a:solidFill>
                <a:latin typeface="Gill Sans MT"/>
                <a:cs typeface="Gill Sans MT"/>
              </a:rPr>
              <a:t>when </a:t>
            </a:r>
            <a:r>
              <a:rPr sz="2400" spc="-40" dirty="0">
                <a:solidFill>
                  <a:srgbClr val="444949"/>
                </a:solidFill>
                <a:latin typeface="Gill Sans MT"/>
                <a:cs typeface="Gill Sans MT"/>
              </a:rPr>
              <a:t>connecting </a:t>
            </a:r>
            <a:r>
              <a:rPr sz="2400" spc="-50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2400" spc="-40" dirty="0">
                <a:solidFill>
                  <a:srgbClr val="444949"/>
                </a:solidFill>
                <a:latin typeface="Gill Sans MT"/>
                <a:cs typeface="Gill Sans MT"/>
              </a:rPr>
              <a:t>the</a:t>
            </a:r>
            <a:r>
              <a:rPr sz="2400" spc="13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20" dirty="0">
                <a:solidFill>
                  <a:srgbClr val="444949"/>
                </a:solidFill>
                <a:latin typeface="Gill Sans MT"/>
                <a:cs typeface="Gill Sans MT"/>
              </a:rPr>
              <a:t>database</a:t>
            </a:r>
            <a:endParaRPr sz="2400">
              <a:latin typeface="Gill Sans MT"/>
              <a:cs typeface="Gill Sans MT"/>
            </a:endParaRPr>
          </a:p>
          <a:p>
            <a:pPr marL="698500" lvl="1" indent="-228600">
              <a:lnSpc>
                <a:spcPts val="2845"/>
              </a:lnSpc>
              <a:buFont typeface="Arial"/>
              <a:buChar char="•"/>
              <a:tabLst>
                <a:tab pos="698500" algn="l"/>
              </a:tabLst>
            </a:pPr>
            <a:r>
              <a:rPr sz="2400" spc="-40" dirty="0">
                <a:solidFill>
                  <a:srgbClr val="444949"/>
                </a:solidFill>
                <a:latin typeface="Gill Sans MT"/>
                <a:cs typeface="Gill Sans MT"/>
              </a:rPr>
              <a:t>Easy </a:t>
            </a:r>
            <a:r>
              <a:rPr sz="2400" spc="-50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2400" spc="-35" dirty="0">
                <a:solidFill>
                  <a:srgbClr val="444949"/>
                </a:solidFill>
                <a:latin typeface="Gill Sans MT"/>
                <a:cs typeface="Gill Sans MT"/>
              </a:rPr>
              <a:t>use EC2 </a:t>
            </a:r>
            <a:r>
              <a:rPr sz="2400" spc="-50" dirty="0">
                <a:solidFill>
                  <a:srgbClr val="444949"/>
                </a:solidFill>
                <a:latin typeface="Gill Sans MT"/>
                <a:cs typeface="Gill Sans MT"/>
              </a:rPr>
              <a:t>Instance </a:t>
            </a:r>
            <a:r>
              <a:rPr sz="2400" spc="-55" dirty="0">
                <a:solidFill>
                  <a:srgbClr val="444949"/>
                </a:solidFill>
                <a:latin typeface="Gill Sans MT"/>
                <a:cs typeface="Gill Sans MT"/>
              </a:rPr>
              <a:t>Roles </a:t>
            </a:r>
            <a:r>
              <a:rPr sz="2400" spc="-50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2400" spc="-40" dirty="0">
                <a:solidFill>
                  <a:srgbClr val="444949"/>
                </a:solidFill>
                <a:latin typeface="Gill Sans MT"/>
                <a:cs typeface="Gill Sans MT"/>
              </a:rPr>
              <a:t>connect </a:t>
            </a:r>
            <a:r>
              <a:rPr sz="2400" spc="-50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2400" spc="-35" dirty="0">
                <a:solidFill>
                  <a:srgbClr val="444949"/>
                </a:solidFill>
                <a:latin typeface="Gill Sans MT"/>
                <a:cs typeface="Gill Sans MT"/>
              </a:rPr>
              <a:t>the </a:t>
            </a:r>
            <a:r>
              <a:rPr sz="2400" spc="-30" dirty="0">
                <a:solidFill>
                  <a:srgbClr val="444949"/>
                </a:solidFill>
                <a:latin typeface="Gill Sans MT"/>
                <a:cs typeface="Gill Sans MT"/>
              </a:rPr>
              <a:t>RDS</a:t>
            </a:r>
            <a:r>
              <a:rPr sz="2400" spc="36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20" dirty="0">
                <a:solidFill>
                  <a:srgbClr val="444949"/>
                </a:solidFill>
                <a:latin typeface="Gill Sans MT"/>
                <a:cs typeface="Gill Sans MT"/>
              </a:rPr>
              <a:t>database</a:t>
            </a:r>
            <a:endParaRPr sz="2400"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317097093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1892" y="6464300"/>
            <a:ext cx="127698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16939" y="374395"/>
            <a:ext cx="3553460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45" dirty="0"/>
              <a:t>Amazon</a:t>
            </a:r>
            <a:r>
              <a:rPr spc="-315" dirty="0"/>
              <a:t> </a:t>
            </a:r>
            <a:r>
              <a:rPr spc="-95" dirty="0"/>
              <a:t>Aurora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16939" y="1339393"/>
            <a:ext cx="10106660" cy="4085590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484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60" dirty="0">
                <a:solidFill>
                  <a:srgbClr val="444949"/>
                </a:solidFill>
                <a:latin typeface="Gill Sans MT"/>
                <a:cs typeface="Gill Sans MT"/>
              </a:rPr>
              <a:t>Aurora </a:t>
            </a:r>
            <a:r>
              <a:rPr sz="2600" spc="-85" dirty="0">
                <a:solidFill>
                  <a:srgbClr val="444949"/>
                </a:solidFill>
                <a:latin typeface="Gill Sans MT"/>
                <a:cs typeface="Gill Sans MT"/>
              </a:rPr>
              <a:t>is </a:t>
            </a:r>
            <a:r>
              <a:rPr sz="2600" spc="-5" dirty="0">
                <a:solidFill>
                  <a:srgbClr val="444949"/>
                </a:solidFill>
                <a:latin typeface="Gill Sans MT"/>
                <a:cs typeface="Gill Sans MT"/>
              </a:rPr>
              <a:t>a </a:t>
            </a:r>
            <a:r>
              <a:rPr sz="2600" spc="-45" dirty="0">
                <a:solidFill>
                  <a:srgbClr val="444949"/>
                </a:solidFill>
                <a:latin typeface="Gill Sans MT"/>
                <a:cs typeface="Gill Sans MT"/>
              </a:rPr>
              <a:t>proprietary </a:t>
            </a:r>
            <a:r>
              <a:rPr sz="2600" spc="-40" dirty="0">
                <a:solidFill>
                  <a:srgbClr val="444949"/>
                </a:solidFill>
                <a:latin typeface="Gill Sans MT"/>
                <a:cs typeface="Gill Sans MT"/>
              </a:rPr>
              <a:t>technology </a:t>
            </a:r>
            <a:r>
              <a:rPr sz="2600" spc="-60" dirty="0">
                <a:solidFill>
                  <a:srgbClr val="444949"/>
                </a:solidFill>
                <a:latin typeface="Gill Sans MT"/>
                <a:cs typeface="Gill Sans MT"/>
              </a:rPr>
              <a:t>from </a:t>
            </a:r>
            <a:r>
              <a:rPr sz="2600" spc="-50" dirty="0">
                <a:solidFill>
                  <a:srgbClr val="444949"/>
                </a:solidFill>
                <a:latin typeface="Gill Sans MT"/>
                <a:cs typeface="Gill Sans MT"/>
              </a:rPr>
              <a:t>AWS </a:t>
            </a:r>
            <a:r>
              <a:rPr sz="2600" spc="-30" dirty="0">
                <a:solidFill>
                  <a:srgbClr val="444949"/>
                </a:solidFill>
                <a:latin typeface="Gill Sans MT"/>
                <a:cs typeface="Gill Sans MT"/>
              </a:rPr>
              <a:t>(not </a:t>
            </a:r>
            <a:r>
              <a:rPr sz="2600" spc="-10" dirty="0">
                <a:solidFill>
                  <a:srgbClr val="444949"/>
                </a:solidFill>
                <a:latin typeface="Gill Sans MT"/>
                <a:cs typeface="Gill Sans MT"/>
              </a:rPr>
              <a:t>open</a:t>
            </a:r>
            <a:r>
              <a:rPr sz="2600" spc="28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spc="-45" dirty="0">
                <a:solidFill>
                  <a:srgbClr val="444949"/>
                </a:solidFill>
                <a:latin typeface="Gill Sans MT"/>
                <a:cs typeface="Gill Sans MT"/>
              </a:rPr>
              <a:t>sourced)</a:t>
            </a:r>
            <a:endParaRPr sz="2600">
              <a:latin typeface="Gill Sans MT"/>
              <a:cs typeface="Gill Sans MT"/>
            </a:endParaRPr>
          </a:p>
          <a:p>
            <a:pPr marL="241300" marR="320675" indent="-228600">
              <a:lnSpc>
                <a:spcPts val="2500"/>
              </a:lnSpc>
              <a:spcBef>
                <a:spcPts val="985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75" dirty="0">
                <a:solidFill>
                  <a:srgbClr val="444949"/>
                </a:solidFill>
                <a:latin typeface="Gill Sans MT"/>
                <a:cs typeface="Gill Sans MT"/>
              </a:rPr>
              <a:t>Postgres </a:t>
            </a:r>
            <a:r>
              <a:rPr sz="2600" spc="-10" dirty="0">
                <a:solidFill>
                  <a:srgbClr val="444949"/>
                </a:solidFill>
                <a:latin typeface="Gill Sans MT"/>
                <a:cs typeface="Gill Sans MT"/>
              </a:rPr>
              <a:t>and </a:t>
            </a:r>
            <a:r>
              <a:rPr sz="2600" spc="-20" dirty="0">
                <a:solidFill>
                  <a:srgbClr val="444949"/>
                </a:solidFill>
                <a:latin typeface="Gill Sans MT"/>
                <a:cs typeface="Gill Sans MT"/>
              </a:rPr>
              <a:t>MySQL </a:t>
            </a:r>
            <a:r>
              <a:rPr sz="2600" spc="-60" dirty="0">
                <a:solidFill>
                  <a:srgbClr val="444949"/>
                </a:solidFill>
                <a:latin typeface="Gill Sans MT"/>
                <a:cs typeface="Gill Sans MT"/>
              </a:rPr>
              <a:t>are </a:t>
            </a:r>
            <a:r>
              <a:rPr sz="2600" spc="-30" dirty="0">
                <a:solidFill>
                  <a:srgbClr val="444949"/>
                </a:solidFill>
                <a:latin typeface="Gill Sans MT"/>
                <a:cs typeface="Gill Sans MT"/>
              </a:rPr>
              <a:t>both </a:t>
            </a:r>
            <a:r>
              <a:rPr sz="2600" spc="-15" dirty="0">
                <a:solidFill>
                  <a:srgbClr val="444949"/>
                </a:solidFill>
                <a:latin typeface="Gill Sans MT"/>
                <a:cs typeface="Gill Sans MT"/>
              </a:rPr>
              <a:t>supported </a:t>
            </a:r>
            <a:r>
              <a:rPr sz="2600" spc="-45" dirty="0">
                <a:solidFill>
                  <a:srgbClr val="444949"/>
                </a:solidFill>
                <a:latin typeface="Gill Sans MT"/>
                <a:cs typeface="Gill Sans MT"/>
              </a:rPr>
              <a:t>as </a:t>
            </a:r>
            <a:r>
              <a:rPr sz="2600" spc="-55" dirty="0">
                <a:solidFill>
                  <a:srgbClr val="444949"/>
                </a:solidFill>
                <a:latin typeface="Gill Sans MT"/>
                <a:cs typeface="Gill Sans MT"/>
              </a:rPr>
              <a:t>Aurora </a:t>
            </a:r>
            <a:r>
              <a:rPr sz="2600" spc="-60" dirty="0">
                <a:solidFill>
                  <a:srgbClr val="444949"/>
                </a:solidFill>
                <a:latin typeface="Gill Sans MT"/>
                <a:cs typeface="Gill Sans MT"/>
              </a:rPr>
              <a:t>DB </a:t>
            </a:r>
            <a:r>
              <a:rPr sz="2600" spc="-35" dirty="0">
                <a:solidFill>
                  <a:srgbClr val="444949"/>
                </a:solidFill>
                <a:latin typeface="Gill Sans MT"/>
                <a:cs typeface="Gill Sans MT"/>
              </a:rPr>
              <a:t>(that </a:t>
            </a:r>
            <a:r>
              <a:rPr sz="2600" spc="-25" dirty="0">
                <a:solidFill>
                  <a:srgbClr val="444949"/>
                </a:solidFill>
                <a:latin typeface="Gill Sans MT"/>
                <a:cs typeface="Gill Sans MT"/>
              </a:rPr>
              <a:t>means </a:t>
            </a:r>
            <a:r>
              <a:rPr sz="2600" spc="-85" dirty="0">
                <a:solidFill>
                  <a:srgbClr val="444949"/>
                </a:solidFill>
                <a:latin typeface="Gill Sans MT"/>
                <a:cs typeface="Gill Sans MT"/>
              </a:rPr>
              <a:t>your  </a:t>
            </a:r>
            <a:r>
              <a:rPr sz="2600" spc="-60" dirty="0">
                <a:solidFill>
                  <a:srgbClr val="444949"/>
                </a:solidFill>
                <a:latin typeface="Gill Sans MT"/>
                <a:cs typeface="Gill Sans MT"/>
              </a:rPr>
              <a:t>drivers </a:t>
            </a:r>
            <a:r>
              <a:rPr sz="2600" spc="-75" dirty="0">
                <a:solidFill>
                  <a:srgbClr val="444949"/>
                </a:solidFill>
                <a:latin typeface="Gill Sans MT"/>
                <a:cs typeface="Gill Sans MT"/>
              </a:rPr>
              <a:t>will </a:t>
            </a:r>
            <a:r>
              <a:rPr sz="2600" spc="-80" dirty="0">
                <a:solidFill>
                  <a:srgbClr val="444949"/>
                </a:solidFill>
                <a:latin typeface="Gill Sans MT"/>
                <a:cs typeface="Gill Sans MT"/>
              </a:rPr>
              <a:t>work </a:t>
            </a:r>
            <a:r>
              <a:rPr sz="2600" spc="-45" dirty="0">
                <a:solidFill>
                  <a:srgbClr val="444949"/>
                </a:solidFill>
                <a:latin typeface="Gill Sans MT"/>
                <a:cs typeface="Gill Sans MT"/>
              </a:rPr>
              <a:t>as </a:t>
            </a:r>
            <a:r>
              <a:rPr sz="2600" spc="-55" dirty="0">
                <a:solidFill>
                  <a:srgbClr val="444949"/>
                </a:solidFill>
                <a:latin typeface="Gill Sans MT"/>
                <a:cs typeface="Gill Sans MT"/>
              </a:rPr>
              <a:t>if Aurora </a:t>
            </a:r>
            <a:r>
              <a:rPr sz="2600" spc="-40" dirty="0">
                <a:solidFill>
                  <a:srgbClr val="444949"/>
                </a:solidFill>
                <a:latin typeface="Gill Sans MT"/>
                <a:cs typeface="Gill Sans MT"/>
              </a:rPr>
              <a:t>was </a:t>
            </a:r>
            <a:r>
              <a:rPr sz="2600" spc="-5" dirty="0">
                <a:solidFill>
                  <a:srgbClr val="444949"/>
                </a:solidFill>
                <a:latin typeface="Gill Sans MT"/>
                <a:cs typeface="Gill Sans MT"/>
              </a:rPr>
              <a:t>a </a:t>
            </a:r>
            <a:r>
              <a:rPr sz="2600" spc="-75" dirty="0">
                <a:solidFill>
                  <a:srgbClr val="444949"/>
                </a:solidFill>
                <a:latin typeface="Gill Sans MT"/>
                <a:cs typeface="Gill Sans MT"/>
              </a:rPr>
              <a:t>Postgres </a:t>
            </a:r>
            <a:r>
              <a:rPr sz="2600" spc="-100" dirty="0">
                <a:solidFill>
                  <a:srgbClr val="444949"/>
                </a:solidFill>
                <a:latin typeface="Gill Sans MT"/>
                <a:cs typeface="Gill Sans MT"/>
              </a:rPr>
              <a:t>or </a:t>
            </a:r>
            <a:r>
              <a:rPr sz="2600" spc="-20" dirty="0">
                <a:solidFill>
                  <a:srgbClr val="444949"/>
                </a:solidFill>
                <a:latin typeface="Gill Sans MT"/>
                <a:cs typeface="Gill Sans MT"/>
              </a:rPr>
              <a:t>MySQL</a:t>
            </a:r>
            <a:r>
              <a:rPr sz="2600" spc="53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spc="-15" dirty="0">
                <a:solidFill>
                  <a:srgbClr val="444949"/>
                </a:solidFill>
                <a:latin typeface="Gill Sans MT"/>
                <a:cs typeface="Gill Sans MT"/>
              </a:rPr>
              <a:t>database)</a:t>
            </a:r>
            <a:endParaRPr sz="2600">
              <a:latin typeface="Gill Sans MT"/>
              <a:cs typeface="Gill Sans MT"/>
            </a:endParaRPr>
          </a:p>
          <a:p>
            <a:pPr marL="241300" marR="61594" indent="-228600">
              <a:lnSpc>
                <a:spcPct val="80000"/>
              </a:lnSpc>
              <a:spcBef>
                <a:spcPts val="1000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60" dirty="0">
                <a:solidFill>
                  <a:srgbClr val="444949"/>
                </a:solidFill>
                <a:latin typeface="Gill Sans MT"/>
                <a:cs typeface="Gill Sans MT"/>
              </a:rPr>
              <a:t>Aurora </a:t>
            </a:r>
            <a:r>
              <a:rPr sz="2600" spc="-85" dirty="0">
                <a:solidFill>
                  <a:srgbClr val="444949"/>
                </a:solidFill>
                <a:latin typeface="Gill Sans MT"/>
                <a:cs typeface="Gill Sans MT"/>
              </a:rPr>
              <a:t>is </a:t>
            </a:r>
            <a:r>
              <a:rPr sz="2600" spc="-60" dirty="0">
                <a:solidFill>
                  <a:srgbClr val="444949"/>
                </a:solidFill>
                <a:latin typeface="Gill Sans MT"/>
                <a:cs typeface="Gill Sans MT"/>
              </a:rPr>
              <a:t>“AWS </a:t>
            </a:r>
            <a:r>
              <a:rPr sz="2600" spc="-40" dirty="0">
                <a:solidFill>
                  <a:srgbClr val="444949"/>
                </a:solidFill>
                <a:latin typeface="Gill Sans MT"/>
                <a:cs typeface="Gill Sans MT"/>
              </a:rPr>
              <a:t>cloud </a:t>
            </a:r>
            <a:r>
              <a:rPr sz="2600" spc="-45" dirty="0">
                <a:solidFill>
                  <a:srgbClr val="444949"/>
                </a:solidFill>
                <a:latin typeface="Gill Sans MT"/>
                <a:cs typeface="Gill Sans MT"/>
              </a:rPr>
              <a:t>optimized” </a:t>
            </a:r>
            <a:r>
              <a:rPr sz="2600" spc="-10" dirty="0">
                <a:solidFill>
                  <a:srgbClr val="444949"/>
                </a:solidFill>
                <a:latin typeface="Gill Sans MT"/>
                <a:cs typeface="Gill Sans MT"/>
              </a:rPr>
              <a:t>and </a:t>
            </a:r>
            <a:r>
              <a:rPr sz="2600" spc="-55" dirty="0">
                <a:solidFill>
                  <a:srgbClr val="444949"/>
                </a:solidFill>
                <a:latin typeface="Gill Sans MT"/>
                <a:cs typeface="Gill Sans MT"/>
              </a:rPr>
              <a:t>claims </a:t>
            </a:r>
            <a:r>
              <a:rPr sz="2600" spc="-35" dirty="0">
                <a:solidFill>
                  <a:srgbClr val="444949"/>
                </a:solidFill>
                <a:latin typeface="Gill Sans MT"/>
                <a:cs typeface="Gill Sans MT"/>
              </a:rPr>
              <a:t>5x </a:t>
            </a:r>
            <a:r>
              <a:rPr sz="2600" spc="-40" dirty="0">
                <a:solidFill>
                  <a:srgbClr val="444949"/>
                </a:solidFill>
                <a:latin typeface="Gill Sans MT"/>
                <a:cs typeface="Gill Sans MT"/>
              </a:rPr>
              <a:t>performance </a:t>
            </a:r>
            <a:r>
              <a:rPr sz="2600" spc="-45" dirty="0">
                <a:solidFill>
                  <a:srgbClr val="444949"/>
                </a:solidFill>
                <a:latin typeface="Gill Sans MT"/>
                <a:cs typeface="Gill Sans MT"/>
              </a:rPr>
              <a:t>improvement  </a:t>
            </a:r>
            <a:r>
              <a:rPr sz="2600" spc="-80" dirty="0">
                <a:solidFill>
                  <a:srgbClr val="444949"/>
                </a:solidFill>
                <a:latin typeface="Gill Sans MT"/>
                <a:cs typeface="Gill Sans MT"/>
              </a:rPr>
              <a:t>over </a:t>
            </a:r>
            <a:r>
              <a:rPr sz="2600" spc="-20" dirty="0">
                <a:solidFill>
                  <a:srgbClr val="444949"/>
                </a:solidFill>
                <a:latin typeface="Gill Sans MT"/>
                <a:cs typeface="Gill Sans MT"/>
              </a:rPr>
              <a:t>MySQL </a:t>
            </a:r>
            <a:r>
              <a:rPr sz="2600" spc="-30" dirty="0">
                <a:solidFill>
                  <a:srgbClr val="444949"/>
                </a:solidFill>
                <a:latin typeface="Gill Sans MT"/>
                <a:cs typeface="Gill Sans MT"/>
              </a:rPr>
              <a:t>on </a:t>
            </a:r>
            <a:r>
              <a:rPr sz="2600" spc="-50" dirty="0">
                <a:solidFill>
                  <a:srgbClr val="444949"/>
                </a:solidFill>
                <a:latin typeface="Gill Sans MT"/>
                <a:cs typeface="Gill Sans MT"/>
              </a:rPr>
              <a:t>RDS, </a:t>
            </a:r>
            <a:r>
              <a:rPr sz="2600" spc="-80" dirty="0">
                <a:solidFill>
                  <a:srgbClr val="444949"/>
                </a:solidFill>
                <a:latin typeface="Gill Sans MT"/>
                <a:cs typeface="Gill Sans MT"/>
              </a:rPr>
              <a:t>over </a:t>
            </a:r>
            <a:r>
              <a:rPr sz="2600" spc="-35" dirty="0">
                <a:solidFill>
                  <a:srgbClr val="444949"/>
                </a:solidFill>
                <a:latin typeface="Gill Sans MT"/>
                <a:cs typeface="Gill Sans MT"/>
              </a:rPr>
              <a:t>3x </a:t>
            </a:r>
            <a:r>
              <a:rPr sz="2600" spc="-40" dirty="0">
                <a:solidFill>
                  <a:srgbClr val="444949"/>
                </a:solidFill>
                <a:latin typeface="Gill Sans MT"/>
                <a:cs typeface="Gill Sans MT"/>
              </a:rPr>
              <a:t>the performance </a:t>
            </a:r>
            <a:r>
              <a:rPr sz="2600" spc="-30" dirty="0">
                <a:solidFill>
                  <a:srgbClr val="444949"/>
                </a:solidFill>
                <a:latin typeface="Gill Sans MT"/>
                <a:cs typeface="Gill Sans MT"/>
              </a:rPr>
              <a:t>of </a:t>
            </a:r>
            <a:r>
              <a:rPr sz="2600" spc="-75" dirty="0">
                <a:solidFill>
                  <a:srgbClr val="444949"/>
                </a:solidFill>
                <a:latin typeface="Gill Sans MT"/>
                <a:cs typeface="Gill Sans MT"/>
              </a:rPr>
              <a:t>Postgres </a:t>
            </a:r>
            <a:r>
              <a:rPr sz="2600" spc="-30" dirty="0">
                <a:solidFill>
                  <a:srgbClr val="444949"/>
                </a:solidFill>
                <a:latin typeface="Gill Sans MT"/>
                <a:cs typeface="Gill Sans MT"/>
              </a:rPr>
              <a:t>on</a:t>
            </a:r>
            <a:r>
              <a:rPr sz="2600" spc="34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spc="-30" dirty="0">
                <a:solidFill>
                  <a:srgbClr val="444949"/>
                </a:solidFill>
                <a:latin typeface="Gill Sans MT"/>
                <a:cs typeface="Gill Sans MT"/>
              </a:rPr>
              <a:t>RDS</a:t>
            </a:r>
            <a:endParaRPr sz="26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380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60" dirty="0">
                <a:solidFill>
                  <a:srgbClr val="444949"/>
                </a:solidFill>
                <a:latin typeface="Gill Sans MT"/>
                <a:cs typeface="Gill Sans MT"/>
              </a:rPr>
              <a:t>Aurora </a:t>
            </a:r>
            <a:r>
              <a:rPr sz="2600" spc="-45" dirty="0">
                <a:solidFill>
                  <a:srgbClr val="444949"/>
                </a:solidFill>
                <a:latin typeface="Gill Sans MT"/>
                <a:cs typeface="Gill Sans MT"/>
              </a:rPr>
              <a:t>storage </a:t>
            </a:r>
            <a:r>
              <a:rPr sz="2600" spc="-50" dirty="0">
                <a:solidFill>
                  <a:srgbClr val="444949"/>
                </a:solidFill>
                <a:latin typeface="Gill Sans MT"/>
                <a:cs typeface="Gill Sans MT"/>
              </a:rPr>
              <a:t>automatically </a:t>
            </a:r>
            <a:r>
              <a:rPr sz="2600" spc="-75" dirty="0">
                <a:solidFill>
                  <a:srgbClr val="444949"/>
                </a:solidFill>
                <a:latin typeface="Gill Sans MT"/>
                <a:cs typeface="Gill Sans MT"/>
              </a:rPr>
              <a:t>grows </a:t>
            </a:r>
            <a:r>
              <a:rPr sz="2600" spc="-60" dirty="0">
                <a:solidFill>
                  <a:srgbClr val="444949"/>
                </a:solidFill>
                <a:latin typeface="Gill Sans MT"/>
                <a:cs typeface="Gill Sans MT"/>
              </a:rPr>
              <a:t>in </a:t>
            </a:r>
            <a:r>
              <a:rPr sz="2600" spc="-55" dirty="0">
                <a:solidFill>
                  <a:srgbClr val="444949"/>
                </a:solidFill>
                <a:latin typeface="Gill Sans MT"/>
                <a:cs typeface="Gill Sans MT"/>
              </a:rPr>
              <a:t>increments </a:t>
            </a:r>
            <a:r>
              <a:rPr sz="2600" spc="-30" dirty="0">
                <a:solidFill>
                  <a:srgbClr val="444949"/>
                </a:solidFill>
                <a:latin typeface="Gill Sans MT"/>
                <a:cs typeface="Gill Sans MT"/>
              </a:rPr>
              <a:t>of </a:t>
            </a:r>
            <a:r>
              <a:rPr sz="2600" spc="-40" dirty="0">
                <a:solidFill>
                  <a:srgbClr val="444949"/>
                </a:solidFill>
                <a:latin typeface="Gill Sans MT"/>
                <a:cs typeface="Gill Sans MT"/>
              </a:rPr>
              <a:t>10GB, </a:t>
            </a:r>
            <a:r>
              <a:rPr sz="2600" spc="-5" dirty="0">
                <a:solidFill>
                  <a:srgbClr val="444949"/>
                </a:solidFill>
                <a:latin typeface="Gill Sans MT"/>
                <a:cs typeface="Gill Sans MT"/>
              </a:rPr>
              <a:t>up </a:t>
            </a:r>
            <a:r>
              <a:rPr sz="2600" spc="-55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2600" spc="-5" dirty="0">
                <a:solidFill>
                  <a:srgbClr val="444949"/>
                </a:solidFill>
                <a:latin typeface="Gill Sans MT"/>
                <a:cs typeface="Gill Sans MT"/>
              </a:rPr>
              <a:t>64</a:t>
            </a:r>
            <a:r>
              <a:rPr sz="2600" spc="3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spc="-75" dirty="0">
                <a:solidFill>
                  <a:srgbClr val="444949"/>
                </a:solidFill>
                <a:latin typeface="Gill Sans MT"/>
                <a:cs typeface="Gill Sans MT"/>
              </a:rPr>
              <a:t>TB.</a:t>
            </a:r>
            <a:endParaRPr sz="2600">
              <a:latin typeface="Gill Sans MT"/>
              <a:cs typeface="Gill Sans MT"/>
            </a:endParaRPr>
          </a:p>
          <a:p>
            <a:pPr marL="241300" marR="5080" indent="-228600">
              <a:lnSpc>
                <a:spcPct val="80000"/>
              </a:lnSpc>
              <a:spcBef>
                <a:spcPts val="1010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60" dirty="0">
                <a:solidFill>
                  <a:srgbClr val="444949"/>
                </a:solidFill>
                <a:latin typeface="Gill Sans MT"/>
                <a:cs typeface="Gill Sans MT"/>
              </a:rPr>
              <a:t>Aurora </a:t>
            </a:r>
            <a:r>
              <a:rPr sz="2600" spc="-30" dirty="0">
                <a:solidFill>
                  <a:srgbClr val="444949"/>
                </a:solidFill>
                <a:latin typeface="Gill Sans MT"/>
                <a:cs typeface="Gill Sans MT"/>
              </a:rPr>
              <a:t>can </a:t>
            </a:r>
            <a:r>
              <a:rPr sz="2600" spc="-40" dirty="0">
                <a:solidFill>
                  <a:srgbClr val="444949"/>
                </a:solidFill>
                <a:latin typeface="Gill Sans MT"/>
                <a:cs typeface="Gill Sans MT"/>
              </a:rPr>
              <a:t>have </a:t>
            </a:r>
            <a:r>
              <a:rPr sz="2600" spc="-5" dirty="0">
                <a:solidFill>
                  <a:srgbClr val="444949"/>
                </a:solidFill>
                <a:latin typeface="Gill Sans MT"/>
                <a:cs typeface="Gill Sans MT"/>
              </a:rPr>
              <a:t>15 </a:t>
            </a:r>
            <a:r>
              <a:rPr sz="2600" spc="-60" dirty="0">
                <a:solidFill>
                  <a:srgbClr val="444949"/>
                </a:solidFill>
                <a:latin typeface="Gill Sans MT"/>
                <a:cs typeface="Gill Sans MT"/>
              </a:rPr>
              <a:t>replicas </a:t>
            </a:r>
            <a:r>
              <a:rPr sz="2600" spc="-50" dirty="0">
                <a:solidFill>
                  <a:srgbClr val="444949"/>
                </a:solidFill>
                <a:latin typeface="Gill Sans MT"/>
                <a:cs typeface="Gill Sans MT"/>
              </a:rPr>
              <a:t>while </a:t>
            </a:r>
            <a:r>
              <a:rPr sz="2600" spc="-20" dirty="0">
                <a:solidFill>
                  <a:srgbClr val="444949"/>
                </a:solidFill>
                <a:latin typeface="Gill Sans MT"/>
                <a:cs typeface="Gill Sans MT"/>
              </a:rPr>
              <a:t>MySQL </a:t>
            </a:r>
            <a:r>
              <a:rPr sz="2600" spc="-40" dirty="0">
                <a:solidFill>
                  <a:srgbClr val="444949"/>
                </a:solidFill>
                <a:latin typeface="Gill Sans MT"/>
                <a:cs typeface="Gill Sans MT"/>
              </a:rPr>
              <a:t>has </a:t>
            </a:r>
            <a:r>
              <a:rPr sz="2600" spc="-60" dirty="0">
                <a:solidFill>
                  <a:srgbClr val="444949"/>
                </a:solidFill>
                <a:latin typeface="Gill Sans MT"/>
                <a:cs typeface="Gill Sans MT"/>
              </a:rPr>
              <a:t>5, </a:t>
            </a:r>
            <a:r>
              <a:rPr sz="2600" spc="-10" dirty="0">
                <a:solidFill>
                  <a:srgbClr val="444949"/>
                </a:solidFill>
                <a:latin typeface="Gill Sans MT"/>
                <a:cs typeface="Gill Sans MT"/>
              </a:rPr>
              <a:t>and </a:t>
            </a:r>
            <a:r>
              <a:rPr sz="2600" spc="-40" dirty="0">
                <a:solidFill>
                  <a:srgbClr val="444949"/>
                </a:solidFill>
                <a:latin typeface="Gill Sans MT"/>
                <a:cs typeface="Gill Sans MT"/>
              </a:rPr>
              <a:t>the </a:t>
            </a:r>
            <a:r>
              <a:rPr sz="2600" spc="-55" dirty="0">
                <a:solidFill>
                  <a:srgbClr val="444949"/>
                </a:solidFill>
                <a:latin typeface="Gill Sans MT"/>
                <a:cs typeface="Gill Sans MT"/>
              </a:rPr>
              <a:t>replication process  </a:t>
            </a:r>
            <a:r>
              <a:rPr sz="2600" spc="-85" dirty="0">
                <a:solidFill>
                  <a:srgbClr val="444949"/>
                </a:solidFill>
                <a:latin typeface="Gill Sans MT"/>
                <a:cs typeface="Gill Sans MT"/>
              </a:rPr>
              <a:t>is </a:t>
            </a:r>
            <a:r>
              <a:rPr sz="2600" spc="-60" dirty="0">
                <a:solidFill>
                  <a:srgbClr val="444949"/>
                </a:solidFill>
                <a:latin typeface="Gill Sans MT"/>
                <a:cs typeface="Gill Sans MT"/>
              </a:rPr>
              <a:t>faster </a:t>
            </a:r>
            <a:r>
              <a:rPr sz="2600" spc="-20" dirty="0">
                <a:solidFill>
                  <a:srgbClr val="444949"/>
                </a:solidFill>
                <a:latin typeface="Gill Sans MT"/>
                <a:cs typeface="Gill Sans MT"/>
              </a:rPr>
              <a:t>(sub </a:t>
            </a:r>
            <a:r>
              <a:rPr sz="2600" spc="-5" dirty="0">
                <a:solidFill>
                  <a:srgbClr val="444949"/>
                </a:solidFill>
                <a:latin typeface="Gill Sans MT"/>
                <a:cs typeface="Gill Sans MT"/>
              </a:rPr>
              <a:t>10 </a:t>
            </a:r>
            <a:r>
              <a:rPr sz="2600" spc="-45" dirty="0">
                <a:solidFill>
                  <a:srgbClr val="444949"/>
                </a:solidFill>
                <a:latin typeface="Gill Sans MT"/>
                <a:cs typeface="Gill Sans MT"/>
              </a:rPr>
              <a:t>ms </a:t>
            </a:r>
            <a:r>
              <a:rPr sz="2600" spc="-55" dirty="0">
                <a:solidFill>
                  <a:srgbClr val="444949"/>
                </a:solidFill>
                <a:latin typeface="Gill Sans MT"/>
                <a:cs typeface="Gill Sans MT"/>
              </a:rPr>
              <a:t>replica</a:t>
            </a:r>
            <a:r>
              <a:rPr sz="2600" spc="24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spc="-20" dirty="0">
                <a:solidFill>
                  <a:srgbClr val="444949"/>
                </a:solidFill>
                <a:latin typeface="Gill Sans MT"/>
                <a:cs typeface="Gill Sans MT"/>
              </a:rPr>
              <a:t>lag)</a:t>
            </a:r>
            <a:endParaRPr sz="26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360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75" dirty="0">
                <a:solidFill>
                  <a:srgbClr val="444949"/>
                </a:solidFill>
                <a:latin typeface="Gill Sans MT"/>
                <a:cs typeface="Gill Sans MT"/>
              </a:rPr>
              <a:t>Failover </a:t>
            </a:r>
            <a:r>
              <a:rPr sz="2600" spc="-60" dirty="0">
                <a:solidFill>
                  <a:srgbClr val="444949"/>
                </a:solidFill>
                <a:latin typeface="Gill Sans MT"/>
                <a:cs typeface="Gill Sans MT"/>
              </a:rPr>
              <a:t>in Aurora </a:t>
            </a:r>
            <a:r>
              <a:rPr sz="2600" spc="-90" dirty="0">
                <a:solidFill>
                  <a:srgbClr val="444949"/>
                </a:solidFill>
                <a:latin typeface="Gill Sans MT"/>
                <a:cs typeface="Gill Sans MT"/>
              </a:rPr>
              <a:t>is </a:t>
            </a:r>
            <a:r>
              <a:rPr sz="2600" spc="-50" dirty="0">
                <a:solidFill>
                  <a:srgbClr val="444949"/>
                </a:solidFill>
                <a:latin typeface="Gill Sans MT"/>
                <a:cs typeface="Gill Sans MT"/>
              </a:rPr>
              <a:t>instantaneous. </a:t>
            </a:r>
            <a:r>
              <a:rPr sz="2600" spc="-125" dirty="0">
                <a:solidFill>
                  <a:srgbClr val="444949"/>
                </a:solidFill>
                <a:latin typeface="Gill Sans MT"/>
                <a:cs typeface="Gill Sans MT"/>
              </a:rPr>
              <a:t>It’s </a:t>
            </a:r>
            <a:r>
              <a:rPr sz="2600" spc="-15" dirty="0">
                <a:solidFill>
                  <a:srgbClr val="444949"/>
                </a:solidFill>
                <a:latin typeface="Gill Sans MT"/>
                <a:cs typeface="Gill Sans MT"/>
              </a:rPr>
              <a:t>HA</a:t>
            </a:r>
            <a:r>
              <a:rPr sz="2600" spc="14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spc="-45" dirty="0">
                <a:solidFill>
                  <a:srgbClr val="444949"/>
                </a:solidFill>
                <a:latin typeface="Gill Sans MT"/>
                <a:cs typeface="Gill Sans MT"/>
              </a:rPr>
              <a:t>native.</a:t>
            </a:r>
            <a:endParaRPr sz="26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385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60" dirty="0">
                <a:solidFill>
                  <a:srgbClr val="444949"/>
                </a:solidFill>
                <a:latin typeface="Gill Sans MT"/>
                <a:cs typeface="Gill Sans MT"/>
              </a:rPr>
              <a:t>Aurora </a:t>
            </a:r>
            <a:r>
              <a:rPr sz="2600" spc="-65" dirty="0">
                <a:solidFill>
                  <a:srgbClr val="444949"/>
                </a:solidFill>
                <a:latin typeface="Gill Sans MT"/>
                <a:cs typeface="Gill Sans MT"/>
              </a:rPr>
              <a:t>costs </a:t>
            </a:r>
            <a:r>
              <a:rPr sz="2600" spc="-55" dirty="0">
                <a:solidFill>
                  <a:srgbClr val="444949"/>
                </a:solidFill>
                <a:latin typeface="Gill Sans MT"/>
                <a:cs typeface="Gill Sans MT"/>
              </a:rPr>
              <a:t>more </a:t>
            </a:r>
            <a:r>
              <a:rPr sz="2600" spc="-35" dirty="0">
                <a:solidFill>
                  <a:srgbClr val="444949"/>
                </a:solidFill>
                <a:latin typeface="Gill Sans MT"/>
                <a:cs typeface="Gill Sans MT"/>
              </a:rPr>
              <a:t>than </a:t>
            </a:r>
            <a:r>
              <a:rPr sz="2600" spc="-30" dirty="0">
                <a:solidFill>
                  <a:srgbClr val="444949"/>
                </a:solidFill>
                <a:latin typeface="Gill Sans MT"/>
                <a:cs typeface="Gill Sans MT"/>
              </a:rPr>
              <a:t>RDS </a:t>
            </a:r>
            <a:r>
              <a:rPr sz="2600" spc="15" dirty="0">
                <a:solidFill>
                  <a:srgbClr val="444949"/>
                </a:solidFill>
                <a:latin typeface="Gill Sans MT"/>
                <a:cs typeface="Gill Sans MT"/>
              </a:rPr>
              <a:t>(20% </a:t>
            </a:r>
            <a:r>
              <a:rPr sz="2600" spc="-40" dirty="0">
                <a:solidFill>
                  <a:srgbClr val="444949"/>
                </a:solidFill>
                <a:latin typeface="Gill Sans MT"/>
                <a:cs typeface="Gill Sans MT"/>
              </a:rPr>
              <a:t>more) </a:t>
            </a:r>
            <a:r>
              <a:rPr sz="2600" spc="-5" dirty="0">
                <a:solidFill>
                  <a:srgbClr val="444949"/>
                </a:solidFill>
                <a:latin typeface="Gill Sans MT"/>
                <a:cs typeface="Gill Sans MT"/>
              </a:rPr>
              <a:t>– </a:t>
            </a:r>
            <a:r>
              <a:rPr sz="2600" spc="-40" dirty="0">
                <a:solidFill>
                  <a:srgbClr val="444949"/>
                </a:solidFill>
                <a:latin typeface="Gill Sans MT"/>
                <a:cs typeface="Gill Sans MT"/>
              </a:rPr>
              <a:t>but </a:t>
            </a:r>
            <a:r>
              <a:rPr sz="2600" spc="-85" dirty="0">
                <a:solidFill>
                  <a:srgbClr val="444949"/>
                </a:solidFill>
                <a:latin typeface="Gill Sans MT"/>
                <a:cs typeface="Gill Sans MT"/>
              </a:rPr>
              <a:t>is </a:t>
            </a:r>
            <a:r>
              <a:rPr sz="2600" spc="-55" dirty="0">
                <a:solidFill>
                  <a:srgbClr val="444949"/>
                </a:solidFill>
                <a:latin typeface="Gill Sans MT"/>
                <a:cs typeface="Gill Sans MT"/>
              </a:rPr>
              <a:t>more</a:t>
            </a:r>
            <a:r>
              <a:rPr sz="2600" spc="484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spc="-50" dirty="0">
                <a:solidFill>
                  <a:srgbClr val="444949"/>
                </a:solidFill>
                <a:latin typeface="Gill Sans MT"/>
                <a:cs typeface="Gill Sans MT"/>
              </a:rPr>
              <a:t>efficient</a:t>
            </a:r>
            <a:endParaRPr sz="2600"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1612344033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1892" y="6464300"/>
            <a:ext cx="127698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858827" y="78739"/>
            <a:ext cx="304800" cy="3484879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</a:t>
            </a:r>
            <a:r>
              <a:rPr sz="1800" b="1" spc="2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871527" y="3541181"/>
            <a:ext cx="279400" cy="5683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60"/>
              </a:lnSpc>
            </a:pP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M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4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858827" y="3728437"/>
            <a:ext cx="304800" cy="290639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a a </a:t>
            </a:r>
            <a:r>
              <a:rPr sz="1800" b="1" spc="-5" dirty="0">
                <a:solidFill>
                  <a:srgbClr val="A5A5A5"/>
                </a:solidFill>
                <a:latin typeface="Calibri"/>
                <a:cs typeface="Calibri"/>
              </a:rPr>
              <a:t>ek</a:t>
            </a:r>
            <a:r>
              <a:rPr sz="1800" b="1" spc="-16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16939" y="374395"/>
            <a:ext cx="9007475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95" dirty="0"/>
              <a:t>Aurora </a:t>
            </a:r>
            <a:r>
              <a:rPr spc="-65" dirty="0"/>
              <a:t>High </a:t>
            </a:r>
            <a:r>
              <a:rPr spc="-95" dirty="0"/>
              <a:t>Availability </a:t>
            </a:r>
            <a:r>
              <a:rPr spc="-20" dirty="0"/>
              <a:t>and </a:t>
            </a:r>
            <a:r>
              <a:rPr spc="-40" dirty="0"/>
              <a:t>Read</a:t>
            </a:r>
            <a:r>
              <a:rPr spc="25" dirty="0"/>
              <a:t> </a:t>
            </a:r>
            <a:r>
              <a:rPr spc="-55" dirty="0"/>
              <a:t>Scaling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916938" y="1389380"/>
            <a:ext cx="5810885" cy="41573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41300" indent="-228600">
              <a:lnSpc>
                <a:spcPts val="3115"/>
              </a:lnSpc>
              <a:spcBef>
                <a:spcPts val="90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5" dirty="0">
                <a:solidFill>
                  <a:srgbClr val="444949"/>
                </a:solidFill>
                <a:latin typeface="Gill Sans MT"/>
                <a:cs typeface="Gill Sans MT"/>
              </a:rPr>
              <a:t>6 </a:t>
            </a:r>
            <a:r>
              <a:rPr sz="2600" spc="-40" dirty="0">
                <a:solidFill>
                  <a:srgbClr val="444949"/>
                </a:solidFill>
                <a:latin typeface="Gill Sans MT"/>
                <a:cs typeface="Gill Sans MT"/>
              </a:rPr>
              <a:t>copies </a:t>
            </a:r>
            <a:r>
              <a:rPr sz="2600" spc="-30" dirty="0">
                <a:solidFill>
                  <a:srgbClr val="444949"/>
                </a:solidFill>
                <a:latin typeface="Gill Sans MT"/>
                <a:cs typeface="Gill Sans MT"/>
              </a:rPr>
              <a:t>of </a:t>
            </a:r>
            <a:r>
              <a:rPr sz="2600" spc="-85" dirty="0">
                <a:solidFill>
                  <a:srgbClr val="444949"/>
                </a:solidFill>
                <a:latin typeface="Gill Sans MT"/>
                <a:cs typeface="Gill Sans MT"/>
              </a:rPr>
              <a:t>your </a:t>
            </a:r>
            <a:r>
              <a:rPr sz="2600" spc="-25" dirty="0">
                <a:solidFill>
                  <a:srgbClr val="444949"/>
                </a:solidFill>
                <a:latin typeface="Gill Sans MT"/>
                <a:cs typeface="Gill Sans MT"/>
              </a:rPr>
              <a:t>data </a:t>
            </a:r>
            <a:r>
              <a:rPr sz="2600" spc="-70" dirty="0">
                <a:solidFill>
                  <a:srgbClr val="444949"/>
                </a:solidFill>
                <a:latin typeface="Gill Sans MT"/>
                <a:cs typeface="Gill Sans MT"/>
              </a:rPr>
              <a:t>across </a:t>
            </a:r>
            <a:r>
              <a:rPr sz="2600" spc="-5" dirty="0">
                <a:solidFill>
                  <a:srgbClr val="444949"/>
                </a:solidFill>
                <a:latin typeface="Gill Sans MT"/>
                <a:cs typeface="Gill Sans MT"/>
              </a:rPr>
              <a:t>3</a:t>
            </a:r>
            <a:r>
              <a:rPr sz="2600" spc="11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spc="-50" dirty="0">
                <a:solidFill>
                  <a:srgbClr val="444949"/>
                </a:solidFill>
                <a:latin typeface="Gill Sans MT"/>
                <a:cs typeface="Gill Sans MT"/>
              </a:rPr>
              <a:t>AZ:</a:t>
            </a:r>
            <a:endParaRPr sz="2600">
              <a:latin typeface="Gill Sans MT"/>
              <a:cs typeface="Gill Sans MT"/>
            </a:endParaRPr>
          </a:p>
          <a:p>
            <a:pPr marL="698500" lvl="1" indent="-228600">
              <a:lnSpc>
                <a:spcPts val="2625"/>
              </a:lnSpc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200" dirty="0">
                <a:solidFill>
                  <a:srgbClr val="444949"/>
                </a:solidFill>
                <a:latin typeface="Gill Sans MT"/>
                <a:cs typeface="Gill Sans MT"/>
              </a:rPr>
              <a:t>4 </a:t>
            </a:r>
            <a:r>
              <a:rPr sz="2200" spc="-35" dirty="0">
                <a:solidFill>
                  <a:srgbClr val="444949"/>
                </a:solidFill>
                <a:latin typeface="Gill Sans MT"/>
                <a:cs typeface="Gill Sans MT"/>
              </a:rPr>
              <a:t>copies </a:t>
            </a:r>
            <a:r>
              <a:rPr sz="2200" spc="-45" dirty="0">
                <a:solidFill>
                  <a:srgbClr val="444949"/>
                </a:solidFill>
                <a:latin typeface="Gill Sans MT"/>
                <a:cs typeface="Gill Sans MT"/>
              </a:rPr>
              <a:t>out </a:t>
            </a:r>
            <a:r>
              <a:rPr sz="2200" spc="-25" dirty="0">
                <a:solidFill>
                  <a:srgbClr val="444949"/>
                </a:solidFill>
                <a:latin typeface="Gill Sans MT"/>
                <a:cs typeface="Gill Sans MT"/>
              </a:rPr>
              <a:t>of </a:t>
            </a:r>
            <a:r>
              <a:rPr sz="2200" dirty="0">
                <a:solidFill>
                  <a:srgbClr val="444949"/>
                </a:solidFill>
                <a:latin typeface="Gill Sans MT"/>
                <a:cs typeface="Gill Sans MT"/>
              </a:rPr>
              <a:t>6 </a:t>
            </a:r>
            <a:r>
              <a:rPr sz="2200" spc="-10" dirty="0">
                <a:solidFill>
                  <a:srgbClr val="444949"/>
                </a:solidFill>
                <a:latin typeface="Gill Sans MT"/>
                <a:cs typeface="Gill Sans MT"/>
              </a:rPr>
              <a:t>needed </a:t>
            </a:r>
            <a:r>
              <a:rPr sz="2200" spc="-75" dirty="0">
                <a:solidFill>
                  <a:srgbClr val="444949"/>
                </a:solidFill>
                <a:latin typeface="Gill Sans MT"/>
                <a:cs typeface="Gill Sans MT"/>
              </a:rPr>
              <a:t>for</a:t>
            </a:r>
            <a:r>
              <a:rPr sz="2200" spc="7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200" spc="-55" dirty="0">
                <a:solidFill>
                  <a:srgbClr val="444949"/>
                </a:solidFill>
                <a:latin typeface="Gill Sans MT"/>
                <a:cs typeface="Gill Sans MT"/>
              </a:rPr>
              <a:t>writes</a:t>
            </a:r>
            <a:endParaRPr sz="2200">
              <a:latin typeface="Gill Sans MT"/>
              <a:cs typeface="Gill Sans MT"/>
            </a:endParaRPr>
          </a:p>
          <a:p>
            <a:pPr marL="698500" lvl="1" indent="-228600">
              <a:lnSpc>
                <a:spcPts val="2615"/>
              </a:lnSpc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200" dirty="0">
                <a:solidFill>
                  <a:srgbClr val="444949"/>
                </a:solidFill>
                <a:latin typeface="Gill Sans MT"/>
                <a:cs typeface="Gill Sans MT"/>
              </a:rPr>
              <a:t>3 </a:t>
            </a:r>
            <a:r>
              <a:rPr sz="2200" spc="-35" dirty="0">
                <a:solidFill>
                  <a:srgbClr val="444949"/>
                </a:solidFill>
                <a:latin typeface="Gill Sans MT"/>
                <a:cs typeface="Gill Sans MT"/>
              </a:rPr>
              <a:t>copies </a:t>
            </a:r>
            <a:r>
              <a:rPr sz="2200" spc="-45" dirty="0">
                <a:solidFill>
                  <a:srgbClr val="444949"/>
                </a:solidFill>
                <a:latin typeface="Gill Sans MT"/>
                <a:cs typeface="Gill Sans MT"/>
              </a:rPr>
              <a:t>out </a:t>
            </a:r>
            <a:r>
              <a:rPr sz="2200" spc="-25" dirty="0">
                <a:solidFill>
                  <a:srgbClr val="444949"/>
                </a:solidFill>
                <a:latin typeface="Gill Sans MT"/>
                <a:cs typeface="Gill Sans MT"/>
              </a:rPr>
              <a:t>of </a:t>
            </a:r>
            <a:r>
              <a:rPr sz="2200" dirty="0">
                <a:solidFill>
                  <a:srgbClr val="444949"/>
                </a:solidFill>
                <a:latin typeface="Gill Sans MT"/>
                <a:cs typeface="Gill Sans MT"/>
              </a:rPr>
              <a:t>6 </a:t>
            </a:r>
            <a:r>
              <a:rPr sz="2200" spc="-10" dirty="0">
                <a:solidFill>
                  <a:srgbClr val="444949"/>
                </a:solidFill>
                <a:latin typeface="Gill Sans MT"/>
                <a:cs typeface="Gill Sans MT"/>
              </a:rPr>
              <a:t>need </a:t>
            </a:r>
            <a:r>
              <a:rPr sz="2200" spc="-75" dirty="0">
                <a:solidFill>
                  <a:srgbClr val="444949"/>
                </a:solidFill>
                <a:latin typeface="Gill Sans MT"/>
                <a:cs typeface="Gill Sans MT"/>
              </a:rPr>
              <a:t>for</a:t>
            </a:r>
            <a:r>
              <a:rPr sz="2200" spc="6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200" spc="-45" dirty="0">
                <a:solidFill>
                  <a:srgbClr val="444949"/>
                </a:solidFill>
                <a:latin typeface="Gill Sans MT"/>
                <a:cs typeface="Gill Sans MT"/>
              </a:rPr>
              <a:t>reads</a:t>
            </a:r>
            <a:endParaRPr sz="2200">
              <a:latin typeface="Gill Sans MT"/>
              <a:cs typeface="Gill Sans MT"/>
            </a:endParaRPr>
          </a:p>
          <a:p>
            <a:pPr marL="698500" lvl="1" indent="-228600">
              <a:lnSpc>
                <a:spcPts val="2605"/>
              </a:lnSpc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200" spc="-20" dirty="0">
                <a:solidFill>
                  <a:srgbClr val="444949"/>
                </a:solidFill>
                <a:latin typeface="Gill Sans MT"/>
                <a:cs typeface="Gill Sans MT"/>
              </a:rPr>
              <a:t>Self </a:t>
            </a:r>
            <a:r>
              <a:rPr sz="2200" spc="-30" dirty="0">
                <a:solidFill>
                  <a:srgbClr val="444949"/>
                </a:solidFill>
                <a:latin typeface="Gill Sans MT"/>
                <a:cs typeface="Gill Sans MT"/>
              </a:rPr>
              <a:t>healing </a:t>
            </a:r>
            <a:r>
              <a:rPr sz="2200" spc="-50" dirty="0">
                <a:solidFill>
                  <a:srgbClr val="444949"/>
                </a:solidFill>
                <a:latin typeface="Gill Sans MT"/>
                <a:cs typeface="Gill Sans MT"/>
              </a:rPr>
              <a:t>with peer-to-peer</a:t>
            </a:r>
            <a:r>
              <a:rPr sz="2200" spc="7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200" spc="-50" dirty="0">
                <a:solidFill>
                  <a:srgbClr val="444949"/>
                </a:solidFill>
                <a:latin typeface="Gill Sans MT"/>
                <a:cs typeface="Gill Sans MT"/>
              </a:rPr>
              <a:t>replication</a:t>
            </a:r>
            <a:endParaRPr sz="2200">
              <a:latin typeface="Gill Sans MT"/>
              <a:cs typeface="Gill Sans MT"/>
            </a:endParaRPr>
          </a:p>
          <a:p>
            <a:pPr marL="698500" lvl="1" indent="-228600">
              <a:lnSpc>
                <a:spcPts val="2615"/>
              </a:lnSpc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200" spc="-25" dirty="0">
                <a:solidFill>
                  <a:srgbClr val="444949"/>
                </a:solidFill>
                <a:latin typeface="Gill Sans MT"/>
                <a:cs typeface="Gill Sans MT"/>
              </a:rPr>
              <a:t>Storage </a:t>
            </a:r>
            <a:r>
              <a:rPr sz="2200" spc="-70" dirty="0">
                <a:solidFill>
                  <a:srgbClr val="444949"/>
                </a:solidFill>
                <a:latin typeface="Gill Sans MT"/>
                <a:cs typeface="Gill Sans MT"/>
              </a:rPr>
              <a:t>is </a:t>
            </a:r>
            <a:r>
              <a:rPr sz="2200" spc="-40" dirty="0">
                <a:solidFill>
                  <a:srgbClr val="444949"/>
                </a:solidFill>
                <a:latin typeface="Gill Sans MT"/>
                <a:cs typeface="Gill Sans MT"/>
              </a:rPr>
              <a:t>striped </a:t>
            </a:r>
            <a:r>
              <a:rPr sz="2200" spc="-60" dirty="0">
                <a:solidFill>
                  <a:srgbClr val="444949"/>
                </a:solidFill>
                <a:latin typeface="Gill Sans MT"/>
                <a:cs typeface="Gill Sans MT"/>
              </a:rPr>
              <a:t>across </a:t>
            </a:r>
            <a:r>
              <a:rPr sz="2200" spc="-20" dirty="0">
                <a:solidFill>
                  <a:srgbClr val="444949"/>
                </a:solidFill>
                <a:latin typeface="Gill Sans MT"/>
                <a:cs typeface="Gill Sans MT"/>
              </a:rPr>
              <a:t>100s </a:t>
            </a:r>
            <a:r>
              <a:rPr sz="2200" spc="-25" dirty="0">
                <a:solidFill>
                  <a:srgbClr val="444949"/>
                </a:solidFill>
                <a:latin typeface="Gill Sans MT"/>
                <a:cs typeface="Gill Sans MT"/>
              </a:rPr>
              <a:t>of</a:t>
            </a:r>
            <a:r>
              <a:rPr sz="2200" spc="15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200" spc="-40" dirty="0">
                <a:solidFill>
                  <a:srgbClr val="444949"/>
                </a:solidFill>
                <a:latin typeface="Gill Sans MT"/>
                <a:cs typeface="Gill Sans MT"/>
              </a:rPr>
              <a:t>volumes</a:t>
            </a:r>
            <a:endParaRPr sz="22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370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15" dirty="0">
                <a:solidFill>
                  <a:srgbClr val="444949"/>
                </a:solidFill>
                <a:latin typeface="Gill Sans MT"/>
                <a:cs typeface="Gill Sans MT"/>
              </a:rPr>
              <a:t>One </a:t>
            </a:r>
            <a:r>
              <a:rPr sz="2600" spc="-60" dirty="0">
                <a:solidFill>
                  <a:srgbClr val="444949"/>
                </a:solidFill>
                <a:latin typeface="Gill Sans MT"/>
                <a:cs typeface="Gill Sans MT"/>
              </a:rPr>
              <a:t>Aurora </a:t>
            </a:r>
            <a:r>
              <a:rPr sz="2600" spc="-50" dirty="0">
                <a:solidFill>
                  <a:srgbClr val="444949"/>
                </a:solidFill>
                <a:latin typeface="Gill Sans MT"/>
                <a:cs typeface="Gill Sans MT"/>
              </a:rPr>
              <a:t>Instance </a:t>
            </a:r>
            <a:r>
              <a:rPr sz="2600" spc="-65" dirty="0">
                <a:solidFill>
                  <a:srgbClr val="444949"/>
                </a:solidFill>
                <a:latin typeface="Gill Sans MT"/>
                <a:cs typeface="Gill Sans MT"/>
              </a:rPr>
              <a:t>takes writes</a:t>
            </a:r>
            <a:r>
              <a:rPr sz="2600" spc="6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spc="-40" dirty="0">
                <a:solidFill>
                  <a:srgbClr val="444949"/>
                </a:solidFill>
                <a:latin typeface="Gill Sans MT"/>
                <a:cs typeface="Gill Sans MT"/>
              </a:rPr>
              <a:t>(master)</a:t>
            </a:r>
            <a:endParaRPr sz="2600">
              <a:latin typeface="Gill Sans MT"/>
              <a:cs typeface="Gill Sans MT"/>
            </a:endParaRPr>
          </a:p>
          <a:p>
            <a:pPr marL="241300" marR="111760" indent="-228600">
              <a:lnSpc>
                <a:spcPct val="80000"/>
              </a:lnSpc>
              <a:spcBef>
                <a:spcPts val="1005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25" dirty="0">
                <a:solidFill>
                  <a:srgbClr val="444949"/>
                </a:solidFill>
                <a:latin typeface="Gill Sans MT"/>
                <a:cs typeface="Gill Sans MT"/>
              </a:rPr>
              <a:t>Automated </a:t>
            </a:r>
            <a:r>
              <a:rPr sz="2600" spc="-65" dirty="0">
                <a:solidFill>
                  <a:srgbClr val="444949"/>
                </a:solidFill>
                <a:latin typeface="Gill Sans MT"/>
                <a:cs typeface="Gill Sans MT"/>
              </a:rPr>
              <a:t>failover </a:t>
            </a:r>
            <a:r>
              <a:rPr sz="2600" spc="-85" dirty="0">
                <a:solidFill>
                  <a:srgbClr val="444949"/>
                </a:solidFill>
                <a:latin typeface="Gill Sans MT"/>
                <a:cs typeface="Gill Sans MT"/>
              </a:rPr>
              <a:t>for </a:t>
            </a:r>
            <a:r>
              <a:rPr sz="2600" spc="-55" dirty="0">
                <a:solidFill>
                  <a:srgbClr val="444949"/>
                </a:solidFill>
                <a:latin typeface="Gill Sans MT"/>
                <a:cs typeface="Gill Sans MT"/>
              </a:rPr>
              <a:t>master </a:t>
            </a:r>
            <a:r>
              <a:rPr sz="2600" spc="-60" dirty="0">
                <a:solidFill>
                  <a:srgbClr val="444949"/>
                </a:solidFill>
                <a:latin typeface="Gill Sans MT"/>
                <a:cs typeface="Gill Sans MT"/>
              </a:rPr>
              <a:t>in </a:t>
            </a:r>
            <a:r>
              <a:rPr sz="2600" spc="-65" dirty="0">
                <a:solidFill>
                  <a:srgbClr val="444949"/>
                </a:solidFill>
                <a:latin typeface="Gill Sans MT"/>
                <a:cs typeface="Gill Sans MT"/>
              </a:rPr>
              <a:t>less </a:t>
            </a:r>
            <a:r>
              <a:rPr sz="2600" spc="-35" dirty="0">
                <a:solidFill>
                  <a:srgbClr val="444949"/>
                </a:solidFill>
                <a:latin typeface="Gill Sans MT"/>
                <a:cs typeface="Gill Sans MT"/>
              </a:rPr>
              <a:t>than  </a:t>
            </a:r>
            <a:r>
              <a:rPr sz="2600" spc="-5" dirty="0">
                <a:solidFill>
                  <a:srgbClr val="444949"/>
                </a:solidFill>
                <a:latin typeface="Gill Sans MT"/>
                <a:cs typeface="Gill Sans MT"/>
              </a:rPr>
              <a:t>30</a:t>
            </a:r>
            <a:r>
              <a:rPr sz="260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spc="-40" dirty="0">
                <a:solidFill>
                  <a:srgbClr val="444949"/>
                </a:solidFill>
                <a:latin typeface="Gill Sans MT"/>
                <a:cs typeface="Gill Sans MT"/>
              </a:rPr>
              <a:t>seconds</a:t>
            </a:r>
            <a:endParaRPr sz="2600">
              <a:latin typeface="Gill Sans MT"/>
              <a:cs typeface="Gill Sans MT"/>
            </a:endParaRPr>
          </a:p>
          <a:p>
            <a:pPr marL="241300" marR="271780" indent="-228600">
              <a:lnSpc>
                <a:spcPts val="2500"/>
              </a:lnSpc>
              <a:spcBef>
                <a:spcPts val="960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55" dirty="0">
                <a:solidFill>
                  <a:srgbClr val="444949"/>
                </a:solidFill>
                <a:latin typeface="Gill Sans MT"/>
                <a:cs typeface="Gill Sans MT"/>
              </a:rPr>
              <a:t>Master </a:t>
            </a:r>
            <a:r>
              <a:rPr sz="2600" spc="190" dirty="0">
                <a:solidFill>
                  <a:srgbClr val="444949"/>
                </a:solidFill>
                <a:latin typeface="Gill Sans MT"/>
                <a:cs typeface="Gill Sans MT"/>
              </a:rPr>
              <a:t>+ </a:t>
            </a:r>
            <a:r>
              <a:rPr sz="2600" spc="-5" dirty="0">
                <a:solidFill>
                  <a:srgbClr val="444949"/>
                </a:solidFill>
                <a:latin typeface="Gill Sans MT"/>
                <a:cs typeface="Gill Sans MT"/>
              </a:rPr>
              <a:t>up </a:t>
            </a:r>
            <a:r>
              <a:rPr sz="2600" spc="-55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2600" spc="-5" dirty="0">
                <a:solidFill>
                  <a:srgbClr val="444949"/>
                </a:solidFill>
                <a:latin typeface="Gill Sans MT"/>
                <a:cs typeface="Gill Sans MT"/>
              </a:rPr>
              <a:t>15 </a:t>
            </a:r>
            <a:r>
              <a:rPr sz="2600" spc="-60" dirty="0">
                <a:solidFill>
                  <a:srgbClr val="444949"/>
                </a:solidFill>
                <a:latin typeface="Gill Sans MT"/>
                <a:cs typeface="Gill Sans MT"/>
              </a:rPr>
              <a:t>Aurora </a:t>
            </a:r>
            <a:r>
              <a:rPr sz="2600" spc="-25" dirty="0">
                <a:solidFill>
                  <a:srgbClr val="444949"/>
                </a:solidFill>
                <a:latin typeface="Gill Sans MT"/>
                <a:cs typeface="Gill Sans MT"/>
              </a:rPr>
              <a:t>Read</a:t>
            </a:r>
            <a:r>
              <a:rPr sz="2600" spc="-15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spc="-50" dirty="0">
                <a:solidFill>
                  <a:srgbClr val="444949"/>
                </a:solidFill>
                <a:latin typeface="Gill Sans MT"/>
                <a:cs typeface="Gill Sans MT"/>
              </a:rPr>
              <a:t>Replicas  </a:t>
            </a:r>
            <a:r>
              <a:rPr sz="2600" spc="-30" dirty="0">
                <a:solidFill>
                  <a:srgbClr val="444949"/>
                </a:solidFill>
                <a:latin typeface="Gill Sans MT"/>
                <a:cs typeface="Gill Sans MT"/>
              </a:rPr>
              <a:t>serve</a:t>
            </a:r>
            <a:r>
              <a:rPr sz="2600" spc="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spc="-55" dirty="0">
                <a:solidFill>
                  <a:srgbClr val="444949"/>
                </a:solidFill>
                <a:latin typeface="Gill Sans MT"/>
                <a:cs typeface="Gill Sans MT"/>
              </a:rPr>
              <a:t>reads</a:t>
            </a:r>
            <a:endParaRPr sz="26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400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5" dirty="0">
                <a:solidFill>
                  <a:srgbClr val="444949"/>
                </a:solidFill>
                <a:latin typeface="Gill Sans MT"/>
                <a:cs typeface="Gill Sans MT"/>
              </a:rPr>
              <a:t>Support </a:t>
            </a:r>
            <a:r>
              <a:rPr sz="2600" spc="-85" dirty="0">
                <a:solidFill>
                  <a:srgbClr val="444949"/>
                </a:solidFill>
                <a:latin typeface="Gill Sans MT"/>
                <a:cs typeface="Gill Sans MT"/>
              </a:rPr>
              <a:t>for </a:t>
            </a:r>
            <a:r>
              <a:rPr sz="2600" spc="-90" dirty="0">
                <a:solidFill>
                  <a:srgbClr val="444949"/>
                </a:solidFill>
                <a:latin typeface="Gill Sans MT"/>
                <a:cs typeface="Gill Sans MT"/>
              </a:rPr>
              <a:t>Cross </a:t>
            </a:r>
            <a:r>
              <a:rPr sz="2600" spc="-40" dirty="0">
                <a:solidFill>
                  <a:srgbClr val="444949"/>
                </a:solidFill>
                <a:latin typeface="Gill Sans MT"/>
                <a:cs typeface="Gill Sans MT"/>
              </a:rPr>
              <a:t>Region</a:t>
            </a:r>
            <a:r>
              <a:rPr sz="2600" spc="18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spc="-50" dirty="0">
                <a:solidFill>
                  <a:srgbClr val="444949"/>
                </a:solidFill>
                <a:latin typeface="Gill Sans MT"/>
                <a:cs typeface="Gill Sans MT"/>
              </a:rPr>
              <a:t>Replication</a:t>
            </a:r>
            <a:endParaRPr sz="2600">
              <a:latin typeface="Gill Sans MT"/>
              <a:cs typeface="Gill Sans MT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442200" y="4402666"/>
            <a:ext cx="228600" cy="204470"/>
          </a:xfrm>
          <a:custGeom>
            <a:avLst/>
            <a:gdLst/>
            <a:ahLst/>
            <a:cxnLst/>
            <a:rect l="l" t="t" r="r" b="b"/>
            <a:pathLst>
              <a:path w="228600" h="204470">
                <a:moveTo>
                  <a:pt x="0" y="0"/>
                </a:moveTo>
                <a:lnTo>
                  <a:pt x="228601" y="0"/>
                </a:lnTo>
                <a:lnTo>
                  <a:pt x="228601" y="204224"/>
                </a:lnTo>
                <a:lnTo>
                  <a:pt x="0" y="204224"/>
                </a:lnTo>
                <a:lnTo>
                  <a:pt x="0" y="0"/>
                </a:lnTo>
                <a:close/>
              </a:path>
            </a:pathLst>
          </a:custGeom>
          <a:solidFill>
            <a:srgbClr val="70AD4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442200" y="4402666"/>
            <a:ext cx="228600" cy="204470"/>
          </a:xfrm>
          <a:custGeom>
            <a:avLst/>
            <a:gdLst/>
            <a:ahLst/>
            <a:cxnLst/>
            <a:rect l="l" t="t" r="r" b="b"/>
            <a:pathLst>
              <a:path w="228600" h="204470">
                <a:moveTo>
                  <a:pt x="0" y="0"/>
                </a:moveTo>
                <a:lnTo>
                  <a:pt x="228601" y="0"/>
                </a:lnTo>
                <a:lnTo>
                  <a:pt x="228601" y="204225"/>
                </a:lnTo>
                <a:lnTo>
                  <a:pt x="0" y="204225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507E3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755468" y="4402666"/>
            <a:ext cx="228600" cy="204470"/>
          </a:xfrm>
          <a:custGeom>
            <a:avLst/>
            <a:gdLst/>
            <a:ahLst/>
            <a:cxnLst/>
            <a:rect l="l" t="t" r="r" b="b"/>
            <a:pathLst>
              <a:path w="228600" h="204470">
                <a:moveTo>
                  <a:pt x="0" y="0"/>
                </a:moveTo>
                <a:lnTo>
                  <a:pt x="228601" y="0"/>
                </a:lnTo>
                <a:lnTo>
                  <a:pt x="228601" y="204224"/>
                </a:lnTo>
                <a:lnTo>
                  <a:pt x="0" y="204224"/>
                </a:lnTo>
                <a:lnTo>
                  <a:pt x="0" y="0"/>
                </a:lnTo>
                <a:close/>
              </a:path>
            </a:pathLst>
          </a:custGeom>
          <a:solidFill>
            <a:srgbClr val="A5A5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755468" y="4402666"/>
            <a:ext cx="228600" cy="204470"/>
          </a:xfrm>
          <a:custGeom>
            <a:avLst/>
            <a:gdLst/>
            <a:ahLst/>
            <a:cxnLst/>
            <a:rect l="l" t="t" r="r" b="b"/>
            <a:pathLst>
              <a:path w="228600" h="204470">
                <a:moveTo>
                  <a:pt x="0" y="0"/>
                </a:moveTo>
                <a:lnTo>
                  <a:pt x="228601" y="0"/>
                </a:lnTo>
                <a:lnTo>
                  <a:pt x="228601" y="204225"/>
                </a:lnTo>
                <a:lnTo>
                  <a:pt x="0" y="204225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78787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069791" y="4402665"/>
            <a:ext cx="228600" cy="204470"/>
          </a:xfrm>
          <a:custGeom>
            <a:avLst/>
            <a:gdLst/>
            <a:ahLst/>
            <a:cxnLst/>
            <a:rect l="l" t="t" r="r" b="b"/>
            <a:pathLst>
              <a:path w="228600" h="204470">
                <a:moveTo>
                  <a:pt x="0" y="0"/>
                </a:moveTo>
                <a:lnTo>
                  <a:pt x="228601" y="0"/>
                </a:lnTo>
                <a:lnTo>
                  <a:pt x="228601" y="204224"/>
                </a:lnTo>
                <a:lnTo>
                  <a:pt x="0" y="204224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069791" y="4402665"/>
            <a:ext cx="228600" cy="204470"/>
          </a:xfrm>
          <a:custGeom>
            <a:avLst/>
            <a:gdLst/>
            <a:ahLst/>
            <a:cxnLst/>
            <a:rect l="l" t="t" r="r" b="b"/>
            <a:pathLst>
              <a:path w="228600" h="204470">
                <a:moveTo>
                  <a:pt x="0" y="0"/>
                </a:moveTo>
                <a:lnTo>
                  <a:pt x="228601" y="0"/>
                </a:lnTo>
                <a:lnTo>
                  <a:pt x="228601" y="204225"/>
                </a:lnTo>
                <a:lnTo>
                  <a:pt x="0" y="204225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BC8C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383058" y="4402665"/>
            <a:ext cx="228600" cy="204470"/>
          </a:xfrm>
          <a:custGeom>
            <a:avLst/>
            <a:gdLst/>
            <a:ahLst/>
            <a:cxnLst/>
            <a:rect l="l" t="t" r="r" b="b"/>
            <a:pathLst>
              <a:path w="228600" h="204470">
                <a:moveTo>
                  <a:pt x="0" y="0"/>
                </a:moveTo>
                <a:lnTo>
                  <a:pt x="228601" y="0"/>
                </a:lnTo>
                <a:lnTo>
                  <a:pt x="228601" y="204224"/>
                </a:lnTo>
                <a:lnTo>
                  <a:pt x="0" y="204224"/>
                </a:lnTo>
                <a:lnTo>
                  <a:pt x="0" y="0"/>
                </a:lnTo>
                <a:close/>
              </a:path>
            </a:pathLst>
          </a:custGeom>
          <a:solidFill>
            <a:srgbClr val="70AD4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383058" y="4402665"/>
            <a:ext cx="228600" cy="204470"/>
          </a:xfrm>
          <a:custGeom>
            <a:avLst/>
            <a:gdLst/>
            <a:ahLst/>
            <a:cxnLst/>
            <a:rect l="l" t="t" r="r" b="b"/>
            <a:pathLst>
              <a:path w="228600" h="204470">
                <a:moveTo>
                  <a:pt x="0" y="0"/>
                </a:moveTo>
                <a:lnTo>
                  <a:pt x="228601" y="0"/>
                </a:lnTo>
                <a:lnTo>
                  <a:pt x="228601" y="204225"/>
                </a:lnTo>
                <a:lnTo>
                  <a:pt x="0" y="204225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507E3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442200" y="4662771"/>
            <a:ext cx="228600" cy="204470"/>
          </a:xfrm>
          <a:custGeom>
            <a:avLst/>
            <a:gdLst/>
            <a:ahLst/>
            <a:cxnLst/>
            <a:rect l="l" t="t" r="r" b="b"/>
            <a:pathLst>
              <a:path w="228600" h="204470">
                <a:moveTo>
                  <a:pt x="0" y="0"/>
                </a:moveTo>
                <a:lnTo>
                  <a:pt x="228601" y="0"/>
                </a:lnTo>
                <a:lnTo>
                  <a:pt x="228601" y="204224"/>
                </a:lnTo>
                <a:lnTo>
                  <a:pt x="0" y="204224"/>
                </a:lnTo>
                <a:lnTo>
                  <a:pt x="0" y="0"/>
                </a:lnTo>
                <a:close/>
              </a:path>
            </a:pathLst>
          </a:custGeom>
          <a:solidFill>
            <a:srgbClr val="5091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442200" y="4662771"/>
            <a:ext cx="228600" cy="204470"/>
          </a:xfrm>
          <a:custGeom>
            <a:avLst/>
            <a:gdLst/>
            <a:ahLst/>
            <a:cxnLst/>
            <a:rect l="l" t="t" r="r" b="b"/>
            <a:pathLst>
              <a:path w="228600" h="204470">
                <a:moveTo>
                  <a:pt x="0" y="0"/>
                </a:moveTo>
                <a:lnTo>
                  <a:pt x="228601" y="0"/>
                </a:lnTo>
                <a:lnTo>
                  <a:pt x="228601" y="204225"/>
                </a:lnTo>
                <a:lnTo>
                  <a:pt x="0" y="204225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38699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755468" y="4662770"/>
            <a:ext cx="228600" cy="204470"/>
          </a:xfrm>
          <a:custGeom>
            <a:avLst/>
            <a:gdLst/>
            <a:ahLst/>
            <a:cxnLst/>
            <a:rect l="l" t="t" r="r" b="b"/>
            <a:pathLst>
              <a:path w="228600" h="204470">
                <a:moveTo>
                  <a:pt x="0" y="0"/>
                </a:moveTo>
                <a:lnTo>
                  <a:pt x="228601" y="0"/>
                </a:lnTo>
                <a:lnTo>
                  <a:pt x="228601" y="204224"/>
                </a:lnTo>
                <a:lnTo>
                  <a:pt x="0" y="204224"/>
                </a:lnTo>
                <a:lnTo>
                  <a:pt x="0" y="0"/>
                </a:lnTo>
                <a:close/>
              </a:path>
            </a:pathLst>
          </a:custGeom>
          <a:solidFill>
            <a:srgbClr val="F6980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755468" y="4662770"/>
            <a:ext cx="228600" cy="204470"/>
          </a:xfrm>
          <a:custGeom>
            <a:avLst/>
            <a:gdLst/>
            <a:ahLst/>
            <a:cxnLst/>
            <a:rect l="l" t="t" r="r" b="b"/>
            <a:pathLst>
              <a:path w="228600" h="204470">
                <a:moveTo>
                  <a:pt x="0" y="0"/>
                </a:moveTo>
                <a:lnTo>
                  <a:pt x="228601" y="0"/>
                </a:lnTo>
                <a:lnTo>
                  <a:pt x="228601" y="204225"/>
                </a:lnTo>
                <a:lnTo>
                  <a:pt x="0" y="204225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B56E0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069791" y="4662770"/>
            <a:ext cx="228600" cy="204470"/>
          </a:xfrm>
          <a:custGeom>
            <a:avLst/>
            <a:gdLst/>
            <a:ahLst/>
            <a:cxnLst/>
            <a:rect l="l" t="t" r="r" b="b"/>
            <a:pathLst>
              <a:path w="228600" h="204470">
                <a:moveTo>
                  <a:pt x="0" y="0"/>
                </a:moveTo>
                <a:lnTo>
                  <a:pt x="228601" y="0"/>
                </a:lnTo>
                <a:lnTo>
                  <a:pt x="228601" y="204224"/>
                </a:lnTo>
                <a:lnTo>
                  <a:pt x="0" y="204224"/>
                </a:lnTo>
                <a:lnTo>
                  <a:pt x="0" y="0"/>
                </a:lnTo>
                <a:close/>
              </a:path>
            </a:pathLst>
          </a:custGeom>
          <a:solidFill>
            <a:srgbClr val="F6980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069791" y="4662770"/>
            <a:ext cx="228600" cy="204470"/>
          </a:xfrm>
          <a:custGeom>
            <a:avLst/>
            <a:gdLst/>
            <a:ahLst/>
            <a:cxnLst/>
            <a:rect l="l" t="t" r="r" b="b"/>
            <a:pathLst>
              <a:path w="228600" h="204470">
                <a:moveTo>
                  <a:pt x="0" y="0"/>
                </a:moveTo>
                <a:lnTo>
                  <a:pt x="228601" y="0"/>
                </a:lnTo>
                <a:lnTo>
                  <a:pt x="228601" y="204225"/>
                </a:lnTo>
                <a:lnTo>
                  <a:pt x="0" y="204225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B56E0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383058" y="4662770"/>
            <a:ext cx="228600" cy="204470"/>
          </a:xfrm>
          <a:custGeom>
            <a:avLst/>
            <a:gdLst/>
            <a:ahLst/>
            <a:cxnLst/>
            <a:rect l="l" t="t" r="r" b="b"/>
            <a:pathLst>
              <a:path w="228600" h="204470">
                <a:moveTo>
                  <a:pt x="0" y="0"/>
                </a:moveTo>
                <a:lnTo>
                  <a:pt x="228601" y="0"/>
                </a:lnTo>
                <a:lnTo>
                  <a:pt x="228601" y="204224"/>
                </a:lnTo>
                <a:lnTo>
                  <a:pt x="0" y="204224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383058" y="4662770"/>
            <a:ext cx="228600" cy="204470"/>
          </a:xfrm>
          <a:custGeom>
            <a:avLst/>
            <a:gdLst/>
            <a:ahLst/>
            <a:cxnLst/>
            <a:rect l="l" t="t" r="r" b="b"/>
            <a:pathLst>
              <a:path w="228600" h="204470">
                <a:moveTo>
                  <a:pt x="0" y="0"/>
                </a:moveTo>
                <a:lnTo>
                  <a:pt x="228601" y="0"/>
                </a:lnTo>
                <a:lnTo>
                  <a:pt x="228601" y="204225"/>
                </a:lnTo>
                <a:lnTo>
                  <a:pt x="0" y="204225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BC8C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442200" y="4933708"/>
            <a:ext cx="228600" cy="204470"/>
          </a:xfrm>
          <a:custGeom>
            <a:avLst/>
            <a:gdLst/>
            <a:ahLst/>
            <a:cxnLst/>
            <a:rect l="l" t="t" r="r" b="b"/>
            <a:pathLst>
              <a:path w="228600" h="204470">
                <a:moveTo>
                  <a:pt x="0" y="0"/>
                </a:moveTo>
                <a:lnTo>
                  <a:pt x="228601" y="0"/>
                </a:lnTo>
                <a:lnTo>
                  <a:pt x="228601" y="204224"/>
                </a:lnTo>
                <a:lnTo>
                  <a:pt x="0" y="204224"/>
                </a:lnTo>
                <a:lnTo>
                  <a:pt x="0" y="0"/>
                </a:lnTo>
                <a:close/>
              </a:path>
            </a:pathLst>
          </a:custGeom>
          <a:solidFill>
            <a:srgbClr val="3B67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442200" y="4933708"/>
            <a:ext cx="228600" cy="204470"/>
          </a:xfrm>
          <a:custGeom>
            <a:avLst/>
            <a:gdLst/>
            <a:ahLst/>
            <a:cxnLst/>
            <a:rect l="l" t="t" r="r" b="b"/>
            <a:pathLst>
              <a:path w="228600" h="204470">
                <a:moveTo>
                  <a:pt x="0" y="0"/>
                </a:moveTo>
                <a:lnTo>
                  <a:pt x="228601" y="0"/>
                </a:lnTo>
                <a:lnTo>
                  <a:pt x="228601" y="204225"/>
                </a:lnTo>
                <a:lnTo>
                  <a:pt x="0" y="204225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294A8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7755468" y="4933708"/>
            <a:ext cx="228600" cy="204470"/>
          </a:xfrm>
          <a:custGeom>
            <a:avLst/>
            <a:gdLst/>
            <a:ahLst/>
            <a:cxnLst/>
            <a:rect l="l" t="t" r="r" b="b"/>
            <a:pathLst>
              <a:path w="228600" h="204470">
                <a:moveTo>
                  <a:pt x="0" y="0"/>
                </a:moveTo>
                <a:lnTo>
                  <a:pt x="228601" y="0"/>
                </a:lnTo>
                <a:lnTo>
                  <a:pt x="228601" y="204224"/>
                </a:lnTo>
                <a:lnTo>
                  <a:pt x="0" y="204224"/>
                </a:lnTo>
                <a:lnTo>
                  <a:pt x="0" y="0"/>
                </a:lnTo>
                <a:close/>
              </a:path>
            </a:pathLst>
          </a:custGeom>
          <a:solidFill>
            <a:srgbClr val="3B67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7755468" y="4933708"/>
            <a:ext cx="228600" cy="204470"/>
          </a:xfrm>
          <a:custGeom>
            <a:avLst/>
            <a:gdLst/>
            <a:ahLst/>
            <a:cxnLst/>
            <a:rect l="l" t="t" r="r" b="b"/>
            <a:pathLst>
              <a:path w="228600" h="204470">
                <a:moveTo>
                  <a:pt x="0" y="0"/>
                </a:moveTo>
                <a:lnTo>
                  <a:pt x="228601" y="0"/>
                </a:lnTo>
                <a:lnTo>
                  <a:pt x="228601" y="204225"/>
                </a:lnTo>
                <a:lnTo>
                  <a:pt x="0" y="204225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294A8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8069791" y="4933707"/>
            <a:ext cx="228600" cy="204470"/>
          </a:xfrm>
          <a:custGeom>
            <a:avLst/>
            <a:gdLst/>
            <a:ahLst/>
            <a:cxnLst/>
            <a:rect l="l" t="t" r="r" b="b"/>
            <a:pathLst>
              <a:path w="228600" h="204470">
                <a:moveTo>
                  <a:pt x="0" y="0"/>
                </a:moveTo>
                <a:lnTo>
                  <a:pt x="228601" y="0"/>
                </a:lnTo>
                <a:lnTo>
                  <a:pt x="228601" y="204224"/>
                </a:lnTo>
                <a:lnTo>
                  <a:pt x="0" y="204224"/>
                </a:lnTo>
                <a:lnTo>
                  <a:pt x="0" y="0"/>
                </a:lnTo>
                <a:close/>
              </a:path>
            </a:pathLst>
          </a:custGeom>
          <a:solidFill>
            <a:srgbClr val="A5A5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8069791" y="4933707"/>
            <a:ext cx="228600" cy="204470"/>
          </a:xfrm>
          <a:custGeom>
            <a:avLst/>
            <a:gdLst/>
            <a:ahLst/>
            <a:cxnLst/>
            <a:rect l="l" t="t" r="r" b="b"/>
            <a:pathLst>
              <a:path w="228600" h="204470">
                <a:moveTo>
                  <a:pt x="0" y="0"/>
                </a:moveTo>
                <a:lnTo>
                  <a:pt x="228601" y="0"/>
                </a:lnTo>
                <a:lnTo>
                  <a:pt x="228601" y="204225"/>
                </a:lnTo>
                <a:lnTo>
                  <a:pt x="0" y="204225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78787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383058" y="4933707"/>
            <a:ext cx="228600" cy="204470"/>
          </a:xfrm>
          <a:custGeom>
            <a:avLst/>
            <a:gdLst/>
            <a:ahLst/>
            <a:cxnLst/>
            <a:rect l="l" t="t" r="r" b="b"/>
            <a:pathLst>
              <a:path w="228600" h="204470">
                <a:moveTo>
                  <a:pt x="0" y="0"/>
                </a:moveTo>
                <a:lnTo>
                  <a:pt x="228601" y="0"/>
                </a:lnTo>
                <a:lnTo>
                  <a:pt x="228601" y="204224"/>
                </a:lnTo>
                <a:lnTo>
                  <a:pt x="0" y="204224"/>
                </a:lnTo>
                <a:lnTo>
                  <a:pt x="0" y="0"/>
                </a:lnTo>
                <a:close/>
              </a:path>
            </a:pathLst>
          </a:custGeom>
          <a:solidFill>
            <a:srgbClr val="5091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8383058" y="4933707"/>
            <a:ext cx="228600" cy="204470"/>
          </a:xfrm>
          <a:custGeom>
            <a:avLst/>
            <a:gdLst/>
            <a:ahLst/>
            <a:cxnLst/>
            <a:rect l="l" t="t" r="r" b="b"/>
            <a:pathLst>
              <a:path w="228600" h="204470">
                <a:moveTo>
                  <a:pt x="0" y="0"/>
                </a:moveTo>
                <a:lnTo>
                  <a:pt x="228601" y="0"/>
                </a:lnTo>
                <a:lnTo>
                  <a:pt x="228601" y="204225"/>
                </a:lnTo>
                <a:lnTo>
                  <a:pt x="0" y="204225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38699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9062506" y="4410798"/>
            <a:ext cx="228600" cy="204470"/>
          </a:xfrm>
          <a:custGeom>
            <a:avLst/>
            <a:gdLst/>
            <a:ahLst/>
            <a:cxnLst/>
            <a:rect l="l" t="t" r="r" b="b"/>
            <a:pathLst>
              <a:path w="228600" h="204470">
                <a:moveTo>
                  <a:pt x="0" y="0"/>
                </a:moveTo>
                <a:lnTo>
                  <a:pt x="228601" y="0"/>
                </a:lnTo>
                <a:lnTo>
                  <a:pt x="228601" y="204224"/>
                </a:lnTo>
                <a:lnTo>
                  <a:pt x="0" y="204224"/>
                </a:lnTo>
                <a:lnTo>
                  <a:pt x="0" y="0"/>
                </a:lnTo>
                <a:close/>
              </a:path>
            </a:pathLst>
          </a:custGeom>
          <a:solidFill>
            <a:srgbClr val="F6980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9062506" y="4410798"/>
            <a:ext cx="228600" cy="204470"/>
          </a:xfrm>
          <a:custGeom>
            <a:avLst/>
            <a:gdLst/>
            <a:ahLst/>
            <a:cxnLst/>
            <a:rect l="l" t="t" r="r" b="b"/>
            <a:pathLst>
              <a:path w="228600" h="204470">
                <a:moveTo>
                  <a:pt x="0" y="0"/>
                </a:moveTo>
                <a:lnTo>
                  <a:pt x="228601" y="0"/>
                </a:lnTo>
                <a:lnTo>
                  <a:pt x="228601" y="204225"/>
                </a:lnTo>
                <a:lnTo>
                  <a:pt x="0" y="204225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B56E0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9375775" y="4410798"/>
            <a:ext cx="228600" cy="204470"/>
          </a:xfrm>
          <a:custGeom>
            <a:avLst/>
            <a:gdLst/>
            <a:ahLst/>
            <a:cxnLst/>
            <a:rect l="l" t="t" r="r" b="b"/>
            <a:pathLst>
              <a:path w="228600" h="204470">
                <a:moveTo>
                  <a:pt x="0" y="0"/>
                </a:moveTo>
                <a:lnTo>
                  <a:pt x="228601" y="0"/>
                </a:lnTo>
                <a:lnTo>
                  <a:pt x="228601" y="204224"/>
                </a:lnTo>
                <a:lnTo>
                  <a:pt x="0" y="204224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9375775" y="4410798"/>
            <a:ext cx="228600" cy="204470"/>
          </a:xfrm>
          <a:custGeom>
            <a:avLst/>
            <a:gdLst/>
            <a:ahLst/>
            <a:cxnLst/>
            <a:rect l="l" t="t" r="r" b="b"/>
            <a:pathLst>
              <a:path w="228600" h="204470">
                <a:moveTo>
                  <a:pt x="0" y="0"/>
                </a:moveTo>
                <a:lnTo>
                  <a:pt x="228601" y="0"/>
                </a:lnTo>
                <a:lnTo>
                  <a:pt x="228601" y="204225"/>
                </a:lnTo>
                <a:lnTo>
                  <a:pt x="0" y="204225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BC8C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9690098" y="4410797"/>
            <a:ext cx="228600" cy="204470"/>
          </a:xfrm>
          <a:custGeom>
            <a:avLst/>
            <a:gdLst/>
            <a:ahLst/>
            <a:cxnLst/>
            <a:rect l="l" t="t" r="r" b="b"/>
            <a:pathLst>
              <a:path w="228600" h="204470">
                <a:moveTo>
                  <a:pt x="0" y="0"/>
                </a:moveTo>
                <a:lnTo>
                  <a:pt x="228601" y="0"/>
                </a:lnTo>
                <a:lnTo>
                  <a:pt x="228601" y="204224"/>
                </a:lnTo>
                <a:lnTo>
                  <a:pt x="0" y="204224"/>
                </a:lnTo>
                <a:lnTo>
                  <a:pt x="0" y="0"/>
                </a:lnTo>
                <a:close/>
              </a:path>
            </a:pathLst>
          </a:custGeom>
          <a:solidFill>
            <a:srgbClr val="A5A5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9690098" y="4410797"/>
            <a:ext cx="228600" cy="204470"/>
          </a:xfrm>
          <a:custGeom>
            <a:avLst/>
            <a:gdLst/>
            <a:ahLst/>
            <a:cxnLst/>
            <a:rect l="l" t="t" r="r" b="b"/>
            <a:pathLst>
              <a:path w="228600" h="204470">
                <a:moveTo>
                  <a:pt x="0" y="0"/>
                </a:moveTo>
                <a:lnTo>
                  <a:pt x="228601" y="0"/>
                </a:lnTo>
                <a:lnTo>
                  <a:pt x="228601" y="204225"/>
                </a:lnTo>
                <a:lnTo>
                  <a:pt x="0" y="204225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78787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0003366" y="4410797"/>
            <a:ext cx="228600" cy="204470"/>
          </a:xfrm>
          <a:custGeom>
            <a:avLst/>
            <a:gdLst/>
            <a:ahLst/>
            <a:cxnLst/>
            <a:rect l="l" t="t" r="r" b="b"/>
            <a:pathLst>
              <a:path w="228600" h="204470">
                <a:moveTo>
                  <a:pt x="0" y="0"/>
                </a:moveTo>
                <a:lnTo>
                  <a:pt x="228601" y="0"/>
                </a:lnTo>
                <a:lnTo>
                  <a:pt x="228601" y="204224"/>
                </a:lnTo>
                <a:lnTo>
                  <a:pt x="0" y="204224"/>
                </a:lnTo>
                <a:lnTo>
                  <a:pt x="0" y="0"/>
                </a:lnTo>
                <a:close/>
              </a:path>
            </a:pathLst>
          </a:custGeom>
          <a:solidFill>
            <a:srgbClr val="3B67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0003366" y="4410797"/>
            <a:ext cx="228600" cy="204470"/>
          </a:xfrm>
          <a:custGeom>
            <a:avLst/>
            <a:gdLst/>
            <a:ahLst/>
            <a:cxnLst/>
            <a:rect l="l" t="t" r="r" b="b"/>
            <a:pathLst>
              <a:path w="228600" h="204470">
                <a:moveTo>
                  <a:pt x="0" y="0"/>
                </a:moveTo>
                <a:lnTo>
                  <a:pt x="228601" y="0"/>
                </a:lnTo>
                <a:lnTo>
                  <a:pt x="228601" y="204225"/>
                </a:lnTo>
                <a:lnTo>
                  <a:pt x="0" y="204225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294A8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9062506" y="4670903"/>
            <a:ext cx="228600" cy="204470"/>
          </a:xfrm>
          <a:custGeom>
            <a:avLst/>
            <a:gdLst/>
            <a:ahLst/>
            <a:cxnLst/>
            <a:rect l="l" t="t" r="r" b="b"/>
            <a:pathLst>
              <a:path w="228600" h="204470">
                <a:moveTo>
                  <a:pt x="0" y="0"/>
                </a:moveTo>
                <a:lnTo>
                  <a:pt x="228601" y="0"/>
                </a:lnTo>
                <a:lnTo>
                  <a:pt x="228601" y="204224"/>
                </a:lnTo>
                <a:lnTo>
                  <a:pt x="0" y="204224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9062506" y="4670903"/>
            <a:ext cx="228600" cy="204470"/>
          </a:xfrm>
          <a:custGeom>
            <a:avLst/>
            <a:gdLst/>
            <a:ahLst/>
            <a:cxnLst/>
            <a:rect l="l" t="t" r="r" b="b"/>
            <a:pathLst>
              <a:path w="228600" h="204470">
                <a:moveTo>
                  <a:pt x="0" y="0"/>
                </a:moveTo>
                <a:lnTo>
                  <a:pt x="228601" y="0"/>
                </a:lnTo>
                <a:lnTo>
                  <a:pt x="228601" y="204225"/>
                </a:lnTo>
                <a:lnTo>
                  <a:pt x="0" y="204225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BC8C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9375775" y="4670903"/>
            <a:ext cx="228600" cy="204470"/>
          </a:xfrm>
          <a:custGeom>
            <a:avLst/>
            <a:gdLst/>
            <a:ahLst/>
            <a:cxnLst/>
            <a:rect l="l" t="t" r="r" b="b"/>
            <a:pathLst>
              <a:path w="228600" h="204470">
                <a:moveTo>
                  <a:pt x="0" y="0"/>
                </a:moveTo>
                <a:lnTo>
                  <a:pt x="228601" y="0"/>
                </a:lnTo>
                <a:lnTo>
                  <a:pt x="228601" y="204224"/>
                </a:lnTo>
                <a:lnTo>
                  <a:pt x="0" y="204224"/>
                </a:lnTo>
                <a:lnTo>
                  <a:pt x="0" y="0"/>
                </a:lnTo>
                <a:close/>
              </a:path>
            </a:pathLst>
          </a:custGeom>
          <a:solidFill>
            <a:srgbClr val="F6980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9375775" y="4670903"/>
            <a:ext cx="228600" cy="204470"/>
          </a:xfrm>
          <a:custGeom>
            <a:avLst/>
            <a:gdLst/>
            <a:ahLst/>
            <a:cxnLst/>
            <a:rect l="l" t="t" r="r" b="b"/>
            <a:pathLst>
              <a:path w="228600" h="204470">
                <a:moveTo>
                  <a:pt x="0" y="0"/>
                </a:moveTo>
                <a:lnTo>
                  <a:pt x="228601" y="0"/>
                </a:lnTo>
                <a:lnTo>
                  <a:pt x="228601" y="204225"/>
                </a:lnTo>
                <a:lnTo>
                  <a:pt x="0" y="204225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B56E0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9690098" y="4670902"/>
            <a:ext cx="228600" cy="204470"/>
          </a:xfrm>
          <a:custGeom>
            <a:avLst/>
            <a:gdLst/>
            <a:ahLst/>
            <a:cxnLst/>
            <a:rect l="l" t="t" r="r" b="b"/>
            <a:pathLst>
              <a:path w="228600" h="204470">
                <a:moveTo>
                  <a:pt x="0" y="0"/>
                </a:moveTo>
                <a:lnTo>
                  <a:pt x="228601" y="0"/>
                </a:lnTo>
                <a:lnTo>
                  <a:pt x="228601" y="204224"/>
                </a:lnTo>
                <a:lnTo>
                  <a:pt x="0" y="204224"/>
                </a:lnTo>
                <a:lnTo>
                  <a:pt x="0" y="0"/>
                </a:lnTo>
                <a:close/>
              </a:path>
            </a:pathLst>
          </a:custGeom>
          <a:solidFill>
            <a:srgbClr val="3B67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9690098" y="4670902"/>
            <a:ext cx="228600" cy="204470"/>
          </a:xfrm>
          <a:custGeom>
            <a:avLst/>
            <a:gdLst/>
            <a:ahLst/>
            <a:cxnLst/>
            <a:rect l="l" t="t" r="r" b="b"/>
            <a:pathLst>
              <a:path w="228600" h="204470">
                <a:moveTo>
                  <a:pt x="0" y="0"/>
                </a:moveTo>
                <a:lnTo>
                  <a:pt x="228601" y="0"/>
                </a:lnTo>
                <a:lnTo>
                  <a:pt x="228601" y="204225"/>
                </a:lnTo>
                <a:lnTo>
                  <a:pt x="0" y="204225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294A8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0003366" y="4670902"/>
            <a:ext cx="228600" cy="204470"/>
          </a:xfrm>
          <a:custGeom>
            <a:avLst/>
            <a:gdLst/>
            <a:ahLst/>
            <a:cxnLst/>
            <a:rect l="l" t="t" r="r" b="b"/>
            <a:pathLst>
              <a:path w="228600" h="204470">
                <a:moveTo>
                  <a:pt x="0" y="0"/>
                </a:moveTo>
                <a:lnTo>
                  <a:pt x="228601" y="0"/>
                </a:lnTo>
                <a:lnTo>
                  <a:pt x="228601" y="204224"/>
                </a:lnTo>
                <a:lnTo>
                  <a:pt x="0" y="204224"/>
                </a:lnTo>
                <a:lnTo>
                  <a:pt x="0" y="0"/>
                </a:lnTo>
                <a:close/>
              </a:path>
            </a:pathLst>
          </a:custGeom>
          <a:solidFill>
            <a:srgbClr val="70AD4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0003366" y="4670902"/>
            <a:ext cx="228600" cy="204470"/>
          </a:xfrm>
          <a:custGeom>
            <a:avLst/>
            <a:gdLst/>
            <a:ahLst/>
            <a:cxnLst/>
            <a:rect l="l" t="t" r="r" b="b"/>
            <a:pathLst>
              <a:path w="228600" h="204470">
                <a:moveTo>
                  <a:pt x="0" y="0"/>
                </a:moveTo>
                <a:lnTo>
                  <a:pt x="228601" y="0"/>
                </a:lnTo>
                <a:lnTo>
                  <a:pt x="228601" y="204225"/>
                </a:lnTo>
                <a:lnTo>
                  <a:pt x="0" y="204225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507E3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9062506" y="4941840"/>
            <a:ext cx="228600" cy="204470"/>
          </a:xfrm>
          <a:custGeom>
            <a:avLst/>
            <a:gdLst/>
            <a:ahLst/>
            <a:cxnLst/>
            <a:rect l="l" t="t" r="r" b="b"/>
            <a:pathLst>
              <a:path w="228600" h="204470">
                <a:moveTo>
                  <a:pt x="0" y="0"/>
                </a:moveTo>
                <a:lnTo>
                  <a:pt x="228601" y="0"/>
                </a:lnTo>
                <a:lnTo>
                  <a:pt x="228601" y="204224"/>
                </a:lnTo>
                <a:lnTo>
                  <a:pt x="0" y="204224"/>
                </a:lnTo>
                <a:lnTo>
                  <a:pt x="0" y="0"/>
                </a:lnTo>
                <a:close/>
              </a:path>
            </a:pathLst>
          </a:custGeom>
          <a:solidFill>
            <a:srgbClr val="70AD4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9062506" y="4941840"/>
            <a:ext cx="228600" cy="204470"/>
          </a:xfrm>
          <a:custGeom>
            <a:avLst/>
            <a:gdLst/>
            <a:ahLst/>
            <a:cxnLst/>
            <a:rect l="l" t="t" r="r" b="b"/>
            <a:pathLst>
              <a:path w="228600" h="204470">
                <a:moveTo>
                  <a:pt x="0" y="0"/>
                </a:moveTo>
                <a:lnTo>
                  <a:pt x="228601" y="0"/>
                </a:lnTo>
                <a:lnTo>
                  <a:pt x="228601" y="204225"/>
                </a:lnTo>
                <a:lnTo>
                  <a:pt x="0" y="204225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507E3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9375775" y="4941840"/>
            <a:ext cx="228600" cy="204470"/>
          </a:xfrm>
          <a:custGeom>
            <a:avLst/>
            <a:gdLst/>
            <a:ahLst/>
            <a:cxnLst/>
            <a:rect l="l" t="t" r="r" b="b"/>
            <a:pathLst>
              <a:path w="228600" h="204470">
                <a:moveTo>
                  <a:pt x="0" y="0"/>
                </a:moveTo>
                <a:lnTo>
                  <a:pt x="228601" y="0"/>
                </a:lnTo>
                <a:lnTo>
                  <a:pt x="228601" y="204224"/>
                </a:lnTo>
                <a:lnTo>
                  <a:pt x="0" y="204224"/>
                </a:lnTo>
                <a:lnTo>
                  <a:pt x="0" y="0"/>
                </a:lnTo>
                <a:close/>
              </a:path>
            </a:pathLst>
          </a:custGeom>
          <a:solidFill>
            <a:srgbClr val="5091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9375775" y="4941840"/>
            <a:ext cx="228600" cy="204470"/>
          </a:xfrm>
          <a:custGeom>
            <a:avLst/>
            <a:gdLst/>
            <a:ahLst/>
            <a:cxnLst/>
            <a:rect l="l" t="t" r="r" b="b"/>
            <a:pathLst>
              <a:path w="228600" h="204470">
                <a:moveTo>
                  <a:pt x="0" y="0"/>
                </a:moveTo>
                <a:lnTo>
                  <a:pt x="228601" y="0"/>
                </a:lnTo>
                <a:lnTo>
                  <a:pt x="228601" y="204225"/>
                </a:lnTo>
                <a:lnTo>
                  <a:pt x="0" y="204225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38699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9690098" y="4941839"/>
            <a:ext cx="228600" cy="204470"/>
          </a:xfrm>
          <a:custGeom>
            <a:avLst/>
            <a:gdLst/>
            <a:ahLst/>
            <a:cxnLst/>
            <a:rect l="l" t="t" r="r" b="b"/>
            <a:pathLst>
              <a:path w="228600" h="204470">
                <a:moveTo>
                  <a:pt x="0" y="0"/>
                </a:moveTo>
                <a:lnTo>
                  <a:pt x="228601" y="0"/>
                </a:lnTo>
                <a:lnTo>
                  <a:pt x="228601" y="204224"/>
                </a:lnTo>
                <a:lnTo>
                  <a:pt x="0" y="204224"/>
                </a:lnTo>
                <a:lnTo>
                  <a:pt x="0" y="0"/>
                </a:lnTo>
                <a:close/>
              </a:path>
            </a:pathLst>
          </a:custGeom>
          <a:solidFill>
            <a:srgbClr val="A5A5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9690098" y="4941839"/>
            <a:ext cx="228600" cy="204470"/>
          </a:xfrm>
          <a:custGeom>
            <a:avLst/>
            <a:gdLst/>
            <a:ahLst/>
            <a:cxnLst/>
            <a:rect l="l" t="t" r="r" b="b"/>
            <a:pathLst>
              <a:path w="228600" h="204470">
                <a:moveTo>
                  <a:pt x="0" y="0"/>
                </a:moveTo>
                <a:lnTo>
                  <a:pt x="228601" y="0"/>
                </a:lnTo>
                <a:lnTo>
                  <a:pt x="228601" y="204225"/>
                </a:lnTo>
                <a:lnTo>
                  <a:pt x="0" y="204225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78787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0003366" y="4941839"/>
            <a:ext cx="228600" cy="204470"/>
          </a:xfrm>
          <a:custGeom>
            <a:avLst/>
            <a:gdLst/>
            <a:ahLst/>
            <a:cxnLst/>
            <a:rect l="l" t="t" r="r" b="b"/>
            <a:pathLst>
              <a:path w="228600" h="204470">
                <a:moveTo>
                  <a:pt x="0" y="0"/>
                </a:moveTo>
                <a:lnTo>
                  <a:pt x="228601" y="0"/>
                </a:lnTo>
                <a:lnTo>
                  <a:pt x="228601" y="204224"/>
                </a:lnTo>
                <a:lnTo>
                  <a:pt x="0" y="204224"/>
                </a:lnTo>
                <a:lnTo>
                  <a:pt x="0" y="0"/>
                </a:lnTo>
                <a:close/>
              </a:path>
            </a:pathLst>
          </a:custGeom>
          <a:solidFill>
            <a:srgbClr val="5091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10003366" y="4941839"/>
            <a:ext cx="228600" cy="204470"/>
          </a:xfrm>
          <a:custGeom>
            <a:avLst/>
            <a:gdLst/>
            <a:ahLst/>
            <a:cxnLst/>
            <a:rect l="l" t="t" r="r" b="b"/>
            <a:pathLst>
              <a:path w="228600" h="204470">
                <a:moveTo>
                  <a:pt x="0" y="0"/>
                </a:moveTo>
                <a:lnTo>
                  <a:pt x="228601" y="0"/>
                </a:lnTo>
                <a:lnTo>
                  <a:pt x="228601" y="204225"/>
                </a:lnTo>
                <a:lnTo>
                  <a:pt x="0" y="204225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38699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10709269" y="4410798"/>
            <a:ext cx="228600" cy="204470"/>
          </a:xfrm>
          <a:custGeom>
            <a:avLst/>
            <a:gdLst/>
            <a:ahLst/>
            <a:cxnLst/>
            <a:rect l="l" t="t" r="r" b="b"/>
            <a:pathLst>
              <a:path w="228600" h="204470">
                <a:moveTo>
                  <a:pt x="0" y="0"/>
                </a:moveTo>
                <a:lnTo>
                  <a:pt x="228601" y="0"/>
                </a:lnTo>
                <a:lnTo>
                  <a:pt x="228601" y="204224"/>
                </a:lnTo>
                <a:lnTo>
                  <a:pt x="0" y="204224"/>
                </a:lnTo>
                <a:lnTo>
                  <a:pt x="0" y="0"/>
                </a:lnTo>
                <a:close/>
              </a:path>
            </a:pathLst>
          </a:custGeom>
          <a:solidFill>
            <a:srgbClr val="F6980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10709269" y="4410798"/>
            <a:ext cx="228600" cy="204470"/>
          </a:xfrm>
          <a:custGeom>
            <a:avLst/>
            <a:gdLst/>
            <a:ahLst/>
            <a:cxnLst/>
            <a:rect l="l" t="t" r="r" b="b"/>
            <a:pathLst>
              <a:path w="228600" h="204470">
                <a:moveTo>
                  <a:pt x="0" y="0"/>
                </a:moveTo>
                <a:lnTo>
                  <a:pt x="228601" y="0"/>
                </a:lnTo>
                <a:lnTo>
                  <a:pt x="228601" y="204225"/>
                </a:lnTo>
                <a:lnTo>
                  <a:pt x="0" y="204225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B56E0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11022537" y="4410798"/>
            <a:ext cx="228600" cy="204470"/>
          </a:xfrm>
          <a:custGeom>
            <a:avLst/>
            <a:gdLst/>
            <a:ahLst/>
            <a:cxnLst/>
            <a:rect l="l" t="t" r="r" b="b"/>
            <a:pathLst>
              <a:path w="228600" h="204470">
                <a:moveTo>
                  <a:pt x="0" y="0"/>
                </a:moveTo>
                <a:lnTo>
                  <a:pt x="228601" y="0"/>
                </a:lnTo>
                <a:lnTo>
                  <a:pt x="228601" y="204224"/>
                </a:lnTo>
                <a:lnTo>
                  <a:pt x="0" y="204224"/>
                </a:lnTo>
                <a:lnTo>
                  <a:pt x="0" y="0"/>
                </a:lnTo>
                <a:close/>
              </a:path>
            </a:pathLst>
          </a:custGeom>
          <a:solidFill>
            <a:srgbClr val="F6980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11022537" y="4410798"/>
            <a:ext cx="228600" cy="204470"/>
          </a:xfrm>
          <a:custGeom>
            <a:avLst/>
            <a:gdLst/>
            <a:ahLst/>
            <a:cxnLst/>
            <a:rect l="l" t="t" r="r" b="b"/>
            <a:pathLst>
              <a:path w="228600" h="204470">
                <a:moveTo>
                  <a:pt x="0" y="0"/>
                </a:moveTo>
                <a:lnTo>
                  <a:pt x="228601" y="0"/>
                </a:lnTo>
                <a:lnTo>
                  <a:pt x="228601" y="204225"/>
                </a:lnTo>
                <a:lnTo>
                  <a:pt x="0" y="204225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B56E0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11336860" y="4410797"/>
            <a:ext cx="228600" cy="204470"/>
          </a:xfrm>
          <a:custGeom>
            <a:avLst/>
            <a:gdLst/>
            <a:ahLst/>
            <a:cxnLst/>
            <a:rect l="l" t="t" r="r" b="b"/>
            <a:pathLst>
              <a:path w="228600" h="204470">
                <a:moveTo>
                  <a:pt x="0" y="0"/>
                </a:moveTo>
                <a:lnTo>
                  <a:pt x="228601" y="0"/>
                </a:lnTo>
                <a:lnTo>
                  <a:pt x="228601" y="204224"/>
                </a:lnTo>
                <a:lnTo>
                  <a:pt x="0" y="204224"/>
                </a:lnTo>
                <a:lnTo>
                  <a:pt x="0" y="0"/>
                </a:lnTo>
                <a:close/>
              </a:path>
            </a:pathLst>
          </a:custGeom>
          <a:solidFill>
            <a:srgbClr val="3B67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11336860" y="4410797"/>
            <a:ext cx="228600" cy="204470"/>
          </a:xfrm>
          <a:custGeom>
            <a:avLst/>
            <a:gdLst/>
            <a:ahLst/>
            <a:cxnLst/>
            <a:rect l="l" t="t" r="r" b="b"/>
            <a:pathLst>
              <a:path w="228600" h="204470">
                <a:moveTo>
                  <a:pt x="0" y="0"/>
                </a:moveTo>
                <a:lnTo>
                  <a:pt x="228601" y="0"/>
                </a:lnTo>
                <a:lnTo>
                  <a:pt x="228601" y="204225"/>
                </a:lnTo>
                <a:lnTo>
                  <a:pt x="0" y="204225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294A8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11650129" y="4410797"/>
            <a:ext cx="228600" cy="204470"/>
          </a:xfrm>
          <a:custGeom>
            <a:avLst/>
            <a:gdLst/>
            <a:ahLst/>
            <a:cxnLst/>
            <a:rect l="l" t="t" r="r" b="b"/>
            <a:pathLst>
              <a:path w="228600" h="204470">
                <a:moveTo>
                  <a:pt x="0" y="0"/>
                </a:moveTo>
                <a:lnTo>
                  <a:pt x="228601" y="0"/>
                </a:lnTo>
                <a:lnTo>
                  <a:pt x="228601" y="204224"/>
                </a:lnTo>
                <a:lnTo>
                  <a:pt x="0" y="204224"/>
                </a:lnTo>
                <a:lnTo>
                  <a:pt x="0" y="0"/>
                </a:lnTo>
                <a:close/>
              </a:path>
            </a:pathLst>
          </a:custGeom>
          <a:solidFill>
            <a:srgbClr val="A5A5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11650129" y="4410797"/>
            <a:ext cx="228600" cy="204470"/>
          </a:xfrm>
          <a:custGeom>
            <a:avLst/>
            <a:gdLst/>
            <a:ahLst/>
            <a:cxnLst/>
            <a:rect l="l" t="t" r="r" b="b"/>
            <a:pathLst>
              <a:path w="228600" h="204470">
                <a:moveTo>
                  <a:pt x="0" y="0"/>
                </a:moveTo>
                <a:lnTo>
                  <a:pt x="228601" y="0"/>
                </a:lnTo>
                <a:lnTo>
                  <a:pt x="228601" y="204225"/>
                </a:lnTo>
                <a:lnTo>
                  <a:pt x="0" y="204225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78787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10709269" y="4670903"/>
            <a:ext cx="228600" cy="204470"/>
          </a:xfrm>
          <a:custGeom>
            <a:avLst/>
            <a:gdLst/>
            <a:ahLst/>
            <a:cxnLst/>
            <a:rect l="l" t="t" r="r" b="b"/>
            <a:pathLst>
              <a:path w="228600" h="204470">
                <a:moveTo>
                  <a:pt x="0" y="0"/>
                </a:moveTo>
                <a:lnTo>
                  <a:pt x="228601" y="0"/>
                </a:lnTo>
                <a:lnTo>
                  <a:pt x="228601" y="204224"/>
                </a:lnTo>
                <a:lnTo>
                  <a:pt x="0" y="204224"/>
                </a:lnTo>
                <a:lnTo>
                  <a:pt x="0" y="0"/>
                </a:lnTo>
                <a:close/>
              </a:path>
            </a:pathLst>
          </a:custGeom>
          <a:solidFill>
            <a:srgbClr val="5091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10709269" y="4670903"/>
            <a:ext cx="228600" cy="204470"/>
          </a:xfrm>
          <a:custGeom>
            <a:avLst/>
            <a:gdLst/>
            <a:ahLst/>
            <a:cxnLst/>
            <a:rect l="l" t="t" r="r" b="b"/>
            <a:pathLst>
              <a:path w="228600" h="204470">
                <a:moveTo>
                  <a:pt x="0" y="0"/>
                </a:moveTo>
                <a:lnTo>
                  <a:pt x="228601" y="0"/>
                </a:lnTo>
                <a:lnTo>
                  <a:pt x="228601" y="204225"/>
                </a:lnTo>
                <a:lnTo>
                  <a:pt x="0" y="204225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38699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11022537" y="4670903"/>
            <a:ext cx="228600" cy="204470"/>
          </a:xfrm>
          <a:custGeom>
            <a:avLst/>
            <a:gdLst/>
            <a:ahLst/>
            <a:cxnLst/>
            <a:rect l="l" t="t" r="r" b="b"/>
            <a:pathLst>
              <a:path w="228600" h="204470">
                <a:moveTo>
                  <a:pt x="0" y="0"/>
                </a:moveTo>
                <a:lnTo>
                  <a:pt x="228601" y="0"/>
                </a:lnTo>
                <a:lnTo>
                  <a:pt x="228601" y="204224"/>
                </a:lnTo>
                <a:lnTo>
                  <a:pt x="0" y="204224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11022537" y="4670903"/>
            <a:ext cx="228600" cy="204470"/>
          </a:xfrm>
          <a:custGeom>
            <a:avLst/>
            <a:gdLst/>
            <a:ahLst/>
            <a:cxnLst/>
            <a:rect l="l" t="t" r="r" b="b"/>
            <a:pathLst>
              <a:path w="228600" h="204470">
                <a:moveTo>
                  <a:pt x="0" y="0"/>
                </a:moveTo>
                <a:lnTo>
                  <a:pt x="228601" y="0"/>
                </a:lnTo>
                <a:lnTo>
                  <a:pt x="228601" y="204225"/>
                </a:lnTo>
                <a:lnTo>
                  <a:pt x="0" y="204225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BC8C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11336860" y="4670902"/>
            <a:ext cx="228600" cy="204470"/>
          </a:xfrm>
          <a:custGeom>
            <a:avLst/>
            <a:gdLst/>
            <a:ahLst/>
            <a:cxnLst/>
            <a:rect l="l" t="t" r="r" b="b"/>
            <a:pathLst>
              <a:path w="228600" h="204470">
                <a:moveTo>
                  <a:pt x="0" y="0"/>
                </a:moveTo>
                <a:lnTo>
                  <a:pt x="228601" y="0"/>
                </a:lnTo>
                <a:lnTo>
                  <a:pt x="228601" y="204224"/>
                </a:lnTo>
                <a:lnTo>
                  <a:pt x="0" y="204224"/>
                </a:lnTo>
                <a:lnTo>
                  <a:pt x="0" y="0"/>
                </a:lnTo>
                <a:close/>
              </a:path>
            </a:pathLst>
          </a:custGeom>
          <a:solidFill>
            <a:srgbClr val="70AD4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11336860" y="4670902"/>
            <a:ext cx="228600" cy="204470"/>
          </a:xfrm>
          <a:custGeom>
            <a:avLst/>
            <a:gdLst/>
            <a:ahLst/>
            <a:cxnLst/>
            <a:rect l="l" t="t" r="r" b="b"/>
            <a:pathLst>
              <a:path w="228600" h="204470">
                <a:moveTo>
                  <a:pt x="0" y="0"/>
                </a:moveTo>
                <a:lnTo>
                  <a:pt x="228601" y="0"/>
                </a:lnTo>
                <a:lnTo>
                  <a:pt x="228601" y="204225"/>
                </a:lnTo>
                <a:lnTo>
                  <a:pt x="0" y="204225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507E3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11650129" y="4670902"/>
            <a:ext cx="228600" cy="204470"/>
          </a:xfrm>
          <a:custGeom>
            <a:avLst/>
            <a:gdLst/>
            <a:ahLst/>
            <a:cxnLst/>
            <a:rect l="l" t="t" r="r" b="b"/>
            <a:pathLst>
              <a:path w="228600" h="204470">
                <a:moveTo>
                  <a:pt x="0" y="0"/>
                </a:moveTo>
                <a:lnTo>
                  <a:pt x="228601" y="0"/>
                </a:lnTo>
                <a:lnTo>
                  <a:pt x="228601" y="204224"/>
                </a:lnTo>
                <a:lnTo>
                  <a:pt x="0" y="204224"/>
                </a:lnTo>
                <a:lnTo>
                  <a:pt x="0" y="0"/>
                </a:lnTo>
                <a:close/>
              </a:path>
            </a:pathLst>
          </a:custGeom>
          <a:solidFill>
            <a:srgbClr val="3B67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11650129" y="4670902"/>
            <a:ext cx="228600" cy="204470"/>
          </a:xfrm>
          <a:custGeom>
            <a:avLst/>
            <a:gdLst/>
            <a:ahLst/>
            <a:cxnLst/>
            <a:rect l="l" t="t" r="r" b="b"/>
            <a:pathLst>
              <a:path w="228600" h="204470">
                <a:moveTo>
                  <a:pt x="0" y="0"/>
                </a:moveTo>
                <a:lnTo>
                  <a:pt x="228601" y="0"/>
                </a:lnTo>
                <a:lnTo>
                  <a:pt x="228601" y="204225"/>
                </a:lnTo>
                <a:lnTo>
                  <a:pt x="0" y="204225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294A8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10709269" y="4941840"/>
            <a:ext cx="228600" cy="204470"/>
          </a:xfrm>
          <a:custGeom>
            <a:avLst/>
            <a:gdLst/>
            <a:ahLst/>
            <a:cxnLst/>
            <a:rect l="l" t="t" r="r" b="b"/>
            <a:pathLst>
              <a:path w="228600" h="204470">
                <a:moveTo>
                  <a:pt x="0" y="0"/>
                </a:moveTo>
                <a:lnTo>
                  <a:pt x="228601" y="0"/>
                </a:lnTo>
                <a:lnTo>
                  <a:pt x="228601" y="204224"/>
                </a:lnTo>
                <a:lnTo>
                  <a:pt x="0" y="204224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10709269" y="4941840"/>
            <a:ext cx="228600" cy="204470"/>
          </a:xfrm>
          <a:custGeom>
            <a:avLst/>
            <a:gdLst/>
            <a:ahLst/>
            <a:cxnLst/>
            <a:rect l="l" t="t" r="r" b="b"/>
            <a:pathLst>
              <a:path w="228600" h="204470">
                <a:moveTo>
                  <a:pt x="0" y="0"/>
                </a:moveTo>
                <a:lnTo>
                  <a:pt x="228601" y="0"/>
                </a:lnTo>
                <a:lnTo>
                  <a:pt x="228601" y="204225"/>
                </a:lnTo>
                <a:lnTo>
                  <a:pt x="0" y="204225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BC8C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11022537" y="4941840"/>
            <a:ext cx="228600" cy="204470"/>
          </a:xfrm>
          <a:custGeom>
            <a:avLst/>
            <a:gdLst/>
            <a:ahLst/>
            <a:cxnLst/>
            <a:rect l="l" t="t" r="r" b="b"/>
            <a:pathLst>
              <a:path w="228600" h="204470">
                <a:moveTo>
                  <a:pt x="0" y="0"/>
                </a:moveTo>
                <a:lnTo>
                  <a:pt x="228601" y="0"/>
                </a:lnTo>
                <a:lnTo>
                  <a:pt x="228601" y="204224"/>
                </a:lnTo>
                <a:lnTo>
                  <a:pt x="0" y="204224"/>
                </a:lnTo>
                <a:lnTo>
                  <a:pt x="0" y="0"/>
                </a:lnTo>
                <a:close/>
              </a:path>
            </a:pathLst>
          </a:custGeom>
          <a:solidFill>
            <a:srgbClr val="A5A5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11022537" y="4941840"/>
            <a:ext cx="228600" cy="204470"/>
          </a:xfrm>
          <a:custGeom>
            <a:avLst/>
            <a:gdLst/>
            <a:ahLst/>
            <a:cxnLst/>
            <a:rect l="l" t="t" r="r" b="b"/>
            <a:pathLst>
              <a:path w="228600" h="204470">
                <a:moveTo>
                  <a:pt x="0" y="0"/>
                </a:moveTo>
                <a:lnTo>
                  <a:pt x="228601" y="0"/>
                </a:lnTo>
                <a:lnTo>
                  <a:pt x="228601" y="204225"/>
                </a:lnTo>
                <a:lnTo>
                  <a:pt x="0" y="204225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78787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11336860" y="4941839"/>
            <a:ext cx="228600" cy="204470"/>
          </a:xfrm>
          <a:custGeom>
            <a:avLst/>
            <a:gdLst/>
            <a:ahLst/>
            <a:cxnLst/>
            <a:rect l="l" t="t" r="r" b="b"/>
            <a:pathLst>
              <a:path w="228600" h="204470">
                <a:moveTo>
                  <a:pt x="0" y="0"/>
                </a:moveTo>
                <a:lnTo>
                  <a:pt x="228601" y="0"/>
                </a:lnTo>
                <a:lnTo>
                  <a:pt x="228601" y="204224"/>
                </a:lnTo>
                <a:lnTo>
                  <a:pt x="0" y="204224"/>
                </a:lnTo>
                <a:lnTo>
                  <a:pt x="0" y="0"/>
                </a:lnTo>
                <a:close/>
              </a:path>
            </a:pathLst>
          </a:custGeom>
          <a:solidFill>
            <a:srgbClr val="70AD4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11336860" y="4941839"/>
            <a:ext cx="228600" cy="204470"/>
          </a:xfrm>
          <a:custGeom>
            <a:avLst/>
            <a:gdLst/>
            <a:ahLst/>
            <a:cxnLst/>
            <a:rect l="l" t="t" r="r" b="b"/>
            <a:pathLst>
              <a:path w="228600" h="204470">
                <a:moveTo>
                  <a:pt x="0" y="0"/>
                </a:moveTo>
                <a:lnTo>
                  <a:pt x="228601" y="0"/>
                </a:lnTo>
                <a:lnTo>
                  <a:pt x="228601" y="204225"/>
                </a:lnTo>
                <a:lnTo>
                  <a:pt x="0" y="204225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507E3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11650129" y="4941839"/>
            <a:ext cx="228600" cy="204470"/>
          </a:xfrm>
          <a:custGeom>
            <a:avLst/>
            <a:gdLst/>
            <a:ahLst/>
            <a:cxnLst/>
            <a:rect l="l" t="t" r="r" b="b"/>
            <a:pathLst>
              <a:path w="228600" h="204470">
                <a:moveTo>
                  <a:pt x="0" y="0"/>
                </a:moveTo>
                <a:lnTo>
                  <a:pt x="228601" y="0"/>
                </a:lnTo>
                <a:lnTo>
                  <a:pt x="228601" y="204224"/>
                </a:lnTo>
                <a:lnTo>
                  <a:pt x="0" y="204224"/>
                </a:lnTo>
                <a:lnTo>
                  <a:pt x="0" y="0"/>
                </a:lnTo>
                <a:close/>
              </a:path>
            </a:pathLst>
          </a:custGeom>
          <a:solidFill>
            <a:srgbClr val="5091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11650129" y="4941839"/>
            <a:ext cx="228600" cy="204470"/>
          </a:xfrm>
          <a:custGeom>
            <a:avLst/>
            <a:gdLst/>
            <a:ahLst/>
            <a:cxnLst/>
            <a:rect l="l" t="t" r="r" b="b"/>
            <a:pathLst>
              <a:path w="228600" h="204470">
                <a:moveTo>
                  <a:pt x="0" y="0"/>
                </a:moveTo>
                <a:lnTo>
                  <a:pt x="228601" y="0"/>
                </a:lnTo>
                <a:lnTo>
                  <a:pt x="228601" y="204225"/>
                </a:lnTo>
                <a:lnTo>
                  <a:pt x="0" y="204225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38699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7376159" y="2130551"/>
            <a:ext cx="557783" cy="73761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9723119" y="2124455"/>
            <a:ext cx="560831" cy="73456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11308080" y="2130551"/>
            <a:ext cx="560831" cy="73761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8095488" y="2124455"/>
            <a:ext cx="557783" cy="73456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9022080" y="2124455"/>
            <a:ext cx="557783" cy="73456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10664952" y="2124455"/>
            <a:ext cx="560831" cy="73456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7415359" y="2970330"/>
            <a:ext cx="432434" cy="401955"/>
          </a:xfrm>
          <a:custGeom>
            <a:avLst/>
            <a:gdLst/>
            <a:ahLst/>
            <a:cxnLst/>
            <a:rect l="l" t="t" r="r" b="b"/>
            <a:pathLst>
              <a:path w="432434" h="401954">
                <a:moveTo>
                  <a:pt x="431920" y="200844"/>
                </a:moveTo>
                <a:lnTo>
                  <a:pt x="0" y="200844"/>
                </a:lnTo>
                <a:lnTo>
                  <a:pt x="215959" y="401688"/>
                </a:lnTo>
                <a:lnTo>
                  <a:pt x="431920" y="200844"/>
                </a:lnTo>
                <a:close/>
              </a:path>
              <a:path w="432434" h="401954">
                <a:moveTo>
                  <a:pt x="323940" y="0"/>
                </a:moveTo>
                <a:lnTo>
                  <a:pt x="107980" y="0"/>
                </a:lnTo>
                <a:lnTo>
                  <a:pt x="107980" y="200844"/>
                </a:lnTo>
                <a:lnTo>
                  <a:pt x="323940" y="200844"/>
                </a:lnTo>
                <a:lnTo>
                  <a:pt x="323940" y="0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7415359" y="2970330"/>
            <a:ext cx="432434" cy="401955"/>
          </a:xfrm>
          <a:custGeom>
            <a:avLst/>
            <a:gdLst/>
            <a:ahLst/>
            <a:cxnLst/>
            <a:rect l="l" t="t" r="r" b="b"/>
            <a:pathLst>
              <a:path w="432434" h="401954">
                <a:moveTo>
                  <a:pt x="0" y="200844"/>
                </a:moveTo>
                <a:lnTo>
                  <a:pt x="107980" y="200844"/>
                </a:lnTo>
                <a:lnTo>
                  <a:pt x="107980" y="0"/>
                </a:lnTo>
                <a:lnTo>
                  <a:pt x="323940" y="0"/>
                </a:lnTo>
                <a:lnTo>
                  <a:pt x="323940" y="200844"/>
                </a:lnTo>
                <a:lnTo>
                  <a:pt x="431920" y="200844"/>
                </a:lnTo>
                <a:lnTo>
                  <a:pt x="215960" y="401688"/>
                </a:lnTo>
                <a:lnTo>
                  <a:pt x="0" y="200844"/>
                </a:lnTo>
                <a:close/>
              </a:path>
            </a:pathLst>
          </a:custGeom>
          <a:ln w="12700">
            <a:solidFill>
              <a:srgbClr val="2F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8194016" y="2992687"/>
            <a:ext cx="362585" cy="401955"/>
          </a:xfrm>
          <a:custGeom>
            <a:avLst/>
            <a:gdLst/>
            <a:ahLst/>
            <a:cxnLst/>
            <a:rect l="l" t="t" r="r" b="b"/>
            <a:pathLst>
              <a:path w="362584" h="401954">
                <a:moveTo>
                  <a:pt x="0" y="181107"/>
                </a:moveTo>
                <a:lnTo>
                  <a:pt x="181107" y="0"/>
                </a:lnTo>
                <a:lnTo>
                  <a:pt x="362214" y="181107"/>
                </a:lnTo>
                <a:lnTo>
                  <a:pt x="271660" y="181107"/>
                </a:lnTo>
                <a:lnTo>
                  <a:pt x="271660" y="401688"/>
                </a:lnTo>
                <a:lnTo>
                  <a:pt x="90553" y="401688"/>
                </a:lnTo>
                <a:lnTo>
                  <a:pt x="90553" y="181107"/>
                </a:lnTo>
                <a:lnTo>
                  <a:pt x="0" y="181107"/>
                </a:lnTo>
                <a:close/>
              </a:path>
            </a:pathLst>
          </a:custGeom>
          <a:ln w="12700">
            <a:solidFill>
              <a:srgbClr val="44494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9083356" y="2992687"/>
            <a:ext cx="362585" cy="401955"/>
          </a:xfrm>
          <a:custGeom>
            <a:avLst/>
            <a:gdLst/>
            <a:ahLst/>
            <a:cxnLst/>
            <a:rect l="l" t="t" r="r" b="b"/>
            <a:pathLst>
              <a:path w="362584" h="401954">
                <a:moveTo>
                  <a:pt x="0" y="181107"/>
                </a:moveTo>
                <a:lnTo>
                  <a:pt x="181107" y="0"/>
                </a:lnTo>
                <a:lnTo>
                  <a:pt x="362214" y="181107"/>
                </a:lnTo>
                <a:lnTo>
                  <a:pt x="271660" y="181107"/>
                </a:lnTo>
                <a:lnTo>
                  <a:pt x="271660" y="401688"/>
                </a:lnTo>
                <a:lnTo>
                  <a:pt x="90553" y="401688"/>
                </a:lnTo>
                <a:lnTo>
                  <a:pt x="90553" y="181107"/>
                </a:lnTo>
                <a:lnTo>
                  <a:pt x="0" y="181107"/>
                </a:lnTo>
                <a:close/>
              </a:path>
            </a:pathLst>
          </a:custGeom>
          <a:ln w="12700">
            <a:solidFill>
              <a:srgbClr val="44494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9803021" y="2992687"/>
            <a:ext cx="362585" cy="401955"/>
          </a:xfrm>
          <a:custGeom>
            <a:avLst/>
            <a:gdLst/>
            <a:ahLst/>
            <a:cxnLst/>
            <a:rect l="l" t="t" r="r" b="b"/>
            <a:pathLst>
              <a:path w="362584" h="401954">
                <a:moveTo>
                  <a:pt x="0" y="181107"/>
                </a:moveTo>
                <a:lnTo>
                  <a:pt x="181107" y="0"/>
                </a:lnTo>
                <a:lnTo>
                  <a:pt x="362214" y="181107"/>
                </a:lnTo>
                <a:lnTo>
                  <a:pt x="271660" y="181107"/>
                </a:lnTo>
                <a:lnTo>
                  <a:pt x="271660" y="401688"/>
                </a:lnTo>
                <a:lnTo>
                  <a:pt x="90553" y="401688"/>
                </a:lnTo>
                <a:lnTo>
                  <a:pt x="90553" y="181107"/>
                </a:lnTo>
                <a:lnTo>
                  <a:pt x="0" y="181107"/>
                </a:lnTo>
                <a:close/>
              </a:path>
            </a:pathLst>
          </a:custGeom>
          <a:ln w="12700">
            <a:solidFill>
              <a:srgbClr val="44494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10754196" y="2986780"/>
            <a:ext cx="362585" cy="401955"/>
          </a:xfrm>
          <a:custGeom>
            <a:avLst/>
            <a:gdLst/>
            <a:ahLst/>
            <a:cxnLst/>
            <a:rect l="l" t="t" r="r" b="b"/>
            <a:pathLst>
              <a:path w="362584" h="401954">
                <a:moveTo>
                  <a:pt x="0" y="181107"/>
                </a:moveTo>
                <a:lnTo>
                  <a:pt x="181107" y="0"/>
                </a:lnTo>
                <a:lnTo>
                  <a:pt x="362214" y="181107"/>
                </a:lnTo>
                <a:lnTo>
                  <a:pt x="271660" y="181107"/>
                </a:lnTo>
                <a:lnTo>
                  <a:pt x="271660" y="401688"/>
                </a:lnTo>
                <a:lnTo>
                  <a:pt x="90553" y="401688"/>
                </a:lnTo>
                <a:lnTo>
                  <a:pt x="90553" y="181107"/>
                </a:lnTo>
                <a:lnTo>
                  <a:pt x="0" y="181107"/>
                </a:lnTo>
                <a:close/>
              </a:path>
            </a:pathLst>
          </a:custGeom>
          <a:ln w="12700">
            <a:solidFill>
              <a:srgbClr val="44494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11407376" y="2994985"/>
            <a:ext cx="362585" cy="401955"/>
          </a:xfrm>
          <a:custGeom>
            <a:avLst/>
            <a:gdLst/>
            <a:ahLst/>
            <a:cxnLst/>
            <a:rect l="l" t="t" r="r" b="b"/>
            <a:pathLst>
              <a:path w="362584" h="401954">
                <a:moveTo>
                  <a:pt x="0" y="181107"/>
                </a:moveTo>
                <a:lnTo>
                  <a:pt x="181107" y="0"/>
                </a:lnTo>
                <a:lnTo>
                  <a:pt x="362214" y="181107"/>
                </a:lnTo>
                <a:lnTo>
                  <a:pt x="271660" y="181107"/>
                </a:lnTo>
                <a:lnTo>
                  <a:pt x="271660" y="401688"/>
                </a:lnTo>
                <a:lnTo>
                  <a:pt x="90553" y="401688"/>
                </a:lnTo>
                <a:lnTo>
                  <a:pt x="90553" y="181107"/>
                </a:lnTo>
                <a:lnTo>
                  <a:pt x="0" y="181107"/>
                </a:lnTo>
                <a:close/>
              </a:path>
            </a:pathLst>
          </a:custGeom>
          <a:ln w="12700">
            <a:solidFill>
              <a:srgbClr val="44494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93" name="object 93"/>
          <p:cNvGraphicFramePr>
            <a:graphicFrameLocks noGrp="1"/>
          </p:cNvGraphicFramePr>
          <p:nvPr/>
        </p:nvGraphicFramePr>
        <p:xfrm>
          <a:off x="7283448" y="1813250"/>
          <a:ext cx="4667250" cy="36449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411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681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395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810131">
                <a:tc>
                  <a:txBody>
                    <a:bodyPr/>
                    <a:lstStyle/>
                    <a:p>
                      <a:pPr marR="88265" algn="ctr">
                        <a:lnSpc>
                          <a:spcPts val="1395"/>
                        </a:lnSpc>
                      </a:pPr>
                      <a:r>
                        <a:rPr sz="1800" spc="-5" dirty="0">
                          <a:solidFill>
                            <a:srgbClr val="444949"/>
                          </a:solidFill>
                          <a:latin typeface="Calibri"/>
                          <a:cs typeface="Calibri"/>
                        </a:rPr>
                        <a:t>AZ</a:t>
                      </a:r>
                      <a:r>
                        <a:rPr sz="1800" spc="-10" dirty="0">
                          <a:solidFill>
                            <a:srgbClr val="444949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solidFill>
                            <a:srgbClr val="444949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2250">
                        <a:latin typeface="Times New Roman"/>
                        <a:cs typeface="Times New Roman"/>
                      </a:endParaRPr>
                    </a:p>
                    <a:p>
                      <a:pPr marR="145415" algn="ctr">
                        <a:lnSpc>
                          <a:spcPct val="100000"/>
                        </a:lnSpc>
                        <a:tabLst>
                          <a:tab pos="782955" algn="l"/>
                        </a:tabLst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W	</a:t>
                      </a:r>
                      <a:r>
                        <a:rPr sz="2700" baseline="-29320" dirty="0">
                          <a:solidFill>
                            <a:srgbClr val="444949"/>
                          </a:solidFill>
                          <a:latin typeface="Calibri"/>
                          <a:cs typeface="Calibri"/>
                        </a:rPr>
                        <a:t>R</a:t>
                      </a:r>
                      <a:endParaRPr sz="2700" baseline="-2932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R w="9525">
                      <a:solidFill>
                        <a:srgbClr val="444949"/>
                      </a:solidFill>
                      <a:prstDash val="solid"/>
                    </a:lnR>
                    <a:lnB w="19050">
                      <a:solidFill>
                        <a:srgbClr val="2F333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ts val="1320"/>
                        </a:lnSpc>
                      </a:pPr>
                      <a:r>
                        <a:rPr sz="1800" spc="-5" dirty="0">
                          <a:solidFill>
                            <a:srgbClr val="444949"/>
                          </a:solidFill>
                          <a:latin typeface="Calibri"/>
                          <a:cs typeface="Calibri"/>
                        </a:rPr>
                        <a:t>AZ</a:t>
                      </a:r>
                      <a:r>
                        <a:rPr sz="1800" spc="-10" dirty="0">
                          <a:solidFill>
                            <a:srgbClr val="444949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solidFill>
                            <a:srgbClr val="444949"/>
                          </a:solidFill>
                          <a:latin typeface="Calibri"/>
                          <a:cs typeface="Calibri"/>
                        </a:rPr>
                        <a:t>2</a:t>
                      </a:r>
                      <a:endParaRPr sz="1800">
                        <a:latin typeface="Calibri"/>
                        <a:cs typeface="Calibri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3150">
                        <a:latin typeface="Times New Roman"/>
                        <a:cs typeface="Times New Roman"/>
                      </a:endParaRPr>
                    </a:p>
                    <a:p>
                      <a:pPr marR="72390" algn="ctr">
                        <a:lnSpc>
                          <a:spcPct val="100000"/>
                        </a:lnSpc>
                        <a:tabLst>
                          <a:tab pos="719455" algn="l"/>
                        </a:tabLst>
                      </a:pPr>
                      <a:r>
                        <a:rPr sz="1800" dirty="0">
                          <a:solidFill>
                            <a:srgbClr val="444949"/>
                          </a:solidFill>
                          <a:latin typeface="Calibri"/>
                          <a:cs typeface="Calibri"/>
                        </a:rPr>
                        <a:t>R	R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9525">
                      <a:solidFill>
                        <a:srgbClr val="444949"/>
                      </a:solidFill>
                      <a:prstDash val="solid"/>
                    </a:lnL>
                    <a:lnR w="9525">
                      <a:solidFill>
                        <a:srgbClr val="444949"/>
                      </a:solidFill>
                      <a:prstDash val="solid"/>
                    </a:lnR>
                    <a:lnB w="19050">
                      <a:solidFill>
                        <a:srgbClr val="2F333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5730" algn="ctr">
                        <a:lnSpc>
                          <a:spcPts val="1320"/>
                        </a:lnSpc>
                      </a:pPr>
                      <a:r>
                        <a:rPr sz="1800" spc="-5" dirty="0">
                          <a:solidFill>
                            <a:srgbClr val="444949"/>
                          </a:solidFill>
                          <a:latin typeface="Calibri"/>
                          <a:cs typeface="Calibri"/>
                        </a:rPr>
                        <a:t>AZ</a:t>
                      </a:r>
                      <a:r>
                        <a:rPr sz="1800" spc="-10" dirty="0">
                          <a:solidFill>
                            <a:srgbClr val="444949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solidFill>
                            <a:srgbClr val="444949"/>
                          </a:solidFill>
                          <a:latin typeface="Calibri"/>
                          <a:cs typeface="Calibri"/>
                        </a:rPr>
                        <a:t>3</a:t>
                      </a:r>
                      <a:endParaRPr sz="1800">
                        <a:latin typeface="Calibri"/>
                        <a:cs typeface="Calibri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3150">
                        <a:latin typeface="Times New Roman"/>
                        <a:cs typeface="Times New Roman"/>
                      </a:endParaRPr>
                    </a:p>
                    <a:p>
                      <a:pPr marL="86995" algn="ctr">
                        <a:lnSpc>
                          <a:spcPct val="100000"/>
                        </a:lnSpc>
                        <a:tabLst>
                          <a:tab pos="740410" algn="l"/>
                        </a:tabLst>
                      </a:pPr>
                      <a:r>
                        <a:rPr sz="2700" baseline="1543" dirty="0">
                          <a:solidFill>
                            <a:srgbClr val="444949"/>
                          </a:solidFill>
                          <a:latin typeface="Calibri"/>
                          <a:cs typeface="Calibri"/>
                        </a:rPr>
                        <a:t>R	</a:t>
                      </a:r>
                      <a:r>
                        <a:rPr sz="1800" dirty="0">
                          <a:solidFill>
                            <a:srgbClr val="444949"/>
                          </a:solidFill>
                          <a:latin typeface="Calibri"/>
                          <a:cs typeface="Calibri"/>
                        </a:rPr>
                        <a:t>R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9525">
                      <a:solidFill>
                        <a:srgbClr val="444949"/>
                      </a:solidFill>
                      <a:prstDash val="solid"/>
                    </a:lnL>
                    <a:lnB w="19050">
                      <a:solidFill>
                        <a:srgbClr val="2F3333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8779">
                <a:tc gridSpan="3">
                  <a:txBody>
                    <a:bodyPr/>
                    <a:lstStyle/>
                    <a:p>
                      <a:pPr marL="311150" marR="302895" indent="938530">
                        <a:lnSpc>
                          <a:spcPts val="2160"/>
                        </a:lnSpc>
                        <a:spcBef>
                          <a:spcPts val="30"/>
                        </a:spcBef>
                      </a:pP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Shared </a:t>
                      </a:r>
                      <a:r>
                        <a:rPr sz="1800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storage </a:t>
                      </a:r>
                      <a:r>
                        <a:rPr sz="1800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Volume  </a:t>
                      </a:r>
                      <a:r>
                        <a:rPr sz="18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Replication </a:t>
                      </a:r>
                      <a:r>
                        <a:rPr sz="18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+ </a:t>
                      </a: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Self Healing </a:t>
                      </a:r>
                      <a:r>
                        <a:rPr sz="18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+ </a:t>
                      </a:r>
                      <a:r>
                        <a:rPr sz="18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Auto</a:t>
                      </a:r>
                      <a:r>
                        <a:rPr sz="1800" spc="3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Expanding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810" marB="0">
                    <a:lnL w="19050">
                      <a:solidFill>
                        <a:srgbClr val="2F3333"/>
                      </a:solidFill>
                      <a:prstDash val="solid"/>
                    </a:lnL>
                    <a:lnR w="19050">
                      <a:solidFill>
                        <a:srgbClr val="2F3333"/>
                      </a:solidFill>
                      <a:prstDash val="solid"/>
                    </a:lnR>
                    <a:lnT w="19050">
                      <a:solidFill>
                        <a:srgbClr val="2F3333"/>
                      </a:solidFill>
                      <a:prstDash val="solid"/>
                    </a:lnT>
                    <a:lnB w="19050">
                      <a:solidFill>
                        <a:srgbClr val="2F3333"/>
                      </a:solidFill>
                      <a:prstDash val="solid"/>
                    </a:lnB>
                    <a:solidFill>
                      <a:srgbClr val="44494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5903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444949"/>
                      </a:solidFill>
                      <a:prstDash val="solid"/>
                    </a:lnR>
                    <a:lnT w="19050">
                      <a:solidFill>
                        <a:srgbClr val="2F3333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444949"/>
                      </a:solidFill>
                      <a:prstDash val="solid"/>
                    </a:lnL>
                    <a:lnR w="9525">
                      <a:solidFill>
                        <a:srgbClr val="444949"/>
                      </a:solidFill>
                      <a:prstDash val="solid"/>
                    </a:lnR>
                    <a:lnT w="19050">
                      <a:solidFill>
                        <a:srgbClr val="2F3333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444949"/>
                      </a:solidFill>
                      <a:prstDash val="solid"/>
                    </a:lnL>
                    <a:lnT w="19050">
                      <a:solidFill>
                        <a:srgbClr val="2F3333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31971082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1892" y="6464300"/>
            <a:ext cx="127698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674533" y="4132527"/>
            <a:ext cx="6864350" cy="466090"/>
          </a:xfrm>
          <a:custGeom>
            <a:avLst/>
            <a:gdLst/>
            <a:ahLst/>
            <a:cxnLst/>
            <a:rect l="l" t="t" r="r" b="b"/>
            <a:pathLst>
              <a:path w="6864350" h="466089">
                <a:moveTo>
                  <a:pt x="232831" y="0"/>
                </a:moveTo>
                <a:lnTo>
                  <a:pt x="0" y="232832"/>
                </a:lnTo>
                <a:lnTo>
                  <a:pt x="232831" y="465665"/>
                </a:lnTo>
                <a:lnTo>
                  <a:pt x="232831" y="349250"/>
                </a:lnTo>
                <a:lnTo>
                  <a:pt x="6747835" y="349250"/>
                </a:lnTo>
                <a:lnTo>
                  <a:pt x="6864252" y="232832"/>
                </a:lnTo>
                <a:lnTo>
                  <a:pt x="6747837" y="116417"/>
                </a:lnTo>
                <a:lnTo>
                  <a:pt x="232831" y="116417"/>
                </a:lnTo>
                <a:lnTo>
                  <a:pt x="232831" y="0"/>
                </a:lnTo>
                <a:close/>
              </a:path>
              <a:path w="6864350" h="466089">
                <a:moveTo>
                  <a:pt x="6747835" y="349250"/>
                </a:moveTo>
                <a:lnTo>
                  <a:pt x="6631420" y="349250"/>
                </a:lnTo>
                <a:lnTo>
                  <a:pt x="6631420" y="465665"/>
                </a:lnTo>
                <a:lnTo>
                  <a:pt x="6747835" y="349250"/>
                </a:lnTo>
                <a:close/>
              </a:path>
              <a:path w="6864350" h="466089">
                <a:moveTo>
                  <a:pt x="6631420" y="0"/>
                </a:moveTo>
                <a:lnTo>
                  <a:pt x="6631420" y="116417"/>
                </a:lnTo>
                <a:lnTo>
                  <a:pt x="6747837" y="116417"/>
                </a:lnTo>
                <a:lnTo>
                  <a:pt x="6631420" y="0"/>
                </a:lnTo>
                <a:close/>
              </a:path>
            </a:pathLst>
          </a:custGeom>
          <a:solidFill>
            <a:srgbClr val="5091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674533" y="4132527"/>
            <a:ext cx="6864350" cy="466090"/>
          </a:xfrm>
          <a:custGeom>
            <a:avLst/>
            <a:gdLst/>
            <a:ahLst/>
            <a:cxnLst/>
            <a:rect l="l" t="t" r="r" b="b"/>
            <a:pathLst>
              <a:path w="6864350" h="466089">
                <a:moveTo>
                  <a:pt x="0" y="232833"/>
                </a:moveTo>
                <a:lnTo>
                  <a:pt x="232832" y="0"/>
                </a:lnTo>
                <a:lnTo>
                  <a:pt x="232832" y="116416"/>
                </a:lnTo>
                <a:lnTo>
                  <a:pt x="6631420" y="116416"/>
                </a:lnTo>
                <a:lnTo>
                  <a:pt x="6631420" y="0"/>
                </a:lnTo>
                <a:lnTo>
                  <a:pt x="6864252" y="232833"/>
                </a:lnTo>
                <a:lnTo>
                  <a:pt x="6631420" y="465666"/>
                </a:lnTo>
                <a:lnTo>
                  <a:pt x="6631420" y="349249"/>
                </a:lnTo>
                <a:lnTo>
                  <a:pt x="232832" y="349249"/>
                </a:lnTo>
                <a:lnTo>
                  <a:pt x="232832" y="465666"/>
                </a:lnTo>
                <a:lnTo>
                  <a:pt x="0" y="232833"/>
                </a:lnTo>
                <a:close/>
              </a:path>
            </a:pathLst>
          </a:custGeom>
          <a:ln w="12700">
            <a:solidFill>
              <a:srgbClr val="38699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9176067" y="4199635"/>
            <a:ext cx="11677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Auto</a:t>
            </a:r>
            <a:r>
              <a:rPr sz="1800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Scaling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916939" y="374395"/>
            <a:ext cx="4200525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95" dirty="0"/>
              <a:t>Aurora DB</a:t>
            </a:r>
            <a:r>
              <a:rPr spc="55" dirty="0"/>
              <a:t> </a:t>
            </a:r>
            <a:r>
              <a:rPr spc="-130" dirty="0"/>
              <a:t>Cluster</a:t>
            </a:r>
          </a:p>
        </p:txBody>
      </p:sp>
      <p:sp>
        <p:nvSpPr>
          <p:cNvPr id="8" name="object 8"/>
          <p:cNvSpPr/>
          <p:nvPr/>
        </p:nvSpPr>
        <p:spPr>
          <a:xfrm>
            <a:off x="1875977" y="5353908"/>
            <a:ext cx="9224010" cy="696595"/>
          </a:xfrm>
          <a:custGeom>
            <a:avLst/>
            <a:gdLst/>
            <a:ahLst/>
            <a:cxnLst/>
            <a:rect l="l" t="t" r="r" b="b"/>
            <a:pathLst>
              <a:path w="9224010" h="696595">
                <a:moveTo>
                  <a:pt x="348101" y="0"/>
                </a:moveTo>
                <a:lnTo>
                  <a:pt x="0" y="348101"/>
                </a:lnTo>
                <a:lnTo>
                  <a:pt x="348101" y="696205"/>
                </a:lnTo>
                <a:lnTo>
                  <a:pt x="348101" y="589149"/>
                </a:lnTo>
                <a:lnTo>
                  <a:pt x="8982775" y="589149"/>
                </a:lnTo>
                <a:lnTo>
                  <a:pt x="9223822" y="348101"/>
                </a:lnTo>
                <a:lnTo>
                  <a:pt x="8982776" y="107055"/>
                </a:lnTo>
                <a:lnTo>
                  <a:pt x="348101" y="107055"/>
                </a:lnTo>
                <a:lnTo>
                  <a:pt x="348101" y="0"/>
                </a:lnTo>
                <a:close/>
              </a:path>
              <a:path w="9224010" h="696595">
                <a:moveTo>
                  <a:pt x="8982775" y="589149"/>
                </a:moveTo>
                <a:lnTo>
                  <a:pt x="8875720" y="589149"/>
                </a:lnTo>
                <a:lnTo>
                  <a:pt x="8875720" y="696205"/>
                </a:lnTo>
                <a:lnTo>
                  <a:pt x="8982775" y="589149"/>
                </a:lnTo>
                <a:close/>
              </a:path>
              <a:path w="9224010" h="696595">
                <a:moveTo>
                  <a:pt x="8875720" y="0"/>
                </a:moveTo>
                <a:lnTo>
                  <a:pt x="8875720" y="107055"/>
                </a:lnTo>
                <a:lnTo>
                  <a:pt x="8982776" y="107055"/>
                </a:lnTo>
                <a:lnTo>
                  <a:pt x="8875720" y="0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875977" y="5353908"/>
            <a:ext cx="9224010" cy="696595"/>
          </a:xfrm>
          <a:custGeom>
            <a:avLst/>
            <a:gdLst/>
            <a:ahLst/>
            <a:cxnLst/>
            <a:rect l="l" t="t" r="r" b="b"/>
            <a:pathLst>
              <a:path w="9224010" h="696595">
                <a:moveTo>
                  <a:pt x="0" y="348103"/>
                </a:moveTo>
                <a:lnTo>
                  <a:pt x="348102" y="0"/>
                </a:lnTo>
                <a:lnTo>
                  <a:pt x="348102" y="107056"/>
                </a:lnTo>
                <a:lnTo>
                  <a:pt x="8875720" y="107056"/>
                </a:lnTo>
                <a:lnTo>
                  <a:pt x="8875720" y="0"/>
                </a:lnTo>
                <a:lnTo>
                  <a:pt x="9223822" y="348103"/>
                </a:lnTo>
                <a:lnTo>
                  <a:pt x="8875720" y="696206"/>
                </a:lnTo>
                <a:lnTo>
                  <a:pt x="8875720" y="589149"/>
                </a:lnTo>
                <a:lnTo>
                  <a:pt x="348102" y="589149"/>
                </a:lnTo>
                <a:lnTo>
                  <a:pt x="348102" y="696206"/>
                </a:lnTo>
                <a:lnTo>
                  <a:pt x="0" y="348103"/>
                </a:lnTo>
                <a:close/>
              </a:path>
            </a:pathLst>
          </a:custGeom>
          <a:ln w="12700">
            <a:solidFill>
              <a:srgbClr val="2F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395727" y="3995928"/>
            <a:ext cx="557784" cy="7345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440423" y="3959352"/>
            <a:ext cx="560831" cy="73456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516111" y="3953255"/>
            <a:ext cx="560831" cy="73456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221479" y="3941064"/>
            <a:ext cx="560831" cy="73761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385815" y="3959352"/>
            <a:ext cx="560832" cy="73456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479792" y="3965447"/>
            <a:ext cx="557783" cy="73456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426277" y="4883798"/>
            <a:ext cx="432434" cy="401955"/>
          </a:xfrm>
          <a:custGeom>
            <a:avLst/>
            <a:gdLst/>
            <a:ahLst/>
            <a:cxnLst/>
            <a:rect l="l" t="t" r="r" b="b"/>
            <a:pathLst>
              <a:path w="432435" h="401954">
                <a:moveTo>
                  <a:pt x="431920" y="200844"/>
                </a:moveTo>
                <a:lnTo>
                  <a:pt x="0" y="200844"/>
                </a:lnTo>
                <a:lnTo>
                  <a:pt x="215959" y="401688"/>
                </a:lnTo>
                <a:lnTo>
                  <a:pt x="431920" y="200844"/>
                </a:lnTo>
                <a:close/>
              </a:path>
              <a:path w="432435" h="401954">
                <a:moveTo>
                  <a:pt x="323940" y="0"/>
                </a:moveTo>
                <a:lnTo>
                  <a:pt x="107980" y="0"/>
                </a:lnTo>
                <a:lnTo>
                  <a:pt x="107980" y="200844"/>
                </a:lnTo>
                <a:lnTo>
                  <a:pt x="323940" y="200844"/>
                </a:lnTo>
                <a:lnTo>
                  <a:pt x="323940" y="0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426277" y="4883798"/>
            <a:ext cx="432434" cy="401955"/>
          </a:xfrm>
          <a:custGeom>
            <a:avLst/>
            <a:gdLst/>
            <a:ahLst/>
            <a:cxnLst/>
            <a:rect l="l" t="t" r="r" b="b"/>
            <a:pathLst>
              <a:path w="432435" h="401954">
                <a:moveTo>
                  <a:pt x="0" y="200844"/>
                </a:moveTo>
                <a:lnTo>
                  <a:pt x="107980" y="200844"/>
                </a:lnTo>
                <a:lnTo>
                  <a:pt x="107980" y="0"/>
                </a:lnTo>
                <a:lnTo>
                  <a:pt x="323940" y="0"/>
                </a:lnTo>
                <a:lnTo>
                  <a:pt x="323940" y="200844"/>
                </a:lnTo>
                <a:lnTo>
                  <a:pt x="431920" y="200844"/>
                </a:lnTo>
                <a:lnTo>
                  <a:pt x="215960" y="401688"/>
                </a:lnTo>
                <a:lnTo>
                  <a:pt x="0" y="200844"/>
                </a:lnTo>
                <a:close/>
              </a:path>
            </a:pathLst>
          </a:custGeom>
          <a:ln w="12700">
            <a:solidFill>
              <a:srgbClr val="2F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2527937" y="4870195"/>
            <a:ext cx="2292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4320861" y="4810512"/>
            <a:ext cx="362585" cy="401955"/>
          </a:xfrm>
          <a:custGeom>
            <a:avLst/>
            <a:gdLst/>
            <a:ahLst/>
            <a:cxnLst/>
            <a:rect l="l" t="t" r="r" b="b"/>
            <a:pathLst>
              <a:path w="362585" h="401954">
                <a:moveTo>
                  <a:pt x="0" y="181107"/>
                </a:moveTo>
                <a:lnTo>
                  <a:pt x="181107" y="0"/>
                </a:lnTo>
                <a:lnTo>
                  <a:pt x="362214" y="181107"/>
                </a:lnTo>
                <a:lnTo>
                  <a:pt x="271660" y="181107"/>
                </a:lnTo>
                <a:lnTo>
                  <a:pt x="271660" y="401688"/>
                </a:lnTo>
                <a:lnTo>
                  <a:pt x="90553" y="401688"/>
                </a:lnTo>
                <a:lnTo>
                  <a:pt x="90553" y="181107"/>
                </a:lnTo>
                <a:lnTo>
                  <a:pt x="0" y="181107"/>
                </a:lnTo>
                <a:close/>
              </a:path>
            </a:pathLst>
          </a:custGeom>
          <a:ln w="12700">
            <a:solidFill>
              <a:srgbClr val="44494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4427355" y="4891532"/>
            <a:ext cx="1498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5448063" y="4827713"/>
            <a:ext cx="362585" cy="401955"/>
          </a:xfrm>
          <a:custGeom>
            <a:avLst/>
            <a:gdLst/>
            <a:ahLst/>
            <a:cxnLst/>
            <a:rect l="l" t="t" r="r" b="b"/>
            <a:pathLst>
              <a:path w="362585" h="401954">
                <a:moveTo>
                  <a:pt x="0" y="181107"/>
                </a:moveTo>
                <a:lnTo>
                  <a:pt x="181107" y="0"/>
                </a:lnTo>
                <a:lnTo>
                  <a:pt x="362214" y="181107"/>
                </a:lnTo>
                <a:lnTo>
                  <a:pt x="271660" y="181107"/>
                </a:lnTo>
                <a:lnTo>
                  <a:pt x="271660" y="401688"/>
                </a:lnTo>
                <a:lnTo>
                  <a:pt x="90553" y="401688"/>
                </a:lnTo>
                <a:lnTo>
                  <a:pt x="90553" y="181107"/>
                </a:lnTo>
                <a:lnTo>
                  <a:pt x="0" y="181107"/>
                </a:lnTo>
                <a:close/>
              </a:path>
            </a:pathLst>
          </a:custGeom>
          <a:ln w="12700">
            <a:solidFill>
              <a:srgbClr val="44494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520769" y="4827713"/>
            <a:ext cx="362585" cy="401955"/>
          </a:xfrm>
          <a:custGeom>
            <a:avLst/>
            <a:gdLst/>
            <a:ahLst/>
            <a:cxnLst/>
            <a:rect l="l" t="t" r="r" b="b"/>
            <a:pathLst>
              <a:path w="362584" h="401954">
                <a:moveTo>
                  <a:pt x="0" y="181107"/>
                </a:moveTo>
                <a:lnTo>
                  <a:pt x="181107" y="0"/>
                </a:lnTo>
                <a:lnTo>
                  <a:pt x="362214" y="181107"/>
                </a:lnTo>
                <a:lnTo>
                  <a:pt x="271660" y="181107"/>
                </a:lnTo>
                <a:lnTo>
                  <a:pt x="271660" y="401688"/>
                </a:lnTo>
                <a:lnTo>
                  <a:pt x="90553" y="401688"/>
                </a:lnTo>
                <a:lnTo>
                  <a:pt x="90553" y="181107"/>
                </a:lnTo>
                <a:lnTo>
                  <a:pt x="0" y="181107"/>
                </a:lnTo>
                <a:close/>
              </a:path>
            </a:pathLst>
          </a:custGeom>
          <a:ln w="12700">
            <a:solidFill>
              <a:srgbClr val="44494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567779" y="4827713"/>
            <a:ext cx="362585" cy="401955"/>
          </a:xfrm>
          <a:custGeom>
            <a:avLst/>
            <a:gdLst/>
            <a:ahLst/>
            <a:cxnLst/>
            <a:rect l="l" t="t" r="r" b="b"/>
            <a:pathLst>
              <a:path w="362584" h="401954">
                <a:moveTo>
                  <a:pt x="0" y="181107"/>
                </a:moveTo>
                <a:lnTo>
                  <a:pt x="181107" y="0"/>
                </a:lnTo>
                <a:lnTo>
                  <a:pt x="362214" y="181107"/>
                </a:lnTo>
                <a:lnTo>
                  <a:pt x="271660" y="181107"/>
                </a:lnTo>
                <a:lnTo>
                  <a:pt x="271660" y="401688"/>
                </a:lnTo>
                <a:lnTo>
                  <a:pt x="90553" y="401688"/>
                </a:lnTo>
                <a:lnTo>
                  <a:pt x="90553" y="181107"/>
                </a:lnTo>
                <a:lnTo>
                  <a:pt x="0" y="181107"/>
                </a:lnTo>
                <a:close/>
              </a:path>
            </a:pathLst>
          </a:custGeom>
          <a:ln w="12700">
            <a:solidFill>
              <a:srgbClr val="44494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4870321" y="4909820"/>
            <a:ext cx="3236595" cy="10648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96595">
              <a:lnSpc>
                <a:spcPct val="100000"/>
              </a:lnSpc>
              <a:spcBef>
                <a:spcPts val="100"/>
              </a:spcBef>
              <a:tabLst>
                <a:tab pos="1769110" algn="l"/>
                <a:tab pos="2816225" algn="l"/>
              </a:tabLst>
            </a:pP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R	R	R</a:t>
            </a:r>
            <a:endParaRPr sz="18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1700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Shared 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storage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Volume</a:t>
            </a:r>
            <a:endParaRPr sz="18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Auto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Expanding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from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10G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to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64</a:t>
            </a:r>
            <a:r>
              <a:rPr sz="18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TB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8614793" y="4820603"/>
            <a:ext cx="362585" cy="401955"/>
          </a:xfrm>
          <a:custGeom>
            <a:avLst/>
            <a:gdLst/>
            <a:ahLst/>
            <a:cxnLst/>
            <a:rect l="l" t="t" r="r" b="b"/>
            <a:pathLst>
              <a:path w="362584" h="401954">
                <a:moveTo>
                  <a:pt x="0" y="181107"/>
                </a:moveTo>
                <a:lnTo>
                  <a:pt x="181107" y="0"/>
                </a:lnTo>
                <a:lnTo>
                  <a:pt x="362214" y="181107"/>
                </a:lnTo>
                <a:lnTo>
                  <a:pt x="271660" y="181107"/>
                </a:lnTo>
                <a:lnTo>
                  <a:pt x="271660" y="401688"/>
                </a:lnTo>
                <a:lnTo>
                  <a:pt x="90553" y="401688"/>
                </a:lnTo>
                <a:lnTo>
                  <a:pt x="90553" y="181107"/>
                </a:lnTo>
                <a:lnTo>
                  <a:pt x="0" y="181107"/>
                </a:lnTo>
                <a:close/>
              </a:path>
            </a:pathLst>
          </a:custGeom>
          <a:ln w="12700">
            <a:solidFill>
              <a:srgbClr val="44494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8721287" y="4900676"/>
            <a:ext cx="1498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5224325" y="2507033"/>
            <a:ext cx="2994025" cy="633095"/>
          </a:xfrm>
          <a:prstGeom prst="rect">
            <a:avLst/>
          </a:prstGeom>
          <a:solidFill>
            <a:srgbClr val="F69802"/>
          </a:solidFill>
          <a:ln w="12700">
            <a:solidFill>
              <a:srgbClr val="B56E01"/>
            </a:solidFill>
          </a:ln>
        </p:spPr>
        <p:txBody>
          <a:bodyPr vert="horz" wrap="square" lIns="0" tIns="254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00"/>
              </a:spcBef>
            </a:pP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Reader</a:t>
            </a: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Endpoint</a:t>
            </a:r>
            <a:endParaRPr sz="18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Connection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Load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Balancing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177042" y="2492846"/>
            <a:ext cx="2994025" cy="633095"/>
          </a:xfrm>
          <a:prstGeom prst="rect">
            <a:avLst/>
          </a:prstGeom>
          <a:solidFill>
            <a:srgbClr val="70AD47"/>
          </a:solidFill>
          <a:ln w="12700">
            <a:solidFill>
              <a:srgbClr val="507E32"/>
            </a:solidFill>
          </a:ln>
        </p:spPr>
        <p:txBody>
          <a:bodyPr vert="horz" wrap="square" lIns="0" tIns="27939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19"/>
              </a:spcBef>
            </a:pPr>
            <a:r>
              <a:rPr sz="1800" b="1" spc="-15" dirty="0">
                <a:solidFill>
                  <a:srgbClr val="FFFFFF"/>
                </a:solidFill>
                <a:latin typeface="Calibri"/>
                <a:cs typeface="Calibri"/>
              </a:rPr>
              <a:t>Writer</a:t>
            </a: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Endpoint</a:t>
            </a:r>
            <a:endParaRPr sz="18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Pointing to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master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4500698" y="3143863"/>
            <a:ext cx="1824355" cy="802640"/>
          </a:xfrm>
          <a:custGeom>
            <a:avLst/>
            <a:gdLst/>
            <a:ahLst/>
            <a:cxnLst/>
            <a:rect l="l" t="t" r="r" b="b"/>
            <a:pathLst>
              <a:path w="1824354" h="802639">
                <a:moveTo>
                  <a:pt x="1752788" y="32011"/>
                </a:moveTo>
                <a:lnTo>
                  <a:pt x="0" y="796601"/>
                </a:lnTo>
                <a:lnTo>
                  <a:pt x="2538" y="802421"/>
                </a:lnTo>
                <a:lnTo>
                  <a:pt x="1755327" y="37832"/>
                </a:lnTo>
                <a:lnTo>
                  <a:pt x="1752788" y="32011"/>
                </a:lnTo>
                <a:close/>
              </a:path>
              <a:path w="1824354" h="802639">
                <a:moveTo>
                  <a:pt x="1805126" y="26935"/>
                </a:moveTo>
                <a:lnTo>
                  <a:pt x="1764426" y="26935"/>
                </a:lnTo>
                <a:lnTo>
                  <a:pt x="1766964" y="32755"/>
                </a:lnTo>
                <a:lnTo>
                  <a:pt x="1755327" y="37832"/>
                </a:lnTo>
                <a:lnTo>
                  <a:pt x="1769291" y="69843"/>
                </a:lnTo>
                <a:lnTo>
                  <a:pt x="1805126" y="26935"/>
                </a:lnTo>
                <a:close/>
              </a:path>
              <a:path w="1824354" h="802639">
                <a:moveTo>
                  <a:pt x="1764426" y="26935"/>
                </a:moveTo>
                <a:lnTo>
                  <a:pt x="1752788" y="32011"/>
                </a:lnTo>
                <a:lnTo>
                  <a:pt x="1755327" y="37832"/>
                </a:lnTo>
                <a:lnTo>
                  <a:pt x="1766964" y="32755"/>
                </a:lnTo>
                <a:lnTo>
                  <a:pt x="1764426" y="26935"/>
                </a:lnTo>
                <a:close/>
              </a:path>
              <a:path w="1824354" h="802639">
                <a:moveTo>
                  <a:pt x="1738824" y="0"/>
                </a:moveTo>
                <a:lnTo>
                  <a:pt x="1752788" y="32011"/>
                </a:lnTo>
                <a:lnTo>
                  <a:pt x="1764426" y="26935"/>
                </a:lnTo>
                <a:lnTo>
                  <a:pt x="1805126" y="26935"/>
                </a:lnTo>
                <a:lnTo>
                  <a:pt x="1823901" y="4455"/>
                </a:lnTo>
                <a:lnTo>
                  <a:pt x="1738824" y="0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741575" y="3148318"/>
            <a:ext cx="779780" cy="806450"/>
          </a:xfrm>
          <a:custGeom>
            <a:avLst/>
            <a:gdLst/>
            <a:ahLst/>
            <a:cxnLst/>
            <a:rect l="l" t="t" r="r" b="b"/>
            <a:pathLst>
              <a:path w="779779" h="806450">
                <a:moveTo>
                  <a:pt x="723947" y="52577"/>
                </a:moveTo>
                <a:lnTo>
                  <a:pt x="0" y="801450"/>
                </a:lnTo>
                <a:lnTo>
                  <a:pt x="4565" y="805863"/>
                </a:lnTo>
                <a:lnTo>
                  <a:pt x="728513" y="56991"/>
                </a:lnTo>
                <a:lnTo>
                  <a:pt x="723947" y="52577"/>
                </a:lnTo>
                <a:close/>
              </a:path>
              <a:path w="779779" h="806450">
                <a:moveTo>
                  <a:pt x="765522" y="43447"/>
                </a:moveTo>
                <a:lnTo>
                  <a:pt x="732773" y="43447"/>
                </a:lnTo>
                <a:lnTo>
                  <a:pt x="737339" y="47862"/>
                </a:lnTo>
                <a:lnTo>
                  <a:pt x="728513" y="56991"/>
                </a:lnTo>
                <a:lnTo>
                  <a:pt x="753623" y="81266"/>
                </a:lnTo>
                <a:lnTo>
                  <a:pt x="765522" y="43447"/>
                </a:lnTo>
                <a:close/>
              </a:path>
              <a:path w="779779" h="806450">
                <a:moveTo>
                  <a:pt x="732773" y="43447"/>
                </a:moveTo>
                <a:lnTo>
                  <a:pt x="723947" y="52577"/>
                </a:lnTo>
                <a:lnTo>
                  <a:pt x="728513" y="56991"/>
                </a:lnTo>
                <a:lnTo>
                  <a:pt x="737339" y="47862"/>
                </a:lnTo>
                <a:lnTo>
                  <a:pt x="732773" y="43447"/>
                </a:lnTo>
                <a:close/>
              </a:path>
              <a:path w="779779" h="806450">
                <a:moveTo>
                  <a:pt x="779193" y="0"/>
                </a:moveTo>
                <a:lnTo>
                  <a:pt x="698837" y="28303"/>
                </a:lnTo>
                <a:lnTo>
                  <a:pt x="723947" y="52577"/>
                </a:lnTo>
                <a:lnTo>
                  <a:pt x="732773" y="43447"/>
                </a:lnTo>
                <a:lnTo>
                  <a:pt x="765522" y="43447"/>
                </a:lnTo>
                <a:lnTo>
                  <a:pt x="779193" y="0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6683014" y="3139597"/>
            <a:ext cx="76200" cy="821690"/>
          </a:xfrm>
          <a:custGeom>
            <a:avLst/>
            <a:gdLst/>
            <a:ahLst/>
            <a:cxnLst/>
            <a:rect l="l" t="t" r="r" b="b"/>
            <a:pathLst>
              <a:path w="76200" h="821689">
                <a:moveTo>
                  <a:pt x="41275" y="63498"/>
                </a:moveTo>
                <a:lnTo>
                  <a:pt x="34925" y="63498"/>
                </a:lnTo>
                <a:lnTo>
                  <a:pt x="34925" y="821098"/>
                </a:lnTo>
                <a:lnTo>
                  <a:pt x="41275" y="821098"/>
                </a:lnTo>
                <a:lnTo>
                  <a:pt x="41275" y="63498"/>
                </a:lnTo>
                <a:close/>
              </a:path>
              <a:path w="76200" h="821689">
                <a:moveTo>
                  <a:pt x="38100" y="0"/>
                </a:moveTo>
                <a:lnTo>
                  <a:pt x="0" y="76200"/>
                </a:lnTo>
                <a:lnTo>
                  <a:pt x="34925" y="76200"/>
                </a:lnTo>
                <a:lnTo>
                  <a:pt x="34925" y="63498"/>
                </a:lnTo>
                <a:lnTo>
                  <a:pt x="69849" y="63498"/>
                </a:lnTo>
                <a:lnTo>
                  <a:pt x="38100" y="0"/>
                </a:lnTo>
                <a:close/>
              </a:path>
              <a:path w="76200" h="821689">
                <a:moveTo>
                  <a:pt x="69849" y="63498"/>
                </a:moveTo>
                <a:lnTo>
                  <a:pt x="41275" y="63498"/>
                </a:lnTo>
                <a:lnTo>
                  <a:pt x="41275" y="76200"/>
                </a:lnTo>
                <a:lnTo>
                  <a:pt x="76200" y="76200"/>
                </a:lnTo>
                <a:lnTo>
                  <a:pt x="69849" y="63498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6932614" y="3136766"/>
            <a:ext cx="829310" cy="832485"/>
          </a:xfrm>
          <a:custGeom>
            <a:avLst/>
            <a:gdLst/>
            <a:ahLst/>
            <a:cxnLst/>
            <a:rect l="l" t="t" r="r" b="b"/>
            <a:pathLst>
              <a:path w="829309" h="832485">
                <a:moveTo>
                  <a:pt x="56026" y="51745"/>
                </a:moveTo>
                <a:lnTo>
                  <a:pt x="51527" y="56226"/>
                </a:lnTo>
                <a:lnTo>
                  <a:pt x="824270" y="831956"/>
                </a:lnTo>
                <a:lnTo>
                  <a:pt x="828770" y="827474"/>
                </a:lnTo>
                <a:lnTo>
                  <a:pt x="56026" y="51745"/>
                </a:lnTo>
                <a:close/>
              </a:path>
              <a:path w="829309" h="832485">
                <a:moveTo>
                  <a:pt x="0" y="0"/>
                </a:moveTo>
                <a:lnTo>
                  <a:pt x="26784" y="80874"/>
                </a:lnTo>
                <a:lnTo>
                  <a:pt x="51527" y="56226"/>
                </a:lnTo>
                <a:lnTo>
                  <a:pt x="42565" y="47228"/>
                </a:lnTo>
                <a:lnTo>
                  <a:pt x="47063" y="42748"/>
                </a:lnTo>
                <a:lnTo>
                  <a:pt x="65057" y="42748"/>
                </a:lnTo>
                <a:lnTo>
                  <a:pt x="80769" y="27096"/>
                </a:lnTo>
                <a:lnTo>
                  <a:pt x="0" y="0"/>
                </a:lnTo>
                <a:close/>
              </a:path>
              <a:path w="829309" h="832485">
                <a:moveTo>
                  <a:pt x="47063" y="42748"/>
                </a:moveTo>
                <a:lnTo>
                  <a:pt x="42565" y="47228"/>
                </a:lnTo>
                <a:lnTo>
                  <a:pt x="51527" y="56226"/>
                </a:lnTo>
                <a:lnTo>
                  <a:pt x="56026" y="51745"/>
                </a:lnTo>
                <a:lnTo>
                  <a:pt x="47063" y="42748"/>
                </a:lnTo>
                <a:close/>
              </a:path>
              <a:path w="829309" h="832485">
                <a:moveTo>
                  <a:pt x="65057" y="42748"/>
                </a:moveTo>
                <a:lnTo>
                  <a:pt x="47063" y="42748"/>
                </a:lnTo>
                <a:lnTo>
                  <a:pt x="56026" y="51745"/>
                </a:lnTo>
                <a:lnTo>
                  <a:pt x="65057" y="42748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7210691" y="3142227"/>
            <a:ext cx="1587500" cy="814069"/>
          </a:xfrm>
          <a:custGeom>
            <a:avLst/>
            <a:gdLst/>
            <a:ahLst/>
            <a:cxnLst/>
            <a:rect l="l" t="t" r="r" b="b"/>
            <a:pathLst>
              <a:path w="1587500" h="814070">
                <a:moveTo>
                  <a:pt x="69285" y="31874"/>
                </a:moveTo>
                <a:lnTo>
                  <a:pt x="66393" y="37527"/>
                </a:lnTo>
                <a:lnTo>
                  <a:pt x="1584502" y="814064"/>
                </a:lnTo>
                <a:lnTo>
                  <a:pt x="1587394" y="808412"/>
                </a:lnTo>
                <a:lnTo>
                  <a:pt x="69285" y="31874"/>
                </a:lnTo>
                <a:close/>
              </a:path>
              <a:path w="1587500" h="814070">
                <a:moveTo>
                  <a:pt x="0" y="0"/>
                </a:moveTo>
                <a:lnTo>
                  <a:pt x="50488" y="68621"/>
                </a:lnTo>
                <a:lnTo>
                  <a:pt x="66393" y="37527"/>
                </a:lnTo>
                <a:lnTo>
                  <a:pt x="55088" y="31744"/>
                </a:lnTo>
                <a:lnTo>
                  <a:pt x="57980" y="26092"/>
                </a:lnTo>
                <a:lnTo>
                  <a:pt x="72243" y="26092"/>
                </a:lnTo>
                <a:lnTo>
                  <a:pt x="85190" y="781"/>
                </a:lnTo>
                <a:lnTo>
                  <a:pt x="0" y="0"/>
                </a:lnTo>
                <a:close/>
              </a:path>
              <a:path w="1587500" h="814070">
                <a:moveTo>
                  <a:pt x="57980" y="26092"/>
                </a:moveTo>
                <a:lnTo>
                  <a:pt x="55088" y="31744"/>
                </a:lnTo>
                <a:lnTo>
                  <a:pt x="66393" y="37527"/>
                </a:lnTo>
                <a:lnTo>
                  <a:pt x="69285" y="31874"/>
                </a:lnTo>
                <a:lnTo>
                  <a:pt x="57980" y="26092"/>
                </a:lnTo>
                <a:close/>
              </a:path>
              <a:path w="1587500" h="814070">
                <a:moveTo>
                  <a:pt x="72243" y="26092"/>
                </a:moveTo>
                <a:lnTo>
                  <a:pt x="57980" y="26092"/>
                </a:lnTo>
                <a:lnTo>
                  <a:pt x="69285" y="31874"/>
                </a:lnTo>
                <a:lnTo>
                  <a:pt x="72243" y="26092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635732" y="3125409"/>
            <a:ext cx="76200" cy="870585"/>
          </a:xfrm>
          <a:custGeom>
            <a:avLst/>
            <a:gdLst/>
            <a:ahLst/>
            <a:cxnLst/>
            <a:rect l="l" t="t" r="r" b="b"/>
            <a:pathLst>
              <a:path w="76200" h="870585">
                <a:moveTo>
                  <a:pt x="34924" y="794376"/>
                </a:moveTo>
                <a:lnTo>
                  <a:pt x="0" y="794376"/>
                </a:lnTo>
                <a:lnTo>
                  <a:pt x="38100" y="870576"/>
                </a:lnTo>
                <a:lnTo>
                  <a:pt x="69850" y="807076"/>
                </a:lnTo>
                <a:lnTo>
                  <a:pt x="34925" y="807076"/>
                </a:lnTo>
                <a:lnTo>
                  <a:pt x="34924" y="794376"/>
                </a:lnTo>
                <a:close/>
              </a:path>
              <a:path w="76200" h="870585">
                <a:moveTo>
                  <a:pt x="41273" y="0"/>
                </a:moveTo>
                <a:lnTo>
                  <a:pt x="34923" y="0"/>
                </a:lnTo>
                <a:lnTo>
                  <a:pt x="34925" y="807076"/>
                </a:lnTo>
                <a:lnTo>
                  <a:pt x="41275" y="807076"/>
                </a:lnTo>
                <a:lnTo>
                  <a:pt x="41273" y="0"/>
                </a:lnTo>
                <a:close/>
              </a:path>
              <a:path w="76200" h="870585">
                <a:moveTo>
                  <a:pt x="76200" y="794376"/>
                </a:moveTo>
                <a:lnTo>
                  <a:pt x="41274" y="794376"/>
                </a:lnTo>
                <a:lnTo>
                  <a:pt x="41275" y="807076"/>
                </a:lnTo>
                <a:lnTo>
                  <a:pt x="69850" y="807076"/>
                </a:lnTo>
                <a:lnTo>
                  <a:pt x="76200" y="794376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4328159" y="1115567"/>
            <a:ext cx="734567" cy="73456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4520914" y="1934972"/>
            <a:ext cx="329565" cy="179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00" spc="20" dirty="0">
                <a:solidFill>
                  <a:srgbClr val="444949"/>
                </a:solidFill>
                <a:latin typeface="Arial"/>
                <a:cs typeface="Arial"/>
              </a:rPr>
              <a:t>c</a:t>
            </a:r>
            <a:r>
              <a:rPr sz="1000" spc="10" dirty="0">
                <a:solidFill>
                  <a:srgbClr val="444949"/>
                </a:solidFill>
                <a:latin typeface="Arial"/>
                <a:cs typeface="Arial"/>
              </a:rPr>
              <a:t>l</a:t>
            </a:r>
            <a:r>
              <a:rPr sz="1000" dirty="0">
                <a:solidFill>
                  <a:srgbClr val="444949"/>
                </a:solidFill>
                <a:latin typeface="Arial"/>
                <a:cs typeface="Arial"/>
              </a:rPr>
              <a:t>i</a:t>
            </a:r>
            <a:r>
              <a:rPr sz="1000" spc="-15" dirty="0">
                <a:solidFill>
                  <a:srgbClr val="444949"/>
                </a:solidFill>
                <a:latin typeface="Arial"/>
                <a:cs typeface="Arial"/>
              </a:rPr>
              <a:t>e</a:t>
            </a:r>
            <a:r>
              <a:rPr sz="1000" spc="-25" dirty="0">
                <a:solidFill>
                  <a:srgbClr val="444949"/>
                </a:solidFill>
                <a:latin typeface="Arial"/>
                <a:cs typeface="Arial"/>
              </a:rPr>
              <a:t>n</a:t>
            </a:r>
            <a:r>
              <a:rPr sz="1000" spc="35" dirty="0">
                <a:solidFill>
                  <a:srgbClr val="444949"/>
                </a:solidFill>
                <a:latin typeface="Arial"/>
                <a:cs typeface="Arial"/>
              </a:rPr>
              <a:t>t</a:t>
            </a:r>
            <a:endParaRPr sz="1000">
              <a:latin typeface="Arial"/>
              <a:cs typeface="Arial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2673831" y="1480153"/>
            <a:ext cx="1657350" cy="1012825"/>
          </a:xfrm>
          <a:custGeom>
            <a:avLst/>
            <a:gdLst/>
            <a:ahLst/>
            <a:cxnLst/>
            <a:rect l="l" t="t" r="r" b="b"/>
            <a:pathLst>
              <a:path w="1657350" h="1012825">
                <a:moveTo>
                  <a:pt x="45200" y="940478"/>
                </a:moveTo>
                <a:lnTo>
                  <a:pt x="0" y="1012692"/>
                </a:lnTo>
                <a:lnTo>
                  <a:pt x="84893" y="1005523"/>
                </a:lnTo>
                <a:lnTo>
                  <a:pt x="70737" y="982325"/>
                </a:lnTo>
                <a:lnTo>
                  <a:pt x="55859" y="982325"/>
                </a:lnTo>
                <a:lnTo>
                  <a:pt x="52552" y="976905"/>
                </a:lnTo>
                <a:lnTo>
                  <a:pt x="63392" y="970290"/>
                </a:lnTo>
                <a:lnTo>
                  <a:pt x="45200" y="940478"/>
                </a:lnTo>
                <a:close/>
              </a:path>
              <a:path w="1657350" h="1012825">
                <a:moveTo>
                  <a:pt x="63392" y="970290"/>
                </a:moveTo>
                <a:lnTo>
                  <a:pt x="52552" y="976905"/>
                </a:lnTo>
                <a:lnTo>
                  <a:pt x="55859" y="982325"/>
                </a:lnTo>
                <a:lnTo>
                  <a:pt x="66700" y="975710"/>
                </a:lnTo>
                <a:lnTo>
                  <a:pt x="63392" y="970290"/>
                </a:lnTo>
                <a:close/>
              </a:path>
              <a:path w="1657350" h="1012825">
                <a:moveTo>
                  <a:pt x="66700" y="975710"/>
                </a:moveTo>
                <a:lnTo>
                  <a:pt x="55859" y="982325"/>
                </a:lnTo>
                <a:lnTo>
                  <a:pt x="70737" y="982325"/>
                </a:lnTo>
                <a:lnTo>
                  <a:pt x="66700" y="975710"/>
                </a:lnTo>
                <a:close/>
              </a:path>
              <a:path w="1657350" h="1012825">
                <a:moveTo>
                  <a:pt x="1653477" y="0"/>
                </a:moveTo>
                <a:lnTo>
                  <a:pt x="63392" y="970290"/>
                </a:lnTo>
                <a:lnTo>
                  <a:pt x="66700" y="975710"/>
                </a:lnTo>
                <a:lnTo>
                  <a:pt x="1656784" y="5420"/>
                </a:lnTo>
                <a:lnTo>
                  <a:pt x="1653477" y="0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060482" y="1482863"/>
            <a:ext cx="1662430" cy="1027430"/>
          </a:xfrm>
          <a:custGeom>
            <a:avLst/>
            <a:gdLst/>
            <a:ahLst/>
            <a:cxnLst/>
            <a:rect l="l" t="t" r="r" b="b"/>
            <a:pathLst>
              <a:path w="1662429" h="1027430">
                <a:moveTo>
                  <a:pt x="66524" y="37296"/>
                </a:moveTo>
                <a:lnTo>
                  <a:pt x="63190" y="42702"/>
                </a:lnTo>
                <a:lnTo>
                  <a:pt x="1658964" y="1026872"/>
                </a:lnTo>
                <a:lnTo>
                  <a:pt x="1662297" y="1021468"/>
                </a:lnTo>
                <a:lnTo>
                  <a:pt x="66524" y="37296"/>
                </a:lnTo>
                <a:close/>
              </a:path>
              <a:path w="1662429" h="1027430">
                <a:moveTo>
                  <a:pt x="0" y="0"/>
                </a:moveTo>
                <a:lnTo>
                  <a:pt x="44857" y="72428"/>
                </a:lnTo>
                <a:lnTo>
                  <a:pt x="63190" y="42702"/>
                </a:lnTo>
                <a:lnTo>
                  <a:pt x="52382" y="36036"/>
                </a:lnTo>
                <a:lnTo>
                  <a:pt x="55716" y="30631"/>
                </a:lnTo>
                <a:lnTo>
                  <a:pt x="70635" y="30631"/>
                </a:lnTo>
                <a:lnTo>
                  <a:pt x="84857" y="7570"/>
                </a:lnTo>
                <a:lnTo>
                  <a:pt x="0" y="0"/>
                </a:lnTo>
                <a:close/>
              </a:path>
              <a:path w="1662429" h="1027430">
                <a:moveTo>
                  <a:pt x="55716" y="30631"/>
                </a:moveTo>
                <a:lnTo>
                  <a:pt x="52382" y="36036"/>
                </a:lnTo>
                <a:lnTo>
                  <a:pt x="63190" y="42702"/>
                </a:lnTo>
                <a:lnTo>
                  <a:pt x="66524" y="37296"/>
                </a:lnTo>
                <a:lnTo>
                  <a:pt x="55716" y="30631"/>
                </a:lnTo>
                <a:close/>
              </a:path>
              <a:path w="1662429" h="1027430">
                <a:moveTo>
                  <a:pt x="70635" y="30631"/>
                </a:moveTo>
                <a:lnTo>
                  <a:pt x="55716" y="30631"/>
                </a:lnTo>
                <a:lnTo>
                  <a:pt x="66524" y="37296"/>
                </a:lnTo>
                <a:lnTo>
                  <a:pt x="70635" y="30631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51193001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41892" y="6471592"/>
            <a:ext cx="1276985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374395"/>
            <a:ext cx="4161790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95" dirty="0"/>
              <a:t>Features </a:t>
            </a:r>
            <a:r>
              <a:rPr spc="-45" dirty="0"/>
              <a:t>of</a:t>
            </a:r>
            <a:r>
              <a:rPr spc="-204" dirty="0"/>
              <a:t> </a:t>
            </a:r>
            <a:r>
              <a:rPr spc="-95" dirty="0"/>
              <a:t>Aurora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16939" y="1338783"/>
            <a:ext cx="9434830" cy="4241165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434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Automatic</a:t>
            </a:r>
            <a:r>
              <a:rPr sz="2800" spc="-1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65" dirty="0">
                <a:solidFill>
                  <a:srgbClr val="444949"/>
                </a:solidFill>
                <a:latin typeface="Gill Sans MT"/>
                <a:cs typeface="Gill Sans MT"/>
              </a:rPr>
              <a:t>fail-over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33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Backup </a:t>
            </a:r>
            <a:r>
              <a:rPr sz="2800" spc="-10" dirty="0">
                <a:solidFill>
                  <a:srgbClr val="444949"/>
                </a:solidFill>
                <a:latin typeface="Gill Sans MT"/>
                <a:cs typeface="Gill Sans MT"/>
              </a:rPr>
              <a:t>and</a:t>
            </a:r>
            <a:r>
              <a:rPr sz="2800" spc="2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Recovery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31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65" dirty="0">
                <a:solidFill>
                  <a:srgbClr val="444949"/>
                </a:solidFill>
                <a:latin typeface="Gill Sans MT"/>
                <a:cs typeface="Gill Sans MT"/>
              </a:rPr>
              <a:t>Isolation </a:t>
            </a:r>
            <a:r>
              <a:rPr sz="2800" spc="-10" dirty="0">
                <a:solidFill>
                  <a:srgbClr val="444949"/>
                </a:solidFill>
                <a:latin typeface="Gill Sans MT"/>
                <a:cs typeface="Gill Sans MT"/>
              </a:rPr>
              <a:t>and</a:t>
            </a:r>
            <a:r>
              <a:rPr sz="2800" spc="4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70" dirty="0">
                <a:solidFill>
                  <a:srgbClr val="444949"/>
                </a:solidFill>
                <a:latin typeface="Gill Sans MT"/>
                <a:cs typeface="Gill Sans MT"/>
              </a:rPr>
              <a:t>security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33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Industry</a:t>
            </a:r>
            <a:r>
              <a:rPr sz="2800" spc="-2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35" dirty="0">
                <a:solidFill>
                  <a:srgbClr val="444949"/>
                </a:solidFill>
                <a:latin typeface="Gill Sans MT"/>
                <a:cs typeface="Gill Sans MT"/>
              </a:rPr>
              <a:t>compliance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3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Push-button</a:t>
            </a:r>
            <a:r>
              <a:rPr sz="2800" spc="-1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scaling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31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Automated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Patching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with Zero</a:t>
            </a:r>
            <a:r>
              <a:rPr sz="2800" spc="9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Downtime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33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20" dirty="0">
                <a:solidFill>
                  <a:srgbClr val="444949"/>
                </a:solidFill>
                <a:latin typeface="Gill Sans MT"/>
                <a:cs typeface="Gill Sans MT"/>
              </a:rPr>
              <a:t>Advanced</a:t>
            </a:r>
            <a:r>
              <a:rPr sz="2800" spc="-1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Monitoring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33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Routine</a:t>
            </a:r>
            <a:r>
              <a:rPr sz="2800" spc="-1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35" dirty="0">
                <a:solidFill>
                  <a:srgbClr val="444949"/>
                </a:solidFill>
                <a:latin typeface="Gill Sans MT"/>
                <a:cs typeface="Gill Sans MT"/>
              </a:rPr>
              <a:t>Maintenance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31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85" dirty="0">
                <a:solidFill>
                  <a:srgbClr val="444949"/>
                </a:solidFill>
                <a:latin typeface="Gill Sans MT"/>
                <a:cs typeface="Gill Sans MT"/>
              </a:rPr>
              <a:t>Backtrack: restore </a:t>
            </a:r>
            <a:r>
              <a:rPr sz="2800" spc="-25" dirty="0">
                <a:solidFill>
                  <a:srgbClr val="444949"/>
                </a:solidFill>
                <a:latin typeface="Gill Sans MT"/>
                <a:cs typeface="Gill Sans MT"/>
              </a:rPr>
              <a:t>data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at any point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of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time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without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using</a:t>
            </a:r>
            <a:r>
              <a:rPr sz="2800" spc="21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backups</a:t>
            </a:r>
            <a:endParaRPr sz="2800"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1191434204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41892" y="6471592"/>
            <a:ext cx="1276985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374395"/>
            <a:ext cx="3499485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95" dirty="0"/>
              <a:t>Aurora</a:t>
            </a:r>
            <a:r>
              <a:rPr spc="-35" dirty="0"/>
              <a:t> </a:t>
            </a:r>
            <a:r>
              <a:rPr spc="-85" dirty="0"/>
              <a:t>Security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16939" y="1338783"/>
            <a:ext cx="9672955" cy="3088640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4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Encryption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at </a:t>
            </a:r>
            <a:r>
              <a:rPr sz="2800" spc="-90" dirty="0">
                <a:solidFill>
                  <a:srgbClr val="444949"/>
                </a:solidFill>
                <a:latin typeface="Gill Sans MT"/>
                <a:cs typeface="Gill Sans MT"/>
              </a:rPr>
              <a:t>rest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using</a:t>
            </a:r>
            <a:r>
              <a:rPr sz="2800" spc="14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110" dirty="0">
                <a:solidFill>
                  <a:srgbClr val="444949"/>
                </a:solidFill>
                <a:latin typeface="Gill Sans MT"/>
                <a:cs typeface="Gill Sans MT"/>
              </a:rPr>
              <a:t>KMS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5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Automated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backups,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snapshots </a:t>
            </a:r>
            <a:r>
              <a:rPr sz="2800" spc="-10" dirty="0">
                <a:solidFill>
                  <a:srgbClr val="444949"/>
                </a:solidFill>
                <a:latin typeface="Gill Sans MT"/>
                <a:cs typeface="Gill Sans MT"/>
              </a:rPr>
              <a:t>and </a:t>
            </a:r>
            <a:r>
              <a:rPr sz="2800" spc="-65" dirty="0">
                <a:solidFill>
                  <a:srgbClr val="444949"/>
                </a:solidFill>
                <a:latin typeface="Gill Sans MT"/>
                <a:cs typeface="Gill Sans MT"/>
              </a:rPr>
              <a:t>replicas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are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also</a:t>
            </a:r>
            <a:r>
              <a:rPr sz="2800" spc="1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25" dirty="0">
                <a:solidFill>
                  <a:srgbClr val="444949"/>
                </a:solidFill>
                <a:latin typeface="Gill Sans MT"/>
                <a:cs typeface="Gill Sans MT"/>
              </a:rPr>
              <a:t>encrypted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7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Encryption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in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flight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using </a:t>
            </a:r>
            <a:r>
              <a:rPr sz="2800" dirty="0">
                <a:solidFill>
                  <a:srgbClr val="444949"/>
                </a:solidFill>
                <a:latin typeface="Gill Sans MT"/>
                <a:cs typeface="Gill Sans MT"/>
              </a:rPr>
              <a:t>SSL </a:t>
            </a:r>
            <a:r>
              <a:rPr sz="2800" spc="-15" dirty="0">
                <a:solidFill>
                  <a:srgbClr val="444949"/>
                </a:solidFill>
                <a:latin typeface="Gill Sans MT"/>
                <a:cs typeface="Gill Sans MT"/>
              </a:rPr>
              <a:t>(same </a:t>
            </a:r>
            <a:r>
              <a:rPr sz="2800" spc="-65" dirty="0">
                <a:solidFill>
                  <a:srgbClr val="444949"/>
                </a:solidFill>
                <a:latin typeface="Gill Sans MT"/>
                <a:cs typeface="Gill Sans MT"/>
              </a:rPr>
              <a:t>process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as </a:t>
            </a:r>
            <a:r>
              <a:rPr sz="2800" spc="-25" dirty="0">
                <a:solidFill>
                  <a:srgbClr val="444949"/>
                </a:solidFill>
                <a:latin typeface="Gill Sans MT"/>
                <a:cs typeface="Gill Sans MT"/>
              </a:rPr>
              <a:t>MySQL </a:t>
            </a:r>
            <a:r>
              <a:rPr sz="2800" spc="-105" dirty="0">
                <a:solidFill>
                  <a:srgbClr val="444949"/>
                </a:solidFill>
                <a:latin typeface="Gill Sans MT"/>
                <a:cs typeface="Gill Sans MT"/>
              </a:rPr>
              <a:t>or</a:t>
            </a:r>
            <a:r>
              <a:rPr sz="2800" spc="30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70" dirty="0">
                <a:solidFill>
                  <a:srgbClr val="444949"/>
                </a:solidFill>
                <a:latin typeface="Gill Sans MT"/>
                <a:cs typeface="Gill Sans MT"/>
              </a:rPr>
              <a:t>Postgres)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7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Authentication using</a:t>
            </a:r>
            <a:r>
              <a:rPr sz="2800" spc="3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IAM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5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75" dirty="0">
                <a:solidFill>
                  <a:srgbClr val="444949"/>
                </a:solidFill>
                <a:latin typeface="Gill Sans MT"/>
                <a:cs typeface="Gill Sans MT"/>
              </a:rPr>
              <a:t>You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are responsible </a:t>
            </a:r>
            <a:r>
              <a:rPr sz="2800" spc="-90" dirty="0">
                <a:solidFill>
                  <a:srgbClr val="444949"/>
                </a:solidFill>
                <a:latin typeface="Gill Sans MT"/>
                <a:cs typeface="Gill Sans MT"/>
              </a:rPr>
              <a:t>for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protecting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the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instance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with </a:t>
            </a:r>
            <a:r>
              <a:rPr sz="2800" spc="-70" dirty="0">
                <a:solidFill>
                  <a:srgbClr val="444949"/>
                </a:solidFill>
                <a:latin typeface="Gill Sans MT"/>
                <a:cs typeface="Gill Sans MT"/>
              </a:rPr>
              <a:t>security</a:t>
            </a:r>
            <a:r>
              <a:rPr sz="2800" spc="58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groups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7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75" dirty="0">
                <a:solidFill>
                  <a:srgbClr val="444949"/>
                </a:solidFill>
                <a:latin typeface="Gill Sans MT"/>
                <a:cs typeface="Gill Sans MT"/>
              </a:rPr>
              <a:t>You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can’t</a:t>
            </a:r>
            <a:r>
              <a:rPr sz="2800" spc="16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5" dirty="0">
                <a:solidFill>
                  <a:srgbClr val="444949"/>
                </a:solidFill>
                <a:latin typeface="Gill Sans MT"/>
                <a:cs typeface="Gill Sans MT"/>
              </a:rPr>
              <a:t>SSH</a:t>
            </a:r>
            <a:endParaRPr sz="2800"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2166865337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41892" y="6471592"/>
            <a:ext cx="1276985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374395"/>
            <a:ext cx="3985895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95" dirty="0"/>
              <a:t>Aurora</a:t>
            </a:r>
            <a:r>
              <a:rPr spc="-40" dirty="0"/>
              <a:t> </a:t>
            </a:r>
            <a:r>
              <a:rPr spc="-60" dirty="0"/>
              <a:t>Serverless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16939" y="1368044"/>
            <a:ext cx="9978390" cy="40944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-30" dirty="0">
                <a:solidFill>
                  <a:srgbClr val="444949"/>
                </a:solidFill>
                <a:latin typeface="Gill Sans MT"/>
                <a:cs typeface="Gill Sans MT"/>
              </a:rPr>
              <a:t>No </a:t>
            </a:r>
            <a:r>
              <a:rPr sz="2400" spc="-10" dirty="0">
                <a:solidFill>
                  <a:srgbClr val="444949"/>
                </a:solidFill>
                <a:latin typeface="Gill Sans MT"/>
                <a:cs typeface="Gill Sans MT"/>
              </a:rPr>
              <a:t>need </a:t>
            </a:r>
            <a:r>
              <a:rPr sz="2400" spc="-50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2400" spc="-40" dirty="0">
                <a:solidFill>
                  <a:srgbClr val="444949"/>
                </a:solidFill>
                <a:latin typeface="Gill Sans MT"/>
                <a:cs typeface="Gill Sans MT"/>
              </a:rPr>
              <a:t>choose </a:t>
            </a:r>
            <a:r>
              <a:rPr sz="2400" spc="-15" dirty="0">
                <a:solidFill>
                  <a:srgbClr val="444949"/>
                </a:solidFill>
                <a:latin typeface="Gill Sans MT"/>
                <a:cs typeface="Gill Sans MT"/>
              </a:rPr>
              <a:t>an </a:t>
            </a:r>
            <a:r>
              <a:rPr sz="2400" spc="-45" dirty="0">
                <a:solidFill>
                  <a:srgbClr val="444949"/>
                </a:solidFill>
                <a:latin typeface="Gill Sans MT"/>
                <a:cs typeface="Gill Sans MT"/>
              </a:rPr>
              <a:t>instance</a:t>
            </a:r>
            <a:r>
              <a:rPr sz="2400" spc="9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65" dirty="0">
                <a:solidFill>
                  <a:srgbClr val="444949"/>
                </a:solidFill>
                <a:latin typeface="Gill Sans MT"/>
                <a:cs typeface="Gill Sans MT"/>
              </a:rPr>
              <a:t>size</a:t>
            </a:r>
            <a:endParaRPr sz="24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140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-50" dirty="0">
                <a:solidFill>
                  <a:srgbClr val="444949"/>
                </a:solidFill>
                <a:latin typeface="Gill Sans MT"/>
                <a:cs typeface="Gill Sans MT"/>
              </a:rPr>
              <a:t>Only </a:t>
            </a:r>
            <a:r>
              <a:rPr sz="2400" spc="-25" dirty="0">
                <a:solidFill>
                  <a:srgbClr val="444949"/>
                </a:solidFill>
                <a:latin typeface="Gill Sans MT"/>
                <a:cs typeface="Gill Sans MT"/>
              </a:rPr>
              <a:t>supports </a:t>
            </a:r>
            <a:r>
              <a:rPr sz="2400" spc="-20" dirty="0">
                <a:solidFill>
                  <a:srgbClr val="444949"/>
                </a:solidFill>
                <a:latin typeface="Gill Sans MT"/>
                <a:cs typeface="Gill Sans MT"/>
              </a:rPr>
              <a:t>MySQL </a:t>
            </a:r>
            <a:r>
              <a:rPr sz="2400" spc="-35" dirty="0">
                <a:solidFill>
                  <a:srgbClr val="444949"/>
                </a:solidFill>
                <a:latin typeface="Gill Sans MT"/>
                <a:cs typeface="Gill Sans MT"/>
              </a:rPr>
              <a:t>5.6 </a:t>
            </a:r>
            <a:r>
              <a:rPr sz="2400" spc="-20" dirty="0">
                <a:solidFill>
                  <a:srgbClr val="444949"/>
                </a:solidFill>
                <a:latin typeface="Gill Sans MT"/>
                <a:cs typeface="Gill Sans MT"/>
              </a:rPr>
              <a:t>(as </a:t>
            </a:r>
            <a:r>
              <a:rPr sz="2400" spc="-30" dirty="0">
                <a:solidFill>
                  <a:srgbClr val="444949"/>
                </a:solidFill>
                <a:latin typeface="Gill Sans MT"/>
                <a:cs typeface="Gill Sans MT"/>
              </a:rPr>
              <a:t>of </a:t>
            </a:r>
            <a:r>
              <a:rPr sz="2400" spc="-45" dirty="0">
                <a:solidFill>
                  <a:srgbClr val="444949"/>
                </a:solidFill>
                <a:latin typeface="Gill Sans MT"/>
                <a:cs typeface="Gill Sans MT"/>
              </a:rPr>
              <a:t>Jan </a:t>
            </a:r>
            <a:r>
              <a:rPr sz="2400" dirty="0">
                <a:solidFill>
                  <a:srgbClr val="444949"/>
                </a:solidFill>
                <a:latin typeface="Gill Sans MT"/>
                <a:cs typeface="Gill Sans MT"/>
              </a:rPr>
              <a:t>2019) </a:t>
            </a:r>
            <a:r>
              <a:rPr sz="2400" spc="-25" dirty="0">
                <a:solidFill>
                  <a:srgbClr val="444949"/>
                </a:solidFill>
                <a:latin typeface="Gill Sans MT"/>
                <a:cs typeface="Gill Sans MT"/>
              </a:rPr>
              <a:t>&amp; </a:t>
            </a:r>
            <a:r>
              <a:rPr sz="2400" spc="-70" dirty="0">
                <a:solidFill>
                  <a:srgbClr val="444949"/>
                </a:solidFill>
                <a:latin typeface="Gill Sans MT"/>
                <a:cs typeface="Gill Sans MT"/>
              </a:rPr>
              <a:t>Postgres</a:t>
            </a:r>
            <a:r>
              <a:rPr sz="2400" spc="18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5" dirty="0">
                <a:solidFill>
                  <a:srgbClr val="444949"/>
                </a:solidFill>
                <a:latin typeface="Gill Sans MT"/>
                <a:cs typeface="Gill Sans MT"/>
              </a:rPr>
              <a:t>(beta)</a:t>
            </a:r>
            <a:endParaRPr sz="24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120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-35" dirty="0">
                <a:solidFill>
                  <a:srgbClr val="444949"/>
                </a:solidFill>
                <a:latin typeface="Gill Sans MT"/>
                <a:cs typeface="Gill Sans MT"/>
              </a:rPr>
              <a:t>Helpful </a:t>
            </a:r>
            <a:r>
              <a:rPr sz="2400" spc="-20" dirty="0">
                <a:solidFill>
                  <a:srgbClr val="444949"/>
                </a:solidFill>
                <a:latin typeface="Gill Sans MT"/>
                <a:cs typeface="Gill Sans MT"/>
              </a:rPr>
              <a:t>when </a:t>
            </a:r>
            <a:r>
              <a:rPr sz="2400" spc="-55" dirty="0">
                <a:solidFill>
                  <a:srgbClr val="444949"/>
                </a:solidFill>
                <a:latin typeface="Gill Sans MT"/>
                <a:cs typeface="Gill Sans MT"/>
              </a:rPr>
              <a:t>you can’t </a:t>
            </a:r>
            <a:r>
              <a:rPr sz="2400" spc="-50" dirty="0">
                <a:solidFill>
                  <a:srgbClr val="444949"/>
                </a:solidFill>
                <a:latin typeface="Gill Sans MT"/>
                <a:cs typeface="Gill Sans MT"/>
              </a:rPr>
              <a:t>predict </a:t>
            </a:r>
            <a:r>
              <a:rPr sz="2400" spc="-40" dirty="0">
                <a:solidFill>
                  <a:srgbClr val="444949"/>
                </a:solidFill>
                <a:latin typeface="Gill Sans MT"/>
                <a:cs typeface="Gill Sans MT"/>
              </a:rPr>
              <a:t>the</a:t>
            </a:r>
            <a:r>
              <a:rPr sz="2400" spc="15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50" dirty="0">
                <a:solidFill>
                  <a:srgbClr val="444949"/>
                </a:solidFill>
                <a:latin typeface="Gill Sans MT"/>
                <a:cs typeface="Gill Sans MT"/>
              </a:rPr>
              <a:t>workload</a:t>
            </a:r>
            <a:endParaRPr sz="24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145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-55" dirty="0">
                <a:solidFill>
                  <a:srgbClr val="444949"/>
                </a:solidFill>
                <a:latin typeface="Gill Sans MT"/>
                <a:cs typeface="Gill Sans MT"/>
              </a:rPr>
              <a:t>DB </a:t>
            </a:r>
            <a:r>
              <a:rPr sz="2400" spc="-70" dirty="0">
                <a:solidFill>
                  <a:srgbClr val="444949"/>
                </a:solidFill>
                <a:latin typeface="Gill Sans MT"/>
                <a:cs typeface="Gill Sans MT"/>
              </a:rPr>
              <a:t>cluster </a:t>
            </a:r>
            <a:r>
              <a:rPr sz="2400" spc="-55" dirty="0">
                <a:solidFill>
                  <a:srgbClr val="444949"/>
                </a:solidFill>
                <a:latin typeface="Gill Sans MT"/>
                <a:cs typeface="Gill Sans MT"/>
              </a:rPr>
              <a:t>starts, </a:t>
            </a:r>
            <a:r>
              <a:rPr sz="2400" spc="-40" dirty="0">
                <a:solidFill>
                  <a:srgbClr val="444949"/>
                </a:solidFill>
                <a:latin typeface="Gill Sans MT"/>
                <a:cs typeface="Gill Sans MT"/>
              </a:rPr>
              <a:t>shutdown </a:t>
            </a:r>
            <a:r>
              <a:rPr sz="2400" spc="-10" dirty="0">
                <a:solidFill>
                  <a:srgbClr val="444949"/>
                </a:solidFill>
                <a:latin typeface="Gill Sans MT"/>
                <a:cs typeface="Gill Sans MT"/>
              </a:rPr>
              <a:t>and </a:t>
            </a:r>
            <a:r>
              <a:rPr sz="2400" spc="-50" dirty="0">
                <a:solidFill>
                  <a:srgbClr val="444949"/>
                </a:solidFill>
                <a:latin typeface="Gill Sans MT"/>
                <a:cs typeface="Gill Sans MT"/>
              </a:rPr>
              <a:t>scales </a:t>
            </a:r>
            <a:r>
              <a:rPr sz="2400" spc="-45" dirty="0">
                <a:solidFill>
                  <a:srgbClr val="444949"/>
                </a:solidFill>
                <a:latin typeface="Gill Sans MT"/>
                <a:cs typeface="Gill Sans MT"/>
              </a:rPr>
              <a:t>automatically </a:t>
            </a:r>
            <a:r>
              <a:rPr sz="2400" spc="-15" dirty="0">
                <a:solidFill>
                  <a:srgbClr val="444949"/>
                </a:solidFill>
                <a:latin typeface="Gill Sans MT"/>
                <a:cs typeface="Gill Sans MT"/>
              </a:rPr>
              <a:t>based </a:t>
            </a:r>
            <a:r>
              <a:rPr sz="2400" spc="-30" dirty="0">
                <a:solidFill>
                  <a:srgbClr val="444949"/>
                </a:solidFill>
                <a:latin typeface="Gill Sans MT"/>
                <a:cs typeface="Gill Sans MT"/>
              </a:rPr>
              <a:t>on </a:t>
            </a:r>
            <a:r>
              <a:rPr sz="2400" spc="-35" dirty="0">
                <a:solidFill>
                  <a:srgbClr val="444949"/>
                </a:solidFill>
                <a:latin typeface="Gill Sans MT"/>
                <a:cs typeface="Gill Sans MT"/>
              </a:rPr>
              <a:t>CPU </a:t>
            </a:r>
            <a:r>
              <a:rPr sz="2400" dirty="0">
                <a:solidFill>
                  <a:srgbClr val="444949"/>
                </a:solidFill>
                <a:latin typeface="Gill Sans MT"/>
                <a:cs typeface="Gill Sans MT"/>
              </a:rPr>
              <a:t>/</a:t>
            </a:r>
            <a:r>
              <a:rPr sz="2400" spc="16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45" dirty="0">
                <a:solidFill>
                  <a:srgbClr val="444949"/>
                </a:solidFill>
                <a:latin typeface="Gill Sans MT"/>
                <a:cs typeface="Gill Sans MT"/>
              </a:rPr>
              <a:t>connections</a:t>
            </a:r>
            <a:endParaRPr sz="24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145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-35" dirty="0">
                <a:solidFill>
                  <a:srgbClr val="444949"/>
                </a:solidFill>
                <a:latin typeface="Gill Sans MT"/>
                <a:cs typeface="Gill Sans MT"/>
              </a:rPr>
              <a:t>Can </a:t>
            </a:r>
            <a:r>
              <a:rPr sz="2400" spc="-40" dirty="0">
                <a:solidFill>
                  <a:srgbClr val="444949"/>
                </a:solidFill>
                <a:latin typeface="Gill Sans MT"/>
                <a:cs typeface="Gill Sans MT"/>
              </a:rPr>
              <a:t>migrate </a:t>
            </a:r>
            <a:r>
              <a:rPr sz="2400" spc="-55" dirty="0">
                <a:solidFill>
                  <a:srgbClr val="444949"/>
                </a:solidFill>
                <a:latin typeface="Gill Sans MT"/>
                <a:cs typeface="Gill Sans MT"/>
              </a:rPr>
              <a:t>from </a:t>
            </a:r>
            <a:r>
              <a:rPr sz="2400" spc="-50" dirty="0">
                <a:solidFill>
                  <a:srgbClr val="444949"/>
                </a:solidFill>
                <a:latin typeface="Gill Sans MT"/>
                <a:cs typeface="Gill Sans MT"/>
              </a:rPr>
              <a:t>Aurora </a:t>
            </a:r>
            <a:r>
              <a:rPr sz="2400" spc="-70" dirty="0">
                <a:solidFill>
                  <a:srgbClr val="444949"/>
                </a:solidFill>
                <a:latin typeface="Gill Sans MT"/>
                <a:cs typeface="Gill Sans MT"/>
              </a:rPr>
              <a:t>Cluster </a:t>
            </a:r>
            <a:r>
              <a:rPr sz="2400" spc="-50" dirty="0">
                <a:solidFill>
                  <a:srgbClr val="444949"/>
                </a:solidFill>
                <a:latin typeface="Gill Sans MT"/>
                <a:cs typeface="Gill Sans MT"/>
              </a:rPr>
              <a:t>to Aurora </a:t>
            </a:r>
            <a:r>
              <a:rPr sz="2400" spc="-35" dirty="0">
                <a:solidFill>
                  <a:srgbClr val="444949"/>
                </a:solidFill>
                <a:latin typeface="Gill Sans MT"/>
                <a:cs typeface="Gill Sans MT"/>
              </a:rPr>
              <a:t>Serverless </a:t>
            </a:r>
            <a:r>
              <a:rPr sz="2400" spc="-10" dirty="0">
                <a:solidFill>
                  <a:srgbClr val="444949"/>
                </a:solidFill>
                <a:latin typeface="Gill Sans MT"/>
                <a:cs typeface="Gill Sans MT"/>
              </a:rPr>
              <a:t>and </a:t>
            </a:r>
            <a:r>
              <a:rPr sz="2400" spc="-40" dirty="0">
                <a:solidFill>
                  <a:srgbClr val="444949"/>
                </a:solidFill>
                <a:latin typeface="Gill Sans MT"/>
                <a:cs typeface="Gill Sans MT"/>
              </a:rPr>
              <a:t>vice</a:t>
            </a:r>
            <a:r>
              <a:rPr sz="2400" spc="6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40" dirty="0">
                <a:solidFill>
                  <a:srgbClr val="444949"/>
                </a:solidFill>
                <a:latin typeface="Gill Sans MT"/>
                <a:cs typeface="Gill Sans MT"/>
              </a:rPr>
              <a:t>versa</a:t>
            </a:r>
            <a:endParaRPr sz="2400">
              <a:latin typeface="Gill Sans MT"/>
              <a:cs typeface="Gill Sans MT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lr>
                <a:srgbClr val="444949"/>
              </a:buClr>
              <a:buFont typeface="Arial"/>
              <a:buChar char="•"/>
            </a:pPr>
            <a:endParaRPr sz="27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buFont typeface="Arial"/>
              <a:buChar char="•"/>
              <a:tabLst>
                <a:tab pos="241300" algn="l"/>
              </a:tabLst>
            </a:pPr>
            <a:r>
              <a:rPr sz="2400" spc="-55" dirty="0">
                <a:solidFill>
                  <a:srgbClr val="444949"/>
                </a:solidFill>
                <a:latin typeface="Gill Sans MT"/>
                <a:cs typeface="Gill Sans MT"/>
              </a:rPr>
              <a:t>Aurora </a:t>
            </a:r>
            <a:r>
              <a:rPr sz="2400" spc="-35" dirty="0">
                <a:solidFill>
                  <a:srgbClr val="444949"/>
                </a:solidFill>
                <a:latin typeface="Gill Sans MT"/>
                <a:cs typeface="Gill Sans MT"/>
              </a:rPr>
              <a:t>Serverless </a:t>
            </a:r>
            <a:r>
              <a:rPr sz="2400" spc="-25" dirty="0">
                <a:solidFill>
                  <a:srgbClr val="444949"/>
                </a:solidFill>
                <a:latin typeface="Gill Sans MT"/>
                <a:cs typeface="Gill Sans MT"/>
              </a:rPr>
              <a:t>usage </a:t>
            </a:r>
            <a:r>
              <a:rPr sz="2400" spc="-80" dirty="0">
                <a:solidFill>
                  <a:srgbClr val="444949"/>
                </a:solidFill>
                <a:latin typeface="Gill Sans MT"/>
                <a:cs typeface="Gill Sans MT"/>
              </a:rPr>
              <a:t>is </a:t>
            </a:r>
            <a:r>
              <a:rPr sz="2400" spc="-35" dirty="0">
                <a:solidFill>
                  <a:srgbClr val="444949"/>
                </a:solidFill>
                <a:latin typeface="Gill Sans MT"/>
                <a:cs typeface="Gill Sans MT"/>
              </a:rPr>
              <a:t>measured </a:t>
            </a:r>
            <a:r>
              <a:rPr sz="2400" spc="-55" dirty="0">
                <a:solidFill>
                  <a:srgbClr val="444949"/>
                </a:solidFill>
                <a:latin typeface="Gill Sans MT"/>
                <a:cs typeface="Gill Sans MT"/>
              </a:rPr>
              <a:t>in </a:t>
            </a:r>
            <a:r>
              <a:rPr sz="2400" spc="-75" dirty="0">
                <a:solidFill>
                  <a:srgbClr val="444949"/>
                </a:solidFill>
                <a:latin typeface="Gill Sans MT"/>
                <a:cs typeface="Gill Sans MT"/>
              </a:rPr>
              <a:t>ACU </a:t>
            </a:r>
            <a:r>
              <a:rPr sz="2400" spc="-45" dirty="0">
                <a:solidFill>
                  <a:srgbClr val="444949"/>
                </a:solidFill>
                <a:latin typeface="Gill Sans MT"/>
                <a:cs typeface="Gill Sans MT"/>
              </a:rPr>
              <a:t>(Aurora </a:t>
            </a:r>
            <a:r>
              <a:rPr sz="2400" spc="-40" dirty="0">
                <a:solidFill>
                  <a:srgbClr val="444949"/>
                </a:solidFill>
                <a:latin typeface="Gill Sans MT"/>
                <a:cs typeface="Gill Sans MT"/>
              </a:rPr>
              <a:t>Capacity</a:t>
            </a:r>
            <a:r>
              <a:rPr sz="2400" spc="26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45" dirty="0">
                <a:solidFill>
                  <a:srgbClr val="444949"/>
                </a:solidFill>
                <a:latin typeface="Gill Sans MT"/>
                <a:cs typeface="Gill Sans MT"/>
              </a:rPr>
              <a:t>Units)</a:t>
            </a:r>
            <a:endParaRPr sz="24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145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-55" dirty="0">
                <a:solidFill>
                  <a:srgbClr val="444949"/>
                </a:solidFill>
                <a:latin typeface="Gill Sans MT"/>
                <a:cs typeface="Gill Sans MT"/>
              </a:rPr>
              <a:t>Billed in </a:t>
            </a:r>
            <a:r>
              <a:rPr sz="2400" dirty="0">
                <a:solidFill>
                  <a:srgbClr val="444949"/>
                </a:solidFill>
                <a:latin typeface="Gill Sans MT"/>
                <a:cs typeface="Gill Sans MT"/>
              </a:rPr>
              <a:t>5 </a:t>
            </a:r>
            <a:r>
              <a:rPr sz="2400" spc="-45" dirty="0">
                <a:solidFill>
                  <a:srgbClr val="444949"/>
                </a:solidFill>
                <a:latin typeface="Gill Sans MT"/>
                <a:cs typeface="Gill Sans MT"/>
              </a:rPr>
              <a:t>minutes </a:t>
            </a:r>
            <a:r>
              <a:rPr sz="2400" spc="-50" dirty="0">
                <a:solidFill>
                  <a:srgbClr val="444949"/>
                </a:solidFill>
                <a:latin typeface="Gill Sans MT"/>
                <a:cs typeface="Gill Sans MT"/>
              </a:rPr>
              <a:t>increment </a:t>
            </a:r>
            <a:r>
              <a:rPr sz="2400" spc="-30" dirty="0">
                <a:solidFill>
                  <a:srgbClr val="444949"/>
                </a:solidFill>
                <a:latin typeface="Gill Sans MT"/>
                <a:cs typeface="Gill Sans MT"/>
              </a:rPr>
              <a:t>of</a:t>
            </a:r>
            <a:r>
              <a:rPr sz="2400" spc="2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75" dirty="0">
                <a:solidFill>
                  <a:srgbClr val="444949"/>
                </a:solidFill>
                <a:latin typeface="Gill Sans MT"/>
                <a:cs typeface="Gill Sans MT"/>
              </a:rPr>
              <a:t>ACU</a:t>
            </a:r>
            <a:endParaRPr sz="2400">
              <a:latin typeface="Gill Sans MT"/>
              <a:cs typeface="Gill Sans MT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lr>
                <a:srgbClr val="444949"/>
              </a:buClr>
              <a:buFont typeface="Arial"/>
              <a:buChar char="•"/>
            </a:pPr>
            <a:endParaRPr sz="3450">
              <a:latin typeface="Times New Roman"/>
              <a:cs typeface="Times New Roman"/>
            </a:endParaRPr>
          </a:p>
          <a:p>
            <a:pPr marL="241300" marR="225425" indent="-228600">
              <a:lnSpc>
                <a:spcPct val="70000"/>
              </a:lnSpc>
              <a:buFont typeface="Arial"/>
              <a:buChar char="•"/>
              <a:tabLst>
                <a:tab pos="241300" algn="l"/>
              </a:tabLst>
            </a:pPr>
            <a:r>
              <a:rPr sz="2400" spc="-50" dirty="0">
                <a:solidFill>
                  <a:srgbClr val="444949"/>
                </a:solidFill>
                <a:latin typeface="Gill Sans MT"/>
                <a:cs typeface="Gill Sans MT"/>
              </a:rPr>
              <a:t>Note: </a:t>
            </a:r>
            <a:r>
              <a:rPr sz="2400" spc="-30" dirty="0">
                <a:solidFill>
                  <a:srgbClr val="444949"/>
                </a:solidFill>
                <a:latin typeface="Gill Sans MT"/>
                <a:cs typeface="Gill Sans MT"/>
              </a:rPr>
              <a:t>some </a:t>
            </a:r>
            <a:r>
              <a:rPr sz="2400" spc="-55" dirty="0">
                <a:solidFill>
                  <a:srgbClr val="444949"/>
                </a:solidFill>
                <a:latin typeface="Gill Sans MT"/>
                <a:cs typeface="Gill Sans MT"/>
              </a:rPr>
              <a:t>features </a:t>
            </a:r>
            <a:r>
              <a:rPr sz="2400" spc="-30" dirty="0">
                <a:solidFill>
                  <a:srgbClr val="444949"/>
                </a:solidFill>
                <a:latin typeface="Gill Sans MT"/>
                <a:cs typeface="Gill Sans MT"/>
              </a:rPr>
              <a:t>of </a:t>
            </a:r>
            <a:r>
              <a:rPr sz="2400" spc="-55" dirty="0">
                <a:solidFill>
                  <a:srgbClr val="444949"/>
                </a:solidFill>
                <a:latin typeface="Gill Sans MT"/>
                <a:cs typeface="Gill Sans MT"/>
              </a:rPr>
              <a:t>Aurora </a:t>
            </a:r>
            <a:r>
              <a:rPr sz="2400" spc="-65" dirty="0">
                <a:solidFill>
                  <a:srgbClr val="444949"/>
                </a:solidFill>
                <a:latin typeface="Gill Sans MT"/>
                <a:cs typeface="Gill Sans MT"/>
              </a:rPr>
              <a:t>aren’t </a:t>
            </a:r>
            <a:r>
              <a:rPr sz="2400" spc="-15" dirty="0">
                <a:solidFill>
                  <a:srgbClr val="444949"/>
                </a:solidFill>
                <a:latin typeface="Gill Sans MT"/>
                <a:cs typeface="Gill Sans MT"/>
              </a:rPr>
              <a:t>supported </a:t>
            </a:r>
            <a:r>
              <a:rPr sz="2400" spc="-55" dirty="0">
                <a:solidFill>
                  <a:srgbClr val="444949"/>
                </a:solidFill>
                <a:latin typeface="Gill Sans MT"/>
                <a:cs typeface="Gill Sans MT"/>
              </a:rPr>
              <a:t>in </a:t>
            </a:r>
            <a:r>
              <a:rPr sz="2400" spc="-35" dirty="0">
                <a:solidFill>
                  <a:srgbClr val="444949"/>
                </a:solidFill>
                <a:latin typeface="Gill Sans MT"/>
                <a:cs typeface="Gill Sans MT"/>
              </a:rPr>
              <a:t>Serverless </a:t>
            </a:r>
            <a:r>
              <a:rPr sz="2400" spc="-15" dirty="0">
                <a:solidFill>
                  <a:srgbClr val="444949"/>
                </a:solidFill>
                <a:latin typeface="Gill Sans MT"/>
                <a:cs typeface="Gill Sans MT"/>
              </a:rPr>
              <a:t>mode, </a:t>
            </a:r>
            <a:r>
              <a:rPr sz="2400" spc="10" dirty="0">
                <a:solidFill>
                  <a:srgbClr val="444949"/>
                </a:solidFill>
                <a:latin typeface="Gill Sans MT"/>
                <a:cs typeface="Gill Sans MT"/>
              </a:rPr>
              <a:t>be </a:t>
            </a:r>
            <a:r>
              <a:rPr sz="2400" spc="-65" dirty="0">
                <a:solidFill>
                  <a:srgbClr val="444949"/>
                </a:solidFill>
                <a:latin typeface="Gill Sans MT"/>
                <a:cs typeface="Gill Sans MT"/>
              </a:rPr>
              <a:t>sure </a:t>
            </a:r>
            <a:r>
              <a:rPr sz="2400" spc="-50" dirty="0">
                <a:solidFill>
                  <a:srgbClr val="444949"/>
                </a:solidFill>
                <a:latin typeface="Gill Sans MT"/>
                <a:cs typeface="Gill Sans MT"/>
              </a:rPr>
              <a:t>to  </a:t>
            </a:r>
            <a:r>
              <a:rPr sz="2400" spc="-55" dirty="0">
                <a:solidFill>
                  <a:srgbClr val="444949"/>
                </a:solidFill>
                <a:latin typeface="Gill Sans MT"/>
                <a:cs typeface="Gill Sans MT"/>
              </a:rPr>
              <a:t>check </a:t>
            </a:r>
            <a:r>
              <a:rPr sz="2400" spc="-40" dirty="0">
                <a:solidFill>
                  <a:srgbClr val="444949"/>
                </a:solidFill>
                <a:latin typeface="Gill Sans MT"/>
                <a:cs typeface="Gill Sans MT"/>
              </a:rPr>
              <a:t>the </a:t>
            </a:r>
            <a:r>
              <a:rPr sz="2400" spc="-35" dirty="0">
                <a:solidFill>
                  <a:srgbClr val="444949"/>
                </a:solidFill>
                <a:latin typeface="Gill Sans MT"/>
                <a:cs typeface="Gill Sans MT"/>
              </a:rPr>
              <a:t>documentation </a:t>
            </a:r>
            <a:r>
              <a:rPr sz="2400" spc="-55" dirty="0">
                <a:solidFill>
                  <a:srgbClr val="444949"/>
                </a:solidFill>
                <a:latin typeface="Gill Sans MT"/>
                <a:cs typeface="Gill Sans MT"/>
              </a:rPr>
              <a:t>if you </a:t>
            </a:r>
            <a:r>
              <a:rPr sz="2400" spc="-25" dirty="0">
                <a:solidFill>
                  <a:srgbClr val="444949"/>
                </a:solidFill>
                <a:latin typeface="Gill Sans MT"/>
                <a:cs typeface="Gill Sans MT"/>
              </a:rPr>
              <a:t>plan </a:t>
            </a:r>
            <a:r>
              <a:rPr sz="2400" spc="-30" dirty="0">
                <a:solidFill>
                  <a:srgbClr val="444949"/>
                </a:solidFill>
                <a:latin typeface="Gill Sans MT"/>
                <a:cs typeface="Gill Sans MT"/>
              </a:rPr>
              <a:t>on </a:t>
            </a:r>
            <a:r>
              <a:rPr sz="2400" spc="-45" dirty="0">
                <a:solidFill>
                  <a:srgbClr val="444949"/>
                </a:solidFill>
                <a:latin typeface="Gill Sans MT"/>
                <a:cs typeface="Gill Sans MT"/>
              </a:rPr>
              <a:t>using</a:t>
            </a:r>
            <a:r>
              <a:rPr sz="2400" spc="21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80" dirty="0">
                <a:solidFill>
                  <a:srgbClr val="444949"/>
                </a:solidFill>
                <a:latin typeface="Gill Sans MT"/>
                <a:cs typeface="Gill Sans MT"/>
              </a:rPr>
              <a:t>it</a:t>
            </a:r>
            <a:endParaRPr sz="2400"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2652289990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41892" y="6471592"/>
            <a:ext cx="1276985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374395"/>
            <a:ext cx="6852920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95" dirty="0"/>
              <a:t>Aurora </a:t>
            </a:r>
            <a:r>
              <a:rPr spc="-140" dirty="0"/>
              <a:t>for </a:t>
            </a:r>
            <a:r>
              <a:rPr spc="-80" dirty="0"/>
              <a:t>Solutions</a:t>
            </a:r>
            <a:r>
              <a:rPr spc="-30" dirty="0"/>
              <a:t> </a:t>
            </a:r>
            <a:r>
              <a:rPr spc="-110" dirty="0"/>
              <a:t>Architects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16939" y="1338783"/>
            <a:ext cx="10310495" cy="3520440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4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Can use IAM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authentication </a:t>
            </a:r>
            <a:r>
              <a:rPr sz="2800" spc="-90" dirty="0">
                <a:solidFill>
                  <a:srgbClr val="444949"/>
                </a:solidFill>
                <a:latin typeface="Gill Sans MT"/>
                <a:cs typeface="Gill Sans MT"/>
              </a:rPr>
              <a:t>for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Aurora </a:t>
            </a:r>
            <a:r>
              <a:rPr sz="2800" spc="-25" dirty="0">
                <a:solidFill>
                  <a:srgbClr val="444949"/>
                </a:solidFill>
                <a:latin typeface="Gill Sans MT"/>
                <a:cs typeface="Gill Sans MT"/>
              </a:rPr>
              <a:t>MySQL </a:t>
            </a:r>
            <a:r>
              <a:rPr sz="2800" spc="-10" dirty="0">
                <a:solidFill>
                  <a:srgbClr val="444949"/>
                </a:solidFill>
                <a:latin typeface="Gill Sans MT"/>
                <a:cs typeface="Gill Sans MT"/>
              </a:rPr>
              <a:t>and</a:t>
            </a:r>
            <a:r>
              <a:rPr sz="2800" spc="11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80" dirty="0">
                <a:solidFill>
                  <a:srgbClr val="444949"/>
                </a:solidFill>
                <a:latin typeface="Gill Sans MT"/>
                <a:cs typeface="Gill Sans MT"/>
              </a:rPr>
              <a:t>Postgres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5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Aurora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Global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databases </a:t>
            </a:r>
            <a:r>
              <a:rPr sz="2800" spc="-25" dirty="0">
                <a:solidFill>
                  <a:srgbClr val="444949"/>
                </a:solidFill>
                <a:latin typeface="Gill Sans MT"/>
                <a:cs typeface="Gill Sans MT"/>
              </a:rPr>
              <a:t>span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multiple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regions </a:t>
            </a:r>
            <a:r>
              <a:rPr sz="2800" spc="-10" dirty="0">
                <a:solidFill>
                  <a:srgbClr val="444949"/>
                </a:solidFill>
                <a:latin typeface="Gill Sans MT"/>
                <a:cs typeface="Gill Sans MT"/>
              </a:rPr>
              <a:t>and </a:t>
            </a:r>
            <a:r>
              <a:rPr sz="2800" spc="-25" dirty="0">
                <a:solidFill>
                  <a:srgbClr val="444949"/>
                </a:solidFill>
                <a:latin typeface="Gill Sans MT"/>
                <a:cs typeface="Gill Sans MT"/>
              </a:rPr>
              <a:t>enable</a:t>
            </a:r>
            <a:r>
              <a:rPr sz="2800" spc="21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DR</a:t>
            </a:r>
            <a:endParaRPr sz="2800">
              <a:latin typeface="Gill Sans MT"/>
              <a:cs typeface="Gill Sans MT"/>
            </a:endParaRPr>
          </a:p>
          <a:p>
            <a:pPr marL="698500" lvl="1" indent="-228600">
              <a:lnSpc>
                <a:spcPct val="100000"/>
              </a:lnSpc>
              <a:spcBef>
                <a:spcPts val="229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15" dirty="0">
                <a:solidFill>
                  <a:srgbClr val="444949"/>
                </a:solidFill>
                <a:latin typeface="Gill Sans MT"/>
                <a:cs typeface="Gill Sans MT"/>
              </a:rPr>
              <a:t>One </a:t>
            </a:r>
            <a:r>
              <a:rPr sz="2400" spc="-35" dirty="0">
                <a:solidFill>
                  <a:srgbClr val="444949"/>
                </a:solidFill>
                <a:latin typeface="Gill Sans MT"/>
                <a:cs typeface="Gill Sans MT"/>
              </a:rPr>
              <a:t>Primary</a:t>
            </a:r>
            <a:r>
              <a:rPr sz="2400" spc="-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40" dirty="0">
                <a:solidFill>
                  <a:srgbClr val="444949"/>
                </a:solidFill>
                <a:latin typeface="Gill Sans MT"/>
                <a:cs typeface="Gill Sans MT"/>
              </a:rPr>
              <a:t>Region</a:t>
            </a:r>
            <a:endParaRPr sz="2400">
              <a:latin typeface="Gill Sans MT"/>
              <a:cs typeface="Gill Sans MT"/>
            </a:endParaRPr>
          </a:p>
          <a:p>
            <a:pPr marL="698500" lvl="1" indent="-228600">
              <a:lnSpc>
                <a:spcPct val="100000"/>
              </a:lnSpc>
              <a:spcBef>
                <a:spcPts val="215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15" dirty="0">
                <a:solidFill>
                  <a:srgbClr val="444949"/>
                </a:solidFill>
                <a:latin typeface="Gill Sans MT"/>
                <a:cs typeface="Gill Sans MT"/>
              </a:rPr>
              <a:t>One </a:t>
            </a:r>
            <a:r>
              <a:rPr sz="2400" spc="-55" dirty="0">
                <a:solidFill>
                  <a:srgbClr val="444949"/>
                </a:solidFill>
                <a:latin typeface="Gill Sans MT"/>
                <a:cs typeface="Gill Sans MT"/>
              </a:rPr>
              <a:t>DR</a:t>
            </a:r>
            <a:r>
              <a:rPr sz="2400" spc="-1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40" dirty="0">
                <a:solidFill>
                  <a:srgbClr val="444949"/>
                </a:solidFill>
                <a:latin typeface="Gill Sans MT"/>
                <a:cs typeface="Gill Sans MT"/>
              </a:rPr>
              <a:t>Region</a:t>
            </a:r>
            <a:endParaRPr sz="2400">
              <a:latin typeface="Gill Sans MT"/>
              <a:cs typeface="Gill Sans MT"/>
            </a:endParaRPr>
          </a:p>
          <a:p>
            <a:pPr marL="698500" lvl="1" indent="-228600">
              <a:lnSpc>
                <a:spcPct val="100000"/>
              </a:lnSpc>
              <a:spcBef>
                <a:spcPts val="215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40" dirty="0">
                <a:solidFill>
                  <a:srgbClr val="444949"/>
                </a:solidFill>
                <a:latin typeface="Gill Sans MT"/>
                <a:cs typeface="Gill Sans MT"/>
              </a:rPr>
              <a:t>The </a:t>
            </a:r>
            <a:r>
              <a:rPr sz="2400" spc="-55" dirty="0">
                <a:solidFill>
                  <a:srgbClr val="444949"/>
                </a:solidFill>
                <a:latin typeface="Gill Sans MT"/>
                <a:cs typeface="Gill Sans MT"/>
              </a:rPr>
              <a:t>DR </a:t>
            </a:r>
            <a:r>
              <a:rPr sz="2400" spc="-50" dirty="0">
                <a:solidFill>
                  <a:srgbClr val="444949"/>
                </a:solidFill>
                <a:latin typeface="Gill Sans MT"/>
                <a:cs typeface="Gill Sans MT"/>
              </a:rPr>
              <a:t>region </a:t>
            </a:r>
            <a:r>
              <a:rPr sz="2400" spc="-30" dirty="0">
                <a:solidFill>
                  <a:srgbClr val="444949"/>
                </a:solidFill>
                <a:latin typeface="Gill Sans MT"/>
                <a:cs typeface="Gill Sans MT"/>
              </a:rPr>
              <a:t>can </a:t>
            </a:r>
            <a:r>
              <a:rPr sz="2400" spc="10" dirty="0">
                <a:solidFill>
                  <a:srgbClr val="444949"/>
                </a:solidFill>
                <a:latin typeface="Gill Sans MT"/>
                <a:cs typeface="Gill Sans MT"/>
              </a:rPr>
              <a:t>be </a:t>
            </a:r>
            <a:r>
              <a:rPr sz="2400" spc="-30" dirty="0">
                <a:solidFill>
                  <a:srgbClr val="444949"/>
                </a:solidFill>
                <a:latin typeface="Gill Sans MT"/>
                <a:cs typeface="Gill Sans MT"/>
              </a:rPr>
              <a:t>used </a:t>
            </a:r>
            <a:r>
              <a:rPr sz="2400" spc="-80" dirty="0">
                <a:solidFill>
                  <a:srgbClr val="444949"/>
                </a:solidFill>
                <a:latin typeface="Gill Sans MT"/>
                <a:cs typeface="Gill Sans MT"/>
              </a:rPr>
              <a:t>for </a:t>
            </a:r>
            <a:r>
              <a:rPr sz="2400" spc="-75" dirty="0">
                <a:solidFill>
                  <a:srgbClr val="444949"/>
                </a:solidFill>
                <a:latin typeface="Gill Sans MT"/>
                <a:cs typeface="Gill Sans MT"/>
              </a:rPr>
              <a:t>lower </a:t>
            </a:r>
            <a:r>
              <a:rPr sz="2400" spc="-45" dirty="0">
                <a:solidFill>
                  <a:srgbClr val="444949"/>
                </a:solidFill>
                <a:latin typeface="Gill Sans MT"/>
                <a:cs typeface="Gill Sans MT"/>
              </a:rPr>
              <a:t>latency</a:t>
            </a:r>
            <a:r>
              <a:rPr sz="2400" spc="29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50" dirty="0">
                <a:solidFill>
                  <a:srgbClr val="444949"/>
                </a:solidFill>
                <a:latin typeface="Gill Sans MT"/>
                <a:cs typeface="Gill Sans MT"/>
              </a:rPr>
              <a:t>reads</a:t>
            </a:r>
            <a:endParaRPr sz="2400">
              <a:latin typeface="Gill Sans MT"/>
              <a:cs typeface="Gill Sans MT"/>
            </a:endParaRPr>
          </a:p>
          <a:p>
            <a:pPr marL="698500" lvl="1" indent="-228600">
              <a:lnSpc>
                <a:spcPct val="100000"/>
              </a:lnSpc>
              <a:spcBef>
                <a:spcPts val="219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180" dirty="0">
                <a:solidFill>
                  <a:srgbClr val="444949"/>
                </a:solidFill>
                <a:latin typeface="Gill Sans MT"/>
                <a:cs typeface="Gill Sans MT"/>
              </a:rPr>
              <a:t>&lt; </a:t>
            </a:r>
            <a:r>
              <a:rPr sz="2400" dirty="0">
                <a:solidFill>
                  <a:srgbClr val="444949"/>
                </a:solidFill>
                <a:latin typeface="Gill Sans MT"/>
                <a:cs typeface="Gill Sans MT"/>
              </a:rPr>
              <a:t>1 </a:t>
            </a:r>
            <a:r>
              <a:rPr sz="2400" spc="-35" dirty="0">
                <a:solidFill>
                  <a:srgbClr val="444949"/>
                </a:solidFill>
                <a:latin typeface="Gill Sans MT"/>
                <a:cs typeface="Gill Sans MT"/>
              </a:rPr>
              <a:t>second </a:t>
            </a:r>
            <a:r>
              <a:rPr sz="2400" spc="-50" dirty="0">
                <a:solidFill>
                  <a:srgbClr val="444949"/>
                </a:solidFill>
                <a:latin typeface="Gill Sans MT"/>
                <a:cs typeface="Gill Sans MT"/>
              </a:rPr>
              <a:t>replica </a:t>
            </a:r>
            <a:r>
              <a:rPr sz="2400" spc="-30" dirty="0">
                <a:solidFill>
                  <a:srgbClr val="444949"/>
                </a:solidFill>
                <a:latin typeface="Gill Sans MT"/>
                <a:cs typeface="Gill Sans MT"/>
              </a:rPr>
              <a:t>lag on</a:t>
            </a:r>
            <a:r>
              <a:rPr sz="2400" spc="-10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35" dirty="0">
                <a:solidFill>
                  <a:srgbClr val="444949"/>
                </a:solidFill>
                <a:latin typeface="Gill Sans MT"/>
                <a:cs typeface="Gill Sans MT"/>
              </a:rPr>
              <a:t>average</a:t>
            </a:r>
            <a:endParaRPr sz="24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3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75" dirty="0">
                <a:solidFill>
                  <a:srgbClr val="444949"/>
                </a:solidFill>
                <a:latin typeface="Gill Sans MT"/>
                <a:cs typeface="Gill Sans MT"/>
              </a:rPr>
              <a:t>If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not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using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Global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Databases, </a:t>
            </a:r>
            <a:r>
              <a:rPr sz="2800" spc="-65" dirty="0">
                <a:solidFill>
                  <a:srgbClr val="444949"/>
                </a:solidFill>
                <a:latin typeface="Gill Sans MT"/>
                <a:cs typeface="Gill Sans MT"/>
              </a:rPr>
              <a:t>you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can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create </a:t>
            </a:r>
            <a:r>
              <a:rPr sz="2800" spc="-70" dirty="0">
                <a:solidFill>
                  <a:srgbClr val="444949"/>
                </a:solidFill>
                <a:latin typeface="Gill Sans MT"/>
                <a:cs typeface="Gill Sans MT"/>
              </a:rPr>
              <a:t>cross-region </a:t>
            </a:r>
            <a:r>
              <a:rPr sz="2800" spc="-25" dirty="0">
                <a:solidFill>
                  <a:srgbClr val="444949"/>
                </a:solidFill>
                <a:latin typeface="Gill Sans MT"/>
                <a:cs typeface="Gill Sans MT"/>
              </a:rPr>
              <a:t>Read</a:t>
            </a:r>
            <a:r>
              <a:rPr sz="2800" spc="26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Replicas</a:t>
            </a:r>
            <a:endParaRPr sz="2800">
              <a:latin typeface="Gill Sans MT"/>
              <a:cs typeface="Gill Sans MT"/>
            </a:endParaRPr>
          </a:p>
          <a:p>
            <a:pPr marL="698500" lvl="1" indent="-228600">
              <a:lnSpc>
                <a:spcPct val="100000"/>
              </a:lnSpc>
              <a:spcBef>
                <a:spcPts val="229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65" dirty="0">
                <a:solidFill>
                  <a:srgbClr val="444949"/>
                </a:solidFill>
                <a:latin typeface="Gill Sans MT"/>
                <a:cs typeface="Gill Sans MT"/>
              </a:rPr>
              <a:t>But </a:t>
            </a:r>
            <a:r>
              <a:rPr sz="2400" spc="-35" dirty="0">
                <a:solidFill>
                  <a:srgbClr val="444949"/>
                </a:solidFill>
                <a:latin typeface="Gill Sans MT"/>
                <a:cs typeface="Gill Sans MT"/>
              </a:rPr>
              <a:t>the </a:t>
            </a:r>
            <a:r>
              <a:rPr sz="2400" spc="-100" dirty="0">
                <a:solidFill>
                  <a:srgbClr val="444949"/>
                </a:solidFill>
                <a:latin typeface="Gill Sans MT"/>
                <a:cs typeface="Gill Sans MT"/>
              </a:rPr>
              <a:t>FAQ </a:t>
            </a:r>
            <a:r>
              <a:rPr sz="2400" spc="-35" dirty="0">
                <a:solidFill>
                  <a:srgbClr val="444949"/>
                </a:solidFill>
                <a:latin typeface="Gill Sans MT"/>
                <a:cs typeface="Gill Sans MT"/>
              </a:rPr>
              <a:t>recommends </a:t>
            </a:r>
            <a:r>
              <a:rPr sz="2400" spc="-55" dirty="0">
                <a:solidFill>
                  <a:srgbClr val="444949"/>
                </a:solidFill>
                <a:latin typeface="Gill Sans MT"/>
                <a:cs typeface="Gill Sans MT"/>
              </a:rPr>
              <a:t>you </a:t>
            </a:r>
            <a:r>
              <a:rPr sz="2400" spc="-35" dirty="0">
                <a:solidFill>
                  <a:srgbClr val="444949"/>
                </a:solidFill>
                <a:latin typeface="Gill Sans MT"/>
                <a:cs typeface="Gill Sans MT"/>
              </a:rPr>
              <a:t>use </a:t>
            </a:r>
            <a:r>
              <a:rPr sz="2400" spc="-40" dirty="0">
                <a:solidFill>
                  <a:srgbClr val="444949"/>
                </a:solidFill>
                <a:latin typeface="Gill Sans MT"/>
                <a:cs typeface="Gill Sans MT"/>
              </a:rPr>
              <a:t>Global </a:t>
            </a:r>
            <a:r>
              <a:rPr sz="2400" spc="-30" dirty="0">
                <a:solidFill>
                  <a:srgbClr val="444949"/>
                </a:solidFill>
                <a:latin typeface="Gill Sans MT"/>
                <a:cs typeface="Gill Sans MT"/>
              </a:rPr>
              <a:t>Databases</a:t>
            </a:r>
            <a:r>
              <a:rPr sz="2400" spc="32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40" dirty="0">
                <a:solidFill>
                  <a:srgbClr val="444949"/>
                </a:solidFill>
                <a:latin typeface="Gill Sans MT"/>
                <a:cs typeface="Gill Sans MT"/>
              </a:rPr>
              <a:t>instead</a:t>
            </a:r>
            <a:endParaRPr sz="2400"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878504114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374395"/>
            <a:ext cx="6191250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80" dirty="0"/>
              <a:t>AWS ElastiCache</a:t>
            </a:r>
            <a:r>
              <a:rPr spc="30" dirty="0"/>
              <a:t> </a:t>
            </a:r>
            <a:r>
              <a:rPr spc="-45" dirty="0"/>
              <a:t>Overview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16939" y="1339393"/>
            <a:ext cx="9959340" cy="4338320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484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40" dirty="0">
                <a:solidFill>
                  <a:srgbClr val="444949"/>
                </a:solidFill>
                <a:latin typeface="Gill Sans MT"/>
                <a:cs typeface="Gill Sans MT"/>
              </a:rPr>
              <a:t>The </a:t>
            </a:r>
            <a:r>
              <a:rPr sz="2600" spc="-25" dirty="0">
                <a:solidFill>
                  <a:srgbClr val="444949"/>
                </a:solidFill>
                <a:latin typeface="Gill Sans MT"/>
                <a:cs typeface="Gill Sans MT"/>
              </a:rPr>
              <a:t>same </a:t>
            </a:r>
            <a:r>
              <a:rPr sz="2600" spc="-45" dirty="0">
                <a:solidFill>
                  <a:srgbClr val="444949"/>
                </a:solidFill>
                <a:latin typeface="Gill Sans MT"/>
                <a:cs typeface="Gill Sans MT"/>
              </a:rPr>
              <a:t>way </a:t>
            </a:r>
            <a:r>
              <a:rPr sz="2600" spc="-30" dirty="0">
                <a:solidFill>
                  <a:srgbClr val="444949"/>
                </a:solidFill>
                <a:latin typeface="Gill Sans MT"/>
                <a:cs typeface="Gill Sans MT"/>
              </a:rPr>
              <a:t>RDS </a:t>
            </a:r>
            <a:r>
              <a:rPr sz="2600" spc="-90" dirty="0">
                <a:solidFill>
                  <a:srgbClr val="444949"/>
                </a:solidFill>
                <a:latin typeface="Gill Sans MT"/>
                <a:cs typeface="Gill Sans MT"/>
              </a:rPr>
              <a:t>is </a:t>
            </a:r>
            <a:r>
              <a:rPr sz="2600" spc="-55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2600" spc="-30" dirty="0">
                <a:solidFill>
                  <a:srgbClr val="444949"/>
                </a:solidFill>
                <a:latin typeface="Gill Sans MT"/>
                <a:cs typeface="Gill Sans MT"/>
              </a:rPr>
              <a:t>get </a:t>
            </a:r>
            <a:r>
              <a:rPr sz="2600" spc="-10" dirty="0">
                <a:solidFill>
                  <a:srgbClr val="444949"/>
                </a:solidFill>
                <a:latin typeface="Gill Sans MT"/>
                <a:cs typeface="Gill Sans MT"/>
              </a:rPr>
              <a:t>managed </a:t>
            </a:r>
            <a:r>
              <a:rPr sz="2600" spc="-50" dirty="0">
                <a:solidFill>
                  <a:srgbClr val="444949"/>
                </a:solidFill>
                <a:latin typeface="Gill Sans MT"/>
                <a:cs typeface="Gill Sans MT"/>
              </a:rPr>
              <a:t>Relational</a:t>
            </a:r>
            <a:r>
              <a:rPr sz="2600" spc="39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spc="-25" dirty="0">
                <a:solidFill>
                  <a:srgbClr val="444949"/>
                </a:solidFill>
                <a:latin typeface="Gill Sans MT"/>
                <a:cs typeface="Gill Sans MT"/>
              </a:rPr>
              <a:t>Databases…</a:t>
            </a:r>
            <a:endParaRPr sz="26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384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50" dirty="0">
                <a:solidFill>
                  <a:srgbClr val="444949"/>
                </a:solidFill>
                <a:latin typeface="Gill Sans MT"/>
                <a:cs typeface="Gill Sans MT"/>
              </a:rPr>
              <a:t>ElastiCache </a:t>
            </a:r>
            <a:r>
              <a:rPr sz="2600" spc="-90" dirty="0">
                <a:solidFill>
                  <a:srgbClr val="444949"/>
                </a:solidFill>
                <a:latin typeface="Gill Sans MT"/>
                <a:cs typeface="Gill Sans MT"/>
              </a:rPr>
              <a:t>is </a:t>
            </a:r>
            <a:r>
              <a:rPr sz="2600" spc="-55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2600" spc="-30" dirty="0">
                <a:solidFill>
                  <a:srgbClr val="444949"/>
                </a:solidFill>
                <a:latin typeface="Gill Sans MT"/>
                <a:cs typeface="Gill Sans MT"/>
              </a:rPr>
              <a:t>get </a:t>
            </a:r>
            <a:r>
              <a:rPr sz="2600" spc="-5" dirty="0">
                <a:solidFill>
                  <a:srgbClr val="444949"/>
                </a:solidFill>
                <a:latin typeface="Gill Sans MT"/>
                <a:cs typeface="Gill Sans MT"/>
              </a:rPr>
              <a:t>managed </a:t>
            </a:r>
            <a:r>
              <a:rPr sz="2600" spc="-55" dirty="0">
                <a:solidFill>
                  <a:srgbClr val="444949"/>
                </a:solidFill>
                <a:latin typeface="Gill Sans MT"/>
                <a:cs typeface="Gill Sans MT"/>
              </a:rPr>
              <a:t>Redis </a:t>
            </a:r>
            <a:r>
              <a:rPr sz="2600" spc="-100" dirty="0">
                <a:solidFill>
                  <a:srgbClr val="444949"/>
                </a:solidFill>
                <a:latin typeface="Gill Sans MT"/>
                <a:cs typeface="Gill Sans MT"/>
              </a:rPr>
              <a:t>or</a:t>
            </a:r>
            <a:r>
              <a:rPr sz="2600" spc="33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spc="-20" dirty="0">
                <a:solidFill>
                  <a:srgbClr val="444949"/>
                </a:solidFill>
                <a:latin typeface="Gill Sans MT"/>
                <a:cs typeface="Gill Sans MT"/>
              </a:rPr>
              <a:t>Memcached</a:t>
            </a:r>
            <a:endParaRPr sz="26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359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45" dirty="0">
                <a:solidFill>
                  <a:srgbClr val="444949"/>
                </a:solidFill>
                <a:latin typeface="Gill Sans MT"/>
                <a:cs typeface="Gill Sans MT"/>
              </a:rPr>
              <a:t>Caches </a:t>
            </a:r>
            <a:r>
              <a:rPr sz="2600" spc="-60" dirty="0">
                <a:solidFill>
                  <a:srgbClr val="444949"/>
                </a:solidFill>
                <a:latin typeface="Gill Sans MT"/>
                <a:cs typeface="Gill Sans MT"/>
              </a:rPr>
              <a:t>are </a:t>
            </a:r>
            <a:r>
              <a:rPr sz="2600" spc="-25" dirty="0">
                <a:solidFill>
                  <a:srgbClr val="444949"/>
                </a:solidFill>
                <a:latin typeface="Gill Sans MT"/>
                <a:cs typeface="Gill Sans MT"/>
              </a:rPr>
              <a:t>in-memory databases </a:t>
            </a:r>
            <a:r>
              <a:rPr sz="2600" spc="-60" dirty="0">
                <a:solidFill>
                  <a:srgbClr val="444949"/>
                </a:solidFill>
                <a:latin typeface="Gill Sans MT"/>
                <a:cs typeface="Gill Sans MT"/>
              </a:rPr>
              <a:t>with </a:t>
            </a:r>
            <a:r>
              <a:rPr sz="2600" spc="-75" dirty="0">
                <a:solidFill>
                  <a:srgbClr val="444949"/>
                </a:solidFill>
                <a:latin typeface="Gill Sans MT"/>
                <a:cs typeface="Gill Sans MT"/>
              </a:rPr>
              <a:t>really </a:t>
            </a:r>
            <a:r>
              <a:rPr sz="2600" spc="-40" dirty="0">
                <a:solidFill>
                  <a:srgbClr val="444949"/>
                </a:solidFill>
                <a:latin typeface="Gill Sans MT"/>
                <a:cs typeface="Gill Sans MT"/>
              </a:rPr>
              <a:t>high performance, </a:t>
            </a:r>
            <a:r>
              <a:rPr sz="2600" spc="-65" dirty="0">
                <a:solidFill>
                  <a:srgbClr val="444949"/>
                </a:solidFill>
                <a:latin typeface="Gill Sans MT"/>
                <a:cs typeface="Gill Sans MT"/>
              </a:rPr>
              <a:t>low</a:t>
            </a:r>
            <a:r>
              <a:rPr sz="2600" spc="24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spc="-45" dirty="0">
                <a:solidFill>
                  <a:srgbClr val="444949"/>
                </a:solidFill>
                <a:latin typeface="Gill Sans MT"/>
                <a:cs typeface="Gill Sans MT"/>
              </a:rPr>
              <a:t>latency</a:t>
            </a:r>
            <a:endParaRPr sz="26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380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35" dirty="0">
                <a:solidFill>
                  <a:srgbClr val="444949"/>
                </a:solidFill>
                <a:latin typeface="Gill Sans MT"/>
                <a:cs typeface="Gill Sans MT"/>
              </a:rPr>
              <a:t>Helps </a:t>
            </a:r>
            <a:r>
              <a:rPr sz="2600" spc="-45" dirty="0">
                <a:solidFill>
                  <a:srgbClr val="444949"/>
                </a:solidFill>
                <a:latin typeface="Gill Sans MT"/>
                <a:cs typeface="Gill Sans MT"/>
              </a:rPr>
              <a:t>reduce </a:t>
            </a:r>
            <a:r>
              <a:rPr sz="2600" spc="-30" dirty="0">
                <a:solidFill>
                  <a:srgbClr val="444949"/>
                </a:solidFill>
                <a:latin typeface="Gill Sans MT"/>
                <a:cs typeface="Gill Sans MT"/>
              </a:rPr>
              <a:t>load off of </a:t>
            </a:r>
            <a:r>
              <a:rPr sz="2600" spc="-25" dirty="0">
                <a:solidFill>
                  <a:srgbClr val="444949"/>
                </a:solidFill>
                <a:latin typeface="Gill Sans MT"/>
                <a:cs typeface="Gill Sans MT"/>
              </a:rPr>
              <a:t>databases </a:t>
            </a:r>
            <a:r>
              <a:rPr sz="2600" spc="-85" dirty="0">
                <a:solidFill>
                  <a:srgbClr val="444949"/>
                </a:solidFill>
                <a:latin typeface="Gill Sans MT"/>
                <a:cs typeface="Gill Sans MT"/>
              </a:rPr>
              <a:t>for </a:t>
            </a:r>
            <a:r>
              <a:rPr sz="2600" spc="-45" dirty="0">
                <a:solidFill>
                  <a:srgbClr val="444949"/>
                </a:solidFill>
                <a:latin typeface="Gill Sans MT"/>
                <a:cs typeface="Gill Sans MT"/>
              </a:rPr>
              <a:t>read </a:t>
            </a:r>
            <a:r>
              <a:rPr sz="2600" spc="-55" dirty="0">
                <a:solidFill>
                  <a:srgbClr val="444949"/>
                </a:solidFill>
                <a:latin typeface="Gill Sans MT"/>
                <a:cs typeface="Gill Sans MT"/>
              </a:rPr>
              <a:t>intensive</a:t>
            </a:r>
            <a:r>
              <a:rPr sz="2600" spc="36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spc="-55" dirty="0">
                <a:solidFill>
                  <a:srgbClr val="444949"/>
                </a:solidFill>
                <a:latin typeface="Gill Sans MT"/>
                <a:cs typeface="Gill Sans MT"/>
              </a:rPr>
              <a:t>workloads</a:t>
            </a:r>
            <a:endParaRPr sz="26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385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35" dirty="0">
                <a:solidFill>
                  <a:srgbClr val="444949"/>
                </a:solidFill>
                <a:latin typeface="Gill Sans MT"/>
                <a:cs typeface="Gill Sans MT"/>
              </a:rPr>
              <a:t>Helps </a:t>
            </a:r>
            <a:r>
              <a:rPr sz="2600" spc="-45" dirty="0">
                <a:solidFill>
                  <a:srgbClr val="444949"/>
                </a:solidFill>
                <a:latin typeface="Gill Sans MT"/>
                <a:cs typeface="Gill Sans MT"/>
              </a:rPr>
              <a:t>make </a:t>
            </a:r>
            <a:r>
              <a:rPr sz="2600" spc="-85" dirty="0">
                <a:solidFill>
                  <a:srgbClr val="444949"/>
                </a:solidFill>
                <a:latin typeface="Gill Sans MT"/>
                <a:cs typeface="Gill Sans MT"/>
              </a:rPr>
              <a:t>your </a:t>
            </a:r>
            <a:r>
              <a:rPr sz="2600" spc="-40" dirty="0">
                <a:solidFill>
                  <a:srgbClr val="444949"/>
                </a:solidFill>
                <a:latin typeface="Gill Sans MT"/>
                <a:cs typeface="Gill Sans MT"/>
              </a:rPr>
              <a:t>application</a:t>
            </a:r>
            <a:r>
              <a:rPr sz="2600" spc="17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spc="-55" dirty="0">
                <a:solidFill>
                  <a:srgbClr val="444949"/>
                </a:solidFill>
                <a:latin typeface="Gill Sans MT"/>
                <a:cs typeface="Gill Sans MT"/>
              </a:rPr>
              <a:t>stateless</a:t>
            </a:r>
            <a:endParaRPr sz="26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360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65" dirty="0">
                <a:solidFill>
                  <a:srgbClr val="444949"/>
                </a:solidFill>
                <a:latin typeface="Gill Sans MT"/>
                <a:cs typeface="Gill Sans MT"/>
              </a:rPr>
              <a:t>Write </a:t>
            </a:r>
            <a:r>
              <a:rPr sz="2600" spc="-35" dirty="0">
                <a:solidFill>
                  <a:srgbClr val="444949"/>
                </a:solidFill>
                <a:latin typeface="Gill Sans MT"/>
                <a:cs typeface="Gill Sans MT"/>
              </a:rPr>
              <a:t>Scaling </a:t>
            </a:r>
            <a:r>
              <a:rPr sz="2600" spc="-45" dirty="0">
                <a:solidFill>
                  <a:srgbClr val="444949"/>
                </a:solidFill>
                <a:latin typeface="Gill Sans MT"/>
                <a:cs typeface="Gill Sans MT"/>
              </a:rPr>
              <a:t>using</a:t>
            </a:r>
            <a:r>
              <a:rPr sz="2600" spc="11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spc="-55" dirty="0">
                <a:solidFill>
                  <a:srgbClr val="444949"/>
                </a:solidFill>
                <a:latin typeface="Gill Sans MT"/>
                <a:cs typeface="Gill Sans MT"/>
              </a:rPr>
              <a:t>sharding</a:t>
            </a:r>
            <a:endParaRPr sz="26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385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25" dirty="0">
                <a:solidFill>
                  <a:srgbClr val="444949"/>
                </a:solidFill>
                <a:latin typeface="Gill Sans MT"/>
                <a:cs typeface="Gill Sans MT"/>
              </a:rPr>
              <a:t>Read </a:t>
            </a:r>
            <a:r>
              <a:rPr sz="2600" spc="-35" dirty="0">
                <a:solidFill>
                  <a:srgbClr val="444949"/>
                </a:solidFill>
                <a:latin typeface="Gill Sans MT"/>
                <a:cs typeface="Gill Sans MT"/>
              </a:rPr>
              <a:t>Scaling </a:t>
            </a:r>
            <a:r>
              <a:rPr sz="2600" spc="-50" dirty="0">
                <a:solidFill>
                  <a:srgbClr val="444949"/>
                </a:solidFill>
                <a:latin typeface="Gill Sans MT"/>
                <a:cs typeface="Gill Sans MT"/>
              </a:rPr>
              <a:t>using </a:t>
            </a:r>
            <a:r>
              <a:rPr sz="2600" spc="-25" dirty="0">
                <a:solidFill>
                  <a:srgbClr val="444949"/>
                </a:solidFill>
                <a:latin typeface="Gill Sans MT"/>
                <a:cs typeface="Gill Sans MT"/>
              </a:rPr>
              <a:t>Read</a:t>
            </a:r>
            <a:r>
              <a:rPr sz="2600" spc="12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spc="-50" dirty="0">
                <a:solidFill>
                  <a:srgbClr val="444949"/>
                </a:solidFill>
                <a:latin typeface="Gill Sans MT"/>
                <a:cs typeface="Gill Sans MT"/>
              </a:rPr>
              <a:t>Replicas</a:t>
            </a:r>
            <a:endParaRPr sz="26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385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55" dirty="0">
                <a:solidFill>
                  <a:srgbClr val="444949"/>
                </a:solidFill>
                <a:latin typeface="Gill Sans MT"/>
                <a:cs typeface="Gill Sans MT"/>
              </a:rPr>
              <a:t>Multi </a:t>
            </a:r>
            <a:r>
              <a:rPr sz="2600" spc="-20" dirty="0">
                <a:solidFill>
                  <a:srgbClr val="444949"/>
                </a:solidFill>
                <a:latin typeface="Gill Sans MT"/>
                <a:cs typeface="Gill Sans MT"/>
              </a:rPr>
              <a:t>AZ </a:t>
            </a:r>
            <a:r>
              <a:rPr sz="2600" spc="-60" dirty="0">
                <a:solidFill>
                  <a:srgbClr val="444949"/>
                </a:solidFill>
                <a:latin typeface="Gill Sans MT"/>
                <a:cs typeface="Gill Sans MT"/>
              </a:rPr>
              <a:t>with </a:t>
            </a:r>
            <a:r>
              <a:rPr sz="2600" spc="-70" dirty="0">
                <a:solidFill>
                  <a:srgbClr val="444949"/>
                </a:solidFill>
                <a:latin typeface="Gill Sans MT"/>
                <a:cs typeface="Gill Sans MT"/>
              </a:rPr>
              <a:t>Failover</a:t>
            </a:r>
            <a:r>
              <a:rPr sz="2600" spc="-6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spc="-45" dirty="0">
                <a:solidFill>
                  <a:srgbClr val="444949"/>
                </a:solidFill>
                <a:latin typeface="Gill Sans MT"/>
                <a:cs typeface="Gill Sans MT"/>
              </a:rPr>
              <a:t>Capability</a:t>
            </a:r>
            <a:endParaRPr sz="2600">
              <a:latin typeface="Gill Sans MT"/>
              <a:cs typeface="Gill Sans MT"/>
            </a:endParaRPr>
          </a:p>
          <a:p>
            <a:pPr marL="241300" marR="944244" indent="-228600">
              <a:lnSpc>
                <a:spcPct val="80000"/>
              </a:lnSpc>
              <a:spcBef>
                <a:spcPts val="985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50" dirty="0">
                <a:solidFill>
                  <a:srgbClr val="444949"/>
                </a:solidFill>
                <a:latin typeface="Gill Sans MT"/>
                <a:cs typeface="Gill Sans MT"/>
              </a:rPr>
              <a:t>AWS </a:t>
            </a:r>
            <a:r>
              <a:rPr sz="2600" spc="-65" dirty="0">
                <a:solidFill>
                  <a:srgbClr val="444949"/>
                </a:solidFill>
                <a:latin typeface="Gill Sans MT"/>
                <a:cs typeface="Gill Sans MT"/>
              </a:rPr>
              <a:t>takes </a:t>
            </a:r>
            <a:r>
              <a:rPr sz="2600" spc="-60" dirty="0">
                <a:solidFill>
                  <a:srgbClr val="444949"/>
                </a:solidFill>
                <a:latin typeface="Gill Sans MT"/>
                <a:cs typeface="Gill Sans MT"/>
              </a:rPr>
              <a:t>care </a:t>
            </a:r>
            <a:r>
              <a:rPr sz="2600" spc="-30" dirty="0">
                <a:solidFill>
                  <a:srgbClr val="444949"/>
                </a:solidFill>
                <a:latin typeface="Gill Sans MT"/>
                <a:cs typeface="Gill Sans MT"/>
              </a:rPr>
              <a:t>of </a:t>
            </a:r>
            <a:r>
              <a:rPr sz="2600" spc="5" dirty="0">
                <a:solidFill>
                  <a:srgbClr val="444949"/>
                </a:solidFill>
                <a:latin typeface="Gill Sans MT"/>
                <a:cs typeface="Gill Sans MT"/>
              </a:rPr>
              <a:t>OS </a:t>
            </a:r>
            <a:r>
              <a:rPr sz="2600" spc="-30" dirty="0">
                <a:solidFill>
                  <a:srgbClr val="444949"/>
                </a:solidFill>
                <a:latin typeface="Gill Sans MT"/>
                <a:cs typeface="Gill Sans MT"/>
              </a:rPr>
              <a:t>maintenance </a:t>
            </a:r>
            <a:r>
              <a:rPr sz="2600" spc="-5" dirty="0">
                <a:solidFill>
                  <a:srgbClr val="444949"/>
                </a:solidFill>
                <a:latin typeface="Gill Sans MT"/>
                <a:cs typeface="Gill Sans MT"/>
              </a:rPr>
              <a:t>/ </a:t>
            </a:r>
            <a:r>
              <a:rPr sz="2600" spc="-40" dirty="0">
                <a:solidFill>
                  <a:srgbClr val="444949"/>
                </a:solidFill>
                <a:latin typeface="Gill Sans MT"/>
                <a:cs typeface="Gill Sans MT"/>
              </a:rPr>
              <a:t>patching, </a:t>
            </a:r>
            <a:r>
              <a:rPr sz="2600" spc="-55" dirty="0">
                <a:solidFill>
                  <a:srgbClr val="444949"/>
                </a:solidFill>
                <a:latin typeface="Gill Sans MT"/>
                <a:cs typeface="Gill Sans MT"/>
              </a:rPr>
              <a:t>optimizations, setup,  configuration, monitoring, </a:t>
            </a:r>
            <a:r>
              <a:rPr sz="2600" spc="-60" dirty="0">
                <a:solidFill>
                  <a:srgbClr val="444949"/>
                </a:solidFill>
                <a:latin typeface="Gill Sans MT"/>
                <a:cs typeface="Gill Sans MT"/>
              </a:rPr>
              <a:t>failure </a:t>
            </a:r>
            <a:r>
              <a:rPr sz="2600" spc="-55" dirty="0">
                <a:solidFill>
                  <a:srgbClr val="444949"/>
                </a:solidFill>
                <a:latin typeface="Gill Sans MT"/>
                <a:cs typeface="Gill Sans MT"/>
              </a:rPr>
              <a:t>recovery </a:t>
            </a:r>
            <a:r>
              <a:rPr sz="2600" spc="-15" dirty="0">
                <a:solidFill>
                  <a:srgbClr val="444949"/>
                </a:solidFill>
                <a:latin typeface="Gill Sans MT"/>
                <a:cs typeface="Gill Sans MT"/>
              </a:rPr>
              <a:t>and</a:t>
            </a:r>
            <a:r>
              <a:rPr sz="2600" spc="-16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spc="-40" dirty="0">
                <a:solidFill>
                  <a:srgbClr val="444949"/>
                </a:solidFill>
                <a:latin typeface="Gill Sans MT"/>
                <a:cs typeface="Gill Sans MT"/>
              </a:rPr>
              <a:t>backups</a:t>
            </a:r>
            <a:endParaRPr sz="2600">
              <a:latin typeface="Gill Sans MT"/>
              <a:cs typeface="Gill Sans MT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0405871" y="329184"/>
            <a:ext cx="947927" cy="11186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41892" y="6471592"/>
            <a:ext cx="1276985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203439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374395"/>
            <a:ext cx="3796665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70" dirty="0"/>
              <a:t>IAM</a:t>
            </a:r>
            <a:r>
              <a:rPr spc="-35" dirty="0"/>
              <a:t> </a:t>
            </a:r>
            <a:r>
              <a:rPr spc="-105" dirty="0"/>
              <a:t>Introduction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523997" y="1684420"/>
            <a:ext cx="2310130" cy="2486660"/>
          </a:xfrm>
          <a:prstGeom prst="rect">
            <a:avLst/>
          </a:prstGeom>
          <a:solidFill>
            <a:srgbClr val="5091D0"/>
          </a:solidFill>
          <a:ln w="12700">
            <a:solidFill>
              <a:srgbClr val="386998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450">
              <a:latin typeface="Times New Roman"/>
              <a:cs typeface="Times New Roman"/>
            </a:endParaRPr>
          </a:p>
          <a:p>
            <a:pPr marL="635" algn="ctr">
              <a:lnSpc>
                <a:spcPct val="100000"/>
              </a:lnSpc>
            </a:pP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Users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850">
              <a:latin typeface="Times New Roman"/>
              <a:cs typeface="Times New Roman"/>
            </a:endParaRPr>
          </a:p>
          <a:p>
            <a:pPr marL="342900" marR="335280" algn="ctr">
              <a:lnSpc>
                <a:spcPct val="100000"/>
              </a:lnSpc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Usually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800" spc="-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physical  person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932946" y="1684420"/>
            <a:ext cx="2310130" cy="2486660"/>
          </a:xfrm>
          <a:prstGeom prst="rect">
            <a:avLst/>
          </a:prstGeom>
          <a:solidFill>
            <a:srgbClr val="5091D0"/>
          </a:solidFill>
          <a:ln w="12700">
            <a:solidFill>
              <a:srgbClr val="386998"/>
            </a:solidFill>
          </a:ln>
        </p:spPr>
        <p:txBody>
          <a:bodyPr vert="horz" wrap="square" lIns="0" tIns="132080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1040"/>
              </a:spcBef>
            </a:pP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Groups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850">
              <a:latin typeface="Times New Roman"/>
              <a:cs typeface="Times New Roman"/>
            </a:endParaRPr>
          </a:p>
          <a:p>
            <a:pPr marL="276860" marR="269240" algn="ctr">
              <a:lnSpc>
                <a:spcPct val="100000"/>
              </a:lnSpc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Functions</a:t>
            </a:r>
            <a:r>
              <a:rPr sz="18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(admins, 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devops)</a:t>
            </a:r>
            <a:endParaRPr sz="1800">
              <a:latin typeface="Calibri"/>
              <a:cs typeface="Calibri"/>
            </a:endParaRPr>
          </a:p>
          <a:p>
            <a:pPr marL="218440" marR="210820" algn="ctr">
              <a:lnSpc>
                <a:spcPct val="100000"/>
              </a:lnSpc>
            </a:pPr>
            <a:r>
              <a:rPr sz="1800" spc="-35" dirty="0">
                <a:solidFill>
                  <a:srgbClr val="FFFFFF"/>
                </a:solidFill>
                <a:latin typeface="Calibri"/>
                <a:cs typeface="Calibri"/>
              </a:rPr>
              <a:t>Teams</a:t>
            </a:r>
            <a:r>
              <a:rPr sz="1800" spc="-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(engineering, 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design…)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8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Contains users!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398040" y="1684420"/>
            <a:ext cx="2310130" cy="2486660"/>
          </a:xfrm>
          <a:prstGeom prst="rect">
            <a:avLst/>
          </a:prstGeom>
          <a:solidFill>
            <a:srgbClr val="5091D0"/>
          </a:solidFill>
          <a:ln w="12700">
            <a:solidFill>
              <a:srgbClr val="386998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450">
              <a:latin typeface="Times New Roman"/>
              <a:cs typeface="Times New Roman"/>
            </a:endParaRPr>
          </a:p>
          <a:p>
            <a:pPr marL="635" algn="ctr">
              <a:lnSpc>
                <a:spcPct val="100000"/>
              </a:lnSpc>
            </a:pPr>
            <a:r>
              <a:rPr sz="1800" b="1" spc="-15" dirty="0">
                <a:solidFill>
                  <a:srgbClr val="FFFFFF"/>
                </a:solidFill>
                <a:latin typeface="Calibri"/>
                <a:cs typeface="Calibri"/>
              </a:rPr>
              <a:t>Roles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850">
              <a:latin typeface="Times New Roman"/>
              <a:cs typeface="Times New Roman"/>
            </a:endParaRPr>
          </a:p>
          <a:p>
            <a:pPr marL="177165" marR="170180" algn="ctr">
              <a:lnSpc>
                <a:spcPct val="100000"/>
              </a:lnSpc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Internal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usage</a:t>
            </a:r>
            <a:r>
              <a:rPr sz="18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within  </a:t>
            </a:r>
            <a:r>
              <a:rPr sz="1800" spc="-30" dirty="0">
                <a:solidFill>
                  <a:srgbClr val="FFFFFF"/>
                </a:solidFill>
                <a:latin typeface="Calibri"/>
                <a:cs typeface="Calibri"/>
              </a:rPr>
              <a:t>AWS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 resources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23997" y="4700335"/>
            <a:ext cx="9184640" cy="930910"/>
          </a:xfrm>
          <a:prstGeom prst="rect">
            <a:avLst/>
          </a:prstGeom>
          <a:solidFill>
            <a:srgbClr val="70AD47"/>
          </a:solidFill>
          <a:ln w="12700">
            <a:solidFill>
              <a:srgbClr val="507E32"/>
            </a:solidFill>
          </a:ln>
        </p:spPr>
        <p:txBody>
          <a:bodyPr vert="horz" wrap="square" lIns="0" tIns="17653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390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Policies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(JSON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Documents)</a:t>
            </a:r>
            <a:endParaRPr sz="18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Defines what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each of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above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can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and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cannot</a:t>
            </a:r>
            <a:r>
              <a:rPr sz="1800" spc="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do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582777" y="4176204"/>
            <a:ext cx="193040" cy="529590"/>
          </a:xfrm>
          <a:custGeom>
            <a:avLst/>
            <a:gdLst/>
            <a:ahLst/>
            <a:cxnLst/>
            <a:rect l="l" t="t" r="r" b="b"/>
            <a:pathLst>
              <a:path w="193039" h="529589">
                <a:moveTo>
                  <a:pt x="192502" y="433138"/>
                </a:moveTo>
                <a:lnTo>
                  <a:pt x="0" y="433138"/>
                </a:lnTo>
                <a:lnTo>
                  <a:pt x="96250" y="529389"/>
                </a:lnTo>
                <a:lnTo>
                  <a:pt x="192502" y="433138"/>
                </a:lnTo>
                <a:close/>
              </a:path>
              <a:path w="193039" h="529589">
                <a:moveTo>
                  <a:pt x="144377" y="96250"/>
                </a:moveTo>
                <a:lnTo>
                  <a:pt x="48125" y="96250"/>
                </a:lnTo>
                <a:lnTo>
                  <a:pt x="48125" y="433138"/>
                </a:lnTo>
                <a:lnTo>
                  <a:pt x="144377" y="433138"/>
                </a:lnTo>
                <a:lnTo>
                  <a:pt x="144377" y="96250"/>
                </a:lnTo>
                <a:close/>
              </a:path>
              <a:path w="193039" h="529589">
                <a:moveTo>
                  <a:pt x="96250" y="0"/>
                </a:moveTo>
                <a:lnTo>
                  <a:pt x="0" y="96250"/>
                </a:lnTo>
                <a:lnTo>
                  <a:pt x="192502" y="96250"/>
                </a:lnTo>
                <a:lnTo>
                  <a:pt x="96250" y="0"/>
                </a:lnTo>
                <a:close/>
              </a:path>
            </a:pathLst>
          </a:custGeom>
          <a:solidFill>
            <a:srgbClr val="70AD4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582777" y="4176204"/>
            <a:ext cx="193040" cy="529590"/>
          </a:xfrm>
          <a:custGeom>
            <a:avLst/>
            <a:gdLst/>
            <a:ahLst/>
            <a:cxnLst/>
            <a:rect l="l" t="t" r="r" b="b"/>
            <a:pathLst>
              <a:path w="193039" h="529589">
                <a:moveTo>
                  <a:pt x="0" y="96251"/>
                </a:moveTo>
                <a:lnTo>
                  <a:pt x="96251" y="0"/>
                </a:lnTo>
                <a:lnTo>
                  <a:pt x="192503" y="96251"/>
                </a:lnTo>
                <a:lnTo>
                  <a:pt x="144377" y="96251"/>
                </a:lnTo>
                <a:lnTo>
                  <a:pt x="144377" y="433138"/>
                </a:lnTo>
                <a:lnTo>
                  <a:pt x="192503" y="433138"/>
                </a:lnTo>
                <a:lnTo>
                  <a:pt x="96251" y="529390"/>
                </a:lnTo>
                <a:lnTo>
                  <a:pt x="0" y="433138"/>
                </a:lnTo>
                <a:lnTo>
                  <a:pt x="48125" y="433138"/>
                </a:lnTo>
                <a:lnTo>
                  <a:pt x="48125" y="96251"/>
                </a:lnTo>
                <a:lnTo>
                  <a:pt x="0" y="96251"/>
                </a:lnTo>
                <a:close/>
              </a:path>
            </a:pathLst>
          </a:custGeom>
          <a:ln w="12700">
            <a:solidFill>
              <a:srgbClr val="507E3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991725" y="4176204"/>
            <a:ext cx="193040" cy="529590"/>
          </a:xfrm>
          <a:custGeom>
            <a:avLst/>
            <a:gdLst/>
            <a:ahLst/>
            <a:cxnLst/>
            <a:rect l="l" t="t" r="r" b="b"/>
            <a:pathLst>
              <a:path w="193039" h="529589">
                <a:moveTo>
                  <a:pt x="192502" y="433138"/>
                </a:moveTo>
                <a:lnTo>
                  <a:pt x="0" y="433138"/>
                </a:lnTo>
                <a:lnTo>
                  <a:pt x="96250" y="529389"/>
                </a:lnTo>
                <a:lnTo>
                  <a:pt x="192502" y="433138"/>
                </a:lnTo>
                <a:close/>
              </a:path>
              <a:path w="193039" h="529589">
                <a:moveTo>
                  <a:pt x="144377" y="96250"/>
                </a:moveTo>
                <a:lnTo>
                  <a:pt x="48125" y="96250"/>
                </a:lnTo>
                <a:lnTo>
                  <a:pt x="48125" y="433138"/>
                </a:lnTo>
                <a:lnTo>
                  <a:pt x="144377" y="433138"/>
                </a:lnTo>
                <a:lnTo>
                  <a:pt x="144377" y="96250"/>
                </a:lnTo>
                <a:close/>
              </a:path>
              <a:path w="193039" h="529589">
                <a:moveTo>
                  <a:pt x="96250" y="0"/>
                </a:moveTo>
                <a:lnTo>
                  <a:pt x="0" y="96250"/>
                </a:lnTo>
                <a:lnTo>
                  <a:pt x="192502" y="96250"/>
                </a:lnTo>
                <a:lnTo>
                  <a:pt x="96250" y="0"/>
                </a:lnTo>
                <a:close/>
              </a:path>
            </a:pathLst>
          </a:custGeom>
          <a:solidFill>
            <a:srgbClr val="70AD4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991725" y="4176204"/>
            <a:ext cx="193040" cy="529590"/>
          </a:xfrm>
          <a:custGeom>
            <a:avLst/>
            <a:gdLst/>
            <a:ahLst/>
            <a:cxnLst/>
            <a:rect l="l" t="t" r="r" b="b"/>
            <a:pathLst>
              <a:path w="193039" h="529589">
                <a:moveTo>
                  <a:pt x="0" y="96251"/>
                </a:moveTo>
                <a:lnTo>
                  <a:pt x="96251" y="0"/>
                </a:lnTo>
                <a:lnTo>
                  <a:pt x="192503" y="96251"/>
                </a:lnTo>
                <a:lnTo>
                  <a:pt x="144377" y="96251"/>
                </a:lnTo>
                <a:lnTo>
                  <a:pt x="144377" y="433138"/>
                </a:lnTo>
                <a:lnTo>
                  <a:pt x="192503" y="433138"/>
                </a:lnTo>
                <a:lnTo>
                  <a:pt x="96251" y="529390"/>
                </a:lnTo>
                <a:lnTo>
                  <a:pt x="0" y="433138"/>
                </a:lnTo>
                <a:lnTo>
                  <a:pt x="48125" y="433138"/>
                </a:lnTo>
                <a:lnTo>
                  <a:pt x="48125" y="96251"/>
                </a:lnTo>
                <a:lnTo>
                  <a:pt x="0" y="96251"/>
                </a:lnTo>
                <a:close/>
              </a:path>
            </a:pathLst>
          </a:custGeom>
          <a:ln w="12700">
            <a:solidFill>
              <a:srgbClr val="507E3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9400671" y="4176204"/>
            <a:ext cx="193040" cy="529590"/>
          </a:xfrm>
          <a:custGeom>
            <a:avLst/>
            <a:gdLst/>
            <a:ahLst/>
            <a:cxnLst/>
            <a:rect l="l" t="t" r="r" b="b"/>
            <a:pathLst>
              <a:path w="193040" h="529589">
                <a:moveTo>
                  <a:pt x="192504" y="433138"/>
                </a:moveTo>
                <a:lnTo>
                  <a:pt x="0" y="433138"/>
                </a:lnTo>
                <a:lnTo>
                  <a:pt x="96252" y="529389"/>
                </a:lnTo>
                <a:lnTo>
                  <a:pt x="192504" y="433138"/>
                </a:lnTo>
                <a:close/>
              </a:path>
              <a:path w="193040" h="529589">
                <a:moveTo>
                  <a:pt x="144377" y="96250"/>
                </a:moveTo>
                <a:lnTo>
                  <a:pt x="48126" y="96250"/>
                </a:lnTo>
                <a:lnTo>
                  <a:pt x="48126" y="433138"/>
                </a:lnTo>
                <a:lnTo>
                  <a:pt x="144377" y="433138"/>
                </a:lnTo>
                <a:lnTo>
                  <a:pt x="144377" y="96250"/>
                </a:lnTo>
                <a:close/>
              </a:path>
              <a:path w="193040" h="529589">
                <a:moveTo>
                  <a:pt x="96252" y="0"/>
                </a:moveTo>
                <a:lnTo>
                  <a:pt x="0" y="96250"/>
                </a:lnTo>
                <a:lnTo>
                  <a:pt x="192504" y="96250"/>
                </a:lnTo>
                <a:lnTo>
                  <a:pt x="96252" y="0"/>
                </a:lnTo>
                <a:close/>
              </a:path>
            </a:pathLst>
          </a:custGeom>
          <a:solidFill>
            <a:srgbClr val="70AD4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9400671" y="4176204"/>
            <a:ext cx="193040" cy="529590"/>
          </a:xfrm>
          <a:custGeom>
            <a:avLst/>
            <a:gdLst/>
            <a:ahLst/>
            <a:cxnLst/>
            <a:rect l="l" t="t" r="r" b="b"/>
            <a:pathLst>
              <a:path w="193040" h="529589">
                <a:moveTo>
                  <a:pt x="0" y="96251"/>
                </a:moveTo>
                <a:lnTo>
                  <a:pt x="96251" y="0"/>
                </a:lnTo>
                <a:lnTo>
                  <a:pt x="192503" y="96251"/>
                </a:lnTo>
                <a:lnTo>
                  <a:pt x="144377" y="96251"/>
                </a:lnTo>
                <a:lnTo>
                  <a:pt x="144377" y="433138"/>
                </a:lnTo>
                <a:lnTo>
                  <a:pt x="192503" y="433138"/>
                </a:lnTo>
                <a:lnTo>
                  <a:pt x="96251" y="529390"/>
                </a:lnTo>
                <a:lnTo>
                  <a:pt x="0" y="433138"/>
                </a:lnTo>
                <a:lnTo>
                  <a:pt x="48125" y="433138"/>
                </a:lnTo>
                <a:lnTo>
                  <a:pt x="48125" y="96251"/>
                </a:lnTo>
                <a:lnTo>
                  <a:pt x="0" y="96251"/>
                </a:lnTo>
                <a:close/>
              </a:path>
            </a:pathLst>
          </a:custGeom>
          <a:ln w="12700">
            <a:solidFill>
              <a:srgbClr val="507E3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241892" y="6471592"/>
            <a:ext cx="1276985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70968930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1892" y="6464300"/>
            <a:ext cx="127698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409231" y="1649751"/>
            <a:ext cx="2018030" cy="4268470"/>
          </a:xfrm>
          <a:custGeom>
            <a:avLst/>
            <a:gdLst/>
            <a:ahLst/>
            <a:cxnLst/>
            <a:rect l="l" t="t" r="r" b="b"/>
            <a:pathLst>
              <a:path w="2018029" h="4268470">
                <a:moveTo>
                  <a:pt x="0" y="0"/>
                </a:moveTo>
                <a:lnTo>
                  <a:pt x="2017838" y="0"/>
                </a:lnTo>
                <a:lnTo>
                  <a:pt x="2017838" y="4268448"/>
                </a:lnTo>
                <a:lnTo>
                  <a:pt x="0" y="4268448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44494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916939" y="72644"/>
            <a:ext cx="7426959" cy="129857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ts val="5015"/>
              </a:lnSpc>
              <a:spcBef>
                <a:spcPts val="90"/>
              </a:spcBef>
            </a:pPr>
            <a:r>
              <a:rPr spc="-85" dirty="0"/>
              <a:t>ElastiCache</a:t>
            </a:r>
          </a:p>
          <a:p>
            <a:pPr marL="12700">
              <a:lnSpc>
                <a:spcPts val="5015"/>
              </a:lnSpc>
            </a:pPr>
            <a:r>
              <a:rPr spc="-75" dirty="0"/>
              <a:t>Solution </a:t>
            </a:r>
            <a:r>
              <a:rPr spc="-110" dirty="0"/>
              <a:t>Architecture </a:t>
            </a:r>
            <a:r>
              <a:rPr spc="-50" dirty="0"/>
              <a:t>- </a:t>
            </a:r>
            <a:r>
              <a:rPr spc="-95" dirty="0"/>
              <a:t>DB</a:t>
            </a:r>
            <a:r>
              <a:rPr dirty="0"/>
              <a:t> </a:t>
            </a:r>
            <a:r>
              <a:rPr spc="-55" dirty="0"/>
              <a:t>Cache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41629" y="1703324"/>
            <a:ext cx="3067050" cy="837565"/>
          </a:xfrm>
          <a:prstGeom prst="rect">
            <a:avLst/>
          </a:prstGeom>
        </p:spPr>
        <p:txBody>
          <a:bodyPr vert="horz" wrap="square" lIns="0" tIns="62230" rIns="0" bIns="0" rtlCol="0">
            <a:spAutoFit/>
          </a:bodyPr>
          <a:lstStyle/>
          <a:p>
            <a:pPr marL="241300" marR="5080" indent="-228600">
              <a:lnSpc>
                <a:spcPts val="3020"/>
              </a:lnSpc>
              <a:spcBef>
                <a:spcPts val="49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Applications queries 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ElastiCache,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if</a:t>
            </a:r>
            <a:r>
              <a:rPr sz="2800" spc="-19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not</a:t>
            </a:r>
            <a:endParaRPr sz="2800">
              <a:latin typeface="Gill Sans MT"/>
              <a:cs typeface="Gill Sans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41629" y="2471419"/>
            <a:ext cx="3822700" cy="3394710"/>
          </a:xfrm>
          <a:prstGeom prst="rect">
            <a:avLst/>
          </a:prstGeom>
        </p:spPr>
        <p:txBody>
          <a:bodyPr vert="horz" wrap="square" lIns="0" tIns="62230" rIns="0" bIns="0" rtlCol="0">
            <a:spAutoFit/>
          </a:bodyPr>
          <a:lstStyle/>
          <a:p>
            <a:pPr marL="241300" marR="160020">
              <a:lnSpc>
                <a:spcPts val="3020"/>
              </a:lnSpc>
              <a:spcBef>
                <a:spcPts val="490"/>
              </a:spcBef>
            </a:pP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available,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get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from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RDS  </a:t>
            </a:r>
            <a:r>
              <a:rPr sz="2800" spc="-10" dirty="0">
                <a:solidFill>
                  <a:srgbClr val="444949"/>
                </a:solidFill>
                <a:latin typeface="Gill Sans MT"/>
                <a:cs typeface="Gill Sans MT"/>
              </a:rPr>
              <a:t>and </a:t>
            </a:r>
            <a:r>
              <a:rPr sz="2800" spc="-80" dirty="0">
                <a:solidFill>
                  <a:srgbClr val="444949"/>
                </a:solidFill>
                <a:latin typeface="Gill Sans MT"/>
                <a:cs typeface="Gill Sans MT"/>
              </a:rPr>
              <a:t>store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in</a:t>
            </a:r>
            <a:r>
              <a:rPr sz="2800" spc="5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ElastiCache.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1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Helps </a:t>
            </a:r>
            <a:r>
              <a:rPr sz="2800" spc="-65" dirty="0">
                <a:solidFill>
                  <a:srgbClr val="444949"/>
                </a:solidFill>
                <a:latin typeface="Gill Sans MT"/>
                <a:cs typeface="Gill Sans MT"/>
              </a:rPr>
              <a:t>relieve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load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in</a:t>
            </a:r>
            <a:r>
              <a:rPr sz="2800" spc="3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RDS</a:t>
            </a:r>
            <a:endParaRPr sz="2800">
              <a:latin typeface="Gill Sans MT"/>
              <a:cs typeface="Gill Sans MT"/>
            </a:endParaRPr>
          </a:p>
          <a:p>
            <a:pPr marL="241300" marR="114935" indent="-228600">
              <a:lnSpc>
                <a:spcPts val="3020"/>
              </a:lnSpc>
              <a:spcBef>
                <a:spcPts val="105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35" dirty="0">
                <a:solidFill>
                  <a:srgbClr val="444949"/>
                </a:solidFill>
                <a:latin typeface="Gill Sans MT"/>
                <a:cs typeface="Gill Sans MT"/>
              </a:rPr>
              <a:t>Cache </a:t>
            </a:r>
            <a:r>
              <a:rPr sz="2800" spc="-65" dirty="0">
                <a:solidFill>
                  <a:srgbClr val="444949"/>
                </a:solidFill>
                <a:latin typeface="Gill Sans MT"/>
                <a:cs typeface="Gill Sans MT"/>
              </a:rPr>
              <a:t>must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have </a:t>
            </a:r>
            <a:r>
              <a:rPr sz="2800" spc="-10" dirty="0">
                <a:solidFill>
                  <a:srgbClr val="444949"/>
                </a:solidFill>
                <a:latin typeface="Gill Sans MT"/>
                <a:cs typeface="Gill Sans MT"/>
              </a:rPr>
              <a:t>an 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invalidation strategy to 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make </a:t>
            </a:r>
            <a:r>
              <a:rPr sz="2800" spc="-75" dirty="0">
                <a:solidFill>
                  <a:srgbClr val="444949"/>
                </a:solidFill>
                <a:latin typeface="Gill Sans MT"/>
                <a:cs typeface="Gill Sans MT"/>
              </a:rPr>
              <a:t>sure </a:t>
            </a:r>
            <a:r>
              <a:rPr sz="2800" spc="-65" dirty="0">
                <a:solidFill>
                  <a:srgbClr val="444949"/>
                </a:solidFill>
                <a:latin typeface="Gill Sans MT"/>
                <a:cs typeface="Gill Sans MT"/>
              </a:rPr>
              <a:t>only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the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most  </a:t>
            </a:r>
            <a:r>
              <a:rPr sz="2800" spc="-75" dirty="0">
                <a:solidFill>
                  <a:srgbClr val="444949"/>
                </a:solidFill>
                <a:latin typeface="Gill Sans MT"/>
                <a:cs typeface="Gill Sans MT"/>
              </a:rPr>
              <a:t>current </a:t>
            </a:r>
            <a:r>
              <a:rPr sz="2800" spc="-20" dirty="0">
                <a:solidFill>
                  <a:srgbClr val="444949"/>
                </a:solidFill>
                <a:latin typeface="Gill Sans MT"/>
                <a:cs typeface="Gill Sans MT"/>
              </a:rPr>
              <a:t>data </a:t>
            </a:r>
            <a:r>
              <a:rPr sz="2800" spc="-90" dirty="0">
                <a:solidFill>
                  <a:srgbClr val="444949"/>
                </a:solidFill>
                <a:latin typeface="Gill Sans MT"/>
                <a:cs typeface="Gill Sans MT"/>
              </a:rPr>
              <a:t>is </a:t>
            </a:r>
            <a:r>
              <a:rPr sz="2800" spc="-35" dirty="0">
                <a:solidFill>
                  <a:srgbClr val="444949"/>
                </a:solidFill>
                <a:latin typeface="Gill Sans MT"/>
                <a:cs typeface="Gill Sans MT"/>
              </a:rPr>
              <a:t>used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in  there.</a:t>
            </a:r>
            <a:endParaRPr sz="2800">
              <a:latin typeface="Gill Sans MT"/>
              <a:cs typeface="Gill Sans MT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8897111" y="2624327"/>
            <a:ext cx="1051559" cy="12435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0969752" y="4163567"/>
            <a:ext cx="984503" cy="11369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5334000" y="2626827"/>
            <a:ext cx="1473200" cy="3042920"/>
          </a:xfrm>
          <a:prstGeom prst="rect">
            <a:avLst/>
          </a:prstGeom>
          <a:solidFill>
            <a:srgbClr val="F69802"/>
          </a:solidFill>
          <a:ln w="12700">
            <a:solidFill>
              <a:srgbClr val="B56E01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750">
              <a:latin typeface="Times New Roman"/>
              <a:cs typeface="Times New Roman"/>
            </a:endParaRPr>
          </a:p>
          <a:p>
            <a:pPr marL="222250">
              <a:lnSpc>
                <a:spcPct val="100000"/>
              </a:lnSpc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application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961889" y="3056035"/>
            <a:ext cx="1781810" cy="381000"/>
          </a:xfrm>
          <a:custGeom>
            <a:avLst/>
            <a:gdLst/>
            <a:ahLst/>
            <a:cxnLst/>
            <a:rect l="l" t="t" r="r" b="b"/>
            <a:pathLst>
              <a:path w="1781809" h="381000">
                <a:moveTo>
                  <a:pt x="190500" y="0"/>
                </a:moveTo>
                <a:lnTo>
                  <a:pt x="0" y="190500"/>
                </a:lnTo>
                <a:lnTo>
                  <a:pt x="190500" y="381000"/>
                </a:lnTo>
                <a:lnTo>
                  <a:pt x="190500" y="285751"/>
                </a:lnTo>
                <a:lnTo>
                  <a:pt x="1686538" y="285751"/>
                </a:lnTo>
                <a:lnTo>
                  <a:pt x="1781789" y="190500"/>
                </a:lnTo>
                <a:lnTo>
                  <a:pt x="1686540" y="95251"/>
                </a:lnTo>
                <a:lnTo>
                  <a:pt x="190500" y="95251"/>
                </a:lnTo>
                <a:lnTo>
                  <a:pt x="190500" y="0"/>
                </a:lnTo>
                <a:close/>
              </a:path>
              <a:path w="1781809" h="381000">
                <a:moveTo>
                  <a:pt x="1686538" y="285751"/>
                </a:moveTo>
                <a:lnTo>
                  <a:pt x="1591289" y="285751"/>
                </a:lnTo>
                <a:lnTo>
                  <a:pt x="1591289" y="381000"/>
                </a:lnTo>
                <a:lnTo>
                  <a:pt x="1686538" y="285751"/>
                </a:lnTo>
                <a:close/>
              </a:path>
              <a:path w="1781809" h="381000">
                <a:moveTo>
                  <a:pt x="1591289" y="0"/>
                </a:moveTo>
                <a:lnTo>
                  <a:pt x="1591289" y="95251"/>
                </a:lnTo>
                <a:lnTo>
                  <a:pt x="1686540" y="95251"/>
                </a:lnTo>
                <a:lnTo>
                  <a:pt x="1591289" y="0"/>
                </a:lnTo>
                <a:close/>
              </a:path>
            </a:pathLst>
          </a:custGeom>
          <a:solidFill>
            <a:srgbClr val="70AD4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961890" y="3056035"/>
            <a:ext cx="1781810" cy="381000"/>
          </a:xfrm>
          <a:custGeom>
            <a:avLst/>
            <a:gdLst/>
            <a:ahLst/>
            <a:cxnLst/>
            <a:rect l="l" t="t" r="r" b="b"/>
            <a:pathLst>
              <a:path w="1781809" h="381000">
                <a:moveTo>
                  <a:pt x="1591289" y="0"/>
                </a:moveTo>
                <a:lnTo>
                  <a:pt x="1781789" y="190500"/>
                </a:lnTo>
                <a:lnTo>
                  <a:pt x="1591289" y="381000"/>
                </a:lnTo>
                <a:lnTo>
                  <a:pt x="1591289" y="285751"/>
                </a:lnTo>
                <a:lnTo>
                  <a:pt x="190500" y="285751"/>
                </a:lnTo>
                <a:lnTo>
                  <a:pt x="190500" y="381000"/>
                </a:lnTo>
                <a:lnTo>
                  <a:pt x="0" y="190500"/>
                </a:lnTo>
                <a:lnTo>
                  <a:pt x="190500" y="0"/>
                </a:lnTo>
                <a:lnTo>
                  <a:pt x="190500" y="95250"/>
                </a:lnTo>
                <a:lnTo>
                  <a:pt x="1591289" y="95250"/>
                </a:lnTo>
                <a:lnTo>
                  <a:pt x="1591289" y="0"/>
                </a:lnTo>
                <a:close/>
              </a:path>
            </a:pathLst>
          </a:custGeom>
          <a:ln w="12700">
            <a:solidFill>
              <a:srgbClr val="507E3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7317740" y="2760979"/>
            <a:ext cx="8909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Cache</a:t>
            </a:r>
            <a:r>
              <a:rPr sz="1800" spc="-4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hit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1063910" y="5348732"/>
            <a:ext cx="881380" cy="6343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28600" marR="5080" indent="-216535">
              <a:lnSpc>
                <a:spcPct val="100000"/>
              </a:lnSpc>
              <a:spcBef>
                <a:spcPts val="90"/>
              </a:spcBef>
            </a:pPr>
            <a:r>
              <a:rPr sz="2000" b="1" spc="-5" dirty="0">
                <a:solidFill>
                  <a:srgbClr val="444949"/>
                </a:solidFill>
                <a:latin typeface="Calibri"/>
                <a:cs typeface="Calibri"/>
              </a:rPr>
              <a:t>Ama</a:t>
            </a:r>
            <a:r>
              <a:rPr sz="2000" b="1" spc="-35" dirty="0">
                <a:solidFill>
                  <a:srgbClr val="444949"/>
                </a:solidFill>
                <a:latin typeface="Calibri"/>
                <a:cs typeface="Calibri"/>
              </a:rPr>
              <a:t>z</a:t>
            </a:r>
            <a:r>
              <a:rPr sz="2000" b="1" spc="-5" dirty="0">
                <a:solidFill>
                  <a:srgbClr val="444949"/>
                </a:solidFill>
                <a:latin typeface="Calibri"/>
                <a:cs typeface="Calibri"/>
              </a:rPr>
              <a:t>on  RDS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795753" y="1864868"/>
            <a:ext cx="1215390" cy="6343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indent="167005">
              <a:lnSpc>
                <a:spcPct val="100000"/>
              </a:lnSpc>
              <a:spcBef>
                <a:spcPts val="90"/>
              </a:spcBef>
            </a:pPr>
            <a:r>
              <a:rPr sz="2000" b="1" spc="-10" dirty="0">
                <a:solidFill>
                  <a:srgbClr val="444949"/>
                </a:solidFill>
                <a:latin typeface="Calibri"/>
                <a:cs typeface="Calibri"/>
              </a:rPr>
              <a:t>Amazon  </a:t>
            </a:r>
            <a:r>
              <a:rPr sz="2000" b="1" spc="-5" dirty="0">
                <a:solidFill>
                  <a:srgbClr val="444949"/>
                </a:solidFill>
                <a:latin typeface="Calibri"/>
                <a:cs typeface="Calibri"/>
              </a:rPr>
              <a:t>E</a:t>
            </a:r>
            <a:r>
              <a:rPr sz="2000" b="1" spc="-10" dirty="0">
                <a:solidFill>
                  <a:srgbClr val="444949"/>
                </a:solidFill>
                <a:latin typeface="Calibri"/>
                <a:cs typeface="Calibri"/>
              </a:rPr>
              <a:t>l</a:t>
            </a:r>
            <a:r>
              <a:rPr sz="2000" b="1" spc="-5" dirty="0">
                <a:solidFill>
                  <a:srgbClr val="444949"/>
                </a:solidFill>
                <a:latin typeface="Calibri"/>
                <a:cs typeface="Calibri"/>
              </a:rPr>
              <a:t>a</a:t>
            </a:r>
            <a:r>
              <a:rPr sz="2000" b="1" spc="-25" dirty="0">
                <a:solidFill>
                  <a:srgbClr val="444949"/>
                </a:solidFill>
                <a:latin typeface="Calibri"/>
                <a:cs typeface="Calibri"/>
              </a:rPr>
              <a:t>s</a:t>
            </a:r>
            <a:r>
              <a:rPr sz="2000" b="1" spc="-10" dirty="0">
                <a:solidFill>
                  <a:srgbClr val="444949"/>
                </a:solidFill>
                <a:latin typeface="Calibri"/>
                <a:cs typeface="Calibri"/>
              </a:rPr>
              <a:t>ti</a:t>
            </a:r>
            <a:r>
              <a:rPr sz="2000" b="1" dirty="0">
                <a:solidFill>
                  <a:srgbClr val="444949"/>
                </a:solidFill>
                <a:latin typeface="Calibri"/>
                <a:cs typeface="Calibri"/>
              </a:rPr>
              <a:t>C</a:t>
            </a:r>
            <a:r>
              <a:rPr sz="2000" b="1" spc="-5" dirty="0">
                <a:solidFill>
                  <a:srgbClr val="444949"/>
                </a:solidFill>
                <a:latin typeface="Calibri"/>
                <a:cs typeface="Calibri"/>
              </a:rPr>
              <a:t>a</a:t>
            </a:r>
            <a:r>
              <a:rPr sz="2000" b="1" dirty="0">
                <a:solidFill>
                  <a:srgbClr val="444949"/>
                </a:solidFill>
                <a:latin typeface="Calibri"/>
                <a:cs typeface="Calibri"/>
              </a:rPr>
              <a:t>ch</a:t>
            </a:r>
            <a:r>
              <a:rPr sz="2000" b="1" spc="-5" dirty="0">
                <a:solidFill>
                  <a:srgbClr val="444949"/>
                </a:solidFill>
                <a:latin typeface="Calibri"/>
                <a:cs typeface="Calibri"/>
              </a:rPr>
              <a:t>e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6983040" y="4047460"/>
            <a:ext cx="1781810" cy="362585"/>
          </a:xfrm>
          <a:custGeom>
            <a:avLst/>
            <a:gdLst/>
            <a:ahLst/>
            <a:cxnLst/>
            <a:rect l="l" t="t" r="r" b="b"/>
            <a:pathLst>
              <a:path w="1781809" h="362585">
                <a:moveTo>
                  <a:pt x="1600572" y="0"/>
                </a:moveTo>
                <a:lnTo>
                  <a:pt x="1600572" y="90609"/>
                </a:lnTo>
                <a:lnTo>
                  <a:pt x="0" y="90609"/>
                </a:lnTo>
                <a:lnTo>
                  <a:pt x="0" y="271828"/>
                </a:lnTo>
                <a:lnTo>
                  <a:pt x="1600572" y="271828"/>
                </a:lnTo>
                <a:lnTo>
                  <a:pt x="1600572" y="362437"/>
                </a:lnTo>
                <a:lnTo>
                  <a:pt x="1781790" y="181218"/>
                </a:lnTo>
                <a:lnTo>
                  <a:pt x="1600572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983040" y="4047460"/>
            <a:ext cx="1781810" cy="362585"/>
          </a:xfrm>
          <a:custGeom>
            <a:avLst/>
            <a:gdLst/>
            <a:ahLst/>
            <a:cxnLst/>
            <a:rect l="l" t="t" r="r" b="b"/>
            <a:pathLst>
              <a:path w="1781809" h="362585">
                <a:moveTo>
                  <a:pt x="0" y="90609"/>
                </a:moveTo>
                <a:lnTo>
                  <a:pt x="1600571" y="90609"/>
                </a:lnTo>
                <a:lnTo>
                  <a:pt x="1600571" y="0"/>
                </a:lnTo>
                <a:lnTo>
                  <a:pt x="1781790" y="181219"/>
                </a:lnTo>
                <a:lnTo>
                  <a:pt x="1600571" y="362438"/>
                </a:lnTo>
                <a:lnTo>
                  <a:pt x="1600571" y="271828"/>
                </a:lnTo>
                <a:lnTo>
                  <a:pt x="0" y="271828"/>
                </a:lnTo>
                <a:lnTo>
                  <a:pt x="0" y="90609"/>
                </a:lnTo>
                <a:close/>
              </a:path>
            </a:pathLst>
          </a:custGeom>
          <a:ln w="12700">
            <a:solidFill>
              <a:srgbClr val="BC8C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7273837" y="3739388"/>
            <a:ext cx="10547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Cache</a:t>
            </a:r>
            <a:r>
              <a:rPr sz="1800" spc="-5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miss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6983040" y="4495784"/>
            <a:ext cx="3812540" cy="398145"/>
          </a:xfrm>
          <a:custGeom>
            <a:avLst/>
            <a:gdLst/>
            <a:ahLst/>
            <a:cxnLst/>
            <a:rect l="l" t="t" r="r" b="b"/>
            <a:pathLst>
              <a:path w="3812540" h="398145">
                <a:moveTo>
                  <a:pt x="199044" y="0"/>
                </a:moveTo>
                <a:lnTo>
                  <a:pt x="0" y="199045"/>
                </a:lnTo>
                <a:lnTo>
                  <a:pt x="199044" y="398086"/>
                </a:lnTo>
                <a:lnTo>
                  <a:pt x="199044" y="298564"/>
                </a:lnTo>
                <a:lnTo>
                  <a:pt x="3712443" y="298564"/>
                </a:lnTo>
                <a:lnTo>
                  <a:pt x="3811960" y="199045"/>
                </a:lnTo>
                <a:lnTo>
                  <a:pt x="3712440" y="99522"/>
                </a:lnTo>
                <a:lnTo>
                  <a:pt x="199044" y="99522"/>
                </a:lnTo>
                <a:lnTo>
                  <a:pt x="199044" y="0"/>
                </a:lnTo>
                <a:close/>
              </a:path>
              <a:path w="3812540" h="398145">
                <a:moveTo>
                  <a:pt x="3712443" y="298564"/>
                </a:moveTo>
                <a:lnTo>
                  <a:pt x="3612921" y="298564"/>
                </a:lnTo>
                <a:lnTo>
                  <a:pt x="3612921" y="398086"/>
                </a:lnTo>
                <a:lnTo>
                  <a:pt x="3712443" y="298564"/>
                </a:lnTo>
                <a:close/>
              </a:path>
              <a:path w="3812540" h="398145">
                <a:moveTo>
                  <a:pt x="3612921" y="0"/>
                </a:moveTo>
                <a:lnTo>
                  <a:pt x="3612921" y="99522"/>
                </a:lnTo>
                <a:lnTo>
                  <a:pt x="3712440" y="99522"/>
                </a:lnTo>
                <a:lnTo>
                  <a:pt x="3612921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983040" y="4495784"/>
            <a:ext cx="3812540" cy="398145"/>
          </a:xfrm>
          <a:custGeom>
            <a:avLst/>
            <a:gdLst/>
            <a:ahLst/>
            <a:cxnLst/>
            <a:rect l="l" t="t" r="r" b="b"/>
            <a:pathLst>
              <a:path w="3812540" h="398145">
                <a:moveTo>
                  <a:pt x="0" y="199045"/>
                </a:moveTo>
                <a:lnTo>
                  <a:pt x="199044" y="0"/>
                </a:lnTo>
                <a:lnTo>
                  <a:pt x="199044" y="99522"/>
                </a:lnTo>
                <a:lnTo>
                  <a:pt x="3612920" y="99522"/>
                </a:lnTo>
                <a:lnTo>
                  <a:pt x="3612920" y="0"/>
                </a:lnTo>
                <a:lnTo>
                  <a:pt x="3811960" y="199045"/>
                </a:lnTo>
                <a:lnTo>
                  <a:pt x="3612920" y="398086"/>
                </a:lnTo>
                <a:lnTo>
                  <a:pt x="3612920" y="298563"/>
                </a:lnTo>
                <a:lnTo>
                  <a:pt x="199044" y="298563"/>
                </a:lnTo>
                <a:lnTo>
                  <a:pt x="199044" y="398086"/>
                </a:lnTo>
                <a:lnTo>
                  <a:pt x="0" y="199045"/>
                </a:lnTo>
                <a:close/>
              </a:path>
            </a:pathLst>
          </a:custGeom>
          <a:ln w="12700">
            <a:solidFill>
              <a:srgbClr val="BC8C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9070340" y="4248404"/>
            <a:ext cx="13093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444949"/>
                </a:solidFill>
                <a:latin typeface="Calibri"/>
                <a:cs typeface="Calibri"/>
              </a:rPr>
              <a:t>Read from</a:t>
            </a:r>
            <a:r>
              <a:rPr sz="1800" spc="-5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DB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6983040" y="4937819"/>
            <a:ext cx="1781810" cy="362585"/>
          </a:xfrm>
          <a:custGeom>
            <a:avLst/>
            <a:gdLst/>
            <a:ahLst/>
            <a:cxnLst/>
            <a:rect l="l" t="t" r="r" b="b"/>
            <a:pathLst>
              <a:path w="1781809" h="362585">
                <a:moveTo>
                  <a:pt x="1600572" y="0"/>
                </a:moveTo>
                <a:lnTo>
                  <a:pt x="1600572" y="90609"/>
                </a:lnTo>
                <a:lnTo>
                  <a:pt x="0" y="90609"/>
                </a:lnTo>
                <a:lnTo>
                  <a:pt x="0" y="271828"/>
                </a:lnTo>
                <a:lnTo>
                  <a:pt x="1600572" y="271828"/>
                </a:lnTo>
                <a:lnTo>
                  <a:pt x="1600572" y="362437"/>
                </a:lnTo>
                <a:lnTo>
                  <a:pt x="1781790" y="181218"/>
                </a:lnTo>
                <a:lnTo>
                  <a:pt x="1600572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983040" y="4937819"/>
            <a:ext cx="1781810" cy="362585"/>
          </a:xfrm>
          <a:custGeom>
            <a:avLst/>
            <a:gdLst/>
            <a:ahLst/>
            <a:cxnLst/>
            <a:rect l="l" t="t" r="r" b="b"/>
            <a:pathLst>
              <a:path w="1781809" h="362585">
                <a:moveTo>
                  <a:pt x="0" y="90609"/>
                </a:moveTo>
                <a:lnTo>
                  <a:pt x="1600571" y="90609"/>
                </a:lnTo>
                <a:lnTo>
                  <a:pt x="1600571" y="0"/>
                </a:lnTo>
                <a:lnTo>
                  <a:pt x="1781790" y="181219"/>
                </a:lnTo>
                <a:lnTo>
                  <a:pt x="1600571" y="362438"/>
                </a:lnTo>
                <a:lnTo>
                  <a:pt x="1600571" y="271828"/>
                </a:lnTo>
                <a:lnTo>
                  <a:pt x="0" y="271828"/>
                </a:lnTo>
                <a:lnTo>
                  <a:pt x="0" y="90609"/>
                </a:lnTo>
                <a:close/>
              </a:path>
            </a:pathLst>
          </a:custGeom>
          <a:ln w="12700">
            <a:solidFill>
              <a:srgbClr val="BC8C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7156601" y="5318252"/>
            <a:ext cx="13779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solidFill>
                  <a:srgbClr val="444949"/>
                </a:solidFill>
                <a:latin typeface="Calibri"/>
                <a:cs typeface="Calibri"/>
              </a:rPr>
              <a:t>Write </a:t>
            </a:r>
            <a:r>
              <a:rPr sz="1800" spc="-15" dirty="0">
                <a:solidFill>
                  <a:srgbClr val="444949"/>
                </a:solidFill>
                <a:latin typeface="Calibri"/>
                <a:cs typeface="Calibri"/>
              </a:rPr>
              <a:t>to</a:t>
            </a:r>
            <a:r>
              <a:rPr sz="1800" spc="-3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cache</a:t>
            </a:r>
            <a:endParaRPr sz="18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08600681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1892" y="6464300"/>
            <a:ext cx="127698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811480" y="1800720"/>
            <a:ext cx="2018030" cy="4336415"/>
          </a:xfrm>
          <a:custGeom>
            <a:avLst/>
            <a:gdLst/>
            <a:ahLst/>
            <a:cxnLst/>
            <a:rect l="l" t="t" r="r" b="b"/>
            <a:pathLst>
              <a:path w="2018029" h="4336415">
                <a:moveTo>
                  <a:pt x="0" y="0"/>
                </a:moveTo>
                <a:lnTo>
                  <a:pt x="2017838" y="0"/>
                </a:lnTo>
                <a:lnTo>
                  <a:pt x="2017838" y="4336220"/>
                </a:lnTo>
                <a:lnTo>
                  <a:pt x="0" y="433622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811480" y="1800720"/>
            <a:ext cx="2018030" cy="4336415"/>
          </a:xfrm>
          <a:custGeom>
            <a:avLst/>
            <a:gdLst/>
            <a:ahLst/>
            <a:cxnLst/>
            <a:rect l="l" t="t" r="r" b="b"/>
            <a:pathLst>
              <a:path w="2018029" h="4336415">
                <a:moveTo>
                  <a:pt x="0" y="0"/>
                </a:moveTo>
                <a:lnTo>
                  <a:pt x="2017838" y="0"/>
                </a:lnTo>
                <a:lnTo>
                  <a:pt x="2017838" y="4336221"/>
                </a:lnTo>
                <a:lnTo>
                  <a:pt x="0" y="4336221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44494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16939" y="72644"/>
            <a:ext cx="9422130" cy="129857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ts val="5015"/>
              </a:lnSpc>
              <a:spcBef>
                <a:spcPts val="90"/>
              </a:spcBef>
            </a:pPr>
            <a:r>
              <a:rPr spc="-85" dirty="0"/>
              <a:t>ElastiCache</a:t>
            </a:r>
          </a:p>
          <a:p>
            <a:pPr marL="12700">
              <a:lnSpc>
                <a:spcPts val="5015"/>
              </a:lnSpc>
            </a:pPr>
            <a:r>
              <a:rPr spc="-75" dirty="0"/>
              <a:t>Solution </a:t>
            </a:r>
            <a:r>
              <a:rPr spc="-110" dirty="0"/>
              <a:t>Architecture </a:t>
            </a:r>
            <a:r>
              <a:rPr spc="-5" dirty="0"/>
              <a:t>– </a:t>
            </a:r>
            <a:r>
              <a:rPr spc="-114" dirty="0"/>
              <a:t>User </a:t>
            </a:r>
            <a:r>
              <a:rPr spc="-65" dirty="0"/>
              <a:t>Session</a:t>
            </a:r>
            <a:r>
              <a:rPr spc="80" dirty="0"/>
              <a:t> </a:t>
            </a:r>
            <a:r>
              <a:rPr spc="-85" dirty="0"/>
              <a:t>Store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441629" y="1663699"/>
            <a:ext cx="3874135" cy="4248150"/>
          </a:xfrm>
          <a:prstGeom prst="rect">
            <a:avLst/>
          </a:prstGeom>
        </p:spPr>
        <p:txBody>
          <a:bodyPr vert="horz" wrap="square" lIns="0" tIns="95885" rIns="0" bIns="0" rtlCol="0">
            <a:spAutoFit/>
          </a:bodyPr>
          <a:lstStyle/>
          <a:p>
            <a:pPr marL="241300" marR="191770" indent="-228600">
              <a:lnSpc>
                <a:spcPts val="2690"/>
              </a:lnSpc>
              <a:spcBef>
                <a:spcPts val="75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80" dirty="0">
                <a:solidFill>
                  <a:srgbClr val="444949"/>
                </a:solidFill>
                <a:latin typeface="Gill Sans MT"/>
                <a:cs typeface="Gill Sans MT"/>
              </a:rPr>
              <a:t>User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logs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into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any </a:t>
            </a:r>
            <a:r>
              <a:rPr sz="2800" spc="-35" dirty="0">
                <a:solidFill>
                  <a:srgbClr val="444949"/>
                </a:solidFill>
                <a:latin typeface="Gill Sans MT"/>
                <a:cs typeface="Gill Sans MT"/>
              </a:rPr>
              <a:t>of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the  application</a:t>
            </a:r>
            <a:endParaRPr sz="2800">
              <a:latin typeface="Gill Sans MT"/>
              <a:cs typeface="Gill Sans MT"/>
            </a:endParaRPr>
          </a:p>
          <a:p>
            <a:pPr marL="241300" marR="539115" indent="-228600">
              <a:lnSpc>
                <a:spcPct val="80000"/>
              </a:lnSpc>
              <a:spcBef>
                <a:spcPts val="103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The application </a:t>
            </a:r>
            <a:r>
              <a:rPr sz="2800" spc="-70" dirty="0">
                <a:solidFill>
                  <a:srgbClr val="444949"/>
                </a:solidFill>
                <a:latin typeface="Gill Sans MT"/>
                <a:cs typeface="Gill Sans MT"/>
              </a:rPr>
              <a:t>writes 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the </a:t>
            </a:r>
            <a:r>
              <a:rPr sz="2800" spc="-65" dirty="0">
                <a:solidFill>
                  <a:srgbClr val="444949"/>
                </a:solidFill>
                <a:latin typeface="Gill Sans MT"/>
                <a:cs typeface="Gill Sans MT"/>
              </a:rPr>
              <a:t>session </a:t>
            </a:r>
            <a:r>
              <a:rPr sz="2800" spc="-25" dirty="0">
                <a:solidFill>
                  <a:srgbClr val="444949"/>
                </a:solidFill>
                <a:latin typeface="Gill Sans MT"/>
                <a:cs typeface="Gill Sans MT"/>
              </a:rPr>
              <a:t>data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into 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ElastiCache</a:t>
            </a:r>
            <a:endParaRPr sz="2800">
              <a:latin typeface="Gill Sans MT"/>
              <a:cs typeface="Gill Sans MT"/>
            </a:endParaRPr>
          </a:p>
          <a:p>
            <a:pPr marL="241300" marR="627380" indent="-228600">
              <a:lnSpc>
                <a:spcPts val="2690"/>
              </a:lnSpc>
              <a:spcBef>
                <a:spcPts val="96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The </a:t>
            </a:r>
            <a:r>
              <a:rPr sz="2800" spc="-80" dirty="0">
                <a:solidFill>
                  <a:srgbClr val="444949"/>
                </a:solidFill>
                <a:latin typeface="Gill Sans MT"/>
                <a:cs typeface="Gill Sans MT"/>
              </a:rPr>
              <a:t>user </a:t>
            </a:r>
            <a:r>
              <a:rPr sz="2800" spc="-75" dirty="0">
                <a:solidFill>
                  <a:srgbClr val="444949"/>
                </a:solidFill>
                <a:latin typeface="Gill Sans MT"/>
                <a:cs typeface="Gill Sans MT"/>
              </a:rPr>
              <a:t>hits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another 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instance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of </a:t>
            </a:r>
            <a:r>
              <a:rPr sz="2800" spc="-80" dirty="0">
                <a:solidFill>
                  <a:srgbClr val="444949"/>
                </a:solidFill>
                <a:latin typeface="Gill Sans MT"/>
                <a:cs typeface="Gill Sans MT"/>
              </a:rPr>
              <a:t>our 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application</a:t>
            </a:r>
            <a:endParaRPr sz="2800">
              <a:latin typeface="Gill Sans MT"/>
              <a:cs typeface="Gill Sans MT"/>
            </a:endParaRPr>
          </a:p>
          <a:p>
            <a:pPr marL="241300" marR="5080" indent="-228600">
              <a:lnSpc>
                <a:spcPts val="2690"/>
              </a:lnSpc>
              <a:spcBef>
                <a:spcPts val="100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The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instance </a:t>
            </a:r>
            <a:r>
              <a:rPr sz="2800" spc="-70" dirty="0">
                <a:solidFill>
                  <a:srgbClr val="444949"/>
                </a:solidFill>
                <a:latin typeface="Gill Sans MT"/>
                <a:cs typeface="Gill Sans MT"/>
              </a:rPr>
              <a:t>retrieves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the  </a:t>
            </a:r>
            <a:r>
              <a:rPr sz="2800" spc="-25" dirty="0">
                <a:solidFill>
                  <a:srgbClr val="444949"/>
                </a:solidFill>
                <a:latin typeface="Gill Sans MT"/>
                <a:cs typeface="Gill Sans MT"/>
              </a:rPr>
              <a:t>data </a:t>
            </a:r>
            <a:r>
              <a:rPr sz="2800" spc="-10" dirty="0">
                <a:solidFill>
                  <a:srgbClr val="444949"/>
                </a:solidFill>
                <a:latin typeface="Gill Sans MT"/>
                <a:cs typeface="Gill Sans MT"/>
              </a:rPr>
              <a:t>and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the </a:t>
            </a:r>
            <a:r>
              <a:rPr sz="2800" spc="-80" dirty="0">
                <a:solidFill>
                  <a:srgbClr val="444949"/>
                </a:solidFill>
                <a:latin typeface="Gill Sans MT"/>
                <a:cs typeface="Gill Sans MT"/>
              </a:rPr>
              <a:t>user </a:t>
            </a:r>
            <a:r>
              <a:rPr sz="2800" spc="-90" dirty="0">
                <a:solidFill>
                  <a:srgbClr val="444949"/>
                </a:solidFill>
                <a:latin typeface="Gill Sans MT"/>
                <a:cs typeface="Gill Sans MT"/>
              </a:rPr>
              <a:t>is 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already </a:t>
            </a:r>
            <a:r>
              <a:rPr sz="2800" spc="-25" dirty="0">
                <a:solidFill>
                  <a:srgbClr val="444949"/>
                </a:solidFill>
                <a:latin typeface="Gill Sans MT"/>
                <a:cs typeface="Gill Sans MT"/>
              </a:rPr>
              <a:t>logged</a:t>
            </a:r>
            <a:r>
              <a:rPr sz="2800" spc="2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in</a:t>
            </a:r>
            <a:endParaRPr sz="2800">
              <a:latin typeface="Gill Sans MT"/>
              <a:cs typeface="Gill Sans MT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0402823" y="3425952"/>
            <a:ext cx="1054607" cy="12435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6836558" y="1814827"/>
            <a:ext cx="1473200" cy="1239520"/>
          </a:xfrm>
          <a:prstGeom prst="rect">
            <a:avLst/>
          </a:prstGeom>
          <a:solidFill>
            <a:srgbClr val="F69802"/>
          </a:solidFill>
          <a:ln w="12700">
            <a:solidFill>
              <a:srgbClr val="B56E01"/>
            </a:solidFill>
          </a:ln>
        </p:spPr>
        <p:txBody>
          <a:bodyPr vert="horz" wrap="square" lIns="0" tIns="6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"/>
              </a:spcBef>
            </a:pPr>
            <a:endParaRPr sz="3200">
              <a:latin typeface="Times New Roman"/>
              <a:cs typeface="Times New Roman"/>
            </a:endParaRPr>
          </a:p>
          <a:p>
            <a:pPr marL="222250">
              <a:lnSpc>
                <a:spcPct val="100000"/>
              </a:lnSpc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application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500426" y="3419347"/>
            <a:ext cx="15220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444949"/>
                </a:solidFill>
                <a:latin typeface="Calibri"/>
                <a:cs typeface="Calibri"/>
              </a:rPr>
              <a:t>Retrieve</a:t>
            </a:r>
            <a:r>
              <a:rPr sz="1800" spc="-5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session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0365161" y="2657348"/>
            <a:ext cx="1215390" cy="6343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indent="167005">
              <a:lnSpc>
                <a:spcPct val="100000"/>
              </a:lnSpc>
              <a:spcBef>
                <a:spcPts val="90"/>
              </a:spcBef>
            </a:pPr>
            <a:r>
              <a:rPr sz="2000" b="1" spc="-10" dirty="0">
                <a:solidFill>
                  <a:srgbClr val="444949"/>
                </a:solidFill>
                <a:latin typeface="Calibri"/>
                <a:cs typeface="Calibri"/>
              </a:rPr>
              <a:t>Amazon  </a:t>
            </a:r>
            <a:r>
              <a:rPr sz="2000" b="1" spc="-5" dirty="0">
                <a:solidFill>
                  <a:srgbClr val="444949"/>
                </a:solidFill>
                <a:latin typeface="Calibri"/>
                <a:cs typeface="Calibri"/>
              </a:rPr>
              <a:t>E</a:t>
            </a:r>
            <a:r>
              <a:rPr sz="2000" b="1" spc="-10" dirty="0">
                <a:solidFill>
                  <a:srgbClr val="444949"/>
                </a:solidFill>
                <a:latin typeface="Calibri"/>
                <a:cs typeface="Calibri"/>
              </a:rPr>
              <a:t>l</a:t>
            </a:r>
            <a:r>
              <a:rPr sz="2000" b="1" spc="-5" dirty="0">
                <a:solidFill>
                  <a:srgbClr val="444949"/>
                </a:solidFill>
                <a:latin typeface="Calibri"/>
                <a:cs typeface="Calibri"/>
              </a:rPr>
              <a:t>a</a:t>
            </a:r>
            <a:r>
              <a:rPr sz="2000" b="1" spc="-25" dirty="0">
                <a:solidFill>
                  <a:srgbClr val="444949"/>
                </a:solidFill>
                <a:latin typeface="Calibri"/>
                <a:cs typeface="Calibri"/>
              </a:rPr>
              <a:t>s</a:t>
            </a:r>
            <a:r>
              <a:rPr sz="2000" b="1" spc="-10" dirty="0">
                <a:solidFill>
                  <a:srgbClr val="444949"/>
                </a:solidFill>
                <a:latin typeface="Calibri"/>
                <a:cs typeface="Calibri"/>
              </a:rPr>
              <a:t>ti</a:t>
            </a:r>
            <a:r>
              <a:rPr sz="2000" b="1" dirty="0">
                <a:solidFill>
                  <a:srgbClr val="444949"/>
                </a:solidFill>
                <a:latin typeface="Calibri"/>
                <a:cs typeface="Calibri"/>
              </a:rPr>
              <a:t>C</a:t>
            </a:r>
            <a:r>
              <a:rPr sz="2000" b="1" spc="-5" dirty="0">
                <a:solidFill>
                  <a:srgbClr val="444949"/>
                </a:solidFill>
                <a:latin typeface="Calibri"/>
                <a:cs typeface="Calibri"/>
              </a:rPr>
              <a:t>a</a:t>
            </a:r>
            <a:r>
              <a:rPr sz="2000" b="1" dirty="0">
                <a:solidFill>
                  <a:srgbClr val="444949"/>
                </a:solidFill>
                <a:latin typeface="Calibri"/>
                <a:cs typeface="Calibri"/>
              </a:rPr>
              <a:t>ch</a:t>
            </a:r>
            <a:r>
              <a:rPr sz="2000" b="1" spc="-5" dirty="0">
                <a:solidFill>
                  <a:srgbClr val="444949"/>
                </a:solidFill>
                <a:latin typeface="Calibri"/>
                <a:cs typeface="Calibri"/>
              </a:rPr>
              <a:t>e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836558" y="3340638"/>
            <a:ext cx="1473200" cy="1239520"/>
          </a:xfrm>
          <a:prstGeom prst="rect">
            <a:avLst/>
          </a:prstGeom>
          <a:solidFill>
            <a:srgbClr val="F69802"/>
          </a:solidFill>
          <a:ln w="12700">
            <a:solidFill>
              <a:srgbClr val="B56E01"/>
            </a:solidFill>
          </a:ln>
        </p:spPr>
        <p:txBody>
          <a:bodyPr vert="horz" wrap="square" lIns="0" tIns="571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5"/>
              </a:spcBef>
            </a:pPr>
            <a:endParaRPr sz="3150">
              <a:latin typeface="Times New Roman"/>
              <a:cs typeface="Times New Roman"/>
            </a:endParaRPr>
          </a:p>
          <a:p>
            <a:pPr marL="222250">
              <a:lnSpc>
                <a:spcPct val="100000"/>
              </a:lnSpc>
              <a:spcBef>
                <a:spcPts val="5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application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836558" y="4922927"/>
            <a:ext cx="1473200" cy="1239520"/>
          </a:xfrm>
          <a:prstGeom prst="rect">
            <a:avLst/>
          </a:prstGeom>
          <a:solidFill>
            <a:srgbClr val="F69802"/>
          </a:solidFill>
          <a:ln w="12700">
            <a:solidFill>
              <a:srgbClr val="B56E01"/>
            </a:solidFill>
          </a:ln>
        </p:spPr>
        <p:txBody>
          <a:bodyPr vert="horz" wrap="square" lIns="0" tIns="571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5"/>
              </a:spcBef>
            </a:pPr>
            <a:endParaRPr sz="3150">
              <a:latin typeface="Times New Roman"/>
              <a:cs typeface="Times New Roman"/>
            </a:endParaRPr>
          </a:p>
          <a:p>
            <a:pPr marL="222250">
              <a:lnSpc>
                <a:spcPct val="100000"/>
              </a:lnSpc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application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8444901" y="2309507"/>
            <a:ext cx="1781810" cy="381000"/>
          </a:xfrm>
          <a:custGeom>
            <a:avLst/>
            <a:gdLst/>
            <a:ahLst/>
            <a:cxnLst/>
            <a:rect l="l" t="t" r="r" b="b"/>
            <a:pathLst>
              <a:path w="1781809" h="381000">
                <a:moveTo>
                  <a:pt x="1591288" y="0"/>
                </a:moveTo>
                <a:lnTo>
                  <a:pt x="1591288" y="95248"/>
                </a:lnTo>
                <a:lnTo>
                  <a:pt x="0" y="95248"/>
                </a:lnTo>
                <a:lnTo>
                  <a:pt x="0" y="285748"/>
                </a:lnTo>
                <a:lnTo>
                  <a:pt x="1591288" y="285748"/>
                </a:lnTo>
                <a:lnTo>
                  <a:pt x="1591288" y="381000"/>
                </a:lnTo>
                <a:lnTo>
                  <a:pt x="1781788" y="190500"/>
                </a:lnTo>
                <a:lnTo>
                  <a:pt x="1591288" y="0"/>
                </a:lnTo>
                <a:close/>
              </a:path>
            </a:pathLst>
          </a:custGeom>
          <a:solidFill>
            <a:srgbClr val="5091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444901" y="2309507"/>
            <a:ext cx="1781810" cy="381000"/>
          </a:xfrm>
          <a:custGeom>
            <a:avLst/>
            <a:gdLst/>
            <a:ahLst/>
            <a:cxnLst/>
            <a:rect l="l" t="t" r="r" b="b"/>
            <a:pathLst>
              <a:path w="1781809" h="381000">
                <a:moveTo>
                  <a:pt x="1591289" y="381000"/>
                </a:moveTo>
                <a:lnTo>
                  <a:pt x="1591289" y="285749"/>
                </a:lnTo>
                <a:lnTo>
                  <a:pt x="0" y="285749"/>
                </a:lnTo>
                <a:lnTo>
                  <a:pt x="0" y="95249"/>
                </a:lnTo>
                <a:lnTo>
                  <a:pt x="1591289" y="95249"/>
                </a:lnTo>
                <a:lnTo>
                  <a:pt x="1591289" y="0"/>
                </a:lnTo>
                <a:lnTo>
                  <a:pt x="1781789" y="190500"/>
                </a:lnTo>
                <a:lnTo>
                  <a:pt x="1591289" y="381000"/>
                </a:lnTo>
                <a:close/>
              </a:path>
            </a:pathLst>
          </a:custGeom>
          <a:ln w="12700">
            <a:solidFill>
              <a:srgbClr val="38699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8523640" y="1959355"/>
            <a:ext cx="12687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solidFill>
                  <a:srgbClr val="444949"/>
                </a:solidFill>
                <a:latin typeface="Calibri"/>
                <a:cs typeface="Calibri"/>
              </a:rPr>
              <a:t>Write</a:t>
            </a:r>
            <a:r>
              <a:rPr sz="1800" spc="-4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session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8421685" y="3857067"/>
            <a:ext cx="1781810" cy="381000"/>
          </a:xfrm>
          <a:custGeom>
            <a:avLst/>
            <a:gdLst/>
            <a:ahLst/>
            <a:cxnLst/>
            <a:rect l="l" t="t" r="r" b="b"/>
            <a:pathLst>
              <a:path w="1781809" h="381000">
                <a:moveTo>
                  <a:pt x="190500" y="0"/>
                </a:moveTo>
                <a:lnTo>
                  <a:pt x="0" y="190500"/>
                </a:lnTo>
                <a:lnTo>
                  <a:pt x="190500" y="381000"/>
                </a:lnTo>
                <a:lnTo>
                  <a:pt x="190500" y="285751"/>
                </a:lnTo>
                <a:lnTo>
                  <a:pt x="1781789" y="285751"/>
                </a:lnTo>
                <a:lnTo>
                  <a:pt x="1781789" y="95251"/>
                </a:lnTo>
                <a:lnTo>
                  <a:pt x="190500" y="95251"/>
                </a:lnTo>
                <a:lnTo>
                  <a:pt x="190500" y="0"/>
                </a:lnTo>
                <a:close/>
              </a:path>
            </a:pathLst>
          </a:custGeom>
          <a:solidFill>
            <a:srgbClr val="70AD4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421686" y="3857067"/>
            <a:ext cx="1781810" cy="381000"/>
          </a:xfrm>
          <a:custGeom>
            <a:avLst/>
            <a:gdLst/>
            <a:ahLst/>
            <a:cxnLst/>
            <a:rect l="l" t="t" r="r" b="b"/>
            <a:pathLst>
              <a:path w="1781809" h="381000">
                <a:moveTo>
                  <a:pt x="190500" y="0"/>
                </a:moveTo>
                <a:lnTo>
                  <a:pt x="190500" y="95250"/>
                </a:lnTo>
                <a:lnTo>
                  <a:pt x="1781789" y="95250"/>
                </a:lnTo>
                <a:lnTo>
                  <a:pt x="1781789" y="285751"/>
                </a:lnTo>
                <a:lnTo>
                  <a:pt x="190500" y="285751"/>
                </a:lnTo>
                <a:lnTo>
                  <a:pt x="190500" y="381000"/>
                </a:lnTo>
                <a:lnTo>
                  <a:pt x="0" y="190500"/>
                </a:lnTo>
                <a:lnTo>
                  <a:pt x="190500" y="0"/>
                </a:lnTo>
                <a:close/>
              </a:path>
            </a:pathLst>
          </a:custGeom>
          <a:ln w="12700">
            <a:solidFill>
              <a:srgbClr val="507E3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421685" y="5317406"/>
            <a:ext cx="1781810" cy="381000"/>
          </a:xfrm>
          <a:custGeom>
            <a:avLst/>
            <a:gdLst/>
            <a:ahLst/>
            <a:cxnLst/>
            <a:rect l="l" t="t" r="r" b="b"/>
            <a:pathLst>
              <a:path w="1781809" h="381000">
                <a:moveTo>
                  <a:pt x="190500" y="0"/>
                </a:moveTo>
                <a:lnTo>
                  <a:pt x="0" y="190500"/>
                </a:lnTo>
                <a:lnTo>
                  <a:pt x="190500" y="381000"/>
                </a:lnTo>
                <a:lnTo>
                  <a:pt x="190500" y="285751"/>
                </a:lnTo>
                <a:lnTo>
                  <a:pt x="1781789" y="285751"/>
                </a:lnTo>
                <a:lnTo>
                  <a:pt x="1781789" y="95251"/>
                </a:lnTo>
                <a:lnTo>
                  <a:pt x="190500" y="95251"/>
                </a:lnTo>
                <a:lnTo>
                  <a:pt x="190500" y="0"/>
                </a:lnTo>
                <a:close/>
              </a:path>
            </a:pathLst>
          </a:custGeom>
          <a:solidFill>
            <a:srgbClr val="70AD4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421686" y="5317406"/>
            <a:ext cx="1781810" cy="381000"/>
          </a:xfrm>
          <a:custGeom>
            <a:avLst/>
            <a:gdLst/>
            <a:ahLst/>
            <a:cxnLst/>
            <a:rect l="l" t="t" r="r" b="b"/>
            <a:pathLst>
              <a:path w="1781809" h="381000">
                <a:moveTo>
                  <a:pt x="190500" y="0"/>
                </a:moveTo>
                <a:lnTo>
                  <a:pt x="190500" y="95250"/>
                </a:lnTo>
                <a:lnTo>
                  <a:pt x="1781789" y="95250"/>
                </a:lnTo>
                <a:lnTo>
                  <a:pt x="1781789" y="285751"/>
                </a:lnTo>
                <a:lnTo>
                  <a:pt x="190500" y="285751"/>
                </a:lnTo>
                <a:lnTo>
                  <a:pt x="190500" y="381000"/>
                </a:lnTo>
                <a:lnTo>
                  <a:pt x="0" y="190500"/>
                </a:lnTo>
                <a:lnTo>
                  <a:pt x="190500" y="0"/>
                </a:lnTo>
                <a:close/>
              </a:path>
            </a:pathLst>
          </a:custGeom>
          <a:ln w="12700">
            <a:solidFill>
              <a:srgbClr val="507E3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5257800" y="1789427"/>
            <a:ext cx="838200" cy="4347845"/>
          </a:xfrm>
          <a:prstGeom prst="rect">
            <a:avLst/>
          </a:prstGeom>
          <a:solidFill>
            <a:srgbClr val="444949"/>
          </a:solidFill>
          <a:ln w="12700">
            <a:solidFill>
              <a:srgbClr val="2F3333"/>
            </a:solidFill>
          </a:ln>
        </p:spPr>
        <p:txBody>
          <a:bodyPr vert="vert270" wrap="square" lIns="0" tIns="114300" rIns="0" bIns="0" rtlCol="0">
            <a:spAutoFit/>
          </a:bodyPr>
          <a:lstStyle/>
          <a:p>
            <a:pPr marL="1270" algn="ctr">
              <a:lnSpc>
                <a:spcPct val="100000"/>
              </a:lnSpc>
              <a:spcBef>
                <a:spcPts val="900"/>
              </a:spcBef>
            </a:pPr>
            <a:r>
              <a:rPr sz="3600" dirty="0">
                <a:solidFill>
                  <a:srgbClr val="FFFFFF"/>
                </a:solidFill>
                <a:latin typeface="Calibri"/>
                <a:cs typeface="Calibri"/>
              </a:rPr>
              <a:t>User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6096000" y="2396435"/>
            <a:ext cx="741045" cy="76200"/>
          </a:xfrm>
          <a:custGeom>
            <a:avLst/>
            <a:gdLst/>
            <a:ahLst/>
            <a:cxnLst/>
            <a:rect l="l" t="t" r="r" b="b"/>
            <a:pathLst>
              <a:path w="741045" h="76200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41275"/>
                </a:lnTo>
                <a:lnTo>
                  <a:pt x="63500" y="41275"/>
                </a:lnTo>
                <a:lnTo>
                  <a:pt x="63500" y="34925"/>
                </a:lnTo>
                <a:lnTo>
                  <a:pt x="76200" y="34925"/>
                </a:lnTo>
                <a:lnTo>
                  <a:pt x="76200" y="0"/>
                </a:lnTo>
                <a:close/>
              </a:path>
              <a:path w="741045" h="76200">
                <a:moveTo>
                  <a:pt x="664358" y="0"/>
                </a:moveTo>
                <a:lnTo>
                  <a:pt x="664357" y="76200"/>
                </a:lnTo>
                <a:lnTo>
                  <a:pt x="734208" y="41275"/>
                </a:lnTo>
                <a:lnTo>
                  <a:pt x="677058" y="41275"/>
                </a:lnTo>
                <a:lnTo>
                  <a:pt x="677058" y="34925"/>
                </a:lnTo>
                <a:lnTo>
                  <a:pt x="734208" y="34925"/>
                </a:lnTo>
                <a:lnTo>
                  <a:pt x="664358" y="0"/>
                </a:lnTo>
                <a:close/>
              </a:path>
              <a:path w="741045" h="76200">
                <a:moveTo>
                  <a:pt x="76200" y="34925"/>
                </a:moveTo>
                <a:lnTo>
                  <a:pt x="63500" y="34925"/>
                </a:lnTo>
                <a:lnTo>
                  <a:pt x="63500" y="41275"/>
                </a:lnTo>
                <a:lnTo>
                  <a:pt x="76200" y="41275"/>
                </a:lnTo>
                <a:lnTo>
                  <a:pt x="76200" y="34925"/>
                </a:lnTo>
                <a:close/>
              </a:path>
              <a:path w="741045" h="76200">
                <a:moveTo>
                  <a:pt x="664358" y="34925"/>
                </a:moveTo>
                <a:lnTo>
                  <a:pt x="76200" y="34925"/>
                </a:lnTo>
                <a:lnTo>
                  <a:pt x="76200" y="41275"/>
                </a:lnTo>
                <a:lnTo>
                  <a:pt x="664357" y="41275"/>
                </a:lnTo>
                <a:lnTo>
                  <a:pt x="664358" y="34925"/>
                </a:lnTo>
                <a:close/>
              </a:path>
              <a:path w="741045" h="76200">
                <a:moveTo>
                  <a:pt x="734208" y="34925"/>
                </a:moveTo>
                <a:lnTo>
                  <a:pt x="677058" y="34925"/>
                </a:lnTo>
                <a:lnTo>
                  <a:pt x="677058" y="41275"/>
                </a:lnTo>
                <a:lnTo>
                  <a:pt x="734208" y="41275"/>
                </a:lnTo>
                <a:lnTo>
                  <a:pt x="740558" y="38100"/>
                </a:lnTo>
                <a:lnTo>
                  <a:pt x="734208" y="34925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096000" y="3954800"/>
            <a:ext cx="741045" cy="76200"/>
          </a:xfrm>
          <a:custGeom>
            <a:avLst/>
            <a:gdLst/>
            <a:ahLst/>
            <a:cxnLst/>
            <a:rect l="l" t="t" r="r" b="b"/>
            <a:pathLst>
              <a:path w="741045" h="76200">
                <a:moveTo>
                  <a:pt x="664357" y="41276"/>
                </a:moveTo>
                <a:lnTo>
                  <a:pt x="664357" y="76201"/>
                </a:lnTo>
                <a:lnTo>
                  <a:pt x="734208" y="41276"/>
                </a:lnTo>
                <a:lnTo>
                  <a:pt x="664357" y="41276"/>
                </a:lnTo>
                <a:close/>
              </a:path>
              <a:path w="741045" h="76200">
                <a:moveTo>
                  <a:pt x="76200" y="0"/>
                </a:moveTo>
                <a:lnTo>
                  <a:pt x="0" y="38099"/>
                </a:lnTo>
                <a:lnTo>
                  <a:pt x="76200" y="76199"/>
                </a:lnTo>
                <a:lnTo>
                  <a:pt x="76200" y="41275"/>
                </a:lnTo>
                <a:lnTo>
                  <a:pt x="63500" y="41274"/>
                </a:lnTo>
                <a:lnTo>
                  <a:pt x="63500" y="34924"/>
                </a:lnTo>
                <a:lnTo>
                  <a:pt x="76200" y="34924"/>
                </a:lnTo>
                <a:lnTo>
                  <a:pt x="76200" y="0"/>
                </a:lnTo>
                <a:close/>
              </a:path>
              <a:path w="741045" h="76200">
                <a:moveTo>
                  <a:pt x="664358" y="34926"/>
                </a:moveTo>
                <a:lnTo>
                  <a:pt x="664357" y="41276"/>
                </a:lnTo>
                <a:lnTo>
                  <a:pt x="677058" y="41276"/>
                </a:lnTo>
                <a:lnTo>
                  <a:pt x="677058" y="34926"/>
                </a:lnTo>
                <a:lnTo>
                  <a:pt x="664358" y="34926"/>
                </a:lnTo>
                <a:close/>
              </a:path>
              <a:path w="741045" h="76200">
                <a:moveTo>
                  <a:pt x="664358" y="1"/>
                </a:moveTo>
                <a:lnTo>
                  <a:pt x="664358" y="34926"/>
                </a:lnTo>
                <a:lnTo>
                  <a:pt x="677058" y="34926"/>
                </a:lnTo>
                <a:lnTo>
                  <a:pt x="677058" y="41276"/>
                </a:lnTo>
                <a:lnTo>
                  <a:pt x="734211" y="41274"/>
                </a:lnTo>
                <a:lnTo>
                  <a:pt x="740558" y="38101"/>
                </a:lnTo>
                <a:lnTo>
                  <a:pt x="664358" y="1"/>
                </a:lnTo>
                <a:close/>
              </a:path>
              <a:path w="741045" h="76200">
                <a:moveTo>
                  <a:pt x="76200" y="34925"/>
                </a:moveTo>
                <a:lnTo>
                  <a:pt x="76200" y="41275"/>
                </a:lnTo>
                <a:lnTo>
                  <a:pt x="664357" y="41276"/>
                </a:lnTo>
                <a:lnTo>
                  <a:pt x="664358" y="34926"/>
                </a:lnTo>
                <a:lnTo>
                  <a:pt x="76200" y="34925"/>
                </a:lnTo>
                <a:close/>
              </a:path>
              <a:path w="741045" h="76200">
                <a:moveTo>
                  <a:pt x="63500" y="34924"/>
                </a:moveTo>
                <a:lnTo>
                  <a:pt x="63500" y="41274"/>
                </a:lnTo>
                <a:lnTo>
                  <a:pt x="76200" y="41275"/>
                </a:lnTo>
                <a:lnTo>
                  <a:pt x="76200" y="34925"/>
                </a:lnTo>
                <a:lnTo>
                  <a:pt x="63500" y="34924"/>
                </a:lnTo>
                <a:close/>
              </a:path>
              <a:path w="741045" h="76200">
                <a:moveTo>
                  <a:pt x="76200" y="34924"/>
                </a:moveTo>
                <a:lnTo>
                  <a:pt x="63500" y="34924"/>
                </a:lnTo>
                <a:lnTo>
                  <a:pt x="76200" y="34925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096000" y="5614607"/>
            <a:ext cx="741045" cy="76200"/>
          </a:xfrm>
          <a:custGeom>
            <a:avLst/>
            <a:gdLst/>
            <a:ahLst/>
            <a:cxnLst/>
            <a:rect l="l" t="t" r="r" b="b"/>
            <a:pathLst>
              <a:path w="741045" h="76200">
                <a:moveTo>
                  <a:pt x="664357" y="41276"/>
                </a:moveTo>
                <a:lnTo>
                  <a:pt x="664357" y="76201"/>
                </a:lnTo>
                <a:lnTo>
                  <a:pt x="734208" y="41276"/>
                </a:lnTo>
                <a:lnTo>
                  <a:pt x="664357" y="41276"/>
                </a:lnTo>
                <a:close/>
              </a:path>
              <a:path w="741045" h="76200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41275"/>
                </a:lnTo>
                <a:lnTo>
                  <a:pt x="63500" y="41275"/>
                </a:lnTo>
                <a:lnTo>
                  <a:pt x="63500" y="34925"/>
                </a:lnTo>
                <a:lnTo>
                  <a:pt x="76200" y="34925"/>
                </a:lnTo>
                <a:lnTo>
                  <a:pt x="76200" y="0"/>
                </a:lnTo>
                <a:close/>
              </a:path>
              <a:path w="741045" h="76200">
                <a:moveTo>
                  <a:pt x="664358" y="34926"/>
                </a:moveTo>
                <a:lnTo>
                  <a:pt x="664357" y="41276"/>
                </a:lnTo>
                <a:lnTo>
                  <a:pt x="677058" y="41276"/>
                </a:lnTo>
                <a:lnTo>
                  <a:pt x="677058" y="34926"/>
                </a:lnTo>
                <a:lnTo>
                  <a:pt x="664358" y="34926"/>
                </a:lnTo>
                <a:close/>
              </a:path>
              <a:path w="741045" h="76200">
                <a:moveTo>
                  <a:pt x="664358" y="1"/>
                </a:moveTo>
                <a:lnTo>
                  <a:pt x="664358" y="34926"/>
                </a:lnTo>
                <a:lnTo>
                  <a:pt x="677058" y="34926"/>
                </a:lnTo>
                <a:lnTo>
                  <a:pt x="677058" y="41276"/>
                </a:lnTo>
                <a:lnTo>
                  <a:pt x="734211" y="41275"/>
                </a:lnTo>
                <a:lnTo>
                  <a:pt x="740558" y="38101"/>
                </a:lnTo>
                <a:lnTo>
                  <a:pt x="664358" y="1"/>
                </a:lnTo>
                <a:close/>
              </a:path>
              <a:path w="741045" h="76200">
                <a:moveTo>
                  <a:pt x="76200" y="34925"/>
                </a:moveTo>
                <a:lnTo>
                  <a:pt x="76200" y="41275"/>
                </a:lnTo>
                <a:lnTo>
                  <a:pt x="664357" y="41276"/>
                </a:lnTo>
                <a:lnTo>
                  <a:pt x="664358" y="34926"/>
                </a:lnTo>
                <a:lnTo>
                  <a:pt x="76200" y="34925"/>
                </a:lnTo>
                <a:close/>
              </a:path>
              <a:path w="741045" h="76200">
                <a:moveTo>
                  <a:pt x="63500" y="34925"/>
                </a:moveTo>
                <a:lnTo>
                  <a:pt x="63500" y="41275"/>
                </a:lnTo>
                <a:lnTo>
                  <a:pt x="76200" y="41275"/>
                </a:lnTo>
                <a:lnTo>
                  <a:pt x="76200" y="34925"/>
                </a:lnTo>
                <a:lnTo>
                  <a:pt x="63500" y="34925"/>
                </a:lnTo>
                <a:close/>
              </a:path>
              <a:path w="741045" h="76200">
                <a:moveTo>
                  <a:pt x="76200" y="34925"/>
                </a:moveTo>
                <a:lnTo>
                  <a:pt x="63500" y="34925"/>
                </a:lnTo>
                <a:lnTo>
                  <a:pt x="76200" y="34925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66139858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1892" y="6464300"/>
            <a:ext cx="127698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16939" y="374395"/>
            <a:ext cx="3547745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90" dirty="0"/>
              <a:t>Redis</a:t>
            </a:r>
            <a:r>
              <a:rPr spc="-35" dirty="0"/>
              <a:t> </a:t>
            </a:r>
            <a:r>
              <a:rPr spc="-45" dirty="0"/>
              <a:t>Overview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16939" y="1358900"/>
            <a:ext cx="9978390" cy="42125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0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55" dirty="0">
                <a:solidFill>
                  <a:srgbClr val="444949"/>
                </a:solidFill>
                <a:latin typeface="Gill Sans MT"/>
                <a:cs typeface="Gill Sans MT"/>
              </a:rPr>
              <a:t>Redis </a:t>
            </a:r>
            <a:r>
              <a:rPr sz="2600" spc="-85" dirty="0">
                <a:solidFill>
                  <a:srgbClr val="444949"/>
                </a:solidFill>
                <a:latin typeface="Gill Sans MT"/>
                <a:cs typeface="Gill Sans MT"/>
              </a:rPr>
              <a:t>is </a:t>
            </a:r>
            <a:r>
              <a:rPr sz="2600" spc="-15" dirty="0">
                <a:solidFill>
                  <a:srgbClr val="444949"/>
                </a:solidFill>
                <a:latin typeface="Gill Sans MT"/>
                <a:cs typeface="Gill Sans MT"/>
              </a:rPr>
              <a:t>an </a:t>
            </a:r>
            <a:r>
              <a:rPr sz="2600" spc="-25" dirty="0">
                <a:solidFill>
                  <a:srgbClr val="444949"/>
                </a:solidFill>
                <a:latin typeface="Gill Sans MT"/>
                <a:cs typeface="Gill Sans MT"/>
              </a:rPr>
              <a:t>in-memory </a:t>
            </a:r>
            <a:r>
              <a:rPr sz="2600" spc="-45" dirty="0">
                <a:solidFill>
                  <a:srgbClr val="444949"/>
                </a:solidFill>
                <a:latin typeface="Gill Sans MT"/>
                <a:cs typeface="Gill Sans MT"/>
              </a:rPr>
              <a:t>key-value</a:t>
            </a:r>
            <a:r>
              <a:rPr sz="2600" spc="21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spc="-75" dirty="0">
                <a:solidFill>
                  <a:srgbClr val="444949"/>
                </a:solidFill>
                <a:latin typeface="Gill Sans MT"/>
                <a:cs typeface="Gill Sans MT"/>
              </a:rPr>
              <a:t>store</a:t>
            </a:r>
            <a:endParaRPr sz="26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70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30" dirty="0">
                <a:solidFill>
                  <a:srgbClr val="444949"/>
                </a:solidFill>
                <a:latin typeface="Gill Sans MT"/>
                <a:cs typeface="Gill Sans MT"/>
              </a:rPr>
              <a:t>Super </a:t>
            </a:r>
            <a:r>
              <a:rPr sz="2600" spc="-65" dirty="0">
                <a:solidFill>
                  <a:srgbClr val="444949"/>
                </a:solidFill>
                <a:latin typeface="Gill Sans MT"/>
                <a:cs typeface="Gill Sans MT"/>
              </a:rPr>
              <a:t>low </a:t>
            </a:r>
            <a:r>
              <a:rPr sz="2600" spc="-45" dirty="0">
                <a:solidFill>
                  <a:srgbClr val="444949"/>
                </a:solidFill>
                <a:latin typeface="Gill Sans MT"/>
                <a:cs typeface="Gill Sans MT"/>
              </a:rPr>
              <a:t>latency </a:t>
            </a:r>
            <a:r>
              <a:rPr sz="2600" spc="-20" dirty="0">
                <a:solidFill>
                  <a:srgbClr val="444949"/>
                </a:solidFill>
                <a:latin typeface="Gill Sans MT"/>
                <a:cs typeface="Gill Sans MT"/>
              </a:rPr>
              <a:t>(sub</a:t>
            </a:r>
            <a:r>
              <a:rPr sz="2600" spc="15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spc="-25" dirty="0">
                <a:solidFill>
                  <a:srgbClr val="444949"/>
                </a:solidFill>
                <a:latin typeface="Gill Sans MT"/>
                <a:cs typeface="Gill Sans MT"/>
              </a:rPr>
              <a:t>ms)</a:t>
            </a:r>
            <a:endParaRPr sz="26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75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35" dirty="0">
                <a:solidFill>
                  <a:srgbClr val="444949"/>
                </a:solidFill>
                <a:latin typeface="Gill Sans MT"/>
                <a:cs typeface="Gill Sans MT"/>
              </a:rPr>
              <a:t>Cache </a:t>
            </a:r>
            <a:r>
              <a:rPr sz="2600" spc="-40" dirty="0">
                <a:solidFill>
                  <a:srgbClr val="444949"/>
                </a:solidFill>
                <a:latin typeface="Gill Sans MT"/>
                <a:cs typeface="Gill Sans MT"/>
              </a:rPr>
              <a:t>survive </a:t>
            </a:r>
            <a:r>
              <a:rPr sz="2600" spc="-55" dirty="0">
                <a:solidFill>
                  <a:srgbClr val="444949"/>
                </a:solidFill>
                <a:latin typeface="Gill Sans MT"/>
                <a:cs typeface="Gill Sans MT"/>
              </a:rPr>
              <a:t>reboots </a:t>
            </a:r>
            <a:r>
              <a:rPr sz="2600" spc="-40" dirty="0">
                <a:solidFill>
                  <a:srgbClr val="444949"/>
                </a:solidFill>
                <a:latin typeface="Gill Sans MT"/>
                <a:cs typeface="Gill Sans MT"/>
              </a:rPr>
              <a:t>by </a:t>
            </a:r>
            <a:r>
              <a:rPr sz="2600" spc="-35" dirty="0">
                <a:solidFill>
                  <a:srgbClr val="444949"/>
                </a:solidFill>
                <a:latin typeface="Gill Sans MT"/>
                <a:cs typeface="Gill Sans MT"/>
              </a:rPr>
              <a:t>default </a:t>
            </a:r>
            <a:r>
              <a:rPr sz="2600" spc="-90" dirty="0">
                <a:solidFill>
                  <a:srgbClr val="444949"/>
                </a:solidFill>
                <a:latin typeface="Gill Sans MT"/>
                <a:cs typeface="Gill Sans MT"/>
              </a:rPr>
              <a:t>(it’s </a:t>
            </a:r>
            <a:r>
              <a:rPr sz="2600" spc="-40" dirty="0">
                <a:solidFill>
                  <a:srgbClr val="444949"/>
                </a:solidFill>
                <a:latin typeface="Gill Sans MT"/>
                <a:cs typeface="Gill Sans MT"/>
              </a:rPr>
              <a:t>called</a:t>
            </a:r>
            <a:r>
              <a:rPr sz="2600" spc="35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spc="-35" dirty="0">
                <a:solidFill>
                  <a:srgbClr val="444949"/>
                </a:solidFill>
                <a:latin typeface="Gill Sans MT"/>
                <a:cs typeface="Gill Sans MT"/>
              </a:rPr>
              <a:t>persistence)</a:t>
            </a:r>
            <a:endParaRPr sz="2600">
              <a:latin typeface="Gill Sans MT"/>
              <a:cs typeface="Gill Sans MT"/>
            </a:endParaRPr>
          </a:p>
          <a:p>
            <a:pPr marL="241300" indent="-228600">
              <a:lnSpc>
                <a:spcPts val="2985"/>
              </a:lnSpc>
              <a:spcBef>
                <a:spcPts val="45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65" dirty="0">
                <a:solidFill>
                  <a:srgbClr val="444949"/>
                </a:solidFill>
                <a:latin typeface="Gill Sans MT"/>
                <a:cs typeface="Gill Sans MT"/>
              </a:rPr>
              <a:t>Great </a:t>
            </a:r>
            <a:r>
              <a:rPr sz="2600" spc="-60" dirty="0">
                <a:solidFill>
                  <a:srgbClr val="444949"/>
                </a:solidFill>
                <a:latin typeface="Gill Sans MT"/>
                <a:cs typeface="Gill Sans MT"/>
              </a:rPr>
              <a:t>to</a:t>
            </a:r>
            <a:r>
              <a:rPr sz="2600" spc="7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spc="-55" dirty="0">
                <a:solidFill>
                  <a:srgbClr val="444949"/>
                </a:solidFill>
                <a:latin typeface="Gill Sans MT"/>
                <a:cs typeface="Gill Sans MT"/>
              </a:rPr>
              <a:t>host</a:t>
            </a:r>
            <a:endParaRPr sz="2600">
              <a:latin typeface="Gill Sans MT"/>
              <a:cs typeface="Gill Sans MT"/>
            </a:endParaRPr>
          </a:p>
          <a:p>
            <a:pPr marL="698500" lvl="1" indent="-228600">
              <a:lnSpc>
                <a:spcPts val="2350"/>
              </a:lnSpc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200" spc="-60" dirty="0">
                <a:solidFill>
                  <a:srgbClr val="444949"/>
                </a:solidFill>
                <a:latin typeface="Gill Sans MT"/>
                <a:cs typeface="Gill Sans MT"/>
              </a:rPr>
              <a:t>User</a:t>
            </a:r>
            <a:r>
              <a:rPr sz="2200" spc="-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200" spc="-55" dirty="0">
                <a:solidFill>
                  <a:srgbClr val="444949"/>
                </a:solidFill>
                <a:latin typeface="Gill Sans MT"/>
                <a:cs typeface="Gill Sans MT"/>
              </a:rPr>
              <a:t>sessions</a:t>
            </a:r>
            <a:endParaRPr sz="2200">
              <a:latin typeface="Gill Sans MT"/>
              <a:cs typeface="Gill Sans MT"/>
            </a:endParaRPr>
          </a:p>
          <a:p>
            <a:pPr marL="698500" lvl="1" indent="-228600">
              <a:lnSpc>
                <a:spcPts val="2340"/>
              </a:lnSpc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200" spc="-30" dirty="0">
                <a:solidFill>
                  <a:srgbClr val="444949"/>
                </a:solidFill>
                <a:latin typeface="Gill Sans MT"/>
                <a:cs typeface="Gill Sans MT"/>
              </a:rPr>
              <a:t>Leaderboard </a:t>
            </a:r>
            <a:r>
              <a:rPr sz="2200" spc="-50" dirty="0">
                <a:solidFill>
                  <a:srgbClr val="444949"/>
                </a:solidFill>
                <a:latin typeface="Gill Sans MT"/>
                <a:cs typeface="Gill Sans MT"/>
              </a:rPr>
              <a:t>(for</a:t>
            </a:r>
            <a:r>
              <a:rPr sz="2200" spc="2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200" spc="-15" dirty="0">
                <a:solidFill>
                  <a:srgbClr val="444949"/>
                </a:solidFill>
                <a:latin typeface="Gill Sans MT"/>
                <a:cs typeface="Gill Sans MT"/>
              </a:rPr>
              <a:t>gaming)</a:t>
            </a:r>
            <a:endParaRPr sz="2200">
              <a:latin typeface="Gill Sans MT"/>
              <a:cs typeface="Gill Sans MT"/>
            </a:endParaRPr>
          </a:p>
          <a:p>
            <a:pPr marL="698500" lvl="1" indent="-228600">
              <a:lnSpc>
                <a:spcPts val="2350"/>
              </a:lnSpc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200" spc="-50" dirty="0">
                <a:solidFill>
                  <a:srgbClr val="444949"/>
                </a:solidFill>
                <a:latin typeface="Gill Sans MT"/>
                <a:cs typeface="Gill Sans MT"/>
              </a:rPr>
              <a:t>Distributed</a:t>
            </a:r>
            <a:r>
              <a:rPr sz="2200" spc="-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200" spc="-50" dirty="0">
                <a:solidFill>
                  <a:srgbClr val="444949"/>
                </a:solidFill>
                <a:latin typeface="Gill Sans MT"/>
                <a:cs typeface="Gill Sans MT"/>
              </a:rPr>
              <a:t>states</a:t>
            </a:r>
            <a:endParaRPr sz="2200">
              <a:latin typeface="Gill Sans MT"/>
              <a:cs typeface="Gill Sans MT"/>
            </a:endParaRPr>
          </a:p>
          <a:p>
            <a:pPr marL="698500" lvl="1" indent="-228600">
              <a:lnSpc>
                <a:spcPts val="2350"/>
              </a:lnSpc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200" spc="-45" dirty="0">
                <a:solidFill>
                  <a:srgbClr val="444949"/>
                </a:solidFill>
                <a:latin typeface="Gill Sans MT"/>
                <a:cs typeface="Gill Sans MT"/>
              </a:rPr>
              <a:t>Relieve </a:t>
            </a:r>
            <a:r>
              <a:rPr sz="2200" spc="-55" dirty="0">
                <a:solidFill>
                  <a:srgbClr val="444949"/>
                </a:solidFill>
                <a:latin typeface="Gill Sans MT"/>
                <a:cs typeface="Gill Sans MT"/>
              </a:rPr>
              <a:t>pressure </a:t>
            </a:r>
            <a:r>
              <a:rPr sz="2200" spc="-25" dirty="0">
                <a:solidFill>
                  <a:srgbClr val="444949"/>
                </a:solidFill>
                <a:latin typeface="Gill Sans MT"/>
                <a:cs typeface="Gill Sans MT"/>
              </a:rPr>
              <a:t>on databases </a:t>
            </a:r>
            <a:r>
              <a:rPr sz="2200" spc="-30" dirty="0">
                <a:solidFill>
                  <a:srgbClr val="444949"/>
                </a:solidFill>
                <a:latin typeface="Gill Sans MT"/>
                <a:cs typeface="Gill Sans MT"/>
              </a:rPr>
              <a:t>(such </a:t>
            </a:r>
            <a:r>
              <a:rPr sz="2200" spc="-35" dirty="0">
                <a:solidFill>
                  <a:srgbClr val="444949"/>
                </a:solidFill>
                <a:latin typeface="Gill Sans MT"/>
                <a:cs typeface="Gill Sans MT"/>
              </a:rPr>
              <a:t>as</a:t>
            </a:r>
            <a:r>
              <a:rPr sz="2200" spc="14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200" spc="-15" dirty="0">
                <a:solidFill>
                  <a:srgbClr val="444949"/>
                </a:solidFill>
                <a:latin typeface="Gill Sans MT"/>
                <a:cs typeface="Gill Sans MT"/>
              </a:rPr>
              <a:t>RDS)</a:t>
            </a:r>
            <a:endParaRPr sz="2200">
              <a:latin typeface="Gill Sans MT"/>
              <a:cs typeface="Gill Sans MT"/>
            </a:endParaRPr>
          </a:p>
          <a:p>
            <a:pPr marL="698500" lvl="1" indent="-228600">
              <a:lnSpc>
                <a:spcPts val="2495"/>
              </a:lnSpc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200" spc="-5" dirty="0">
                <a:solidFill>
                  <a:srgbClr val="444949"/>
                </a:solidFill>
                <a:latin typeface="Gill Sans MT"/>
                <a:cs typeface="Gill Sans MT"/>
              </a:rPr>
              <a:t>Pub </a:t>
            </a:r>
            <a:r>
              <a:rPr sz="2200" dirty="0">
                <a:solidFill>
                  <a:srgbClr val="444949"/>
                </a:solidFill>
                <a:latin typeface="Gill Sans MT"/>
                <a:cs typeface="Gill Sans MT"/>
              </a:rPr>
              <a:t>/ </a:t>
            </a:r>
            <a:r>
              <a:rPr sz="2200" spc="5" dirty="0">
                <a:solidFill>
                  <a:srgbClr val="444949"/>
                </a:solidFill>
                <a:latin typeface="Gill Sans MT"/>
                <a:cs typeface="Gill Sans MT"/>
              </a:rPr>
              <a:t>Sub </a:t>
            </a:r>
            <a:r>
              <a:rPr sz="2200" spc="-35" dirty="0">
                <a:solidFill>
                  <a:srgbClr val="444949"/>
                </a:solidFill>
                <a:latin typeface="Gill Sans MT"/>
                <a:cs typeface="Gill Sans MT"/>
              </a:rPr>
              <a:t>capability </a:t>
            </a:r>
            <a:r>
              <a:rPr sz="2200" spc="-75" dirty="0">
                <a:solidFill>
                  <a:srgbClr val="444949"/>
                </a:solidFill>
                <a:latin typeface="Gill Sans MT"/>
                <a:cs typeface="Gill Sans MT"/>
              </a:rPr>
              <a:t>for</a:t>
            </a:r>
            <a:r>
              <a:rPr sz="2200" spc="1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200" spc="-30" dirty="0">
                <a:solidFill>
                  <a:srgbClr val="444949"/>
                </a:solidFill>
                <a:latin typeface="Gill Sans MT"/>
                <a:cs typeface="Gill Sans MT"/>
              </a:rPr>
              <a:t>messaging</a:t>
            </a:r>
            <a:endParaRPr sz="2200">
              <a:latin typeface="Gill Sans MT"/>
              <a:cs typeface="Gill Sans MT"/>
            </a:endParaRPr>
          </a:p>
          <a:p>
            <a:pPr marL="241300" marR="5080" indent="-228600">
              <a:lnSpc>
                <a:spcPct val="70000"/>
              </a:lnSpc>
              <a:spcBef>
                <a:spcPts val="994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55" dirty="0">
                <a:solidFill>
                  <a:srgbClr val="444949"/>
                </a:solidFill>
                <a:latin typeface="Gill Sans MT"/>
                <a:cs typeface="Gill Sans MT"/>
              </a:rPr>
              <a:t>Multi </a:t>
            </a:r>
            <a:r>
              <a:rPr sz="2600" spc="-20" dirty="0">
                <a:solidFill>
                  <a:srgbClr val="444949"/>
                </a:solidFill>
                <a:latin typeface="Gill Sans MT"/>
                <a:cs typeface="Gill Sans MT"/>
              </a:rPr>
              <a:t>AZ </a:t>
            </a:r>
            <a:r>
              <a:rPr sz="2600" spc="-60" dirty="0">
                <a:solidFill>
                  <a:srgbClr val="444949"/>
                </a:solidFill>
                <a:latin typeface="Gill Sans MT"/>
                <a:cs typeface="Gill Sans MT"/>
              </a:rPr>
              <a:t>with </a:t>
            </a:r>
            <a:r>
              <a:rPr sz="2600" spc="-40" dirty="0">
                <a:solidFill>
                  <a:srgbClr val="444949"/>
                </a:solidFill>
                <a:latin typeface="Gill Sans MT"/>
                <a:cs typeface="Gill Sans MT"/>
              </a:rPr>
              <a:t>Automatic </a:t>
            </a:r>
            <a:r>
              <a:rPr sz="2600" spc="-70" dirty="0">
                <a:solidFill>
                  <a:srgbClr val="444949"/>
                </a:solidFill>
                <a:latin typeface="Gill Sans MT"/>
                <a:cs typeface="Gill Sans MT"/>
              </a:rPr>
              <a:t>Failover </a:t>
            </a:r>
            <a:r>
              <a:rPr sz="2600" spc="-85" dirty="0">
                <a:solidFill>
                  <a:srgbClr val="444949"/>
                </a:solidFill>
                <a:latin typeface="Gill Sans MT"/>
                <a:cs typeface="Gill Sans MT"/>
              </a:rPr>
              <a:t>for </a:t>
            </a:r>
            <a:r>
              <a:rPr sz="2600" spc="-65" dirty="0">
                <a:solidFill>
                  <a:srgbClr val="444949"/>
                </a:solidFill>
                <a:latin typeface="Gill Sans MT"/>
                <a:cs typeface="Gill Sans MT"/>
              </a:rPr>
              <a:t>disaster </a:t>
            </a:r>
            <a:r>
              <a:rPr sz="2600" spc="-55" dirty="0">
                <a:solidFill>
                  <a:srgbClr val="444949"/>
                </a:solidFill>
                <a:latin typeface="Gill Sans MT"/>
                <a:cs typeface="Gill Sans MT"/>
              </a:rPr>
              <a:t>recovery if you </a:t>
            </a:r>
            <a:r>
              <a:rPr sz="2600" spc="-50" dirty="0">
                <a:solidFill>
                  <a:srgbClr val="444949"/>
                </a:solidFill>
                <a:latin typeface="Gill Sans MT"/>
                <a:cs typeface="Gill Sans MT"/>
              </a:rPr>
              <a:t>don’t </a:t>
            </a:r>
            <a:r>
              <a:rPr sz="2600" spc="-40" dirty="0">
                <a:solidFill>
                  <a:srgbClr val="444949"/>
                </a:solidFill>
                <a:latin typeface="Gill Sans MT"/>
                <a:cs typeface="Gill Sans MT"/>
              </a:rPr>
              <a:t>want </a:t>
            </a:r>
            <a:r>
              <a:rPr sz="2600" spc="-55" dirty="0">
                <a:solidFill>
                  <a:srgbClr val="444949"/>
                </a:solidFill>
                <a:latin typeface="Gill Sans MT"/>
                <a:cs typeface="Gill Sans MT"/>
              </a:rPr>
              <a:t>to  </a:t>
            </a:r>
            <a:r>
              <a:rPr sz="2600" spc="-50" dirty="0">
                <a:solidFill>
                  <a:srgbClr val="444949"/>
                </a:solidFill>
                <a:latin typeface="Gill Sans MT"/>
                <a:cs typeface="Gill Sans MT"/>
              </a:rPr>
              <a:t>lose </a:t>
            </a:r>
            <a:r>
              <a:rPr sz="2600" spc="-85" dirty="0">
                <a:solidFill>
                  <a:srgbClr val="444949"/>
                </a:solidFill>
                <a:latin typeface="Gill Sans MT"/>
                <a:cs typeface="Gill Sans MT"/>
              </a:rPr>
              <a:t>your </a:t>
            </a:r>
            <a:r>
              <a:rPr sz="2600" spc="-30" dirty="0">
                <a:solidFill>
                  <a:srgbClr val="444949"/>
                </a:solidFill>
                <a:latin typeface="Gill Sans MT"/>
                <a:cs typeface="Gill Sans MT"/>
              </a:rPr>
              <a:t>cache</a:t>
            </a:r>
            <a:r>
              <a:rPr sz="2600" spc="15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spc="-25" dirty="0">
                <a:solidFill>
                  <a:srgbClr val="444949"/>
                </a:solidFill>
                <a:latin typeface="Gill Sans MT"/>
                <a:cs typeface="Gill Sans MT"/>
              </a:rPr>
              <a:t>data</a:t>
            </a:r>
            <a:endParaRPr sz="26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70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5" dirty="0">
                <a:solidFill>
                  <a:srgbClr val="444949"/>
                </a:solidFill>
                <a:latin typeface="Gill Sans MT"/>
                <a:cs typeface="Gill Sans MT"/>
              </a:rPr>
              <a:t>Support </a:t>
            </a:r>
            <a:r>
              <a:rPr sz="2600" spc="-85" dirty="0">
                <a:solidFill>
                  <a:srgbClr val="444949"/>
                </a:solidFill>
                <a:latin typeface="Gill Sans MT"/>
                <a:cs typeface="Gill Sans MT"/>
              </a:rPr>
              <a:t>for </a:t>
            </a:r>
            <a:r>
              <a:rPr sz="2600" spc="-25" dirty="0">
                <a:solidFill>
                  <a:srgbClr val="444949"/>
                </a:solidFill>
                <a:latin typeface="Gill Sans MT"/>
                <a:cs typeface="Gill Sans MT"/>
              </a:rPr>
              <a:t>Read</a:t>
            </a:r>
            <a:r>
              <a:rPr sz="2600" spc="9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spc="-50" dirty="0">
                <a:solidFill>
                  <a:srgbClr val="444949"/>
                </a:solidFill>
                <a:latin typeface="Gill Sans MT"/>
                <a:cs typeface="Gill Sans MT"/>
              </a:rPr>
              <a:t>Replicas</a:t>
            </a:r>
            <a:endParaRPr sz="2600"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729840713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1892" y="6464300"/>
            <a:ext cx="127698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16939" y="374395"/>
            <a:ext cx="5038725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30" dirty="0"/>
              <a:t>Memcached</a:t>
            </a:r>
            <a:r>
              <a:rPr spc="-45" dirty="0"/>
              <a:t> Overview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16939" y="1338783"/>
            <a:ext cx="10316845" cy="4231640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434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20" dirty="0">
                <a:solidFill>
                  <a:srgbClr val="444949"/>
                </a:solidFill>
                <a:latin typeface="Gill Sans MT"/>
                <a:cs typeface="Gill Sans MT"/>
              </a:rPr>
              <a:t>Memcached </a:t>
            </a:r>
            <a:r>
              <a:rPr sz="2800" spc="-90" dirty="0">
                <a:solidFill>
                  <a:srgbClr val="444949"/>
                </a:solidFill>
                <a:latin typeface="Gill Sans MT"/>
                <a:cs typeface="Gill Sans MT"/>
              </a:rPr>
              <a:t>is </a:t>
            </a:r>
            <a:r>
              <a:rPr sz="2800" spc="-10" dirty="0">
                <a:solidFill>
                  <a:srgbClr val="444949"/>
                </a:solidFill>
                <a:latin typeface="Gill Sans MT"/>
                <a:cs typeface="Gill Sans MT"/>
              </a:rPr>
              <a:t>an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in-memory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object</a:t>
            </a:r>
            <a:r>
              <a:rPr sz="2800" spc="10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80" dirty="0">
                <a:solidFill>
                  <a:srgbClr val="444949"/>
                </a:solidFill>
                <a:latin typeface="Gill Sans MT"/>
                <a:cs typeface="Gill Sans MT"/>
              </a:rPr>
              <a:t>store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33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35" dirty="0">
                <a:solidFill>
                  <a:srgbClr val="444949"/>
                </a:solidFill>
                <a:latin typeface="Gill Sans MT"/>
                <a:cs typeface="Gill Sans MT"/>
              </a:rPr>
              <a:t>Cache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doesn’t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survive</a:t>
            </a:r>
            <a:r>
              <a:rPr sz="2800" spc="5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reboots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ts val="3329"/>
              </a:lnSpc>
              <a:spcBef>
                <a:spcPts val="31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Use</a:t>
            </a:r>
            <a:r>
              <a:rPr sz="2800" spc="-1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65" dirty="0">
                <a:solidFill>
                  <a:srgbClr val="444949"/>
                </a:solidFill>
                <a:latin typeface="Gill Sans MT"/>
                <a:cs typeface="Gill Sans MT"/>
              </a:rPr>
              <a:t>cases:</a:t>
            </a:r>
            <a:endParaRPr sz="2800">
              <a:latin typeface="Gill Sans MT"/>
              <a:cs typeface="Gill Sans MT"/>
            </a:endParaRPr>
          </a:p>
          <a:p>
            <a:pPr marL="698500" lvl="1" indent="-228600">
              <a:lnSpc>
                <a:spcPts val="2815"/>
              </a:lnSpc>
              <a:buFont typeface="Arial"/>
              <a:buChar char="•"/>
              <a:tabLst>
                <a:tab pos="698500" algn="l"/>
              </a:tabLst>
            </a:pPr>
            <a:r>
              <a:rPr sz="2400" spc="-60" dirty="0">
                <a:solidFill>
                  <a:srgbClr val="444949"/>
                </a:solidFill>
                <a:latin typeface="Gill Sans MT"/>
                <a:cs typeface="Gill Sans MT"/>
              </a:rPr>
              <a:t>Quick retrieval </a:t>
            </a:r>
            <a:r>
              <a:rPr sz="2400" spc="-30" dirty="0">
                <a:solidFill>
                  <a:srgbClr val="444949"/>
                </a:solidFill>
                <a:latin typeface="Gill Sans MT"/>
                <a:cs typeface="Gill Sans MT"/>
              </a:rPr>
              <a:t>of </a:t>
            </a:r>
            <a:r>
              <a:rPr sz="2400" spc="-45" dirty="0">
                <a:solidFill>
                  <a:srgbClr val="444949"/>
                </a:solidFill>
                <a:latin typeface="Gill Sans MT"/>
                <a:cs typeface="Gill Sans MT"/>
              </a:rPr>
              <a:t>objects </a:t>
            </a:r>
            <a:r>
              <a:rPr sz="2400" spc="-55" dirty="0">
                <a:solidFill>
                  <a:srgbClr val="444949"/>
                </a:solidFill>
                <a:latin typeface="Gill Sans MT"/>
                <a:cs typeface="Gill Sans MT"/>
              </a:rPr>
              <a:t>from</a:t>
            </a:r>
            <a:r>
              <a:rPr sz="2400" spc="15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15" dirty="0">
                <a:solidFill>
                  <a:srgbClr val="444949"/>
                </a:solidFill>
                <a:latin typeface="Gill Sans MT"/>
                <a:cs typeface="Gill Sans MT"/>
              </a:rPr>
              <a:t>memory</a:t>
            </a:r>
            <a:endParaRPr sz="2400">
              <a:latin typeface="Gill Sans MT"/>
              <a:cs typeface="Gill Sans MT"/>
            </a:endParaRPr>
          </a:p>
          <a:p>
            <a:pPr marL="698500" lvl="1" indent="-228600">
              <a:lnSpc>
                <a:spcPts val="2845"/>
              </a:lnSpc>
              <a:buFont typeface="Arial"/>
              <a:buChar char="•"/>
              <a:tabLst>
                <a:tab pos="698500" algn="l"/>
              </a:tabLst>
            </a:pPr>
            <a:r>
              <a:rPr sz="2400" spc="-35" dirty="0">
                <a:solidFill>
                  <a:srgbClr val="444949"/>
                </a:solidFill>
                <a:latin typeface="Gill Sans MT"/>
                <a:cs typeface="Gill Sans MT"/>
              </a:rPr>
              <a:t>Cache often accessed</a:t>
            </a:r>
            <a:r>
              <a:rPr sz="2400" spc="4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40" dirty="0">
                <a:solidFill>
                  <a:srgbClr val="444949"/>
                </a:solidFill>
                <a:latin typeface="Gill Sans MT"/>
                <a:cs typeface="Gill Sans MT"/>
              </a:rPr>
              <a:t>objects</a:t>
            </a:r>
            <a:endParaRPr sz="2400">
              <a:latin typeface="Gill Sans MT"/>
              <a:cs typeface="Gill Sans MT"/>
            </a:endParaRPr>
          </a:p>
          <a:p>
            <a:pPr marL="241300" marR="5080" indent="-228600">
              <a:lnSpc>
                <a:spcPts val="2690"/>
              </a:lnSpc>
              <a:spcBef>
                <a:spcPts val="969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65" dirty="0">
                <a:solidFill>
                  <a:srgbClr val="444949"/>
                </a:solidFill>
                <a:latin typeface="Gill Sans MT"/>
                <a:cs typeface="Gill Sans MT"/>
              </a:rPr>
              <a:t>Overall,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Redis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has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largely </a:t>
            </a:r>
            <a:r>
              <a:rPr sz="2800" spc="-65" dirty="0">
                <a:solidFill>
                  <a:srgbClr val="444949"/>
                </a:solidFill>
                <a:latin typeface="Gill Sans MT"/>
                <a:cs typeface="Gill Sans MT"/>
              </a:rPr>
              <a:t>grown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in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popularity </a:t>
            </a:r>
            <a:r>
              <a:rPr sz="2800" spc="-10" dirty="0">
                <a:solidFill>
                  <a:srgbClr val="444949"/>
                </a:solidFill>
                <a:latin typeface="Gill Sans MT"/>
                <a:cs typeface="Gill Sans MT"/>
              </a:rPr>
              <a:t>and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has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better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feature </a:t>
            </a:r>
            <a:r>
              <a:rPr sz="2800" spc="-70" dirty="0">
                <a:solidFill>
                  <a:srgbClr val="444949"/>
                </a:solidFill>
                <a:latin typeface="Gill Sans MT"/>
                <a:cs typeface="Gill Sans MT"/>
              </a:rPr>
              <a:t>sets  </a:t>
            </a:r>
            <a:r>
              <a:rPr sz="2800" spc="-35" dirty="0">
                <a:solidFill>
                  <a:srgbClr val="444949"/>
                </a:solidFill>
                <a:latin typeface="Gill Sans MT"/>
                <a:cs typeface="Gill Sans MT"/>
              </a:rPr>
              <a:t>than</a:t>
            </a:r>
            <a:r>
              <a:rPr sz="2800" spc="-1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Memcached.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33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20" dirty="0">
                <a:solidFill>
                  <a:srgbClr val="444949"/>
                </a:solidFill>
                <a:latin typeface="Gill Sans MT"/>
                <a:cs typeface="Gill Sans MT"/>
              </a:rPr>
              <a:t>I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would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personally </a:t>
            </a:r>
            <a:r>
              <a:rPr sz="2800" spc="-65" dirty="0">
                <a:solidFill>
                  <a:srgbClr val="444949"/>
                </a:solidFill>
                <a:latin typeface="Gill Sans MT"/>
                <a:cs typeface="Gill Sans MT"/>
              </a:rPr>
              <a:t>only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use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Redis </a:t>
            </a:r>
            <a:r>
              <a:rPr sz="2800" spc="-90" dirty="0">
                <a:solidFill>
                  <a:srgbClr val="444949"/>
                </a:solidFill>
                <a:latin typeface="Gill Sans MT"/>
                <a:cs typeface="Gill Sans MT"/>
              </a:rPr>
              <a:t>for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caching</a:t>
            </a:r>
            <a:r>
              <a:rPr sz="2800" spc="40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needs.</a:t>
            </a:r>
            <a:endParaRPr sz="2800">
              <a:latin typeface="Gill Sans MT"/>
              <a:cs typeface="Gill Sans MT"/>
            </a:endParaRPr>
          </a:p>
          <a:p>
            <a:pPr marL="241300" marR="1488440" indent="-228600">
              <a:lnSpc>
                <a:spcPts val="2690"/>
              </a:lnSpc>
              <a:spcBef>
                <a:spcPts val="98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AWS </a:t>
            </a:r>
            <a:r>
              <a:rPr sz="2800" spc="-20" dirty="0">
                <a:solidFill>
                  <a:srgbClr val="444949"/>
                </a:solidFill>
                <a:latin typeface="Gill Sans MT"/>
                <a:cs typeface="Gill Sans MT"/>
              </a:rPr>
              <a:t>exam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wouldn’t </a:t>
            </a:r>
            <a:r>
              <a:rPr sz="2800" spc="-80" dirty="0">
                <a:solidFill>
                  <a:srgbClr val="444949"/>
                </a:solidFill>
                <a:latin typeface="Gill Sans MT"/>
                <a:cs typeface="Gill Sans MT"/>
              </a:rPr>
              <a:t>ask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if Redis </a:t>
            </a:r>
            <a:r>
              <a:rPr sz="2800" spc="-105" dirty="0">
                <a:solidFill>
                  <a:srgbClr val="444949"/>
                </a:solidFill>
                <a:latin typeface="Gill Sans MT"/>
                <a:cs typeface="Gill Sans MT"/>
              </a:rPr>
              <a:t>or </a:t>
            </a:r>
            <a:r>
              <a:rPr sz="2800" spc="-20" dirty="0">
                <a:solidFill>
                  <a:srgbClr val="444949"/>
                </a:solidFill>
                <a:latin typeface="Gill Sans MT"/>
                <a:cs typeface="Gill Sans MT"/>
              </a:rPr>
              <a:t>Memcached </a:t>
            </a:r>
            <a:r>
              <a:rPr sz="2800" spc="-90" dirty="0">
                <a:solidFill>
                  <a:srgbClr val="444949"/>
                </a:solidFill>
                <a:latin typeface="Gill Sans MT"/>
                <a:cs typeface="Gill Sans MT"/>
              </a:rPr>
              <a:t>is </a:t>
            </a:r>
            <a:r>
              <a:rPr sz="2800" spc="-105" dirty="0">
                <a:solidFill>
                  <a:srgbClr val="444949"/>
                </a:solidFill>
                <a:latin typeface="Gill Sans MT"/>
                <a:cs typeface="Gill Sans MT"/>
              </a:rPr>
              <a:t>better. </a:t>
            </a:r>
            <a:r>
              <a:rPr sz="2800" spc="-85" dirty="0">
                <a:solidFill>
                  <a:srgbClr val="444949"/>
                </a:solidFill>
                <a:latin typeface="Gill Sans MT"/>
                <a:cs typeface="Gill Sans MT"/>
              </a:rPr>
              <a:t>Just 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“ElastiCache” in</a:t>
            </a:r>
            <a:r>
              <a:rPr sz="2800" spc="-18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35" dirty="0">
                <a:solidFill>
                  <a:srgbClr val="444949"/>
                </a:solidFill>
                <a:latin typeface="Gill Sans MT"/>
                <a:cs typeface="Gill Sans MT"/>
              </a:rPr>
              <a:t>general</a:t>
            </a:r>
            <a:endParaRPr sz="2800"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2968127472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41892" y="6471592"/>
            <a:ext cx="1276985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374395"/>
            <a:ext cx="7759700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85" dirty="0">
                <a:solidFill>
                  <a:srgbClr val="44546A"/>
                </a:solidFill>
              </a:rPr>
              <a:t>ElastiCache </a:t>
            </a:r>
            <a:r>
              <a:rPr spc="-140" dirty="0">
                <a:solidFill>
                  <a:srgbClr val="44546A"/>
                </a:solidFill>
              </a:rPr>
              <a:t>for </a:t>
            </a:r>
            <a:r>
              <a:rPr spc="-80" dirty="0">
                <a:solidFill>
                  <a:srgbClr val="44546A"/>
                </a:solidFill>
              </a:rPr>
              <a:t>Solutions</a:t>
            </a:r>
            <a:r>
              <a:rPr spc="-15" dirty="0">
                <a:solidFill>
                  <a:srgbClr val="44546A"/>
                </a:solidFill>
              </a:rPr>
              <a:t> </a:t>
            </a:r>
            <a:r>
              <a:rPr spc="-110" dirty="0">
                <a:solidFill>
                  <a:srgbClr val="44546A"/>
                </a:solidFill>
              </a:rPr>
              <a:t>Architects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16939" y="1389380"/>
            <a:ext cx="10265410" cy="42792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41300" indent="-228600">
              <a:lnSpc>
                <a:spcPts val="3115"/>
              </a:lnSpc>
              <a:spcBef>
                <a:spcPts val="90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55" dirty="0">
                <a:solidFill>
                  <a:srgbClr val="444949"/>
                </a:solidFill>
                <a:latin typeface="Gill Sans MT"/>
                <a:cs typeface="Gill Sans MT"/>
              </a:rPr>
              <a:t>Security:</a:t>
            </a:r>
            <a:endParaRPr sz="2600">
              <a:latin typeface="Gill Sans MT"/>
              <a:cs typeface="Gill Sans MT"/>
            </a:endParaRPr>
          </a:p>
          <a:p>
            <a:pPr marL="698500" lvl="1" indent="-228600">
              <a:lnSpc>
                <a:spcPts val="2625"/>
              </a:lnSpc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200" spc="-45" dirty="0">
                <a:solidFill>
                  <a:srgbClr val="444949"/>
                </a:solidFill>
                <a:latin typeface="Gill Sans MT"/>
                <a:cs typeface="Gill Sans MT"/>
              </a:rPr>
              <a:t>Redis </a:t>
            </a:r>
            <a:r>
              <a:rPr sz="2200" spc="-20" dirty="0">
                <a:solidFill>
                  <a:srgbClr val="444949"/>
                </a:solidFill>
                <a:latin typeface="Gill Sans MT"/>
                <a:cs typeface="Gill Sans MT"/>
              </a:rPr>
              <a:t>support</a:t>
            </a:r>
            <a:r>
              <a:rPr sz="3300" spc="-30" baseline="1262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3225" u="heavy" spc="-30" baseline="1291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Gill Sans MT"/>
                <a:cs typeface="Gill Sans MT"/>
              </a:rPr>
              <a:t>Redis </a:t>
            </a:r>
            <a:r>
              <a:rPr sz="3225" u="heavy" spc="-7" baseline="1291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Gill Sans MT"/>
                <a:cs typeface="Gill Sans MT"/>
              </a:rPr>
              <a:t>AUTH</a:t>
            </a:r>
            <a:r>
              <a:rPr sz="3225" spc="-7" baseline="1291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200" spc="-25" dirty="0">
                <a:solidFill>
                  <a:srgbClr val="444949"/>
                </a:solidFill>
                <a:latin typeface="Gill Sans MT"/>
                <a:cs typeface="Gill Sans MT"/>
              </a:rPr>
              <a:t>(username </a:t>
            </a:r>
            <a:r>
              <a:rPr sz="2200" dirty="0">
                <a:solidFill>
                  <a:srgbClr val="444949"/>
                </a:solidFill>
                <a:latin typeface="Gill Sans MT"/>
                <a:cs typeface="Gill Sans MT"/>
              </a:rPr>
              <a:t>/</a:t>
            </a:r>
            <a:r>
              <a:rPr sz="2200" spc="-40" dirty="0">
                <a:solidFill>
                  <a:srgbClr val="444949"/>
                </a:solidFill>
                <a:latin typeface="Gill Sans MT"/>
                <a:cs typeface="Gill Sans MT"/>
              </a:rPr>
              <a:t> password)</a:t>
            </a:r>
            <a:endParaRPr sz="2200">
              <a:latin typeface="Gill Sans MT"/>
              <a:cs typeface="Gill Sans MT"/>
            </a:endParaRPr>
          </a:p>
          <a:p>
            <a:pPr marL="698500" lvl="1" indent="-228600">
              <a:lnSpc>
                <a:spcPts val="2615"/>
              </a:lnSpc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200" dirty="0">
                <a:solidFill>
                  <a:srgbClr val="444949"/>
                </a:solidFill>
                <a:latin typeface="Gill Sans MT"/>
                <a:cs typeface="Gill Sans MT"/>
              </a:rPr>
              <a:t>SSL </a:t>
            </a:r>
            <a:r>
              <a:rPr sz="2200" spc="-45" dirty="0">
                <a:solidFill>
                  <a:srgbClr val="444949"/>
                </a:solidFill>
                <a:latin typeface="Gill Sans MT"/>
                <a:cs typeface="Gill Sans MT"/>
              </a:rPr>
              <a:t>in-flight </a:t>
            </a:r>
            <a:r>
              <a:rPr sz="2200" spc="-30" dirty="0">
                <a:solidFill>
                  <a:srgbClr val="444949"/>
                </a:solidFill>
                <a:latin typeface="Gill Sans MT"/>
                <a:cs typeface="Gill Sans MT"/>
              </a:rPr>
              <a:t>encryption </a:t>
            </a:r>
            <a:r>
              <a:rPr sz="2200" spc="-55" dirty="0">
                <a:solidFill>
                  <a:srgbClr val="444949"/>
                </a:solidFill>
                <a:latin typeface="Gill Sans MT"/>
                <a:cs typeface="Gill Sans MT"/>
              </a:rPr>
              <a:t>must </a:t>
            </a:r>
            <a:r>
              <a:rPr sz="2200" spc="10" dirty="0">
                <a:solidFill>
                  <a:srgbClr val="444949"/>
                </a:solidFill>
                <a:latin typeface="Gill Sans MT"/>
                <a:cs typeface="Gill Sans MT"/>
              </a:rPr>
              <a:t>be </a:t>
            </a:r>
            <a:r>
              <a:rPr sz="2200" spc="-20" dirty="0">
                <a:solidFill>
                  <a:srgbClr val="444949"/>
                </a:solidFill>
                <a:latin typeface="Gill Sans MT"/>
                <a:cs typeface="Gill Sans MT"/>
              </a:rPr>
              <a:t>enabled </a:t>
            </a:r>
            <a:r>
              <a:rPr sz="2200" spc="-10" dirty="0">
                <a:solidFill>
                  <a:srgbClr val="444949"/>
                </a:solidFill>
                <a:latin typeface="Gill Sans MT"/>
                <a:cs typeface="Gill Sans MT"/>
              </a:rPr>
              <a:t>and</a:t>
            </a:r>
            <a:r>
              <a:rPr sz="2200" spc="114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200" spc="-30" dirty="0">
                <a:solidFill>
                  <a:srgbClr val="444949"/>
                </a:solidFill>
                <a:latin typeface="Gill Sans MT"/>
                <a:cs typeface="Gill Sans MT"/>
              </a:rPr>
              <a:t>used</a:t>
            </a:r>
            <a:endParaRPr sz="2200">
              <a:latin typeface="Gill Sans MT"/>
              <a:cs typeface="Gill Sans MT"/>
            </a:endParaRPr>
          </a:p>
          <a:p>
            <a:pPr marL="698500" lvl="1" indent="-228600">
              <a:lnSpc>
                <a:spcPts val="2630"/>
              </a:lnSpc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200" spc="-20" dirty="0">
                <a:solidFill>
                  <a:srgbClr val="444949"/>
                </a:solidFill>
                <a:latin typeface="Gill Sans MT"/>
                <a:cs typeface="Gill Sans MT"/>
              </a:rPr>
              <a:t>Memcached support </a:t>
            </a:r>
            <a:r>
              <a:rPr sz="2200" dirty="0">
                <a:solidFill>
                  <a:srgbClr val="444949"/>
                </a:solidFill>
                <a:latin typeface="Gill Sans MT"/>
                <a:cs typeface="Gill Sans MT"/>
              </a:rPr>
              <a:t>SASL </a:t>
            </a:r>
            <a:r>
              <a:rPr sz="2200" spc="-40" dirty="0">
                <a:solidFill>
                  <a:srgbClr val="444949"/>
                </a:solidFill>
                <a:latin typeface="Gill Sans MT"/>
                <a:cs typeface="Gill Sans MT"/>
              </a:rPr>
              <a:t>authentication</a:t>
            </a:r>
            <a:r>
              <a:rPr sz="2200" spc="2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200" spc="-10" dirty="0">
                <a:solidFill>
                  <a:srgbClr val="444949"/>
                </a:solidFill>
                <a:latin typeface="Gill Sans MT"/>
                <a:cs typeface="Gill Sans MT"/>
              </a:rPr>
              <a:t>(advanced)</a:t>
            </a:r>
            <a:endParaRPr sz="2200">
              <a:latin typeface="Gill Sans MT"/>
              <a:cs typeface="Gill Sans MT"/>
            </a:endParaRPr>
          </a:p>
          <a:p>
            <a:pPr marL="698500" lvl="1" indent="-228600">
              <a:lnSpc>
                <a:spcPts val="2575"/>
              </a:lnSpc>
              <a:buSzPct val="102325"/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3225" u="heavy" spc="15" baseline="1291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Gill Sans MT"/>
                <a:cs typeface="Gill Sans MT"/>
              </a:rPr>
              <a:t>None </a:t>
            </a:r>
            <a:r>
              <a:rPr sz="3225" u="heavy" spc="-7" baseline="1291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Gill Sans MT"/>
                <a:cs typeface="Gill Sans MT"/>
              </a:rPr>
              <a:t>of </a:t>
            </a:r>
            <a:r>
              <a:rPr sz="3225" u="heavy" spc="-15" baseline="1291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Gill Sans MT"/>
                <a:cs typeface="Gill Sans MT"/>
              </a:rPr>
              <a:t>the </a:t>
            </a:r>
            <a:r>
              <a:rPr sz="3225" u="heavy" spc="-22" baseline="1291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Gill Sans MT"/>
                <a:cs typeface="Gill Sans MT"/>
              </a:rPr>
              <a:t>caches </a:t>
            </a:r>
            <a:r>
              <a:rPr sz="3225" u="heavy" spc="7" baseline="1291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Gill Sans MT"/>
                <a:cs typeface="Gill Sans MT"/>
              </a:rPr>
              <a:t>support </a:t>
            </a:r>
            <a:r>
              <a:rPr sz="3225" u="heavy" spc="-7" baseline="1291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Gill Sans MT"/>
                <a:cs typeface="Gill Sans MT"/>
              </a:rPr>
              <a:t>IAM</a:t>
            </a:r>
            <a:r>
              <a:rPr sz="3225" u="heavy" spc="89" baseline="1291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Gill Sans MT"/>
                <a:cs typeface="Gill Sans MT"/>
              </a:rPr>
              <a:t> </a:t>
            </a:r>
            <a:r>
              <a:rPr sz="3225" u="heavy" spc="-30" baseline="1291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Gill Sans MT"/>
                <a:cs typeface="Gill Sans MT"/>
              </a:rPr>
              <a:t>authentication</a:t>
            </a:r>
            <a:endParaRPr sz="3225" baseline="1291">
              <a:latin typeface="Gill Sans MT"/>
              <a:cs typeface="Gill Sans MT"/>
            </a:endParaRPr>
          </a:p>
          <a:p>
            <a:pPr marL="698500" lvl="1" indent="-228600">
              <a:lnSpc>
                <a:spcPts val="2635"/>
              </a:lnSpc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200" spc="-30" dirty="0">
                <a:solidFill>
                  <a:srgbClr val="444949"/>
                </a:solidFill>
                <a:latin typeface="Gill Sans MT"/>
                <a:cs typeface="Gill Sans MT"/>
              </a:rPr>
              <a:t>IAM </a:t>
            </a:r>
            <a:r>
              <a:rPr sz="2200" spc="-45" dirty="0">
                <a:solidFill>
                  <a:srgbClr val="444949"/>
                </a:solidFill>
                <a:latin typeface="Gill Sans MT"/>
                <a:cs typeface="Gill Sans MT"/>
              </a:rPr>
              <a:t>policies </a:t>
            </a:r>
            <a:r>
              <a:rPr sz="2200" spc="-25" dirty="0">
                <a:solidFill>
                  <a:srgbClr val="444949"/>
                </a:solidFill>
                <a:latin typeface="Gill Sans MT"/>
                <a:cs typeface="Gill Sans MT"/>
              </a:rPr>
              <a:t>on </a:t>
            </a:r>
            <a:r>
              <a:rPr sz="2200" spc="-45" dirty="0">
                <a:solidFill>
                  <a:srgbClr val="444949"/>
                </a:solidFill>
                <a:latin typeface="Gill Sans MT"/>
                <a:cs typeface="Gill Sans MT"/>
              </a:rPr>
              <a:t>ElastiCache are </a:t>
            </a:r>
            <a:r>
              <a:rPr sz="2200" spc="-50" dirty="0">
                <a:solidFill>
                  <a:srgbClr val="444949"/>
                </a:solidFill>
                <a:latin typeface="Gill Sans MT"/>
                <a:cs typeface="Gill Sans MT"/>
              </a:rPr>
              <a:t>only </a:t>
            </a:r>
            <a:r>
              <a:rPr sz="2200" spc="-30" dirty="0">
                <a:solidFill>
                  <a:srgbClr val="444949"/>
                </a:solidFill>
                <a:latin typeface="Gill Sans MT"/>
                <a:cs typeface="Gill Sans MT"/>
              </a:rPr>
              <a:t>used </a:t>
            </a:r>
            <a:r>
              <a:rPr sz="2200" spc="-75" dirty="0">
                <a:solidFill>
                  <a:srgbClr val="444949"/>
                </a:solidFill>
                <a:latin typeface="Gill Sans MT"/>
                <a:cs typeface="Gill Sans MT"/>
              </a:rPr>
              <a:t>for </a:t>
            </a:r>
            <a:r>
              <a:rPr sz="2200" spc="-45" dirty="0">
                <a:solidFill>
                  <a:srgbClr val="444949"/>
                </a:solidFill>
                <a:latin typeface="Gill Sans MT"/>
                <a:cs typeface="Gill Sans MT"/>
              </a:rPr>
              <a:t>AWS </a:t>
            </a:r>
            <a:r>
              <a:rPr sz="2200" spc="-35" dirty="0">
                <a:solidFill>
                  <a:srgbClr val="444949"/>
                </a:solidFill>
                <a:latin typeface="Gill Sans MT"/>
                <a:cs typeface="Gill Sans MT"/>
              </a:rPr>
              <a:t>API-level</a:t>
            </a:r>
            <a:r>
              <a:rPr sz="2200" spc="5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200" spc="-55" dirty="0">
                <a:solidFill>
                  <a:srgbClr val="444949"/>
                </a:solidFill>
                <a:latin typeface="Gill Sans MT"/>
                <a:cs typeface="Gill Sans MT"/>
              </a:rPr>
              <a:t>security</a:t>
            </a:r>
            <a:endParaRPr sz="2200">
              <a:latin typeface="Gill Sans MT"/>
              <a:cs typeface="Gill Sans MT"/>
            </a:endParaRPr>
          </a:p>
          <a:p>
            <a:pPr marL="241300" indent="-228600">
              <a:lnSpc>
                <a:spcPts val="3115"/>
              </a:lnSpc>
              <a:spcBef>
                <a:spcPts val="370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55" dirty="0">
                <a:solidFill>
                  <a:srgbClr val="444949"/>
                </a:solidFill>
                <a:latin typeface="Gill Sans MT"/>
                <a:cs typeface="Gill Sans MT"/>
              </a:rPr>
              <a:t>Patterns </a:t>
            </a:r>
            <a:r>
              <a:rPr sz="2600" spc="-85" dirty="0">
                <a:solidFill>
                  <a:srgbClr val="444949"/>
                </a:solidFill>
                <a:latin typeface="Gill Sans MT"/>
                <a:cs typeface="Gill Sans MT"/>
              </a:rPr>
              <a:t>for</a:t>
            </a:r>
            <a:r>
              <a:rPr sz="2600" spc="6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spc="-55" dirty="0">
                <a:solidFill>
                  <a:srgbClr val="444949"/>
                </a:solidFill>
                <a:latin typeface="Gill Sans MT"/>
                <a:cs typeface="Gill Sans MT"/>
              </a:rPr>
              <a:t>ElastiCache:</a:t>
            </a:r>
            <a:endParaRPr sz="2600">
              <a:latin typeface="Gill Sans MT"/>
              <a:cs typeface="Gill Sans MT"/>
            </a:endParaRPr>
          </a:p>
          <a:p>
            <a:pPr marL="698500" lvl="1" indent="-228600">
              <a:lnSpc>
                <a:spcPts val="2625"/>
              </a:lnSpc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200" spc="-35" dirty="0">
                <a:solidFill>
                  <a:srgbClr val="444949"/>
                </a:solidFill>
                <a:latin typeface="Gill Sans MT"/>
                <a:cs typeface="Gill Sans MT"/>
              </a:rPr>
              <a:t>Lazy Loading: </a:t>
            </a:r>
            <a:r>
              <a:rPr sz="2200" spc="-50" dirty="0">
                <a:solidFill>
                  <a:srgbClr val="444949"/>
                </a:solidFill>
                <a:latin typeface="Gill Sans MT"/>
                <a:cs typeface="Gill Sans MT"/>
              </a:rPr>
              <a:t>all </a:t>
            </a:r>
            <a:r>
              <a:rPr sz="2200" spc="-35" dirty="0">
                <a:solidFill>
                  <a:srgbClr val="444949"/>
                </a:solidFill>
                <a:latin typeface="Gill Sans MT"/>
                <a:cs typeface="Gill Sans MT"/>
              </a:rPr>
              <a:t>the read </a:t>
            </a:r>
            <a:r>
              <a:rPr sz="2200" spc="-20" dirty="0">
                <a:solidFill>
                  <a:srgbClr val="444949"/>
                </a:solidFill>
                <a:latin typeface="Gill Sans MT"/>
                <a:cs typeface="Gill Sans MT"/>
              </a:rPr>
              <a:t>data </a:t>
            </a:r>
            <a:r>
              <a:rPr sz="2200" spc="-70" dirty="0">
                <a:solidFill>
                  <a:srgbClr val="444949"/>
                </a:solidFill>
                <a:latin typeface="Gill Sans MT"/>
                <a:cs typeface="Gill Sans MT"/>
              </a:rPr>
              <a:t>is </a:t>
            </a:r>
            <a:r>
              <a:rPr sz="2200" spc="-35" dirty="0">
                <a:solidFill>
                  <a:srgbClr val="444949"/>
                </a:solidFill>
                <a:latin typeface="Gill Sans MT"/>
                <a:cs typeface="Gill Sans MT"/>
              </a:rPr>
              <a:t>cached, </a:t>
            </a:r>
            <a:r>
              <a:rPr sz="2200" spc="-20" dirty="0">
                <a:solidFill>
                  <a:srgbClr val="444949"/>
                </a:solidFill>
                <a:latin typeface="Gill Sans MT"/>
                <a:cs typeface="Gill Sans MT"/>
              </a:rPr>
              <a:t>data </a:t>
            </a:r>
            <a:r>
              <a:rPr sz="2200" spc="-25" dirty="0">
                <a:solidFill>
                  <a:srgbClr val="444949"/>
                </a:solidFill>
                <a:latin typeface="Gill Sans MT"/>
                <a:cs typeface="Gill Sans MT"/>
              </a:rPr>
              <a:t>can </a:t>
            </a:r>
            <a:r>
              <a:rPr sz="2200" spc="-10" dirty="0">
                <a:solidFill>
                  <a:srgbClr val="444949"/>
                </a:solidFill>
                <a:latin typeface="Gill Sans MT"/>
                <a:cs typeface="Gill Sans MT"/>
              </a:rPr>
              <a:t>become </a:t>
            </a:r>
            <a:r>
              <a:rPr sz="2200" spc="-45" dirty="0">
                <a:solidFill>
                  <a:srgbClr val="444949"/>
                </a:solidFill>
                <a:latin typeface="Gill Sans MT"/>
                <a:cs typeface="Gill Sans MT"/>
              </a:rPr>
              <a:t>stale in</a:t>
            </a:r>
            <a:r>
              <a:rPr sz="2200" spc="-2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200" spc="-30" dirty="0">
                <a:solidFill>
                  <a:srgbClr val="444949"/>
                </a:solidFill>
                <a:latin typeface="Gill Sans MT"/>
                <a:cs typeface="Gill Sans MT"/>
              </a:rPr>
              <a:t>cache</a:t>
            </a:r>
            <a:endParaRPr sz="2200">
              <a:latin typeface="Gill Sans MT"/>
              <a:cs typeface="Gill Sans MT"/>
            </a:endParaRPr>
          </a:p>
          <a:p>
            <a:pPr marL="698500" lvl="1" indent="-228600">
              <a:lnSpc>
                <a:spcPts val="2605"/>
              </a:lnSpc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200" spc="-55" dirty="0">
                <a:solidFill>
                  <a:srgbClr val="444949"/>
                </a:solidFill>
                <a:latin typeface="Gill Sans MT"/>
                <a:cs typeface="Gill Sans MT"/>
              </a:rPr>
              <a:t>Write Through: </a:t>
            </a:r>
            <a:r>
              <a:rPr sz="2200" spc="-20" dirty="0">
                <a:solidFill>
                  <a:srgbClr val="444949"/>
                </a:solidFill>
                <a:latin typeface="Gill Sans MT"/>
                <a:cs typeface="Gill Sans MT"/>
              </a:rPr>
              <a:t>Adds </a:t>
            </a:r>
            <a:r>
              <a:rPr sz="2200" spc="-85" dirty="0">
                <a:solidFill>
                  <a:srgbClr val="444949"/>
                </a:solidFill>
                <a:latin typeface="Gill Sans MT"/>
                <a:cs typeface="Gill Sans MT"/>
              </a:rPr>
              <a:t>or </a:t>
            </a:r>
            <a:r>
              <a:rPr sz="2200" spc="-15" dirty="0">
                <a:solidFill>
                  <a:srgbClr val="444949"/>
                </a:solidFill>
                <a:latin typeface="Gill Sans MT"/>
                <a:cs typeface="Gill Sans MT"/>
              </a:rPr>
              <a:t>update </a:t>
            </a:r>
            <a:r>
              <a:rPr sz="2200" spc="-20" dirty="0">
                <a:solidFill>
                  <a:srgbClr val="444949"/>
                </a:solidFill>
                <a:latin typeface="Gill Sans MT"/>
                <a:cs typeface="Gill Sans MT"/>
              </a:rPr>
              <a:t>data </a:t>
            </a:r>
            <a:r>
              <a:rPr sz="2200" spc="-45" dirty="0">
                <a:solidFill>
                  <a:srgbClr val="444949"/>
                </a:solidFill>
                <a:latin typeface="Gill Sans MT"/>
                <a:cs typeface="Gill Sans MT"/>
              </a:rPr>
              <a:t>in </a:t>
            </a:r>
            <a:r>
              <a:rPr sz="2200" spc="-35" dirty="0">
                <a:solidFill>
                  <a:srgbClr val="444949"/>
                </a:solidFill>
                <a:latin typeface="Gill Sans MT"/>
                <a:cs typeface="Gill Sans MT"/>
              </a:rPr>
              <a:t>the </a:t>
            </a:r>
            <a:r>
              <a:rPr sz="2200" spc="-30" dirty="0">
                <a:solidFill>
                  <a:srgbClr val="444949"/>
                </a:solidFill>
                <a:latin typeface="Gill Sans MT"/>
                <a:cs typeface="Gill Sans MT"/>
              </a:rPr>
              <a:t>cache </a:t>
            </a:r>
            <a:r>
              <a:rPr sz="2200" spc="-20" dirty="0">
                <a:solidFill>
                  <a:srgbClr val="444949"/>
                </a:solidFill>
                <a:latin typeface="Gill Sans MT"/>
                <a:cs typeface="Gill Sans MT"/>
              </a:rPr>
              <a:t>when </a:t>
            </a:r>
            <a:r>
              <a:rPr sz="2200" spc="-50" dirty="0">
                <a:solidFill>
                  <a:srgbClr val="444949"/>
                </a:solidFill>
                <a:latin typeface="Gill Sans MT"/>
                <a:cs typeface="Gill Sans MT"/>
              </a:rPr>
              <a:t>written </a:t>
            </a:r>
            <a:r>
              <a:rPr sz="2200" spc="-45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2200" dirty="0">
                <a:solidFill>
                  <a:srgbClr val="444949"/>
                </a:solidFill>
                <a:latin typeface="Gill Sans MT"/>
                <a:cs typeface="Gill Sans MT"/>
              </a:rPr>
              <a:t>a </a:t>
            </a:r>
            <a:r>
              <a:rPr sz="2200" spc="-50" dirty="0">
                <a:solidFill>
                  <a:srgbClr val="444949"/>
                </a:solidFill>
                <a:latin typeface="Gill Sans MT"/>
                <a:cs typeface="Gill Sans MT"/>
              </a:rPr>
              <a:t>DB </a:t>
            </a:r>
            <a:r>
              <a:rPr sz="2200" spc="-10" dirty="0">
                <a:solidFill>
                  <a:srgbClr val="444949"/>
                </a:solidFill>
                <a:latin typeface="Gill Sans MT"/>
                <a:cs typeface="Gill Sans MT"/>
              </a:rPr>
              <a:t>(no </a:t>
            </a:r>
            <a:r>
              <a:rPr sz="2200" spc="-45" dirty="0">
                <a:solidFill>
                  <a:srgbClr val="444949"/>
                </a:solidFill>
                <a:latin typeface="Gill Sans MT"/>
                <a:cs typeface="Gill Sans MT"/>
              </a:rPr>
              <a:t>stale</a:t>
            </a:r>
            <a:r>
              <a:rPr sz="2200" spc="-12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200" spc="-15" dirty="0">
                <a:solidFill>
                  <a:srgbClr val="444949"/>
                </a:solidFill>
                <a:latin typeface="Gill Sans MT"/>
                <a:cs typeface="Gill Sans MT"/>
              </a:rPr>
              <a:t>data)</a:t>
            </a:r>
            <a:endParaRPr sz="2200">
              <a:latin typeface="Gill Sans MT"/>
              <a:cs typeface="Gill Sans MT"/>
            </a:endParaRPr>
          </a:p>
          <a:p>
            <a:pPr marL="698500" lvl="1" indent="-228600">
              <a:lnSpc>
                <a:spcPts val="2615"/>
              </a:lnSpc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200" spc="-35" dirty="0">
                <a:solidFill>
                  <a:srgbClr val="444949"/>
                </a:solidFill>
                <a:latin typeface="Gill Sans MT"/>
                <a:cs typeface="Gill Sans MT"/>
              </a:rPr>
              <a:t>Session </a:t>
            </a:r>
            <a:r>
              <a:rPr sz="2200" spc="-55" dirty="0">
                <a:solidFill>
                  <a:srgbClr val="444949"/>
                </a:solidFill>
                <a:latin typeface="Gill Sans MT"/>
                <a:cs typeface="Gill Sans MT"/>
              </a:rPr>
              <a:t>Store: </a:t>
            </a:r>
            <a:r>
              <a:rPr sz="2200" spc="-65" dirty="0">
                <a:solidFill>
                  <a:srgbClr val="444949"/>
                </a:solidFill>
                <a:latin typeface="Gill Sans MT"/>
                <a:cs typeface="Gill Sans MT"/>
              </a:rPr>
              <a:t>store </a:t>
            </a:r>
            <a:r>
              <a:rPr sz="2200" spc="-25" dirty="0">
                <a:solidFill>
                  <a:srgbClr val="444949"/>
                </a:solidFill>
                <a:latin typeface="Gill Sans MT"/>
                <a:cs typeface="Gill Sans MT"/>
              </a:rPr>
              <a:t>temporary </a:t>
            </a:r>
            <a:r>
              <a:rPr sz="2200" spc="-50" dirty="0">
                <a:solidFill>
                  <a:srgbClr val="444949"/>
                </a:solidFill>
                <a:latin typeface="Gill Sans MT"/>
                <a:cs typeface="Gill Sans MT"/>
              </a:rPr>
              <a:t>session </a:t>
            </a:r>
            <a:r>
              <a:rPr sz="2200" spc="-20" dirty="0">
                <a:solidFill>
                  <a:srgbClr val="444949"/>
                </a:solidFill>
                <a:latin typeface="Gill Sans MT"/>
                <a:cs typeface="Gill Sans MT"/>
              </a:rPr>
              <a:t>data </a:t>
            </a:r>
            <a:r>
              <a:rPr sz="2200" spc="-45" dirty="0">
                <a:solidFill>
                  <a:srgbClr val="444949"/>
                </a:solidFill>
                <a:latin typeface="Gill Sans MT"/>
                <a:cs typeface="Gill Sans MT"/>
              </a:rPr>
              <a:t>in </a:t>
            </a:r>
            <a:r>
              <a:rPr sz="2200" dirty="0">
                <a:solidFill>
                  <a:srgbClr val="444949"/>
                </a:solidFill>
                <a:latin typeface="Gill Sans MT"/>
                <a:cs typeface="Gill Sans MT"/>
              </a:rPr>
              <a:t>a </a:t>
            </a:r>
            <a:r>
              <a:rPr sz="2200" spc="-30" dirty="0">
                <a:solidFill>
                  <a:srgbClr val="444949"/>
                </a:solidFill>
                <a:latin typeface="Gill Sans MT"/>
                <a:cs typeface="Gill Sans MT"/>
              </a:rPr>
              <a:t>cache (using </a:t>
            </a:r>
            <a:r>
              <a:rPr sz="2200" spc="-60" dirty="0">
                <a:solidFill>
                  <a:srgbClr val="444949"/>
                </a:solidFill>
                <a:latin typeface="Gill Sans MT"/>
                <a:cs typeface="Gill Sans MT"/>
              </a:rPr>
              <a:t>TTL</a:t>
            </a:r>
            <a:r>
              <a:rPr sz="2200" spc="-20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200" spc="-40" dirty="0">
                <a:solidFill>
                  <a:srgbClr val="444949"/>
                </a:solidFill>
                <a:latin typeface="Gill Sans MT"/>
                <a:cs typeface="Gill Sans MT"/>
              </a:rPr>
              <a:t>features)</a:t>
            </a:r>
            <a:endParaRPr sz="2200">
              <a:latin typeface="Gill Sans MT"/>
              <a:cs typeface="Gill Sans MT"/>
            </a:endParaRPr>
          </a:p>
          <a:p>
            <a:pPr marL="241300" marR="5080" indent="-228600">
              <a:lnSpc>
                <a:spcPts val="2500"/>
              </a:lnSpc>
              <a:spcBef>
                <a:spcPts val="970"/>
              </a:spcBef>
              <a:buFont typeface="Arial"/>
              <a:buChar char="•"/>
              <a:tabLst>
                <a:tab pos="241300" algn="l"/>
              </a:tabLst>
            </a:pPr>
            <a:r>
              <a:rPr sz="2600" i="1" spc="-15" dirty="0">
                <a:solidFill>
                  <a:srgbClr val="444949"/>
                </a:solidFill>
                <a:latin typeface="Gill Sans MT"/>
                <a:cs typeface="Gill Sans MT"/>
              </a:rPr>
              <a:t>Quote:There </a:t>
            </a:r>
            <a:r>
              <a:rPr sz="2600" i="1" spc="-25" dirty="0">
                <a:solidFill>
                  <a:srgbClr val="444949"/>
                </a:solidFill>
                <a:latin typeface="Gill Sans MT"/>
                <a:cs typeface="Gill Sans MT"/>
              </a:rPr>
              <a:t>are </a:t>
            </a:r>
            <a:r>
              <a:rPr sz="2600" i="1" spc="-20" dirty="0">
                <a:solidFill>
                  <a:srgbClr val="444949"/>
                </a:solidFill>
                <a:latin typeface="Gill Sans MT"/>
                <a:cs typeface="Gill Sans MT"/>
              </a:rPr>
              <a:t>only </a:t>
            </a:r>
            <a:r>
              <a:rPr sz="2600" i="1" spc="-10" dirty="0">
                <a:solidFill>
                  <a:srgbClr val="444949"/>
                </a:solidFill>
                <a:latin typeface="Gill Sans MT"/>
                <a:cs typeface="Gill Sans MT"/>
              </a:rPr>
              <a:t>two </a:t>
            </a:r>
            <a:r>
              <a:rPr sz="2600" i="1" spc="-35" dirty="0">
                <a:solidFill>
                  <a:srgbClr val="444949"/>
                </a:solidFill>
                <a:latin typeface="Gill Sans MT"/>
                <a:cs typeface="Gill Sans MT"/>
              </a:rPr>
              <a:t>hard </a:t>
            </a:r>
            <a:r>
              <a:rPr sz="2600" i="1" spc="-20" dirty="0">
                <a:solidFill>
                  <a:srgbClr val="444949"/>
                </a:solidFill>
                <a:latin typeface="Gill Sans MT"/>
                <a:cs typeface="Gill Sans MT"/>
              </a:rPr>
              <a:t>things </a:t>
            </a:r>
            <a:r>
              <a:rPr sz="2600" i="1" spc="-30" dirty="0">
                <a:solidFill>
                  <a:srgbClr val="444949"/>
                </a:solidFill>
                <a:latin typeface="Gill Sans MT"/>
                <a:cs typeface="Gill Sans MT"/>
              </a:rPr>
              <a:t>in </a:t>
            </a:r>
            <a:r>
              <a:rPr sz="2600" i="1" spc="-15" dirty="0">
                <a:solidFill>
                  <a:srgbClr val="444949"/>
                </a:solidFill>
                <a:latin typeface="Gill Sans MT"/>
                <a:cs typeface="Gill Sans MT"/>
              </a:rPr>
              <a:t>Computer </a:t>
            </a:r>
            <a:r>
              <a:rPr sz="2600" i="1" spc="-30" dirty="0">
                <a:solidFill>
                  <a:srgbClr val="444949"/>
                </a:solidFill>
                <a:latin typeface="Gill Sans MT"/>
                <a:cs typeface="Gill Sans MT"/>
              </a:rPr>
              <a:t>Science: </a:t>
            </a:r>
            <a:r>
              <a:rPr sz="2600" i="1" dirty="0">
                <a:solidFill>
                  <a:srgbClr val="444949"/>
                </a:solidFill>
                <a:latin typeface="Gill Sans MT"/>
                <a:cs typeface="Gill Sans MT"/>
              </a:rPr>
              <a:t>cache </a:t>
            </a:r>
            <a:r>
              <a:rPr sz="2600" i="1" spc="-20" dirty="0">
                <a:solidFill>
                  <a:srgbClr val="444949"/>
                </a:solidFill>
                <a:latin typeface="Gill Sans MT"/>
                <a:cs typeface="Gill Sans MT"/>
              </a:rPr>
              <a:t>invalidation </a:t>
            </a:r>
            <a:r>
              <a:rPr sz="2600" i="1" spc="-10" dirty="0">
                <a:solidFill>
                  <a:srgbClr val="444949"/>
                </a:solidFill>
                <a:latin typeface="Gill Sans MT"/>
                <a:cs typeface="Gill Sans MT"/>
              </a:rPr>
              <a:t>and  </a:t>
            </a:r>
            <a:r>
              <a:rPr sz="2600" i="1" spc="-15" dirty="0">
                <a:solidFill>
                  <a:srgbClr val="444949"/>
                </a:solidFill>
                <a:latin typeface="Gill Sans MT"/>
                <a:cs typeface="Gill Sans MT"/>
              </a:rPr>
              <a:t>naming</a:t>
            </a:r>
            <a:r>
              <a:rPr sz="2600" i="1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i="1" spc="-20" dirty="0">
                <a:solidFill>
                  <a:srgbClr val="444949"/>
                </a:solidFill>
                <a:latin typeface="Gill Sans MT"/>
                <a:cs typeface="Gill Sans MT"/>
              </a:rPr>
              <a:t>things</a:t>
            </a:r>
            <a:endParaRPr sz="2600"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85719091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41892" y="6471592"/>
            <a:ext cx="1276985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0589" y="3550411"/>
            <a:ext cx="281686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spc="-105" dirty="0"/>
              <a:t>Route</a:t>
            </a:r>
            <a:r>
              <a:rPr sz="6000" spc="-80" dirty="0"/>
              <a:t> </a:t>
            </a:r>
            <a:r>
              <a:rPr sz="6000" dirty="0"/>
              <a:t>53</a:t>
            </a:r>
            <a:endParaRPr sz="6000"/>
          </a:p>
        </p:txBody>
      </p:sp>
    </p:spTree>
    <p:extLst>
      <p:ext uri="{BB962C8B-B14F-4D97-AF65-F5344CB8AC3E}">
        <p14:creationId xmlns:p14="http://schemas.microsoft.com/office/powerpoint/2010/main" val="953369248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41892" y="6471592"/>
            <a:ext cx="1276985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374395"/>
            <a:ext cx="3845560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75" dirty="0"/>
              <a:t>Route </a:t>
            </a:r>
            <a:r>
              <a:rPr spc="-5" dirty="0"/>
              <a:t>53</a:t>
            </a:r>
            <a:r>
              <a:rPr spc="15" dirty="0"/>
              <a:t> </a:t>
            </a:r>
            <a:r>
              <a:rPr spc="-60" dirty="0"/>
              <a:t>Section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16939" y="1339393"/>
            <a:ext cx="4036060" cy="4237990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484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80" dirty="0">
                <a:solidFill>
                  <a:srgbClr val="444949"/>
                </a:solidFill>
                <a:latin typeface="Gill Sans MT"/>
                <a:cs typeface="Gill Sans MT"/>
              </a:rPr>
              <a:t>TTL</a:t>
            </a:r>
            <a:endParaRPr sz="26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384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30" dirty="0">
                <a:solidFill>
                  <a:srgbClr val="444949"/>
                </a:solidFill>
                <a:latin typeface="Gill Sans MT"/>
                <a:cs typeface="Gill Sans MT"/>
              </a:rPr>
              <a:t>CNAME </a:t>
            </a:r>
            <a:r>
              <a:rPr sz="2600" spc="-60" dirty="0">
                <a:solidFill>
                  <a:srgbClr val="444949"/>
                </a:solidFill>
                <a:latin typeface="Gill Sans MT"/>
                <a:cs typeface="Gill Sans MT"/>
              </a:rPr>
              <a:t>vs</a:t>
            </a:r>
            <a:r>
              <a:rPr sz="2600" spc="-12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spc="-50" dirty="0">
                <a:solidFill>
                  <a:srgbClr val="444949"/>
                </a:solidFill>
                <a:latin typeface="Gill Sans MT"/>
                <a:cs typeface="Gill Sans MT"/>
              </a:rPr>
              <a:t>Alias</a:t>
            </a:r>
            <a:endParaRPr sz="26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359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40" dirty="0">
                <a:solidFill>
                  <a:srgbClr val="444949"/>
                </a:solidFill>
                <a:latin typeface="Gill Sans MT"/>
                <a:cs typeface="Gill Sans MT"/>
              </a:rPr>
              <a:t>Health</a:t>
            </a:r>
            <a:r>
              <a:rPr sz="2600" spc="-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spc="-65" dirty="0">
                <a:solidFill>
                  <a:srgbClr val="444949"/>
                </a:solidFill>
                <a:latin typeface="Gill Sans MT"/>
                <a:cs typeface="Gill Sans MT"/>
              </a:rPr>
              <a:t>Checks</a:t>
            </a:r>
            <a:endParaRPr sz="2600">
              <a:latin typeface="Gill Sans MT"/>
              <a:cs typeface="Gill Sans MT"/>
            </a:endParaRPr>
          </a:p>
          <a:p>
            <a:pPr marL="241300" indent="-228600">
              <a:lnSpc>
                <a:spcPts val="3115"/>
              </a:lnSpc>
              <a:spcBef>
                <a:spcPts val="380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50" dirty="0">
                <a:solidFill>
                  <a:srgbClr val="444949"/>
                </a:solidFill>
                <a:latin typeface="Gill Sans MT"/>
                <a:cs typeface="Gill Sans MT"/>
              </a:rPr>
              <a:t>Routing</a:t>
            </a:r>
            <a:r>
              <a:rPr sz="260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spc="-70" dirty="0">
                <a:solidFill>
                  <a:srgbClr val="444949"/>
                </a:solidFill>
                <a:latin typeface="Gill Sans MT"/>
                <a:cs typeface="Gill Sans MT"/>
              </a:rPr>
              <a:t>Policies</a:t>
            </a:r>
            <a:endParaRPr sz="2600">
              <a:latin typeface="Gill Sans MT"/>
              <a:cs typeface="Gill Sans MT"/>
            </a:endParaRPr>
          </a:p>
          <a:p>
            <a:pPr marL="698500" lvl="1" indent="-228600">
              <a:lnSpc>
                <a:spcPts val="2625"/>
              </a:lnSpc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200" spc="-15" dirty="0">
                <a:solidFill>
                  <a:srgbClr val="444949"/>
                </a:solidFill>
                <a:latin typeface="Gill Sans MT"/>
                <a:cs typeface="Gill Sans MT"/>
              </a:rPr>
              <a:t>Simple</a:t>
            </a:r>
            <a:endParaRPr sz="2200">
              <a:latin typeface="Gill Sans MT"/>
              <a:cs typeface="Gill Sans MT"/>
            </a:endParaRPr>
          </a:p>
          <a:p>
            <a:pPr marL="698500" lvl="1" indent="-228600">
              <a:lnSpc>
                <a:spcPts val="2615"/>
              </a:lnSpc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200" spc="-50" dirty="0">
                <a:solidFill>
                  <a:srgbClr val="444949"/>
                </a:solidFill>
                <a:latin typeface="Gill Sans MT"/>
                <a:cs typeface="Gill Sans MT"/>
              </a:rPr>
              <a:t>Weighted</a:t>
            </a:r>
            <a:endParaRPr sz="2200">
              <a:latin typeface="Gill Sans MT"/>
              <a:cs typeface="Gill Sans MT"/>
            </a:endParaRPr>
          </a:p>
          <a:p>
            <a:pPr marL="698500" lvl="1" indent="-228600">
              <a:lnSpc>
                <a:spcPts val="2605"/>
              </a:lnSpc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200" spc="-40" dirty="0">
                <a:solidFill>
                  <a:srgbClr val="444949"/>
                </a:solidFill>
                <a:latin typeface="Gill Sans MT"/>
                <a:cs typeface="Gill Sans MT"/>
              </a:rPr>
              <a:t>Latency</a:t>
            </a:r>
            <a:endParaRPr sz="2200">
              <a:latin typeface="Gill Sans MT"/>
              <a:cs typeface="Gill Sans MT"/>
            </a:endParaRPr>
          </a:p>
          <a:p>
            <a:pPr marL="698500" lvl="1" indent="-228600">
              <a:lnSpc>
                <a:spcPts val="2605"/>
              </a:lnSpc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200" spc="-65" dirty="0">
                <a:solidFill>
                  <a:srgbClr val="444949"/>
                </a:solidFill>
                <a:latin typeface="Gill Sans MT"/>
                <a:cs typeface="Gill Sans MT"/>
              </a:rPr>
              <a:t>Failover</a:t>
            </a:r>
            <a:endParaRPr sz="2200">
              <a:latin typeface="Gill Sans MT"/>
              <a:cs typeface="Gill Sans MT"/>
            </a:endParaRPr>
          </a:p>
          <a:p>
            <a:pPr marL="698500" lvl="1" indent="-228600">
              <a:lnSpc>
                <a:spcPts val="2615"/>
              </a:lnSpc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200" spc="-40" dirty="0">
                <a:solidFill>
                  <a:srgbClr val="444949"/>
                </a:solidFill>
                <a:latin typeface="Gill Sans MT"/>
                <a:cs typeface="Gill Sans MT"/>
              </a:rPr>
              <a:t>Geolocation</a:t>
            </a:r>
            <a:endParaRPr sz="2200">
              <a:latin typeface="Gill Sans MT"/>
              <a:cs typeface="Gill Sans MT"/>
            </a:endParaRPr>
          </a:p>
          <a:p>
            <a:pPr marL="698500" lvl="1" indent="-228600">
              <a:lnSpc>
                <a:spcPts val="2630"/>
              </a:lnSpc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200" spc="-50" dirty="0">
                <a:solidFill>
                  <a:srgbClr val="444949"/>
                </a:solidFill>
                <a:latin typeface="Gill Sans MT"/>
                <a:cs typeface="Gill Sans MT"/>
              </a:rPr>
              <a:t>Multi</a:t>
            </a:r>
            <a:r>
              <a:rPr sz="2200" spc="-32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200" spc="-45" dirty="0">
                <a:solidFill>
                  <a:srgbClr val="444949"/>
                </a:solidFill>
                <a:latin typeface="Gill Sans MT"/>
                <a:cs typeface="Gill Sans MT"/>
              </a:rPr>
              <a:t>Value</a:t>
            </a:r>
            <a:endParaRPr sz="22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370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35" dirty="0">
                <a:solidFill>
                  <a:srgbClr val="444949"/>
                </a:solidFill>
                <a:latin typeface="Gill Sans MT"/>
                <a:cs typeface="Gill Sans MT"/>
              </a:rPr>
              <a:t>3</a:t>
            </a:r>
            <a:r>
              <a:rPr sz="2550" spc="-52" baseline="26143" dirty="0">
                <a:solidFill>
                  <a:srgbClr val="444949"/>
                </a:solidFill>
                <a:latin typeface="Gill Sans MT"/>
                <a:cs typeface="Gill Sans MT"/>
              </a:rPr>
              <a:t>rd </a:t>
            </a:r>
            <a:r>
              <a:rPr sz="2600" spc="-15" dirty="0">
                <a:solidFill>
                  <a:srgbClr val="444949"/>
                </a:solidFill>
                <a:latin typeface="Gill Sans MT"/>
                <a:cs typeface="Gill Sans MT"/>
              </a:rPr>
              <a:t>party </a:t>
            </a:r>
            <a:r>
              <a:rPr sz="2600" spc="-35" dirty="0">
                <a:solidFill>
                  <a:srgbClr val="444949"/>
                </a:solidFill>
                <a:latin typeface="Gill Sans MT"/>
                <a:cs typeface="Gill Sans MT"/>
              </a:rPr>
              <a:t>domains</a:t>
            </a:r>
            <a:r>
              <a:rPr sz="2600" spc="-13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spc="-50" dirty="0">
                <a:solidFill>
                  <a:srgbClr val="444949"/>
                </a:solidFill>
                <a:latin typeface="Gill Sans MT"/>
                <a:cs typeface="Gill Sans MT"/>
              </a:rPr>
              <a:t>integration</a:t>
            </a:r>
            <a:endParaRPr sz="2600"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1536190194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374395"/>
            <a:ext cx="5760085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80" dirty="0"/>
              <a:t>AWS </a:t>
            </a:r>
            <a:r>
              <a:rPr spc="-75" dirty="0"/>
              <a:t>Route </a:t>
            </a:r>
            <a:r>
              <a:rPr spc="-5" dirty="0"/>
              <a:t>53</a:t>
            </a:r>
            <a:r>
              <a:rPr spc="125" dirty="0"/>
              <a:t> </a:t>
            </a:r>
            <a:r>
              <a:rPr spc="-45" dirty="0"/>
              <a:t>Overview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16939" y="1338783"/>
            <a:ext cx="10196830" cy="3514725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4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35" dirty="0">
                <a:solidFill>
                  <a:srgbClr val="444949"/>
                </a:solidFill>
                <a:latin typeface="Gill Sans MT"/>
                <a:cs typeface="Gill Sans MT"/>
              </a:rPr>
              <a:t>Route53 </a:t>
            </a:r>
            <a:r>
              <a:rPr sz="2800" spc="-90" dirty="0">
                <a:solidFill>
                  <a:srgbClr val="444949"/>
                </a:solidFill>
                <a:latin typeface="Gill Sans MT"/>
                <a:cs typeface="Gill Sans MT"/>
              </a:rPr>
              <a:t>is </a:t>
            </a:r>
            <a:r>
              <a:rPr sz="2800" dirty="0">
                <a:solidFill>
                  <a:srgbClr val="444949"/>
                </a:solidFill>
                <a:latin typeface="Gill Sans MT"/>
                <a:cs typeface="Gill Sans MT"/>
              </a:rPr>
              <a:t>a </a:t>
            </a:r>
            <a:r>
              <a:rPr sz="2800" spc="-5" dirty="0">
                <a:solidFill>
                  <a:srgbClr val="444949"/>
                </a:solidFill>
                <a:latin typeface="Gill Sans MT"/>
                <a:cs typeface="Gill Sans MT"/>
              </a:rPr>
              <a:t>Managed </a:t>
            </a:r>
            <a:r>
              <a:rPr sz="2800" spc="-10" dirty="0">
                <a:solidFill>
                  <a:srgbClr val="444949"/>
                </a:solidFill>
                <a:latin typeface="Gill Sans MT"/>
                <a:cs typeface="Gill Sans MT"/>
              </a:rPr>
              <a:t>DNS </a:t>
            </a:r>
            <a:r>
              <a:rPr sz="2800" spc="-20" dirty="0">
                <a:solidFill>
                  <a:srgbClr val="444949"/>
                </a:solidFill>
                <a:latin typeface="Gill Sans MT"/>
                <a:cs typeface="Gill Sans MT"/>
              </a:rPr>
              <a:t>(Domain </a:t>
            </a:r>
            <a:r>
              <a:rPr sz="2800" spc="-5" dirty="0">
                <a:solidFill>
                  <a:srgbClr val="444949"/>
                </a:solidFill>
                <a:latin typeface="Gill Sans MT"/>
                <a:cs typeface="Gill Sans MT"/>
              </a:rPr>
              <a:t>Name</a:t>
            </a:r>
            <a:r>
              <a:rPr sz="2800" spc="9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System)</a:t>
            </a:r>
            <a:endParaRPr sz="2800">
              <a:latin typeface="Gill Sans MT"/>
              <a:cs typeface="Gill Sans MT"/>
            </a:endParaRPr>
          </a:p>
          <a:p>
            <a:pPr marL="241300" marR="5080" indent="-228600">
              <a:lnSpc>
                <a:spcPts val="3020"/>
              </a:lnSpc>
              <a:spcBef>
                <a:spcPts val="103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0" dirty="0">
                <a:solidFill>
                  <a:srgbClr val="444949"/>
                </a:solidFill>
                <a:latin typeface="Gill Sans MT"/>
                <a:cs typeface="Gill Sans MT"/>
              </a:rPr>
              <a:t>DNS </a:t>
            </a:r>
            <a:r>
              <a:rPr sz="2800" spc="-90" dirty="0">
                <a:solidFill>
                  <a:srgbClr val="444949"/>
                </a:solidFill>
                <a:latin typeface="Gill Sans MT"/>
                <a:cs typeface="Gill Sans MT"/>
              </a:rPr>
              <a:t>is </a:t>
            </a:r>
            <a:r>
              <a:rPr sz="2800" dirty="0">
                <a:solidFill>
                  <a:srgbClr val="444949"/>
                </a:solidFill>
                <a:latin typeface="Gill Sans MT"/>
                <a:cs typeface="Gill Sans MT"/>
              </a:rPr>
              <a:t>a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collection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of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rules </a:t>
            </a:r>
            <a:r>
              <a:rPr sz="2800" spc="-10" dirty="0">
                <a:solidFill>
                  <a:srgbClr val="444949"/>
                </a:solidFill>
                <a:latin typeface="Gill Sans MT"/>
                <a:cs typeface="Gill Sans MT"/>
              </a:rPr>
              <a:t>and </a:t>
            </a:r>
            <a:r>
              <a:rPr sz="2800" spc="-80" dirty="0">
                <a:solidFill>
                  <a:srgbClr val="444949"/>
                </a:solidFill>
                <a:latin typeface="Gill Sans MT"/>
                <a:cs typeface="Gill Sans MT"/>
              </a:rPr>
              <a:t>records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which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helps </a:t>
            </a:r>
            <a:r>
              <a:rPr sz="2800" spc="-65" dirty="0">
                <a:solidFill>
                  <a:srgbClr val="444949"/>
                </a:solidFill>
                <a:latin typeface="Gill Sans MT"/>
                <a:cs typeface="Gill Sans MT"/>
              </a:rPr>
              <a:t>clients </a:t>
            </a:r>
            <a:r>
              <a:rPr sz="2800" spc="-35" dirty="0">
                <a:solidFill>
                  <a:srgbClr val="444949"/>
                </a:solidFill>
                <a:latin typeface="Gill Sans MT"/>
                <a:cs typeface="Gill Sans MT"/>
              </a:rPr>
              <a:t>understand 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how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to reach </a:t>
            </a:r>
            <a:r>
              <a:rPr sz="2800" dirty="0">
                <a:solidFill>
                  <a:srgbClr val="444949"/>
                </a:solidFill>
                <a:latin typeface="Gill Sans MT"/>
                <a:cs typeface="Gill Sans MT"/>
              </a:rPr>
              <a:t>a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server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through</a:t>
            </a:r>
            <a:r>
              <a:rPr sz="2800" spc="16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80" dirty="0">
                <a:solidFill>
                  <a:srgbClr val="444949"/>
                </a:solidFill>
                <a:latin typeface="Gill Sans MT"/>
                <a:cs typeface="Gill Sans MT"/>
              </a:rPr>
              <a:t>URLs.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3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70" dirty="0">
                <a:solidFill>
                  <a:srgbClr val="444949"/>
                </a:solidFill>
                <a:latin typeface="Gill Sans MT"/>
                <a:cs typeface="Gill Sans MT"/>
              </a:rPr>
              <a:t>In AWS,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the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most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common </a:t>
            </a:r>
            <a:r>
              <a:rPr sz="2800" spc="-80" dirty="0">
                <a:solidFill>
                  <a:srgbClr val="444949"/>
                </a:solidFill>
                <a:latin typeface="Gill Sans MT"/>
                <a:cs typeface="Gill Sans MT"/>
              </a:rPr>
              <a:t>records</a:t>
            </a:r>
            <a:r>
              <a:rPr sz="2800" spc="-18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75" dirty="0">
                <a:solidFill>
                  <a:srgbClr val="444949"/>
                </a:solidFill>
                <a:latin typeface="Gill Sans MT"/>
                <a:cs typeface="Gill Sans MT"/>
              </a:rPr>
              <a:t>are:</a:t>
            </a:r>
            <a:endParaRPr sz="2800">
              <a:latin typeface="Gill Sans MT"/>
              <a:cs typeface="Gill Sans MT"/>
            </a:endParaRPr>
          </a:p>
          <a:p>
            <a:pPr marL="698500" lvl="1" indent="-228600">
              <a:lnSpc>
                <a:spcPct val="100000"/>
              </a:lnSpc>
              <a:spcBef>
                <a:spcPts val="229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55" dirty="0">
                <a:solidFill>
                  <a:srgbClr val="444949"/>
                </a:solidFill>
                <a:latin typeface="Gill Sans MT"/>
                <a:cs typeface="Gill Sans MT"/>
              </a:rPr>
              <a:t>A: URL </a:t>
            </a:r>
            <a:r>
              <a:rPr sz="2400" spc="-50" dirty="0">
                <a:solidFill>
                  <a:srgbClr val="444949"/>
                </a:solidFill>
                <a:latin typeface="Gill Sans MT"/>
                <a:cs typeface="Gill Sans MT"/>
              </a:rPr>
              <a:t>to</a:t>
            </a:r>
            <a:r>
              <a:rPr sz="2400" spc="-11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35" dirty="0">
                <a:solidFill>
                  <a:srgbClr val="444949"/>
                </a:solidFill>
                <a:latin typeface="Gill Sans MT"/>
                <a:cs typeface="Gill Sans MT"/>
              </a:rPr>
              <a:t>IPv4</a:t>
            </a:r>
            <a:endParaRPr sz="2400">
              <a:latin typeface="Gill Sans MT"/>
              <a:cs typeface="Gill Sans MT"/>
            </a:endParaRPr>
          </a:p>
          <a:p>
            <a:pPr marL="698500" lvl="1" indent="-228600">
              <a:lnSpc>
                <a:spcPct val="100000"/>
              </a:lnSpc>
              <a:spcBef>
                <a:spcPts val="215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25" dirty="0">
                <a:solidFill>
                  <a:srgbClr val="444949"/>
                </a:solidFill>
                <a:latin typeface="Gill Sans MT"/>
                <a:cs typeface="Gill Sans MT"/>
              </a:rPr>
              <a:t>AAAA: </a:t>
            </a:r>
            <a:r>
              <a:rPr sz="2400" spc="-55" dirty="0">
                <a:solidFill>
                  <a:srgbClr val="444949"/>
                </a:solidFill>
                <a:latin typeface="Gill Sans MT"/>
                <a:cs typeface="Gill Sans MT"/>
              </a:rPr>
              <a:t>URL </a:t>
            </a:r>
            <a:r>
              <a:rPr sz="2400" spc="-50" dirty="0">
                <a:solidFill>
                  <a:srgbClr val="444949"/>
                </a:solidFill>
                <a:latin typeface="Gill Sans MT"/>
                <a:cs typeface="Gill Sans MT"/>
              </a:rPr>
              <a:t>to</a:t>
            </a:r>
            <a:r>
              <a:rPr sz="2400" spc="-14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35" dirty="0">
                <a:solidFill>
                  <a:srgbClr val="444949"/>
                </a:solidFill>
                <a:latin typeface="Gill Sans MT"/>
                <a:cs typeface="Gill Sans MT"/>
              </a:rPr>
              <a:t>IPv6</a:t>
            </a:r>
            <a:endParaRPr sz="2400">
              <a:latin typeface="Gill Sans MT"/>
              <a:cs typeface="Gill Sans MT"/>
            </a:endParaRPr>
          </a:p>
          <a:p>
            <a:pPr marL="698500" lvl="1" indent="-228600">
              <a:lnSpc>
                <a:spcPct val="100000"/>
              </a:lnSpc>
              <a:spcBef>
                <a:spcPts val="219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40" dirty="0">
                <a:solidFill>
                  <a:srgbClr val="444949"/>
                </a:solidFill>
                <a:latin typeface="Gill Sans MT"/>
                <a:cs typeface="Gill Sans MT"/>
              </a:rPr>
              <a:t>CNAME: </a:t>
            </a:r>
            <a:r>
              <a:rPr sz="2400" spc="-55" dirty="0">
                <a:solidFill>
                  <a:srgbClr val="444949"/>
                </a:solidFill>
                <a:latin typeface="Gill Sans MT"/>
                <a:cs typeface="Gill Sans MT"/>
              </a:rPr>
              <a:t>URL </a:t>
            </a:r>
            <a:r>
              <a:rPr sz="2400" spc="-50" dirty="0">
                <a:solidFill>
                  <a:srgbClr val="444949"/>
                </a:solidFill>
                <a:latin typeface="Gill Sans MT"/>
                <a:cs typeface="Gill Sans MT"/>
              </a:rPr>
              <a:t>to</a:t>
            </a:r>
            <a:r>
              <a:rPr sz="2400" spc="-12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55" dirty="0">
                <a:solidFill>
                  <a:srgbClr val="444949"/>
                </a:solidFill>
                <a:latin typeface="Gill Sans MT"/>
                <a:cs typeface="Gill Sans MT"/>
              </a:rPr>
              <a:t>URL</a:t>
            </a:r>
            <a:endParaRPr sz="2400">
              <a:latin typeface="Gill Sans MT"/>
              <a:cs typeface="Gill Sans MT"/>
            </a:endParaRPr>
          </a:p>
          <a:p>
            <a:pPr marL="698500" lvl="1" indent="-228600">
              <a:lnSpc>
                <a:spcPct val="100000"/>
              </a:lnSpc>
              <a:spcBef>
                <a:spcPts val="215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60" dirty="0">
                <a:solidFill>
                  <a:srgbClr val="444949"/>
                </a:solidFill>
                <a:latin typeface="Gill Sans MT"/>
                <a:cs typeface="Gill Sans MT"/>
              </a:rPr>
              <a:t>Alias: </a:t>
            </a:r>
            <a:r>
              <a:rPr sz="2400" spc="-55" dirty="0">
                <a:solidFill>
                  <a:srgbClr val="444949"/>
                </a:solidFill>
                <a:latin typeface="Gill Sans MT"/>
                <a:cs typeface="Gill Sans MT"/>
              </a:rPr>
              <a:t>URL </a:t>
            </a:r>
            <a:r>
              <a:rPr sz="2400" spc="-50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2400" spc="-45" dirty="0">
                <a:solidFill>
                  <a:srgbClr val="444949"/>
                </a:solidFill>
                <a:latin typeface="Gill Sans MT"/>
                <a:cs typeface="Gill Sans MT"/>
              </a:rPr>
              <a:t>AWS</a:t>
            </a:r>
            <a:r>
              <a:rPr sz="2400" spc="-21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60" dirty="0">
                <a:solidFill>
                  <a:srgbClr val="444949"/>
                </a:solidFill>
                <a:latin typeface="Gill Sans MT"/>
                <a:cs typeface="Gill Sans MT"/>
              </a:rPr>
              <a:t>resource.</a:t>
            </a:r>
            <a:endParaRPr sz="2400">
              <a:latin typeface="Gill Sans MT"/>
              <a:cs typeface="Gill Sans MT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0113264" y="295656"/>
            <a:ext cx="1240535" cy="14782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41892" y="6471592"/>
            <a:ext cx="1276985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95595629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374395"/>
            <a:ext cx="7549515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75" dirty="0"/>
              <a:t>Route </a:t>
            </a:r>
            <a:r>
              <a:rPr spc="-5" dirty="0"/>
              <a:t>53 – </a:t>
            </a:r>
            <a:r>
              <a:rPr spc="-55" dirty="0"/>
              <a:t>Diagram </a:t>
            </a:r>
            <a:r>
              <a:rPr spc="-140" dirty="0"/>
              <a:t>for </a:t>
            </a:r>
            <a:r>
              <a:rPr spc="-10" dirty="0"/>
              <a:t>A</a:t>
            </a:r>
            <a:r>
              <a:rPr spc="5" dirty="0"/>
              <a:t> </a:t>
            </a:r>
            <a:r>
              <a:rPr spc="-95" dirty="0"/>
              <a:t>Record</a:t>
            </a:r>
          </a:p>
        </p:txBody>
      </p:sp>
      <p:sp>
        <p:nvSpPr>
          <p:cNvPr id="4" name="object 4"/>
          <p:cNvSpPr/>
          <p:nvPr/>
        </p:nvSpPr>
        <p:spPr>
          <a:xfrm>
            <a:off x="8004047" y="1411224"/>
            <a:ext cx="1240536" cy="147523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739705" y="1920506"/>
            <a:ext cx="3887470" cy="1335405"/>
          </a:xfrm>
          <a:custGeom>
            <a:avLst/>
            <a:gdLst/>
            <a:ahLst/>
            <a:cxnLst/>
            <a:rect l="l" t="t" r="r" b="b"/>
            <a:pathLst>
              <a:path w="3887470" h="1335404">
                <a:moveTo>
                  <a:pt x="3814050" y="33067"/>
                </a:moveTo>
                <a:lnTo>
                  <a:pt x="0" y="1328841"/>
                </a:lnTo>
                <a:lnTo>
                  <a:pt x="2042" y="1334855"/>
                </a:lnTo>
                <a:lnTo>
                  <a:pt x="3816093" y="39081"/>
                </a:lnTo>
                <a:lnTo>
                  <a:pt x="3814050" y="33067"/>
                </a:lnTo>
                <a:close/>
              </a:path>
              <a:path w="3887470" h="1335404">
                <a:moveTo>
                  <a:pt x="3869997" y="28985"/>
                </a:moveTo>
                <a:lnTo>
                  <a:pt x="3826066" y="28985"/>
                </a:lnTo>
                <a:lnTo>
                  <a:pt x="3828110" y="34998"/>
                </a:lnTo>
                <a:lnTo>
                  <a:pt x="3816093" y="39081"/>
                </a:lnTo>
                <a:lnTo>
                  <a:pt x="3827327" y="72149"/>
                </a:lnTo>
                <a:lnTo>
                  <a:pt x="3869997" y="28985"/>
                </a:lnTo>
                <a:close/>
              </a:path>
              <a:path w="3887470" h="1335404">
                <a:moveTo>
                  <a:pt x="3826066" y="28985"/>
                </a:moveTo>
                <a:lnTo>
                  <a:pt x="3814050" y="33067"/>
                </a:lnTo>
                <a:lnTo>
                  <a:pt x="3816093" y="39081"/>
                </a:lnTo>
                <a:lnTo>
                  <a:pt x="3828110" y="34998"/>
                </a:lnTo>
                <a:lnTo>
                  <a:pt x="3826066" y="28985"/>
                </a:lnTo>
                <a:close/>
              </a:path>
              <a:path w="3887470" h="1335404">
                <a:moveTo>
                  <a:pt x="3802815" y="0"/>
                </a:moveTo>
                <a:lnTo>
                  <a:pt x="3814050" y="33067"/>
                </a:lnTo>
                <a:lnTo>
                  <a:pt x="3826066" y="28985"/>
                </a:lnTo>
                <a:lnTo>
                  <a:pt x="3869997" y="28985"/>
                </a:lnTo>
                <a:lnTo>
                  <a:pt x="3887221" y="11562"/>
                </a:lnTo>
                <a:lnTo>
                  <a:pt x="3802815" y="0"/>
                </a:lnTo>
                <a:close/>
              </a:path>
            </a:pathLst>
          </a:custGeom>
          <a:solidFill>
            <a:srgbClr val="5091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 rot="20520000">
            <a:off x="4156887" y="2327258"/>
            <a:ext cx="1221727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800"/>
              </a:lnSpc>
            </a:pP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DNS</a:t>
            </a:r>
            <a:r>
              <a:rPr sz="1800" spc="-8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444949"/>
                </a:solidFill>
                <a:latin typeface="Calibri"/>
                <a:cs typeface="Calibri"/>
              </a:rPr>
              <a:t>Reque</a:t>
            </a:r>
            <a:r>
              <a:rPr sz="2700" spc="-22" baseline="1543" dirty="0">
                <a:solidFill>
                  <a:srgbClr val="444949"/>
                </a:solidFill>
                <a:latin typeface="Calibri"/>
                <a:cs typeface="Calibri"/>
              </a:rPr>
              <a:t>st</a:t>
            </a:r>
            <a:endParaRPr sz="2700" baseline="1543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 rot="20520000">
            <a:off x="4209984" y="2343294"/>
            <a:ext cx="2765997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800"/>
              </a:lnSpc>
            </a:pPr>
            <a:r>
              <a:rPr sz="1800" spc="-15" dirty="0">
                <a:solidFill>
                  <a:srgbClr val="444949"/>
                </a:solidFill>
                <a:latin typeface="Calibri"/>
                <a:cs typeface="Calibri"/>
                <a:hlinkClick r:id="rId4"/>
              </a:rPr>
              <a:t>http://myap</a:t>
            </a:r>
            <a:r>
              <a:rPr sz="2700" spc="-22" baseline="1543" dirty="0">
                <a:solidFill>
                  <a:srgbClr val="444949"/>
                </a:solidFill>
                <a:latin typeface="Calibri"/>
                <a:cs typeface="Calibri"/>
                <a:hlinkClick r:id="rId4"/>
              </a:rPr>
              <a:t>p.mydomain.c</a:t>
            </a:r>
            <a:r>
              <a:rPr sz="2700" spc="-22" baseline="3086" dirty="0">
                <a:solidFill>
                  <a:srgbClr val="444949"/>
                </a:solidFill>
                <a:latin typeface="Calibri"/>
                <a:cs typeface="Calibri"/>
                <a:hlinkClick r:id="rId4"/>
              </a:rPr>
              <a:t>om</a:t>
            </a:r>
            <a:endParaRPr sz="2700" baseline="3086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740726" y="2220636"/>
            <a:ext cx="3887470" cy="1284605"/>
          </a:xfrm>
          <a:custGeom>
            <a:avLst/>
            <a:gdLst/>
            <a:ahLst/>
            <a:cxnLst/>
            <a:rect l="l" t="t" r="r" b="b"/>
            <a:pathLst>
              <a:path w="3887470" h="1284604">
                <a:moveTo>
                  <a:pt x="60609" y="1212128"/>
                </a:moveTo>
                <a:lnTo>
                  <a:pt x="0" y="1271998"/>
                </a:lnTo>
                <a:lnTo>
                  <a:pt x="84263" y="1284564"/>
                </a:lnTo>
                <a:lnTo>
                  <a:pt x="74708" y="1255306"/>
                </a:lnTo>
                <a:lnTo>
                  <a:pt x="61352" y="1255306"/>
                </a:lnTo>
                <a:lnTo>
                  <a:pt x="59381" y="1249269"/>
                </a:lnTo>
                <a:lnTo>
                  <a:pt x="71450" y="1245328"/>
                </a:lnTo>
                <a:lnTo>
                  <a:pt x="60609" y="1212128"/>
                </a:lnTo>
                <a:close/>
              </a:path>
              <a:path w="3887470" h="1284604">
                <a:moveTo>
                  <a:pt x="71450" y="1245328"/>
                </a:moveTo>
                <a:lnTo>
                  <a:pt x="59381" y="1249269"/>
                </a:lnTo>
                <a:lnTo>
                  <a:pt x="61352" y="1255306"/>
                </a:lnTo>
                <a:lnTo>
                  <a:pt x="73422" y="1251364"/>
                </a:lnTo>
                <a:lnTo>
                  <a:pt x="71450" y="1245328"/>
                </a:lnTo>
                <a:close/>
              </a:path>
              <a:path w="3887470" h="1284604">
                <a:moveTo>
                  <a:pt x="73422" y="1251364"/>
                </a:moveTo>
                <a:lnTo>
                  <a:pt x="61352" y="1255306"/>
                </a:lnTo>
                <a:lnTo>
                  <a:pt x="74708" y="1255306"/>
                </a:lnTo>
                <a:lnTo>
                  <a:pt x="73422" y="1251364"/>
                </a:lnTo>
                <a:close/>
              </a:path>
              <a:path w="3887470" h="1284604">
                <a:moveTo>
                  <a:pt x="3885215" y="0"/>
                </a:moveTo>
                <a:lnTo>
                  <a:pt x="71450" y="1245328"/>
                </a:lnTo>
                <a:lnTo>
                  <a:pt x="73422" y="1251364"/>
                </a:lnTo>
                <a:lnTo>
                  <a:pt x="3887186" y="6036"/>
                </a:lnTo>
                <a:lnTo>
                  <a:pt x="3885215" y="0"/>
                </a:lnTo>
                <a:close/>
              </a:path>
            </a:pathLst>
          </a:custGeom>
          <a:solidFill>
            <a:srgbClr val="5091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 rot="20460000">
            <a:off x="4890414" y="2739285"/>
            <a:ext cx="2398518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800"/>
              </a:lnSpc>
            </a:pPr>
            <a:r>
              <a:rPr sz="2700" spc="-22" baseline="-3086" dirty="0">
                <a:solidFill>
                  <a:srgbClr val="444949"/>
                </a:solidFill>
                <a:latin typeface="Calibri"/>
                <a:cs typeface="Calibri"/>
              </a:rPr>
              <a:t>Send </a:t>
            </a:r>
            <a:r>
              <a:rPr sz="2700" spc="-30" baseline="-1543" dirty="0">
                <a:solidFill>
                  <a:srgbClr val="444949"/>
                </a:solidFill>
                <a:latin typeface="Calibri"/>
                <a:cs typeface="Calibri"/>
              </a:rPr>
              <a:t>back </a:t>
            </a:r>
            <a:r>
              <a:rPr sz="1800" spc="-20" dirty="0">
                <a:solidFill>
                  <a:srgbClr val="444949"/>
                </a:solidFill>
                <a:latin typeface="Calibri"/>
                <a:cs typeface="Calibri"/>
              </a:rPr>
              <a:t>IP:</a:t>
            </a:r>
            <a:r>
              <a:rPr sz="1800" spc="-8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444949"/>
                </a:solidFill>
                <a:latin typeface="Calibri"/>
                <a:cs typeface="Calibri"/>
              </a:rPr>
              <a:t>32</a:t>
            </a:r>
            <a:r>
              <a:rPr sz="2700" spc="-37" baseline="1543" dirty="0">
                <a:solidFill>
                  <a:srgbClr val="444949"/>
                </a:solidFill>
                <a:latin typeface="Calibri"/>
                <a:cs typeface="Calibri"/>
              </a:rPr>
              <a:t>.45.67</a:t>
            </a:r>
            <a:r>
              <a:rPr sz="2700" spc="-37" baseline="3086" dirty="0">
                <a:solidFill>
                  <a:srgbClr val="444949"/>
                </a:solidFill>
                <a:latin typeface="Calibri"/>
                <a:cs typeface="Calibri"/>
              </a:rPr>
              <a:t>.85</a:t>
            </a:r>
            <a:endParaRPr sz="2700" baseline="3086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 rot="20460000">
            <a:off x="4995963" y="3083013"/>
            <a:ext cx="1898493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800"/>
              </a:lnSpc>
            </a:pP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(A </a:t>
            </a:r>
            <a:r>
              <a:rPr sz="1800" spc="-30" dirty="0">
                <a:solidFill>
                  <a:srgbClr val="444949"/>
                </a:solidFill>
                <a:latin typeface="Calibri"/>
                <a:cs typeface="Calibri"/>
              </a:rPr>
              <a:t>r</a:t>
            </a:r>
            <a:r>
              <a:rPr sz="2700" spc="-44" baseline="1543" dirty="0">
                <a:solidFill>
                  <a:srgbClr val="444949"/>
                </a:solidFill>
                <a:latin typeface="Calibri"/>
                <a:cs typeface="Calibri"/>
              </a:rPr>
              <a:t>ecord: </a:t>
            </a:r>
            <a:r>
              <a:rPr sz="2700" spc="-37" baseline="3086" dirty="0">
                <a:solidFill>
                  <a:srgbClr val="444949"/>
                </a:solidFill>
                <a:latin typeface="Calibri"/>
                <a:cs typeface="Calibri"/>
              </a:rPr>
              <a:t>URL </a:t>
            </a:r>
            <a:r>
              <a:rPr sz="2700" spc="-37" baseline="4629" dirty="0">
                <a:solidFill>
                  <a:srgbClr val="444949"/>
                </a:solidFill>
                <a:latin typeface="Calibri"/>
                <a:cs typeface="Calibri"/>
              </a:rPr>
              <a:t>to</a:t>
            </a:r>
            <a:r>
              <a:rPr sz="2700" spc="-127" baseline="4629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2700" spc="-37" baseline="4629" dirty="0">
                <a:solidFill>
                  <a:srgbClr val="444949"/>
                </a:solidFill>
                <a:latin typeface="Calibri"/>
                <a:cs typeface="Calibri"/>
              </a:rPr>
              <a:t>IP)</a:t>
            </a:r>
            <a:endParaRPr sz="2700" baseline="4629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670006" y="4357095"/>
            <a:ext cx="3867785" cy="1390650"/>
          </a:xfrm>
          <a:custGeom>
            <a:avLst/>
            <a:gdLst/>
            <a:ahLst/>
            <a:cxnLst/>
            <a:rect l="l" t="t" r="r" b="b"/>
            <a:pathLst>
              <a:path w="3867784" h="1390650">
                <a:moveTo>
                  <a:pt x="3794695" y="1357386"/>
                </a:moveTo>
                <a:lnTo>
                  <a:pt x="3782978" y="1390288"/>
                </a:lnTo>
                <a:lnTo>
                  <a:pt x="3867543" y="1379960"/>
                </a:lnTo>
                <a:lnTo>
                  <a:pt x="3849959" y="1361644"/>
                </a:lnTo>
                <a:lnTo>
                  <a:pt x="3806651" y="1361644"/>
                </a:lnTo>
                <a:lnTo>
                  <a:pt x="3794695" y="1357386"/>
                </a:lnTo>
                <a:close/>
              </a:path>
              <a:path w="3867784" h="1390650">
                <a:moveTo>
                  <a:pt x="3796825" y="1351405"/>
                </a:moveTo>
                <a:lnTo>
                  <a:pt x="3794695" y="1357386"/>
                </a:lnTo>
                <a:lnTo>
                  <a:pt x="3806651" y="1361644"/>
                </a:lnTo>
                <a:lnTo>
                  <a:pt x="3808780" y="1355662"/>
                </a:lnTo>
                <a:lnTo>
                  <a:pt x="3796825" y="1351405"/>
                </a:lnTo>
                <a:close/>
              </a:path>
              <a:path w="3867784" h="1390650">
                <a:moveTo>
                  <a:pt x="3808542" y="1318503"/>
                </a:moveTo>
                <a:lnTo>
                  <a:pt x="3796825" y="1351405"/>
                </a:lnTo>
                <a:lnTo>
                  <a:pt x="3808780" y="1355662"/>
                </a:lnTo>
                <a:lnTo>
                  <a:pt x="3806651" y="1361644"/>
                </a:lnTo>
                <a:lnTo>
                  <a:pt x="3849959" y="1361644"/>
                </a:lnTo>
                <a:lnTo>
                  <a:pt x="3808542" y="1318503"/>
                </a:lnTo>
                <a:close/>
              </a:path>
              <a:path w="3867784" h="1390650">
                <a:moveTo>
                  <a:pt x="2129" y="0"/>
                </a:moveTo>
                <a:lnTo>
                  <a:pt x="0" y="5981"/>
                </a:lnTo>
                <a:lnTo>
                  <a:pt x="3794695" y="1357386"/>
                </a:lnTo>
                <a:lnTo>
                  <a:pt x="3796825" y="1351405"/>
                </a:lnTo>
                <a:lnTo>
                  <a:pt x="2129" y="0"/>
                </a:lnTo>
                <a:close/>
              </a:path>
            </a:pathLst>
          </a:custGeom>
          <a:solidFill>
            <a:srgbClr val="5091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 rot="1200000">
            <a:off x="3804323" y="4263471"/>
            <a:ext cx="2707781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800"/>
              </a:lnSpc>
            </a:pPr>
            <a:r>
              <a:rPr sz="2700" baseline="1543" dirty="0">
                <a:solidFill>
                  <a:srgbClr val="444949"/>
                </a:solidFill>
                <a:latin typeface="Calibri"/>
                <a:cs typeface="Calibri"/>
              </a:rPr>
              <a:t>HTTP </a:t>
            </a:r>
            <a:r>
              <a:rPr sz="2700" spc="-15" baseline="1543" dirty="0">
                <a:solidFill>
                  <a:srgbClr val="444949"/>
                </a:solidFill>
                <a:latin typeface="Calibri"/>
                <a:cs typeface="Calibri"/>
              </a:rPr>
              <a:t>Request</a:t>
            </a:r>
            <a:r>
              <a:rPr sz="2700" spc="-60" baseline="1543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444949"/>
                </a:solidFill>
                <a:latin typeface="Calibri"/>
                <a:cs typeface="Calibri"/>
              </a:rPr>
              <a:t>IP:32.45.67.85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 rot="1200000">
            <a:off x="3692845" y="4624948"/>
            <a:ext cx="3304835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800"/>
              </a:lnSpc>
            </a:pPr>
            <a:r>
              <a:rPr sz="2700" spc="-15" baseline="1543" dirty="0">
                <a:solidFill>
                  <a:srgbClr val="444949"/>
                </a:solidFill>
                <a:latin typeface="Calibri"/>
                <a:cs typeface="Calibri"/>
              </a:rPr>
              <a:t>Host:</a:t>
            </a:r>
            <a:r>
              <a:rPr sz="2700" spc="22" baseline="1543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2700" spc="-22" baseline="1543" dirty="0">
                <a:solidFill>
                  <a:srgbClr val="444949"/>
                </a:solidFill>
                <a:latin typeface="Calibri"/>
                <a:cs typeface="Calibri"/>
                <a:hlinkClick r:id="rId4"/>
              </a:rPr>
              <a:t>http://my</a:t>
            </a:r>
            <a:r>
              <a:rPr sz="1800" spc="-15" dirty="0">
                <a:solidFill>
                  <a:srgbClr val="444949"/>
                </a:solidFill>
                <a:latin typeface="Calibri"/>
                <a:cs typeface="Calibri"/>
                <a:hlinkClick r:id="rId4"/>
              </a:rPr>
              <a:t>app.mydomain.com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686994" y="4596584"/>
            <a:ext cx="3836035" cy="1430020"/>
          </a:xfrm>
          <a:custGeom>
            <a:avLst/>
            <a:gdLst/>
            <a:ahLst/>
            <a:cxnLst/>
            <a:rect l="l" t="t" r="r" b="b"/>
            <a:pathLst>
              <a:path w="3836034" h="1430020">
                <a:moveTo>
                  <a:pt x="72574" y="32759"/>
                </a:moveTo>
                <a:lnTo>
                  <a:pt x="70373" y="38715"/>
                </a:lnTo>
                <a:lnTo>
                  <a:pt x="3833534" y="1429495"/>
                </a:lnTo>
                <a:lnTo>
                  <a:pt x="3835735" y="1423539"/>
                </a:lnTo>
                <a:lnTo>
                  <a:pt x="72574" y="32759"/>
                </a:lnTo>
                <a:close/>
              </a:path>
              <a:path w="3836034" h="1430020">
                <a:moveTo>
                  <a:pt x="84682" y="0"/>
                </a:moveTo>
                <a:lnTo>
                  <a:pt x="0" y="9321"/>
                </a:lnTo>
                <a:lnTo>
                  <a:pt x="58266" y="71474"/>
                </a:lnTo>
                <a:lnTo>
                  <a:pt x="70373" y="38715"/>
                </a:lnTo>
                <a:lnTo>
                  <a:pt x="58464" y="34314"/>
                </a:lnTo>
                <a:lnTo>
                  <a:pt x="60665" y="28357"/>
                </a:lnTo>
                <a:lnTo>
                  <a:pt x="74201" y="28357"/>
                </a:lnTo>
                <a:lnTo>
                  <a:pt x="84682" y="0"/>
                </a:lnTo>
                <a:close/>
              </a:path>
              <a:path w="3836034" h="1430020">
                <a:moveTo>
                  <a:pt x="60665" y="28357"/>
                </a:moveTo>
                <a:lnTo>
                  <a:pt x="58464" y="34314"/>
                </a:lnTo>
                <a:lnTo>
                  <a:pt x="70373" y="38715"/>
                </a:lnTo>
                <a:lnTo>
                  <a:pt x="72574" y="32759"/>
                </a:lnTo>
                <a:lnTo>
                  <a:pt x="60665" y="28357"/>
                </a:lnTo>
                <a:close/>
              </a:path>
              <a:path w="3836034" h="1430020">
                <a:moveTo>
                  <a:pt x="74201" y="28357"/>
                </a:moveTo>
                <a:lnTo>
                  <a:pt x="60665" y="28357"/>
                </a:lnTo>
                <a:lnTo>
                  <a:pt x="72574" y="32759"/>
                </a:lnTo>
                <a:lnTo>
                  <a:pt x="74201" y="28357"/>
                </a:lnTo>
                <a:close/>
              </a:path>
            </a:pathLst>
          </a:custGeom>
          <a:solidFill>
            <a:srgbClr val="5091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 rot="1080000">
            <a:off x="4715202" y="5319395"/>
            <a:ext cx="1447549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800"/>
              </a:lnSpc>
            </a:pPr>
            <a:r>
              <a:rPr sz="2700" spc="-15" baseline="4629" dirty="0">
                <a:solidFill>
                  <a:srgbClr val="444949"/>
                </a:solidFill>
                <a:latin typeface="Calibri"/>
                <a:cs typeface="Calibri"/>
              </a:rPr>
              <a:t>HT</a:t>
            </a:r>
            <a:r>
              <a:rPr sz="2700" spc="-15" baseline="3086" dirty="0">
                <a:solidFill>
                  <a:srgbClr val="444949"/>
                </a:solidFill>
                <a:latin typeface="Calibri"/>
                <a:cs typeface="Calibri"/>
              </a:rPr>
              <a:t>TP</a:t>
            </a:r>
            <a:r>
              <a:rPr sz="2700" spc="-104" baseline="3086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2700" spc="-44" baseline="1543" dirty="0">
                <a:solidFill>
                  <a:srgbClr val="444949"/>
                </a:solidFill>
                <a:latin typeface="Calibri"/>
                <a:cs typeface="Calibri"/>
              </a:rPr>
              <a:t>Respo</a:t>
            </a:r>
            <a:r>
              <a:rPr sz="1800" spc="-30" dirty="0">
                <a:solidFill>
                  <a:srgbClr val="444949"/>
                </a:solidFill>
                <a:latin typeface="Calibri"/>
                <a:cs typeface="Calibri"/>
              </a:rPr>
              <a:t>nse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190354" y="3007867"/>
            <a:ext cx="8699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444949"/>
                </a:solidFill>
                <a:latin typeface="Calibri"/>
                <a:cs typeface="Calibri"/>
              </a:rPr>
              <a:t>Route</a:t>
            </a:r>
            <a:r>
              <a:rPr sz="1800" b="1" spc="-8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444949"/>
                </a:solidFill>
                <a:latin typeface="Calibri"/>
                <a:cs typeface="Calibri"/>
              </a:rPr>
              <a:t>53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834895" y="3172967"/>
            <a:ext cx="1435608" cy="143560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1885373" y="4836667"/>
            <a:ext cx="12915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solidFill>
                  <a:srgbClr val="444949"/>
                </a:solidFill>
                <a:latin typeface="Calibri"/>
                <a:cs typeface="Calibri"/>
              </a:rPr>
              <a:t>Web</a:t>
            </a:r>
            <a:r>
              <a:rPr sz="1800" b="1" spc="-7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444949"/>
                </a:solidFill>
                <a:latin typeface="Calibri"/>
                <a:cs typeface="Calibri"/>
              </a:rPr>
              <a:t>browser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8110728" y="4532376"/>
            <a:ext cx="981455" cy="135636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7743415" y="5988811"/>
            <a:ext cx="176339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7165" marR="5080" indent="-1651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444949"/>
                </a:solidFill>
                <a:latin typeface="Calibri"/>
                <a:cs typeface="Calibri"/>
              </a:rPr>
              <a:t>Application Server  </a:t>
            </a:r>
            <a:r>
              <a:rPr sz="1800" b="1" dirty="0">
                <a:solidFill>
                  <a:srgbClr val="444949"/>
                </a:solidFill>
                <a:latin typeface="Calibri"/>
                <a:cs typeface="Calibri"/>
              </a:rPr>
              <a:t>IP:</a:t>
            </a:r>
            <a:r>
              <a:rPr sz="1800" b="1" spc="-2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444949"/>
                </a:solidFill>
                <a:latin typeface="Calibri"/>
                <a:cs typeface="Calibri"/>
              </a:rPr>
              <a:t>32.45.67.85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41892" y="6471592"/>
            <a:ext cx="1276985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78536822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1892" y="6464300"/>
            <a:ext cx="127698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16939" y="374395"/>
            <a:ext cx="5760085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80" dirty="0"/>
              <a:t>AWS </a:t>
            </a:r>
            <a:r>
              <a:rPr spc="-75" dirty="0"/>
              <a:t>Route </a:t>
            </a:r>
            <a:r>
              <a:rPr spc="-5" dirty="0"/>
              <a:t>53</a:t>
            </a:r>
            <a:r>
              <a:rPr spc="125" dirty="0"/>
              <a:t> </a:t>
            </a:r>
            <a:r>
              <a:rPr spc="-45" dirty="0"/>
              <a:t>Overview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16939" y="1389380"/>
            <a:ext cx="8914130" cy="42792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41300" indent="-228600">
              <a:lnSpc>
                <a:spcPts val="3115"/>
              </a:lnSpc>
              <a:spcBef>
                <a:spcPts val="90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35" dirty="0">
                <a:solidFill>
                  <a:srgbClr val="444949"/>
                </a:solidFill>
                <a:latin typeface="Gill Sans MT"/>
                <a:cs typeface="Gill Sans MT"/>
              </a:rPr>
              <a:t>Route53 </a:t>
            </a:r>
            <a:r>
              <a:rPr sz="2600" spc="-30" dirty="0">
                <a:solidFill>
                  <a:srgbClr val="444949"/>
                </a:solidFill>
                <a:latin typeface="Gill Sans MT"/>
                <a:cs typeface="Gill Sans MT"/>
              </a:rPr>
              <a:t>can</a:t>
            </a:r>
            <a:r>
              <a:rPr sz="2600" spc="4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spc="-55" dirty="0">
                <a:solidFill>
                  <a:srgbClr val="444949"/>
                </a:solidFill>
                <a:latin typeface="Gill Sans MT"/>
                <a:cs typeface="Gill Sans MT"/>
              </a:rPr>
              <a:t>use:</a:t>
            </a:r>
            <a:endParaRPr sz="2600">
              <a:latin typeface="Gill Sans MT"/>
              <a:cs typeface="Gill Sans MT"/>
            </a:endParaRPr>
          </a:p>
          <a:p>
            <a:pPr marL="698500" marR="3878579" lvl="1" indent="-228600">
              <a:lnSpc>
                <a:spcPct val="80000"/>
              </a:lnSpc>
              <a:spcBef>
                <a:spcPts val="525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200" spc="-35" dirty="0">
                <a:solidFill>
                  <a:srgbClr val="444949"/>
                </a:solidFill>
                <a:latin typeface="Gill Sans MT"/>
                <a:cs typeface="Gill Sans MT"/>
              </a:rPr>
              <a:t>public </a:t>
            </a:r>
            <a:r>
              <a:rPr sz="2200" spc="-20" dirty="0">
                <a:solidFill>
                  <a:srgbClr val="444949"/>
                </a:solidFill>
                <a:latin typeface="Gill Sans MT"/>
                <a:cs typeface="Gill Sans MT"/>
              </a:rPr>
              <a:t>domain names </a:t>
            </a:r>
            <a:r>
              <a:rPr sz="2200" spc="-50" dirty="0">
                <a:solidFill>
                  <a:srgbClr val="444949"/>
                </a:solidFill>
                <a:latin typeface="Gill Sans MT"/>
                <a:cs typeface="Gill Sans MT"/>
              </a:rPr>
              <a:t>you </a:t>
            </a:r>
            <a:r>
              <a:rPr sz="2200" spc="-35" dirty="0">
                <a:solidFill>
                  <a:srgbClr val="444949"/>
                </a:solidFill>
                <a:latin typeface="Gill Sans MT"/>
                <a:cs typeface="Gill Sans MT"/>
              </a:rPr>
              <a:t>own </a:t>
            </a:r>
            <a:r>
              <a:rPr sz="2200" spc="-50" dirty="0">
                <a:solidFill>
                  <a:srgbClr val="444949"/>
                </a:solidFill>
                <a:latin typeface="Gill Sans MT"/>
                <a:cs typeface="Gill Sans MT"/>
              </a:rPr>
              <a:t>(or </a:t>
            </a:r>
            <a:r>
              <a:rPr sz="2200" spc="-15" dirty="0">
                <a:solidFill>
                  <a:srgbClr val="444949"/>
                </a:solidFill>
                <a:latin typeface="Gill Sans MT"/>
                <a:cs typeface="Gill Sans MT"/>
              </a:rPr>
              <a:t>buy) </a:t>
            </a:r>
            <a:r>
              <a:rPr sz="2200" spc="-15" dirty="0">
                <a:solidFill>
                  <a:srgbClr val="5091D0"/>
                </a:solidFill>
                <a:latin typeface="Gill Sans MT"/>
                <a:cs typeface="Gill Sans MT"/>
              </a:rPr>
              <a:t> </a:t>
            </a:r>
            <a:r>
              <a:rPr sz="2200" spc="-35" dirty="0">
                <a:solidFill>
                  <a:srgbClr val="5091D0"/>
                </a:solidFill>
                <a:latin typeface="Gill Sans MT"/>
                <a:cs typeface="Gill Sans MT"/>
              </a:rPr>
              <a:t>application1.mypublicdomain.com</a:t>
            </a:r>
            <a:endParaRPr sz="2200">
              <a:latin typeface="Gill Sans MT"/>
              <a:cs typeface="Gill Sans MT"/>
            </a:endParaRPr>
          </a:p>
          <a:p>
            <a:pPr marL="698500" marR="5080" lvl="1" indent="-228600">
              <a:lnSpc>
                <a:spcPct val="80000"/>
              </a:lnSpc>
              <a:spcBef>
                <a:spcPts val="505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200" spc="-35" dirty="0">
                <a:solidFill>
                  <a:srgbClr val="444949"/>
                </a:solidFill>
                <a:latin typeface="Gill Sans MT"/>
                <a:cs typeface="Gill Sans MT"/>
              </a:rPr>
              <a:t>private </a:t>
            </a:r>
            <a:r>
              <a:rPr sz="2200" spc="-20" dirty="0">
                <a:solidFill>
                  <a:srgbClr val="444949"/>
                </a:solidFill>
                <a:latin typeface="Gill Sans MT"/>
                <a:cs typeface="Gill Sans MT"/>
              </a:rPr>
              <a:t>domain names </a:t>
            </a:r>
            <a:r>
              <a:rPr sz="2200" spc="-45" dirty="0">
                <a:solidFill>
                  <a:srgbClr val="444949"/>
                </a:solidFill>
                <a:latin typeface="Gill Sans MT"/>
                <a:cs typeface="Gill Sans MT"/>
              </a:rPr>
              <a:t>that </a:t>
            </a:r>
            <a:r>
              <a:rPr sz="2200" spc="-25" dirty="0">
                <a:solidFill>
                  <a:srgbClr val="444949"/>
                </a:solidFill>
                <a:latin typeface="Gill Sans MT"/>
                <a:cs typeface="Gill Sans MT"/>
              </a:rPr>
              <a:t>can </a:t>
            </a:r>
            <a:r>
              <a:rPr sz="2200" spc="10" dirty="0">
                <a:solidFill>
                  <a:srgbClr val="444949"/>
                </a:solidFill>
                <a:latin typeface="Gill Sans MT"/>
                <a:cs typeface="Gill Sans MT"/>
              </a:rPr>
              <a:t>be </a:t>
            </a:r>
            <a:r>
              <a:rPr sz="2200" spc="-50" dirty="0">
                <a:solidFill>
                  <a:srgbClr val="444949"/>
                </a:solidFill>
                <a:latin typeface="Gill Sans MT"/>
                <a:cs typeface="Gill Sans MT"/>
              </a:rPr>
              <a:t>resolved </a:t>
            </a:r>
            <a:r>
              <a:rPr sz="2200" spc="-30" dirty="0">
                <a:solidFill>
                  <a:srgbClr val="444949"/>
                </a:solidFill>
                <a:latin typeface="Gill Sans MT"/>
                <a:cs typeface="Gill Sans MT"/>
              </a:rPr>
              <a:t>by </a:t>
            </a:r>
            <a:r>
              <a:rPr sz="2200" spc="-75" dirty="0">
                <a:solidFill>
                  <a:srgbClr val="444949"/>
                </a:solidFill>
                <a:latin typeface="Gill Sans MT"/>
                <a:cs typeface="Gill Sans MT"/>
              </a:rPr>
              <a:t>your </a:t>
            </a:r>
            <a:r>
              <a:rPr sz="2200" spc="-45" dirty="0">
                <a:solidFill>
                  <a:srgbClr val="444949"/>
                </a:solidFill>
                <a:latin typeface="Gill Sans MT"/>
                <a:cs typeface="Gill Sans MT"/>
              </a:rPr>
              <a:t>instances in </a:t>
            </a:r>
            <a:r>
              <a:rPr sz="2200" spc="-75" dirty="0">
                <a:solidFill>
                  <a:srgbClr val="444949"/>
                </a:solidFill>
                <a:latin typeface="Gill Sans MT"/>
                <a:cs typeface="Gill Sans MT"/>
              </a:rPr>
              <a:t>your </a:t>
            </a:r>
            <a:r>
              <a:rPr sz="2200" spc="-55" dirty="0">
                <a:solidFill>
                  <a:srgbClr val="444949"/>
                </a:solidFill>
                <a:latin typeface="Gill Sans MT"/>
                <a:cs typeface="Gill Sans MT"/>
              </a:rPr>
              <a:t>VPCs. </a:t>
            </a:r>
            <a:r>
              <a:rPr sz="2200" spc="-55" dirty="0">
                <a:solidFill>
                  <a:srgbClr val="F69802"/>
                </a:solidFill>
                <a:latin typeface="Gill Sans MT"/>
                <a:cs typeface="Gill Sans MT"/>
              </a:rPr>
              <a:t> </a:t>
            </a:r>
            <a:r>
              <a:rPr sz="2200" spc="-45" dirty="0">
                <a:solidFill>
                  <a:srgbClr val="F69802"/>
                </a:solidFill>
                <a:latin typeface="Gill Sans MT"/>
                <a:cs typeface="Gill Sans MT"/>
              </a:rPr>
              <a:t>application1.company.internal</a:t>
            </a:r>
            <a:endParaRPr sz="2200">
              <a:latin typeface="Gill Sans MT"/>
              <a:cs typeface="Gill Sans MT"/>
            </a:endParaRPr>
          </a:p>
          <a:p>
            <a:pPr lvl="1">
              <a:lnSpc>
                <a:spcPct val="100000"/>
              </a:lnSpc>
              <a:spcBef>
                <a:spcPts val="25"/>
              </a:spcBef>
              <a:buClr>
                <a:srgbClr val="444949"/>
              </a:buClr>
              <a:buFont typeface="Arial"/>
              <a:buChar char="•"/>
            </a:pPr>
            <a:endParaRPr sz="2550">
              <a:latin typeface="Times New Roman"/>
              <a:cs typeface="Times New Roman"/>
            </a:endParaRPr>
          </a:p>
          <a:p>
            <a:pPr marL="241300" indent="-228600">
              <a:lnSpc>
                <a:spcPts val="3115"/>
              </a:lnSpc>
              <a:buFont typeface="Arial"/>
              <a:buChar char="•"/>
              <a:tabLst>
                <a:tab pos="241300" algn="l"/>
              </a:tabLst>
            </a:pPr>
            <a:r>
              <a:rPr sz="2600" spc="-35" dirty="0">
                <a:solidFill>
                  <a:srgbClr val="444949"/>
                </a:solidFill>
                <a:latin typeface="Gill Sans MT"/>
                <a:cs typeface="Gill Sans MT"/>
              </a:rPr>
              <a:t>Route53 </a:t>
            </a:r>
            <a:r>
              <a:rPr sz="2600" spc="-40" dirty="0">
                <a:solidFill>
                  <a:srgbClr val="444949"/>
                </a:solidFill>
                <a:latin typeface="Gill Sans MT"/>
                <a:cs typeface="Gill Sans MT"/>
              </a:rPr>
              <a:t>has </a:t>
            </a:r>
            <a:r>
              <a:rPr sz="2600" spc="-15" dirty="0">
                <a:solidFill>
                  <a:srgbClr val="444949"/>
                </a:solidFill>
                <a:latin typeface="Gill Sans MT"/>
                <a:cs typeface="Gill Sans MT"/>
              </a:rPr>
              <a:t>advanced </a:t>
            </a:r>
            <a:r>
              <a:rPr sz="2600" spc="-55" dirty="0">
                <a:solidFill>
                  <a:srgbClr val="444949"/>
                </a:solidFill>
                <a:latin typeface="Gill Sans MT"/>
                <a:cs typeface="Gill Sans MT"/>
              </a:rPr>
              <a:t>features </a:t>
            </a:r>
            <a:r>
              <a:rPr sz="2600" spc="-50" dirty="0">
                <a:solidFill>
                  <a:srgbClr val="444949"/>
                </a:solidFill>
                <a:latin typeface="Gill Sans MT"/>
                <a:cs typeface="Gill Sans MT"/>
              </a:rPr>
              <a:t>such</a:t>
            </a:r>
            <a:r>
              <a:rPr sz="2600" spc="17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spc="-65" dirty="0">
                <a:solidFill>
                  <a:srgbClr val="444949"/>
                </a:solidFill>
                <a:latin typeface="Gill Sans MT"/>
                <a:cs typeface="Gill Sans MT"/>
              </a:rPr>
              <a:t>as:</a:t>
            </a:r>
            <a:endParaRPr sz="2600">
              <a:latin typeface="Gill Sans MT"/>
              <a:cs typeface="Gill Sans MT"/>
            </a:endParaRPr>
          </a:p>
          <a:p>
            <a:pPr marL="698500" lvl="1" indent="-228600">
              <a:lnSpc>
                <a:spcPts val="2625"/>
              </a:lnSpc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200" spc="-20" dirty="0">
                <a:solidFill>
                  <a:srgbClr val="444949"/>
                </a:solidFill>
                <a:latin typeface="Gill Sans MT"/>
                <a:cs typeface="Gill Sans MT"/>
              </a:rPr>
              <a:t>Load </a:t>
            </a:r>
            <a:r>
              <a:rPr sz="2200" spc="-30" dirty="0">
                <a:solidFill>
                  <a:srgbClr val="444949"/>
                </a:solidFill>
                <a:latin typeface="Gill Sans MT"/>
                <a:cs typeface="Gill Sans MT"/>
              </a:rPr>
              <a:t>balancing </a:t>
            </a:r>
            <a:r>
              <a:rPr sz="2200" spc="-40" dirty="0">
                <a:solidFill>
                  <a:srgbClr val="444949"/>
                </a:solidFill>
                <a:latin typeface="Gill Sans MT"/>
                <a:cs typeface="Gill Sans MT"/>
              </a:rPr>
              <a:t>(through </a:t>
            </a:r>
            <a:r>
              <a:rPr sz="2200" spc="-10" dirty="0">
                <a:solidFill>
                  <a:srgbClr val="444949"/>
                </a:solidFill>
                <a:latin typeface="Gill Sans MT"/>
                <a:cs typeface="Gill Sans MT"/>
              </a:rPr>
              <a:t>DNS </a:t>
            </a:r>
            <a:r>
              <a:rPr sz="2200" dirty="0">
                <a:solidFill>
                  <a:srgbClr val="444949"/>
                </a:solidFill>
                <a:latin typeface="Gill Sans MT"/>
                <a:cs typeface="Gill Sans MT"/>
              </a:rPr>
              <a:t>– </a:t>
            </a:r>
            <a:r>
              <a:rPr sz="2200" spc="-45" dirty="0">
                <a:solidFill>
                  <a:srgbClr val="444949"/>
                </a:solidFill>
                <a:latin typeface="Gill Sans MT"/>
                <a:cs typeface="Gill Sans MT"/>
              </a:rPr>
              <a:t>also </a:t>
            </a:r>
            <a:r>
              <a:rPr sz="2200" spc="-35" dirty="0">
                <a:solidFill>
                  <a:srgbClr val="444949"/>
                </a:solidFill>
                <a:latin typeface="Gill Sans MT"/>
                <a:cs typeface="Gill Sans MT"/>
              </a:rPr>
              <a:t>called </a:t>
            </a:r>
            <a:r>
              <a:rPr sz="2200" spc="-50" dirty="0">
                <a:solidFill>
                  <a:srgbClr val="444949"/>
                </a:solidFill>
                <a:latin typeface="Gill Sans MT"/>
                <a:cs typeface="Gill Sans MT"/>
              </a:rPr>
              <a:t>client </a:t>
            </a:r>
            <a:r>
              <a:rPr sz="2200" spc="-25" dirty="0">
                <a:solidFill>
                  <a:srgbClr val="444949"/>
                </a:solidFill>
                <a:latin typeface="Gill Sans MT"/>
                <a:cs typeface="Gill Sans MT"/>
              </a:rPr>
              <a:t>load</a:t>
            </a:r>
            <a:r>
              <a:rPr sz="2200" spc="22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200" spc="-25" dirty="0">
                <a:solidFill>
                  <a:srgbClr val="444949"/>
                </a:solidFill>
                <a:latin typeface="Gill Sans MT"/>
                <a:cs typeface="Gill Sans MT"/>
              </a:rPr>
              <a:t>balancing)</a:t>
            </a:r>
            <a:endParaRPr sz="2200">
              <a:latin typeface="Gill Sans MT"/>
              <a:cs typeface="Gill Sans MT"/>
            </a:endParaRPr>
          </a:p>
          <a:p>
            <a:pPr marL="698500" lvl="1" indent="-228600">
              <a:lnSpc>
                <a:spcPts val="2615"/>
              </a:lnSpc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200" spc="-35" dirty="0">
                <a:solidFill>
                  <a:srgbClr val="444949"/>
                </a:solidFill>
                <a:latin typeface="Gill Sans MT"/>
                <a:cs typeface="Gill Sans MT"/>
              </a:rPr>
              <a:t>Health </a:t>
            </a:r>
            <a:r>
              <a:rPr sz="2200" spc="-55" dirty="0">
                <a:solidFill>
                  <a:srgbClr val="444949"/>
                </a:solidFill>
                <a:latin typeface="Gill Sans MT"/>
                <a:cs typeface="Gill Sans MT"/>
              </a:rPr>
              <a:t>checks </a:t>
            </a:r>
            <a:r>
              <a:rPr sz="2200" spc="-25" dirty="0">
                <a:solidFill>
                  <a:srgbClr val="444949"/>
                </a:solidFill>
                <a:latin typeface="Gill Sans MT"/>
                <a:cs typeface="Gill Sans MT"/>
              </a:rPr>
              <a:t>(although</a:t>
            </a:r>
            <a:r>
              <a:rPr sz="2200" spc="5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200" spc="-35" dirty="0">
                <a:solidFill>
                  <a:srgbClr val="444949"/>
                </a:solidFill>
                <a:latin typeface="Gill Sans MT"/>
                <a:cs typeface="Gill Sans MT"/>
              </a:rPr>
              <a:t>limited…)</a:t>
            </a:r>
            <a:endParaRPr sz="2200">
              <a:latin typeface="Gill Sans MT"/>
              <a:cs typeface="Gill Sans MT"/>
            </a:endParaRPr>
          </a:p>
          <a:p>
            <a:pPr marL="698500" lvl="1" indent="-228600">
              <a:lnSpc>
                <a:spcPts val="2630"/>
              </a:lnSpc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200" spc="-45" dirty="0">
                <a:solidFill>
                  <a:srgbClr val="444949"/>
                </a:solidFill>
                <a:latin typeface="Gill Sans MT"/>
                <a:cs typeface="Gill Sans MT"/>
              </a:rPr>
              <a:t>Routing</a:t>
            </a:r>
            <a:r>
              <a:rPr sz="2200" spc="-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200" spc="-50" dirty="0">
                <a:solidFill>
                  <a:srgbClr val="444949"/>
                </a:solidFill>
                <a:latin typeface="Gill Sans MT"/>
                <a:cs typeface="Gill Sans MT"/>
              </a:rPr>
              <a:t>policy:</a:t>
            </a:r>
            <a:r>
              <a:rPr sz="2200" spc="-18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200" spc="-35" dirty="0">
                <a:solidFill>
                  <a:srgbClr val="444949"/>
                </a:solidFill>
                <a:latin typeface="Gill Sans MT"/>
                <a:cs typeface="Gill Sans MT"/>
              </a:rPr>
              <a:t>simple,</a:t>
            </a:r>
            <a:r>
              <a:rPr sz="2200" spc="-17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200" spc="-85" dirty="0">
                <a:solidFill>
                  <a:srgbClr val="444949"/>
                </a:solidFill>
                <a:latin typeface="Gill Sans MT"/>
                <a:cs typeface="Gill Sans MT"/>
              </a:rPr>
              <a:t>failover,</a:t>
            </a:r>
            <a:r>
              <a:rPr sz="2200" spc="-18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200" spc="-40" dirty="0">
                <a:solidFill>
                  <a:srgbClr val="444949"/>
                </a:solidFill>
                <a:latin typeface="Gill Sans MT"/>
                <a:cs typeface="Gill Sans MT"/>
              </a:rPr>
              <a:t>geolocation,</a:t>
            </a:r>
            <a:r>
              <a:rPr sz="2200" spc="-17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200" spc="-75" dirty="0">
                <a:solidFill>
                  <a:srgbClr val="444949"/>
                </a:solidFill>
                <a:latin typeface="Gill Sans MT"/>
                <a:cs typeface="Gill Sans MT"/>
              </a:rPr>
              <a:t>latency,</a:t>
            </a:r>
            <a:r>
              <a:rPr sz="2200" spc="-18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200" spc="-40" dirty="0">
                <a:solidFill>
                  <a:srgbClr val="444949"/>
                </a:solidFill>
                <a:latin typeface="Gill Sans MT"/>
                <a:cs typeface="Gill Sans MT"/>
              </a:rPr>
              <a:t>weighted,</a:t>
            </a:r>
            <a:r>
              <a:rPr sz="2200" spc="-18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200" spc="-55" dirty="0">
                <a:solidFill>
                  <a:srgbClr val="444949"/>
                </a:solidFill>
                <a:latin typeface="Gill Sans MT"/>
                <a:cs typeface="Gill Sans MT"/>
              </a:rPr>
              <a:t>multi</a:t>
            </a:r>
            <a:r>
              <a:rPr sz="220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200" spc="-25" dirty="0">
                <a:solidFill>
                  <a:srgbClr val="444949"/>
                </a:solidFill>
                <a:latin typeface="Gill Sans MT"/>
                <a:cs typeface="Gill Sans MT"/>
              </a:rPr>
              <a:t>value</a:t>
            </a:r>
            <a:endParaRPr sz="2200">
              <a:latin typeface="Gill Sans MT"/>
              <a:cs typeface="Gill Sans MT"/>
            </a:endParaRPr>
          </a:p>
          <a:p>
            <a:pPr lvl="1">
              <a:lnSpc>
                <a:spcPct val="100000"/>
              </a:lnSpc>
              <a:spcBef>
                <a:spcPts val="55"/>
              </a:spcBef>
              <a:buClr>
                <a:srgbClr val="444949"/>
              </a:buClr>
              <a:buFont typeface="Arial"/>
              <a:buChar char="•"/>
            </a:pPr>
            <a:endParaRPr sz="33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buFont typeface="Arial"/>
              <a:buChar char="•"/>
              <a:tabLst>
                <a:tab pos="241300" algn="l"/>
              </a:tabLst>
            </a:pPr>
            <a:r>
              <a:rPr sz="2600" spc="-160" dirty="0">
                <a:solidFill>
                  <a:srgbClr val="444949"/>
                </a:solidFill>
                <a:latin typeface="Gill Sans MT"/>
                <a:cs typeface="Gill Sans MT"/>
              </a:rPr>
              <a:t>You </a:t>
            </a:r>
            <a:r>
              <a:rPr sz="2600" spc="-25" dirty="0">
                <a:solidFill>
                  <a:srgbClr val="444949"/>
                </a:solidFill>
                <a:latin typeface="Gill Sans MT"/>
                <a:cs typeface="Gill Sans MT"/>
              </a:rPr>
              <a:t>pay </a:t>
            </a:r>
            <a:r>
              <a:rPr sz="2600" spc="-40" dirty="0">
                <a:solidFill>
                  <a:srgbClr val="444949"/>
                </a:solidFill>
                <a:latin typeface="Gill Sans MT"/>
                <a:cs typeface="Gill Sans MT"/>
              </a:rPr>
              <a:t>$0.50 </a:t>
            </a:r>
            <a:r>
              <a:rPr sz="2600" spc="-50" dirty="0">
                <a:solidFill>
                  <a:srgbClr val="444949"/>
                </a:solidFill>
                <a:latin typeface="Gill Sans MT"/>
                <a:cs typeface="Gill Sans MT"/>
              </a:rPr>
              <a:t>per </a:t>
            </a:r>
            <a:r>
              <a:rPr sz="2600" spc="-35" dirty="0">
                <a:solidFill>
                  <a:srgbClr val="444949"/>
                </a:solidFill>
                <a:latin typeface="Gill Sans MT"/>
                <a:cs typeface="Gill Sans MT"/>
              </a:rPr>
              <a:t>month </a:t>
            </a:r>
            <a:r>
              <a:rPr sz="2600" spc="-50" dirty="0">
                <a:solidFill>
                  <a:srgbClr val="444949"/>
                </a:solidFill>
                <a:latin typeface="Gill Sans MT"/>
                <a:cs typeface="Gill Sans MT"/>
              </a:rPr>
              <a:t>per </a:t>
            </a:r>
            <a:r>
              <a:rPr sz="2600" spc="-40" dirty="0">
                <a:solidFill>
                  <a:srgbClr val="444949"/>
                </a:solidFill>
                <a:latin typeface="Gill Sans MT"/>
                <a:cs typeface="Gill Sans MT"/>
              </a:rPr>
              <a:t>hosted</a:t>
            </a:r>
            <a:r>
              <a:rPr sz="2600" spc="38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spc="-45" dirty="0">
                <a:solidFill>
                  <a:srgbClr val="444949"/>
                </a:solidFill>
                <a:latin typeface="Gill Sans MT"/>
                <a:cs typeface="Gill Sans MT"/>
              </a:rPr>
              <a:t>zone</a:t>
            </a:r>
            <a:endParaRPr sz="2600"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4084898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41892" y="6471592"/>
            <a:ext cx="1276985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374395"/>
            <a:ext cx="3796665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70" dirty="0"/>
              <a:t>IAM</a:t>
            </a:r>
            <a:r>
              <a:rPr spc="-35" dirty="0"/>
              <a:t> </a:t>
            </a:r>
            <a:r>
              <a:rPr spc="-105" dirty="0"/>
              <a:t>Introduction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16939" y="1338783"/>
            <a:ext cx="10046970" cy="3472815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4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IAM has </a:t>
            </a:r>
            <a:r>
              <a:rPr sz="2800" dirty="0">
                <a:solidFill>
                  <a:srgbClr val="444949"/>
                </a:solidFill>
                <a:latin typeface="Gill Sans MT"/>
                <a:cs typeface="Gill Sans MT"/>
              </a:rPr>
              <a:t>a </a:t>
            </a:r>
            <a:r>
              <a:rPr sz="4125" spc="-15" baseline="1010" dirty="0">
                <a:solidFill>
                  <a:srgbClr val="444949"/>
                </a:solidFill>
                <a:latin typeface="Gill Sans MT"/>
                <a:cs typeface="Gill Sans MT"/>
              </a:rPr>
              <a:t>global</a:t>
            </a:r>
            <a:r>
              <a:rPr sz="4125" spc="82" baseline="101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view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5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70" dirty="0">
                <a:solidFill>
                  <a:srgbClr val="444949"/>
                </a:solidFill>
                <a:latin typeface="Gill Sans MT"/>
                <a:cs typeface="Gill Sans MT"/>
              </a:rPr>
              <a:t>Permissions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are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governed by </a:t>
            </a:r>
            <a:r>
              <a:rPr sz="2800" spc="-80" dirty="0">
                <a:solidFill>
                  <a:srgbClr val="444949"/>
                </a:solidFill>
                <a:latin typeface="Gill Sans MT"/>
                <a:cs typeface="Gill Sans MT"/>
              </a:rPr>
              <a:t>Policies</a:t>
            </a:r>
            <a:r>
              <a:rPr sz="2800" spc="15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10" dirty="0">
                <a:solidFill>
                  <a:srgbClr val="444949"/>
                </a:solidFill>
                <a:latin typeface="Gill Sans MT"/>
                <a:cs typeface="Gill Sans MT"/>
              </a:rPr>
              <a:t>(JSON)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7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70" dirty="0">
                <a:solidFill>
                  <a:srgbClr val="444949"/>
                </a:solidFill>
                <a:latin typeface="Gill Sans MT"/>
                <a:cs typeface="Gill Sans MT"/>
              </a:rPr>
              <a:t>MFA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(Multi </a:t>
            </a:r>
            <a:r>
              <a:rPr sz="2800" spc="-75" dirty="0">
                <a:solidFill>
                  <a:srgbClr val="444949"/>
                </a:solidFill>
                <a:latin typeface="Gill Sans MT"/>
                <a:cs typeface="Gill Sans MT"/>
              </a:rPr>
              <a:t>Factor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Authentication)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can </a:t>
            </a:r>
            <a:r>
              <a:rPr sz="2800" spc="10" dirty="0">
                <a:solidFill>
                  <a:srgbClr val="444949"/>
                </a:solidFill>
                <a:latin typeface="Gill Sans MT"/>
                <a:cs typeface="Gill Sans MT"/>
              </a:rPr>
              <a:t>be</a:t>
            </a:r>
            <a:r>
              <a:rPr sz="2800" spc="4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setup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7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IAM has predefined </a:t>
            </a:r>
            <a:r>
              <a:rPr sz="2800" spc="-15" dirty="0">
                <a:solidFill>
                  <a:srgbClr val="444949"/>
                </a:solidFill>
                <a:latin typeface="Gill Sans MT"/>
                <a:cs typeface="Gill Sans MT"/>
              </a:rPr>
              <a:t>“managed</a:t>
            </a:r>
            <a:r>
              <a:rPr sz="2800" spc="-21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policies”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5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10" dirty="0">
                <a:solidFill>
                  <a:srgbClr val="444949"/>
                </a:solidFill>
                <a:latin typeface="Gill Sans MT"/>
                <a:cs typeface="Gill Sans MT"/>
              </a:rPr>
              <a:t>We’ll </a:t>
            </a:r>
            <a:r>
              <a:rPr sz="2800" spc="-35" dirty="0">
                <a:solidFill>
                  <a:srgbClr val="444949"/>
                </a:solidFill>
                <a:latin typeface="Gill Sans MT"/>
                <a:cs typeface="Gill Sans MT"/>
              </a:rPr>
              <a:t>see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IAM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policies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in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details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in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the</a:t>
            </a:r>
            <a:r>
              <a:rPr sz="2800" spc="32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future</a:t>
            </a:r>
            <a:endParaRPr sz="2800">
              <a:latin typeface="Gill Sans MT"/>
              <a:cs typeface="Gill Sans MT"/>
            </a:endParaRPr>
          </a:p>
          <a:p>
            <a:pPr marL="241300" marR="5080" indent="-228600">
              <a:lnSpc>
                <a:spcPts val="3020"/>
              </a:lnSpc>
              <a:spcBef>
                <a:spcPts val="105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30" dirty="0">
                <a:solidFill>
                  <a:srgbClr val="444949"/>
                </a:solidFill>
                <a:latin typeface="Gill Sans MT"/>
                <a:cs typeface="Gill Sans MT"/>
              </a:rPr>
              <a:t>It’s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best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give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users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the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minimal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amount </a:t>
            </a:r>
            <a:r>
              <a:rPr sz="2800" spc="-35" dirty="0">
                <a:solidFill>
                  <a:srgbClr val="444949"/>
                </a:solidFill>
                <a:latin typeface="Gill Sans MT"/>
                <a:cs typeface="Gill Sans MT"/>
              </a:rPr>
              <a:t>of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permissions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they </a:t>
            </a:r>
            <a:r>
              <a:rPr sz="2800" spc="-10" dirty="0">
                <a:solidFill>
                  <a:srgbClr val="444949"/>
                </a:solidFill>
                <a:latin typeface="Gill Sans MT"/>
                <a:cs typeface="Gill Sans MT"/>
              </a:rPr>
              <a:t>need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to 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perform </a:t>
            </a:r>
            <a:r>
              <a:rPr sz="2800" spc="-80" dirty="0">
                <a:solidFill>
                  <a:srgbClr val="444949"/>
                </a:solidFill>
                <a:latin typeface="Gill Sans MT"/>
                <a:cs typeface="Gill Sans MT"/>
              </a:rPr>
              <a:t>their </a:t>
            </a:r>
            <a:r>
              <a:rPr sz="2800" spc="-35" dirty="0">
                <a:solidFill>
                  <a:srgbClr val="444949"/>
                </a:solidFill>
                <a:latin typeface="Gill Sans MT"/>
                <a:cs typeface="Gill Sans MT"/>
              </a:rPr>
              <a:t>job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(least privilege</a:t>
            </a:r>
            <a:r>
              <a:rPr sz="2800" spc="17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principles)</a:t>
            </a:r>
            <a:endParaRPr sz="2800"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520176064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1892" y="6464300"/>
            <a:ext cx="127698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16939" y="374395"/>
            <a:ext cx="7360284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15" dirty="0"/>
              <a:t>DNS </a:t>
            </a:r>
            <a:r>
              <a:rPr spc="-100" dirty="0"/>
              <a:t>Records </a:t>
            </a:r>
            <a:r>
              <a:rPr spc="-125" dirty="0"/>
              <a:t>TTL </a:t>
            </a:r>
            <a:r>
              <a:rPr spc="-50" dirty="0"/>
              <a:t>(Time </a:t>
            </a:r>
            <a:r>
              <a:rPr spc="-100" dirty="0"/>
              <a:t>to</a:t>
            </a:r>
            <a:r>
              <a:rPr spc="-375" dirty="0"/>
              <a:t> </a:t>
            </a:r>
            <a:r>
              <a:rPr spc="-65" dirty="0"/>
              <a:t>Live)</a:t>
            </a:r>
          </a:p>
        </p:txBody>
      </p:sp>
      <p:sp>
        <p:nvSpPr>
          <p:cNvPr id="5" name="object 5"/>
          <p:cNvSpPr/>
          <p:nvPr/>
        </p:nvSpPr>
        <p:spPr>
          <a:xfrm>
            <a:off x="7309104" y="2737104"/>
            <a:ext cx="1243583" cy="14782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994261" y="2282003"/>
            <a:ext cx="3940175" cy="76200"/>
          </a:xfrm>
          <a:custGeom>
            <a:avLst/>
            <a:gdLst/>
            <a:ahLst/>
            <a:cxnLst/>
            <a:rect l="l" t="t" r="r" b="b"/>
            <a:pathLst>
              <a:path w="3940175" h="76200">
                <a:moveTo>
                  <a:pt x="3933744" y="34907"/>
                </a:moveTo>
                <a:lnTo>
                  <a:pt x="3876442" y="34907"/>
                </a:lnTo>
                <a:lnTo>
                  <a:pt x="3876451" y="41257"/>
                </a:lnTo>
                <a:lnTo>
                  <a:pt x="3863743" y="41275"/>
                </a:lnTo>
                <a:lnTo>
                  <a:pt x="3863792" y="76200"/>
                </a:lnTo>
                <a:lnTo>
                  <a:pt x="3939938" y="37993"/>
                </a:lnTo>
                <a:lnTo>
                  <a:pt x="3933744" y="34907"/>
                </a:lnTo>
                <a:close/>
              </a:path>
              <a:path w="3940175" h="76200">
                <a:moveTo>
                  <a:pt x="3863734" y="34925"/>
                </a:moveTo>
                <a:lnTo>
                  <a:pt x="0" y="40358"/>
                </a:lnTo>
                <a:lnTo>
                  <a:pt x="8" y="46708"/>
                </a:lnTo>
                <a:lnTo>
                  <a:pt x="3863743" y="41275"/>
                </a:lnTo>
                <a:lnTo>
                  <a:pt x="3863734" y="34925"/>
                </a:lnTo>
                <a:close/>
              </a:path>
              <a:path w="3940175" h="76200">
                <a:moveTo>
                  <a:pt x="3876442" y="34907"/>
                </a:moveTo>
                <a:lnTo>
                  <a:pt x="3863734" y="34925"/>
                </a:lnTo>
                <a:lnTo>
                  <a:pt x="3863743" y="41275"/>
                </a:lnTo>
                <a:lnTo>
                  <a:pt x="3876451" y="41257"/>
                </a:lnTo>
                <a:lnTo>
                  <a:pt x="3876442" y="34907"/>
                </a:lnTo>
                <a:close/>
              </a:path>
              <a:path w="3940175" h="76200">
                <a:moveTo>
                  <a:pt x="3863685" y="0"/>
                </a:moveTo>
                <a:lnTo>
                  <a:pt x="3863734" y="34925"/>
                </a:lnTo>
                <a:lnTo>
                  <a:pt x="3933744" y="34907"/>
                </a:lnTo>
                <a:lnTo>
                  <a:pt x="3863685" y="0"/>
                </a:lnTo>
                <a:close/>
              </a:path>
            </a:pathLst>
          </a:custGeom>
          <a:solidFill>
            <a:srgbClr val="5091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473028" y="1633220"/>
            <a:ext cx="27813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DNS </a:t>
            </a:r>
            <a:r>
              <a:rPr sz="1800" spc="-10" dirty="0">
                <a:solidFill>
                  <a:srgbClr val="444949"/>
                </a:solidFill>
                <a:latin typeface="Calibri"/>
                <a:cs typeface="Calibri"/>
              </a:rPr>
              <a:t>Request  </a:t>
            </a:r>
            <a:r>
              <a:rPr sz="1800" spc="-10" dirty="0">
                <a:solidFill>
                  <a:srgbClr val="444949"/>
                </a:solidFill>
                <a:latin typeface="Calibri"/>
                <a:cs typeface="Calibri"/>
                <a:hlinkClick r:id="rId4"/>
              </a:rPr>
              <a:t>http://myapp.mydomain.com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992396" y="2608407"/>
            <a:ext cx="3942079" cy="79375"/>
          </a:xfrm>
          <a:custGeom>
            <a:avLst/>
            <a:gdLst/>
            <a:ahLst/>
            <a:cxnLst/>
            <a:rect l="l" t="t" r="r" b="b"/>
            <a:pathLst>
              <a:path w="3942079" h="79375">
                <a:moveTo>
                  <a:pt x="75820" y="3162"/>
                </a:moveTo>
                <a:lnTo>
                  <a:pt x="0" y="42010"/>
                </a:lnTo>
                <a:lnTo>
                  <a:pt x="76570" y="79358"/>
                </a:lnTo>
                <a:lnTo>
                  <a:pt x="76228" y="44560"/>
                </a:lnTo>
                <a:lnTo>
                  <a:pt x="63525" y="44560"/>
                </a:lnTo>
                <a:lnTo>
                  <a:pt x="63461" y="38210"/>
                </a:lnTo>
                <a:lnTo>
                  <a:pt x="76164" y="38085"/>
                </a:lnTo>
                <a:lnTo>
                  <a:pt x="75820" y="3162"/>
                </a:lnTo>
                <a:close/>
              </a:path>
              <a:path w="3942079" h="79375">
                <a:moveTo>
                  <a:pt x="76164" y="38085"/>
                </a:moveTo>
                <a:lnTo>
                  <a:pt x="63461" y="38210"/>
                </a:lnTo>
                <a:lnTo>
                  <a:pt x="63525" y="44560"/>
                </a:lnTo>
                <a:lnTo>
                  <a:pt x="76226" y="44435"/>
                </a:lnTo>
                <a:lnTo>
                  <a:pt x="76164" y="38085"/>
                </a:lnTo>
                <a:close/>
              </a:path>
              <a:path w="3942079" h="79375">
                <a:moveTo>
                  <a:pt x="76226" y="44435"/>
                </a:moveTo>
                <a:lnTo>
                  <a:pt x="63525" y="44560"/>
                </a:lnTo>
                <a:lnTo>
                  <a:pt x="76228" y="44560"/>
                </a:lnTo>
                <a:close/>
              </a:path>
              <a:path w="3942079" h="79375">
                <a:moveTo>
                  <a:pt x="3941773" y="0"/>
                </a:moveTo>
                <a:lnTo>
                  <a:pt x="76164" y="38085"/>
                </a:lnTo>
                <a:lnTo>
                  <a:pt x="76226" y="44435"/>
                </a:lnTo>
                <a:lnTo>
                  <a:pt x="3941836" y="6350"/>
                </a:lnTo>
                <a:lnTo>
                  <a:pt x="3941773" y="0"/>
                </a:lnTo>
                <a:close/>
              </a:path>
            </a:pathLst>
          </a:custGeom>
          <a:solidFill>
            <a:srgbClr val="5091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3660771" y="2764028"/>
            <a:ext cx="2409825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Send back </a:t>
            </a: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IP: 32.45.67.85  </a:t>
            </a: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(A </a:t>
            </a:r>
            <a:r>
              <a:rPr sz="1800" spc="-15" dirty="0">
                <a:solidFill>
                  <a:srgbClr val="444949"/>
                </a:solidFill>
                <a:latin typeface="Calibri"/>
                <a:cs typeface="Calibri"/>
              </a:rPr>
              <a:t>record: </a:t>
            </a: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URL </a:t>
            </a:r>
            <a:r>
              <a:rPr sz="1800" spc="-15" dirty="0">
                <a:solidFill>
                  <a:srgbClr val="444949"/>
                </a:solidFill>
                <a:latin typeface="Calibri"/>
                <a:cs typeface="Calibri"/>
              </a:rPr>
              <a:t>to</a:t>
            </a:r>
            <a:r>
              <a:rPr sz="1800" spc="2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IP)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b="1" dirty="0">
                <a:solidFill>
                  <a:srgbClr val="444949"/>
                </a:solidFill>
                <a:latin typeface="Calibri"/>
                <a:cs typeface="Calibri"/>
              </a:rPr>
              <a:t>+ TTL : 300</a:t>
            </a:r>
            <a:r>
              <a:rPr sz="1800" b="1" spc="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444949"/>
                </a:solidFill>
                <a:latin typeface="Calibri"/>
                <a:cs typeface="Calibri"/>
              </a:rPr>
              <a:t>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497626" y="4336795"/>
            <a:ext cx="8699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444949"/>
                </a:solidFill>
                <a:latin typeface="Calibri"/>
                <a:cs typeface="Calibri"/>
              </a:rPr>
              <a:t>Route</a:t>
            </a:r>
            <a:r>
              <a:rPr sz="1800" b="1" spc="-8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444949"/>
                </a:solidFill>
                <a:latin typeface="Calibri"/>
                <a:cs typeface="Calibri"/>
              </a:rPr>
              <a:t>53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008888" y="2682239"/>
            <a:ext cx="1435608" cy="143560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059977" y="4345940"/>
            <a:ext cx="12915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solidFill>
                  <a:srgbClr val="444949"/>
                </a:solidFill>
                <a:latin typeface="Calibri"/>
                <a:cs typeface="Calibri"/>
              </a:rPr>
              <a:t>Web</a:t>
            </a:r>
            <a:r>
              <a:rPr sz="1800" b="1" spc="-7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444949"/>
                </a:solidFill>
                <a:latin typeface="Calibri"/>
                <a:cs typeface="Calibri"/>
              </a:rPr>
              <a:t>browser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779782" y="2453236"/>
            <a:ext cx="951230" cy="986155"/>
          </a:xfrm>
          <a:custGeom>
            <a:avLst/>
            <a:gdLst/>
            <a:ahLst/>
            <a:cxnLst/>
            <a:rect l="l" t="t" r="r" b="b"/>
            <a:pathLst>
              <a:path w="951230" h="986154">
                <a:moveTo>
                  <a:pt x="155577" y="909582"/>
                </a:moveTo>
                <a:lnTo>
                  <a:pt x="155577" y="985782"/>
                </a:lnTo>
                <a:lnTo>
                  <a:pt x="225427" y="950857"/>
                </a:lnTo>
                <a:lnTo>
                  <a:pt x="168277" y="950857"/>
                </a:lnTo>
                <a:lnTo>
                  <a:pt x="168277" y="944507"/>
                </a:lnTo>
                <a:lnTo>
                  <a:pt x="225427" y="944507"/>
                </a:lnTo>
                <a:lnTo>
                  <a:pt x="155577" y="909582"/>
                </a:lnTo>
                <a:close/>
              </a:path>
              <a:path w="951230" h="986154">
                <a:moveTo>
                  <a:pt x="950858" y="0"/>
                </a:moveTo>
                <a:lnTo>
                  <a:pt x="0" y="0"/>
                </a:lnTo>
                <a:lnTo>
                  <a:pt x="0" y="950857"/>
                </a:lnTo>
                <a:lnTo>
                  <a:pt x="155577" y="950857"/>
                </a:lnTo>
                <a:lnTo>
                  <a:pt x="155577" y="947682"/>
                </a:lnTo>
                <a:lnTo>
                  <a:pt x="6350" y="947682"/>
                </a:lnTo>
                <a:lnTo>
                  <a:pt x="3175" y="944507"/>
                </a:lnTo>
                <a:lnTo>
                  <a:pt x="6350" y="944507"/>
                </a:lnTo>
                <a:lnTo>
                  <a:pt x="6350" y="6350"/>
                </a:lnTo>
                <a:lnTo>
                  <a:pt x="3175" y="6350"/>
                </a:lnTo>
                <a:lnTo>
                  <a:pt x="6350" y="3175"/>
                </a:lnTo>
                <a:lnTo>
                  <a:pt x="950858" y="3175"/>
                </a:lnTo>
                <a:lnTo>
                  <a:pt x="950858" y="0"/>
                </a:lnTo>
                <a:close/>
              </a:path>
              <a:path w="951230" h="986154">
                <a:moveTo>
                  <a:pt x="225427" y="944507"/>
                </a:moveTo>
                <a:lnTo>
                  <a:pt x="168277" y="944507"/>
                </a:lnTo>
                <a:lnTo>
                  <a:pt x="168277" y="950857"/>
                </a:lnTo>
                <a:lnTo>
                  <a:pt x="225427" y="950857"/>
                </a:lnTo>
                <a:lnTo>
                  <a:pt x="231777" y="947682"/>
                </a:lnTo>
                <a:lnTo>
                  <a:pt x="225427" y="944507"/>
                </a:lnTo>
                <a:close/>
              </a:path>
              <a:path w="951230" h="986154">
                <a:moveTo>
                  <a:pt x="6350" y="944507"/>
                </a:moveTo>
                <a:lnTo>
                  <a:pt x="3175" y="944507"/>
                </a:lnTo>
                <a:lnTo>
                  <a:pt x="6350" y="947682"/>
                </a:lnTo>
                <a:lnTo>
                  <a:pt x="6350" y="944507"/>
                </a:lnTo>
                <a:close/>
              </a:path>
              <a:path w="951230" h="986154">
                <a:moveTo>
                  <a:pt x="155577" y="944507"/>
                </a:moveTo>
                <a:lnTo>
                  <a:pt x="6350" y="944507"/>
                </a:lnTo>
                <a:lnTo>
                  <a:pt x="6350" y="947682"/>
                </a:lnTo>
                <a:lnTo>
                  <a:pt x="155577" y="947682"/>
                </a:lnTo>
                <a:lnTo>
                  <a:pt x="155577" y="944507"/>
                </a:lnTo>
                <a:close/>
              </a:path>
              <a:path w="951230" h="986154">
                <a:moveTo>
                  <a:pt x="944508" y="3175"/>
                </a:moveTo>
                <a:lnTo>
                  <a:pt x="944508" y="231777"/>
                </a:lnTo>
                <a:lnTo>
                  <a:pt x="950858" y="231777"/>
                </a:lnTo>
                <a:lnTo>
                  <a:pt x="950858" y="6350"/>
                </a:lnTo>
                <a:lnTo>
                  <a:pt x="947683" y="6350"/>
                </a:lnTo>
                <a:lnTo>
                  <a:pt x="944508" y="3175"/>
                </a:lnTo>
                <a:close/>
              </a:path>
              <a:path w="951230" h="986154">
                <a:moveTo>
                  <a:pt x="6350" y="3175"/>
                </a:moveTo>
                <a:lnTo>
                  <a:pt x="3175" y="6350"/>
                </a:lnTo>
                <a:lnTo>
                  <a:pt x="6350" y="6350"/>
                </a:lnTo>
                <a:lnTo>
                  <a:pt x="6350" y="3175"/>
                </a:lnTo>
                <a:close/>
              </a:path>
              <a:path w="951230" h="986154">
                <a:moveTo>
                  <a:pt x="944508" y="3175"/>
                </a:moveTo>
                <a:lnTo>
                  <a:pt x="6350" y="3175"/>
                </a:lnTo>
                <a:lnTo>
                  <a:pt x="6350" y="6350"/>
                </a:lnTo>
                <a:lnTo>
                  <a:pt x="944508" y="6350"/>
                </a:lnTo>
                <a:lnTo>
                  <a:pt x="944508" y="3175"/>
                </a:lnTo>
                <a:close/>
              </a:path>
              <a:path w="951230" h="986154">
                <a:moveTo>
                  <a:pt x="950858" y="3175"/>
                </a:moveTo>
                <a:lnTo>
                  <a:pt x="944508" y="3175"/>
                </a:lnTo>
                <a:lnTo>
                  <a:pt x="947683" y="6350"/>
                </a:lnTo>
                <a:lnTo>
                  <a:pt x="950858" y="6350"/>
                </a:lnTo>
                <a:lnTo>
                  <a:pt x="950858" y="3175"/>
                </a:lnTo>
                <a:close/>
              </a:path>
            </a:pathLst>
          </a:custGeom>
          <a:solidFill>
            <a:srgbClr val="5091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617910" y="1742947"/>
            <a:ext cx="157162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444949"/>
                </a:solidFill>
                <a:latin typeface="Calibri"/>
                <a:cs typeface="Calibri"/>
              </a:rPr>
              <a:t>DNS</a:t>
            </a:r>
            <a:r>
              <a:rPr sz="1800" b="1" spc="-1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444949"/>
                </a:solidFill>
                <a:latin typeface="Calibri"/>
                <a:cs typeface="Calibri"/>
              </a:rPr>
              <a:t>Cache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b="1" spc="-15" dirty="0">
                <a:solidFill>
                  <a:srgbClr val="444949"/>
                </a:solidFill>
                <a:latin typeface="Calibri"/>
                <a:cs typeface="Calibri"/>
              </a:rPr>
              <a:t>For </a:t>
            </a:r>
            <a:r>
              <a:rPr sz="1800" b="1" dirty="0">
                <a:solidFill>
                  <a:srgbClr val="444949"/>
                </a:solidFill>
                <a:latin typeface="Calibri"/>
                <a:cs typeface="Calibri"/>
              </a:rPr>
              <a:t>TTL</a:t>
            </a:r>
            <a:r>
              <a:rPr sz="1800" b="1" spc="-2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b="1" spc="-15" dirty="0">
                <a:solidFill>
                  <a:srgbClr val="444949"/>
                </a:solidFill>
                <a:latin typeface="Calibri"/>
                <a:cs typeface="Calibri"/>
              </a:rPr>
              <a:t>duration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962090" y="4637276"/>
            <a:ext cx="3940175" cy="76200"/>
          </a:xfrm>
          <a:custGeom>
            <a:avLst/>
            <a:gdLst/>
            <a:ahLst/>
            <a:cxnLst/>
            <a:rect l="l" t="t" r="r" b="b"/>
            <a:pathLst>
              <a:path w="3940175" h="76200">
                <a:moveTo>
                  <a:pt x="3933743" y="34905"/>
                </a:moveTo>
                <a:lnTo>
                  <a:pt x="3876441" y="34905"/>
                </a:lnTo>
                <a:lnTo>
                  <a:pt x="3876450" y="41255"/>
                </a:lnTo>
                <a:lnTo>
                  <a:pt x="3863742" y="41273"/>
                </a:lnTo>
                <a:lnTo>
                  <a:pt x="3863792" y="76200"/>
                </a:lnTo>
                <a:lnTo>
                  <a:pt x="3939937" y="37992"/>
                </a:lnTo>
                <a:lnTo>
                  <a:pt x="3933743" y="34905"/>
                </a:lnTo>
                <a:close/>
              </a:path>
              <a:path w="3940175" h="76200">
                <a:moveTo>
                  <a:pt x="3863733" y="34923"/>
                </a:moveTo>
                <a:lnTo>
                  <a:pt x="0" y="40356"/>
                </a:lnTo>
                <a:lnTo>
                  <a:pt x="8" y="46706"/>
                </a:lnTo>
                <a:lnTo>
                  <a:pt x="3863742" y="41273"/>
                </a:lnTo>
                <a:lnTo>
                  <a:pt x="3863733" y="34923"/>
                </a:lnTo>
                <a:close/>
              </a:path>
              <a:path w="3940175" h="76200">
                <a:moveTo>
                  <a:pt x="3876441" y="34905"/>
                </a:moveTo>
                <a:lnTo>
                  <a:pt x="3863733" y="34923"/>
                </a:lnTo>
                <a:lnTo>
                  <a:pt x="3863742" y="41273"/>
                </a:lnTo>
                <a:lnTo>
                  <a:pt x="3876450" y="41255"/>
                </a:lnTo>
                <a:lnTo>
                  <a:pt x="3876441" y="34905"/>
                </a:lnTo>
                <a:close/>
              </a:path>
              <a:path w="3940175" h="76200">
                <a:moveTo>
                  <a:pt x="3863684" y="0"/>
                </a:moveTo>
                <a:lnTo>
                  <a:pt x="3863733" y="34923"/>
                </a:lnTo>
                <a:lnTo>
                  <a:pt x="3933743" y="34905"/>
                </a:lnTo>
                <a:lnTo>
                  <a:pt x="3863684" y="0"/>
                </a:lnTo>
                <a:close/>
              </a:path>
            </a:pathLst>
          </a:custGeom>
          <a:solidFill>
            <a:srgbClr val="5091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3440856" y="3989323"/>
            <a:ext cx="27813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DNS </a:t>
            </a:r>
            <a:r>
              <a:rPr sz="1800" spc="-10" dirty="0">
                <a:solidFill>
                  <a:srgbClr val="444949"/>
                </a:solidFill>
                <a:latin typeface="Calibri"/>
                <a:cs typeface="Calibri"/>
              </a:rPr>
              <a:t>Request  </a:t>
            </a:r>
            <a:r>
              <a:rPr sz="1800" spc="-10" dirty="0">
                <a:solidFill>
                  <a:srgbClr val="444949"/>
                </a:solidFill>
                <a:latin typeface="Calibri"/>
                <a:cs typeface="Calibri"/>
                <a:hlinkClick r:id="rId4"/>
              </a:rPr>
              <a:t>http://myapp.mydomain.com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2960225" y="4963680"/>
            <a:ext cx="3942079" cy="79375"/>
          </a:xfrm>
          <a:custGeom>
            <a:avLst/>
            <a:gdLst/>
            <a:ahLst/>
            <a:cxnLst/>
            <a:rect l="l" t="t" r="r" b="b"/>
            <a:pathLst>
              <a:path w="3942079" h="79375">
                <a:moveTo>
                  <a:pt x="75820" y="3161"/>
                </a:moveTo>
                <a:lnTo>
                  <a:pt x="0" y="42010"/>
                </a:lnTo>
                <a:lnTo>
                  <a:pt x="76570" y="79358"/>
                </a:lnTo>
                <a:lnTo>
                  <a:pt x="76228" y="44559"/>
                </a:lnTo>
                <a:lnTo>
                  <a:pt x="63525" y="44559"/>
                </a:lnTo>
                <a:lnTo>
                  <a:pt x="63463" y="38210"/>
                </a:lnTo>
                <a:lnTo>
                  <a:pt x="76164" y="38085"/>
                </a:lnTo>
                <a:lnTo>
                  <a:pt x="75820" y="3161"/>
                </a:lnTo>
                <a:close/>
              </a:path>
              <a:path w="3942079" h="79375">
                <a:moveTo>
                  <a:pt x="76164" y="38085"/>
                </a:moveTo>
                <a:lnTo>
                  <a:pt x="63463" y="38210"/>
                </a:lnTo>
                <a:lnTo>
                  <a:pt x="63525" y="44559"/>
                </a:lnTo>
                <a:lnTo>
                  <a:pt x="76226" y="44434"/>
                </a:lnTo>
                <a:lnTo>
                  <a:pt x="76164" y="38085"/>
                </a:lnTo>
                <a:close/>
              </a:path>
              <a:path w="3942079" h="79375">
                <a:moveTo>
                  <a:pt x="76226" y="44434"/>
                </a:moveTo>
                <a:lnTo>
                  <a:pt x="63525" y="44559"/>
                </a:lnTo>
                <a:lnTo>
                  <a:pt x="76228" y="44559"/>
                </a:lnTo>
                <a:close/>
              </a:path>
              <a:path w="3942079" h="79375">
                <a:moveTo>
                  <a:pt x="3941773" y="0"/>
                </a:moveTo>
                <a:lnTo>
                  <a:pt x="76164" y="38085"/>
                </a:lnTo>
                <a:lnTo>
                  <a:pt x="76226" y="44434"/>
                </a:lnTo>
                <a:lnTo>
                  <a:pt x="3941837" y="6348"/>
                </a:lnTo>
                <a:lnTo>
                  <a:pt x="3941773" y="0"/>
                </a:lnTo>
                <a:close/>
              </a:path>
            </a:pathLst>
          </a:custGeom>
          <a:solidFill>
            <a:srgbClr val="5091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3628599" y="5120132"/>
            <a:ext cx="2526030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Send back </a:t>
            </a: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IP: 195.23.45.22  </a:t>
            </a: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(A </a:t>
            </a:r>
            <a:r>
              <a:rPr sz="1800" spc="-15" dirty="0">
                <a:solidFill>
                  <a:srgbClr val="444949"/>
                </a:solidFill>
                <a:latin typeface="Calibri"/>
                <a:cs typeface="Calibri"/>
              </a:rPr>
              <a:t>record: </a:t>
            </a: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URL </a:t>
            </a:r>
            <a:r>
              <a:rPr sz="1800" spc="-15" dirty="0">
                <a:solidFill>
                  <a:srgbClr val="444949"/>
                </a:solidFill>
                <a:latin typeface="Calibri"/>
                <a:cs typeface="Calibri"/>
              </a:rPr>
              <a:t>to</a:t>
            </a:r>
            <a:r>
              <a:rPr sz="1800" spc="2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IP)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b="1" dirty="0">
                <a:solidFill>
                  <a:srgbClr val="444949"/>
                </a:solidFill>
                <a:latin typeface="Calibri"/>
                <a:cs typeface="Calibri"/>
              </a:rPr>
              <a:t>+ TTL : 300</a:t>
            </a:r>
            <a:r>
              <a:rPr sz="1800" b="1" spc="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444949"/>
                </a:solidFill>
                <a:latin typeface="Calibri"/>
                <a:cs typeface="Calibri"/>
              </a:rPr>
              <a:t>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731915" y="1394442"/>
            <a:ext cx="3239770" cy="3368675"/>
          </a:xfrm>
          <a:prstGeom prst="rect">
            <a:avLst/>
          </a:prstGeom>
        </p:spPr>
        <p:txBody>
          <a:bodyPr vert="horz" wrap="square" lIns="0" tIns="4953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390"/>
              </a:spcBef>
              <a:buSzPct val="101960"/>
              <a:buFont typeface="Arial"/>
              <a:buChar char="•"/>
              <a:tabLst>
                <a:tab pos="241300" algn="l"/>
              </a:tabLst>
            </a:pPr>
            <a:r>
              <a:rPr sz="3825" spc="-15" baseline="1089" dirty="0">
                <a:solidFill>
                  <a:srgbClr val="444949"/>
                </a:solidFill>
                <a:latin typeface="Gill Sans MT"/>
                <a:cs typeface="Gill Sans MT"/>
              </a:rPr>
              <a:t>High</a:t>
            </a:r>
            <a:r>
              <a:rPr sz="3825" spc="-532" baseline="1089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3825" spc="-89" baseline="1089" dirty="0">
                <a:solidFill>
                  <a:srgbClr val="444949"/>
                </a:solidFill>
                <a:latin typeface="Gill Sans MT"/>
                <a:cs typeface="Gill Sans MT"/>
              </a:rPr>
              <a:t>TTL:</a:t>
            </a:r>
            <a:r>
              <a:rPr sz="3825" spc="-300" baseline="1089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3825" spc="-15" baseline="1089" dirty="0">
                <a:solidFill>
                  <a:srgbClr val="444949"/>
                </a:solidFill>
                <a:latin typeface="Gill Sans MT"/>
                <a:cs typeface="Gill Sans MT"/>
              </a:rPr>
              <a:t>(e.g.</a:t>
            </a:r>
            <a:r>
              <a:rPr sz="3825" spc="-300" baseline="1089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3825" spc="-22" baseline="1089" dirty="0">
                <a:solidFill>
                  <a:srgbClr val="444949"/>
                </a:solidFill>
                <a:latin typeface="Gill Sans MT"/>
                <a:cs typeface="Gill Sans MT"/>
              </a:rPr>
              <a:t>24hr)</a:t>
            </a:r>
            <a:endParaRPr sz="3825" baseline="1089">
              <a:latin typeface="Gill Sans MT"/>
              <a:cs typeface="Gill Sans MT"/>
            </a:endParaRPr>
          </a:p>
          <a:p>
            <a:pPr marL="698500" lvl="1" indent="-228600">
              <a:lnSpc>
                <a:spcPct val="100000"/>
              </a:lnSpc>
              <a:spcBef>
                <a:spcPts val="265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200" spc="-50" dirty="0">
                <a:solidFill>
                  <a:srgbClr val="444949"/>
                </a:solidFill>
                <a:latin typeface="Gill Sans MT"/>
                <a:cs typeface="Gill Sans MT"/>
              </a:rPr>
              <a:t>Less </a:t>
            </a:r>
            <a:r>
              <a:rPr sz="2200" spc="-55" dirty="0">
                <a:solidFill>
                  <a:srgbClr val="444949"/>
                </a:solidFill>
                <a:latin typeface="Gill Sans MT"/>
                <a:cs typeface="Gill Sans MT"/>
              </a:rPr>
              <a:t>traffic </a:t>
            </a:r>
            <a:r>
              <a:rPr sz="2200" spc="-25" dirty="0">
                <a:solidFill>
                  <a:srgbClr val="444949"/>
                </a:solidFill>
                <a:latin typeface="Gill Sans MT"/>
                <a:cs typeface="Gill Sans MT"/>
              </a:rPr>
              <a:t>on</a:t>
            </a:r>
            <a:r>
              <a:rPr sz="2200" spc="5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200" spc="-10" dirty="0">
                <a:solidFill>
                  <a:srgbClr val="444949"/>
                </a:solidFill>
                <a:latin typeface="Gill Sans MT"/>
                <a:cs typeface="Gill Sans MT"/>
              </a:rPr>
              <a:t>DNS</a:t>
            </a:r>
            <a:endParaRPr sz="2200">
              <a:latin typeface="Gill Sans MT"/>
              <a:cs typeface="Gill Sans MT"/>
            </a:endParaRPr>
          </a:p>
          <a:p>
            <a:pPr marL="698500" marR="628015" lvl="1" indent="-228600">
              <a:lnSpc>
                <a:spcPts val="2380"/>
              </a:lnSpc>
              <a:spcBef>
                <a:spcPts val="535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200" spc="-65" dirty="0">
                <a:solidFill>
                  <a:srgbClr val="444949"/>
                </a:solidFill>
                <a:latin typeface="Gill Sans MT"/>
                <a:cs typeface="Gill Sans MT"/>
              </a:rPr>
              <a:t>Possibly </a:t>
            </a:r>
            <a:r>
              <a:rPr sz="2200" spc="-25" dirty="0">
                <a:solidFill>
                  <a:srgbClr val="444949"/>
                </a:solidFill>
                <a:latin typeface="Gill Sans MT"/>
                <a:cs typeface="Gill Sans MT"/>
              </a:rPr>
              <a:t>outdated  </a:t>
            </a:r>
            <a:r>
              <a:rPr sz="2200" spc="-65" dirty="0">
                <a:solidFill>
                  <a:srgbClr val="444949"/>
                </a:solidFill>
                <a:latin typeface="Gill Sans MT"/>
                <a:cs typeface="Gill Sans MT"/>
              </a:rPr>
              <a:t>records</a:t>
            </a:r>
            <a:endParaRPr sz="22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65"/>
              </a:spcBef>
              <a:buSzPct val="101960"/>
              <a:buFont typeface="Arial"/>
              <a:buChar char="•"/>
              <a:tabLst>
                <a:tab pos="241300" algn="l"/>
              </a:tabLst>
            </a:pPr>
            <a:r>
              <a:rPr sz="3825" spc="-37" baseline="1089" dirty="0">
                <a:solidFill>
                  <a:srgbClr val="444949"/>
                </a:solidFill>
                <a:latin typeface="Gill Sans MT"/>
                <a:cs typeface="Gill Sans MT"/>
              </a:rPr>
              <a:t>Low </a:t>
            </a:r>
            <a:r>
              <a:rPr sz="3825" spc="-89" baseline="1089" dirty="0">
                <a:solidFill>
                  <a:srgbClr val="444949"/>
                </a:solidFill>
                <a:latin typeface="Gill Sans MT"/>
                <a:cs typeface="Gill Sans MT"/>
              </a:rPr>
              <a:t>TTL: </a:t>
            </a:r>
            <a:r>
              <a:rPr sz="3825" spc="22" baseline="1089" dirty="0">
                <a:solidFill>
                  <a:srgbClr val="444949"/>
                </a:solidFill>
                <a:latin typeface="Gill Sans MT"/>
                <a:cs typeface="Gill Sans MT"/>
              </a:rPr>
              <a:t>(e.g </a:t>
            </a:r>
            <a:r>
              <a:rPr sz="3825" spc="30" baseline="1089" dirty="0">
                <a:solidFill>
                  <a:srgbClr val="444949"/>
                </a:solidFill>
                <a:latin typeface="Gill Sans MT"/>
                <a:cs typeface="Gill Sans MT"/>
              </a:rPr>
              <a:t>60</a:t>
            </a:r>
            <a:r>
              <a:rPr sz="3825" spc="-705" baseline="1089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3825" spc="-15" baseline="1089" dirty="0">
                <a:solidFill>
                  <a:srgbClr val="444949"/>
                </a:solidFill>
                <a:latin typeface="Gill Sans MT"/>
                <a:cs typeface="Gill Sans MT"/>
              </a:rPr>
              <a:t>s)</a:t>
            </a:r>
            <a:endParaRPr sz="3825" baseline="1089">
              <a:latin typeface="Gill Sans MT"/>
              <a:cs typeface="Gill Sans MT"/>
            </a:endParaRPr>
          </a:p>
          <a:p>
            <a:pPr marL="698500" lvl="1" indent="-228600">
              <a:lnSpc>
                <a:spcPct val="100000"/>
              </a:lnSpc>
              <a:spcBef>
                <a:spcPts val="270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200" spc="-45" dirty="0">
                <a:solidFill>
                  <a:srgbClr val="444949"/>
                </a:solidFill>
                <a:latin typeface="Gill Sans MT"/>
                <a:cs typeface="Gill Sans MT"/>
              </a:rPr>
              <a:t>More </a:t>
            </a:r>
            <a:r>
              <a:rPr sz="2200" spc="-55" dirty="0">
                <a:solidFill>
                  <a:srgbClr val="444949"/>
                </a:solidFill>
                <a:latin typeface="Gill Sans MT"/>
                <a:cs typeface="Gill Sans MT"/>
              </a:rPr>
              <a:t>traffic </a:t>
            </a:r>
            <a:r>
              <a:rPr sz="2200" spc="-25" dirty="0">
                <a:solidFill>
                  <a:srgbClr val="444949"/>
                </a:solidFill>
                <a:latin typeface="Gill Sans MT"/>
                <a:cs typeface="Gill Sans MT"/>
              </a:rPr>
              <a:t>on</a:t>
            </a:r>
            <a:r>
              <a:rPr sz="2200" spc="4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200" spc="-10" dirty="0">
                <a:solidFill>
                  <a:srgbClr val="444949"/>
                </a:solidFill>
                <a:latin typeface="Gill Sans MT"/>
                <a:cs typeface="Gill Sans MT"/>
              </a:rPr>
              <a:t>DNS</a:t>
            </a:r>
            <a:endParaRPr sz="2200">
              <a:latin typeface="Gill Sans MT"/>
              <a:cs typeface="Gill Sans MT"/>
            </a:endParaRPr>
          </a:p>
          <a:p>
            <a:pPr marL="698500" marR="142240" lvl="1" indent="-228600">
              <a:lnSpc>
                <a:spcPts val="2380"/>
              </a:lnSpc>
              <a:spcBef>
                <a:spcPts val="535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200" spc="-55" dirty="0">
                <a:solidFill>
                  <a:srgbClr val="444949"/>
                </a:solidFill>
                <a:latin typeface="Gill Sans MT"/>
                <a:cs typeface="Gill Sans MT"/>
              </a:rPr>
              <a:t>Records </a:t>
            </a:r>
            <a:r>
              <a:rPr sz="2200" spc="-45" dirty="0">
                <a:solidFill>
                  <a:srgbClr val="444949"/>
                </a:solidFill>
                <a:latin typeface="Gill Sans MT"/>
                <a:cs typeface="Gill Sans MT"/>
              </a:rPr>
              <a:t>are </a:t>
            </a:r>
            <a:r>
              <a:rPr sz="2200" spc="-25" dirty="0">
                <a:solidFill>
                  <a:srgbClr val="444949"/>
                </a:solidFill>
                <a:latin typeface="Gill Sans MT"/>
                <a:cs typeface="Gill Sans MT"/>
              </a:rPr>
              <a:t>outdated  </a:t>
            </a:r>
            <a:r>
              <a:rPr sz="2200" spc="-75" dirty="0">
                <a:solidFill>
                  <a:srgbClr val="444949"/>
                </a:solidFill>
                <a:latin typeface="Gill Sans MT"/>
                <a:cs typeface="Gill Sans MT"/>
              </a:rPr>
              <a:t>for </a:t>
            </a:r>
            <a:r>
              <a:rPr sz="2200" spc="-55" dirty="0">
                <a:solidFill>
                  <a:srgbClr val="444949"/>
                </a:solidFill>
                <a:latin typeface="Gill Sans MT"/>
                <a:cs typeface="Gill Sans MT"/>
              </a:rPr>
              <a:t>less</a:t>
            </a:r>
            <a:r>
              <a:rPr sz="2200" spc="5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200" spc="-35" dirty="0">
                <a:solidFill>
                  <a:srgbClr val="444949"/>
                </a:solidFill>
                <a:latin typeface="Gill Sans MT"/>
                <a:cs typeface="Gill Sans MT"/>
              </a:rPr>
              <a:t>time</a:t>
            </a:r>
            <a:endParaRPr sz="2200">
              <a:latin typeface="Gill Sans MT"/>
              <a:cs typeface="Gill Sans MT"/>
            </a:endParaRPr>
          </a:p>
          <a:p>
            <a:pPr marL="698500" lvl="1" indent="-228600">
              <a:lnSpc>
                <a:spcPct val="100000"/>
              </a:lnSpc>
              <a:spcBef>
                <a:spcPts val="200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200" spc="-40" dirty="0">
                <a:solidFill>
                  <a:srgbClr val="444949"/>
                </a:solidFill>
                <a:latin typeface="Gill Sans MT"/>
                <a:cs typeface="Gill Sans MT"/>
              </a:rPr>
              <a:t>Easy </a:t>
            </a:r>
            <a:r>
              <a:rPr sz="2200" spc="-45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2200" spc="-20" dirty="0">
                <a:solidFill>
                  <a:srgbClr val="444949"/>
                </a:solidFill>
                <a:latin typeface="Gill Sans MT"/>
                <a:cs typeface="Gill Sans MT"/>
              </a:rPr>
              <a:t>change </a:t>
            </a:r>
            <a:r>
              <a:rPr sz="2200" spc="-60" dirty="0">
                <a:solidFill>
                  <a:srgbClr val="444949"/>
                </a:solidFill>
                <a:latin typeface="Gill Sans MT"/>
                <a:cs typeface="Gill Sans MT"/>
              </a:rPr>
              <a:t>records</a:t>
            </a:r>
            <a:endParaRPr sz="2200">
              <a:latin typeface="Gill Sans MT"/>
              <a:cs typeface="Gill Sans MT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8731915" y="5193642"/>
            <a:ext cx="3025140" cy="765810"/>
          </a:xfrm>
          <a:prstGeom prst="rect">
            <a:avLst/>
          </a:prstGeom>
        </p:spPr>
        <p:txBody>
          <a:bodyPr vert="horz" wrap="square" lIns="0" tIns="52705" rIns="0" bIns="0" rtlCol="0">
            <a:spAutoFit/>
          </a:bodyPr>
          <a:lstStyle/>
          <a:p>
            <a:pPr marL="241300" marR="5080" indent="-228600">
              <a:lnSpc>
                <a:spcPts val="2780"/>
              </a:lnSpc>
              <a:spcBef>
                <a:spcPts val="415"/>
              </a:spcBef>
              <a:buSzPct val="101960"/>
              <a:buFont typeface="Arial"/>
              <a:buChar char="•"/>
              <a:tabLst>
                <a:tab pos="241300" algn="l"/>
              </a:tabLst>
            </a:pPr>
            <a:r>
              <a:rPr sz="3825" spc="-75" baseline="1089" dirty="0">
                <a:solidFill>
                  <a:srgbClr val="444949"/>
                </a:solidFill>
                <a:latin typeface="Gill Sans MT"/>
                <a:cs typeface="Gill Sans MT"/>
              </a:rPr>
              <a:t>TTL </a:t>
            </a:r>
            <a:r>
              <a:rPr sz="3825" spc="-112" baseline="1089" dirty="0">
                <a:solidFill>
                  <a:srgbClr val="444949"/>
                </a:solidFill>
                <a:latin typeface="Gill Sans MT"/>
                <a:cs typeface="Gill Sans MT"/>
              </a:rPr>
              <a:t>is </a:t>
            </a:r>
            <a:r>
              <a:rPr sz="3825" baseline="1089" dirty="0">
                <a:solidFill>
                  <a:srgbClr val="444949"/>
                </a:solidFill>
                <a:latin typeface="Gill Sans MT"/>
                <a:cs typeface="Gill Sans MT"/>
              </a:rPr>
              <a:t>mandatory </a:t>
            </a:r>
            <a:r>
              <a:rPr sz="3825" spc="-97" baseline="1089" dirty="0">
                <a:solidFill>
                  <a:srgbClr val="444949"/>
                </a:solidFill>
                <a:latin typeface="Gill Sans MT"/>
                <a:cs typeface="Gill Sans MT"/>
              </a:rPr>
              <a:t>for </a:t>
            </a:r>
            <a:r>
              <a:rPr sz="2550" spc="-6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550" dirty="0">
                <a:solidFill>
                  <a:srgbClr val="444949"/>
                </a:solidFill>
                <a:latin typeface="Gill Sans MT"/>
                <a:cs typeface="Gill Sans MT"/>
              </a:rPr>
              <a:t>each </a:t>
            </a:r>
            <a:r>
              <a:rPr sz="2550" spc="20" dirty="0">
                <a:solidFill>
                  <a:srgbClr val="444949"/>
                </a:solidFill>
                <a:latin typeface="Gill Sans MT"/>
                <a:cs typeface="Gill Sans MT"/>
              </a:rPr>
              <a:t>DNS </a:t>
            </a:r>
            <a:r>
              <a:rPr sz="2550" spc="-50" dirty="0">
                <a:solidFill>
                  <a:srgbClr val="444949"/>
                </a:solidFill>
                <a:latin typeface="Gill Sans MT"/>
                <a:cs typeface="Gill Sans MT"/>
              </a:rPr>
              <a:t>record</a:t>
            </a:r>
            <a:endParaRPr sz="2550"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2274581421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41892" y="6471592"/>
            <a:ext cx="1276985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374395"/>
            <a:ext cx="3648710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50" dirty="0"/>
              <a:t>CNAME </a:t>
            </a:r>
            <a:r>
              <a:rPr spc="-100" dirty="0"/>
              <a:t>vs</a:t>
            </a:r>
            <a:r>
              <a:rPr spc="-270" dirty="0"/>
              <a:t> </a:t>
            </a:r>
            <a:r>
              <a:rPr spc="-90" dirty="0"/>
              <a:t>Alias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16938" y="1380236"/>
            <a:ext cx="10734675" cy="4210685"/>
          </a:xfrm>
          <a:prstGeom prst="rect">
            <a:avLst/>
          </a:prstGeom>
        </p:spPr>
        <p:txBody>
          <a:bodyPr vert="horz" wrap="square" lIns="0" tIns="98425" rIns="0" bIns="0" rtlCol="0">
            <a:spAutoFit/>
          </a:bodyPr>
          <a:lstStyle/>
          <a:p>
            <a:pPr marL="241300" marR="147320" indent="-228600">
              <a:lnSpc>
                <a:spcPct val="80100"/>
              </a:lnSpc>
              <a:spcBef>
                <a:spcPts val="77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AWS </a:t>
            </a:r>
            <a:r>
              <a:rPr sz="2800" spc="-70" dirty="0">
                <a:solidFill>
                  <a:srgbClr val="444949"/>
                </a:solidFill>
                <a:latin typeface="Gill Sans MT"/>
                <a:cs typeface="Gill Sans MT"/>
              </a:rPr>
              <a:t>Resources </a:t>
            </a:r>
            <a:r>
              <a:rPr sz="2800" spc="-15" dirty="0">
                <a:solidFill>
                  <a:srgbClr val="444949"/>
                </a:solidFill>
                <a:latin typeface="Gill Sans MT"/>
                <a:cs typeface="Gill Sans MT"/>
              </a:rPr>
              <a:t>(Load </a:t>
            </a:r>
            <a:r>
              <a:rPr sz="2800" spc="-95" dirty="0">
                <a:solidFill>
                  <a:srgbClr val="444949"/>
                </a:solidFill>
                <a:latin typeface="Gill Sans MT"/>
                <a:cs typeface="Gill Sans MT"/>
              </a:rPr>
              <a:t>Balancer, </a:t>
            </a:r>
            <a:r>
              <a:rPr sz="2800" spc="-75" dirty="0">
                <a:solidFill>
                  <a:srgbClr val="444949"/>
                </a:solidFill>
                <a:latin typeface="Gill Sans MT"/>
                <a:cs typeface="Gill Sans MT"/>
              </a:rPr>
              <a:t>CloudFront,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etc…) expose </a:t>
            </a:r>
            <a:r>
              <a:rPr sz="2800" spc="-10" dirty="0">
                <a:solidFill>
                  <a:srgbClr val="444949"/>
                </a:solidFill>
                <a:latin typeface="Gill Sans MT"/>
                <a:cs typeface="Gill Sans MT"/>
              </a:rPr>
              <a:t>an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AWS</a:t>
            </a:r>
            <a:r>
              <a:rPr sz="2800" spc="-21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80" dirty="0">
                <a:solidFill>
                  <a:srgbClr val="444949"/>
                </a:solidFill>
                <a:latin typeface="Gill Sans MT"/>
                <a:cs typeface="Gill Sans MT"/>
              </a:rPr>
              <a:t>URL: </a:t>
            </a:r>
            <a:r>
              <a:rPr sz="2800" spc="-80" dirty="0">
                <a:solidFill>
                  <a:srgbClr val="5091D0"/>
                </a:solidFill>
                <a:latin typeface="Gill Sans MT"/>
                <a:cs typeface="Gill Sans MT"/>
              </a:rPr>
              <a:t> </a:t>
            </a:r>
            <a:r>
              <a:rPr sz="4125" spc="-30" baseline="1010" dirty="0">
                <a:solidFill>
                  <a:srgbClr val="5091D0"/>
                </a:solidFill>
                <a:latin typeface="Gill Sans MT"/>
                <a:cs typeface="Gill Sans MT"/>
              </a:rPr>
              <a:t>lb1-1234.us-east-2.elb.amazonaws.com </a:t>
            </a:r>
            <a:r>
              <a:rPr sz="2800" spc="-10" dirty="0">
                <a:solidFill>
                  <a:srgbClr val="444949"/>
                </a:solidFill>
                <a:latin typeface="Gill Sans MT"/>
                <a:cs typeface="Gill Sans MT"/>
              </a:rPr>
              <a:t>and </a:t>
            </a:r>
            <a:r>
              <a:rPr sz="2800" spc="-65" dirty="0">
                <a:solidFill>
                  <a:srgbClr val="444949"/>
                </a:solidFill>
                <a:latin typeface="Gill Sans MT"/>
                <a:cs typeface="Gill Sans MT"/>
              </a:rPr>
              <a:t>you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want </a:t>
            </a:r>
            <a:r>
              <a:rPr sz="2800" spc="-90" dirty="0">
                <a:solidFill>
                  <a:srgbClr val="444949"/>
                </a:solidFill>
                <a:latin typeface="Gill Sans MT"/>
                <a:cs typeface="Gill Sans MT"/>
              </a:rPr>
              <a:t>it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2800" spc="10" dirty="0">
                <a:solidFill>
                  <a:srgbClr val="444949"/>
                </a:solidFill>
                <a:latin typeface="Gill Sans MT"/>
                <a:cs typeface="Gill Sans MT"/>
              </a:rPr>
              <a:t>be </a:t>
            </a:r>
            <a:r>
              <a:rPr sz="2800" spc="10" dirty="0">
                <a:solidFill>
                  <a:srgbClr val="5091D0"/>
                </a:solidFill>
                <a:latin typeface="Gill Sans MT"/>
                <a:cs typeface="Gill Sans MT"/>
              </a:rPr>
              <a:t> </a:t>
            </a:r>
            <a:r>
              <a:rPr sz="2750" spc="-15" dirty="0">
                <a:solidFill>
                  <a:srgbClr val="5091D0"/>
                </a:solidFill>
                <a:latin typeface="Gill Sans MT"/>
                <a:cs typeface="Gill Sans MT"/>
              </a:rPr>
              <a:t>myapp.mydomain.com</a:t>
            </a:r>
            <a:endParaRPr sz="2750">
              <a:latin typeface="Gill Sans MT"/>
              <a:cs typeface="Gill Sans MT"/>
            </a:endParaRPr>
          </a:p>
          <a:p>
            <a:pPr marL="241300" indent="-228600">
              <a:lnSpc>
                <a:spcPts val="3329"/>
              </a:lnSpc>
              <a:spcBef>
                <a:spcPts val="38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CNAME:</a:t>
            </a:r>
            <a:endParaRPr sz="2800">
              <a:latin typeface="Gill Sans MT"/>
              <a:cs typeface="Gill Sans MT"/>
            </a:endParaRPr>
          </a:p>
          <a:p>
            <a:pPr marL="698500" lvl="1" indent="-228600">
              <a:lnSpc>
                <a:spcPts val="2830"/>
              </a:lnSpc>
              <a:buFont typeface="Arial"/>
              <a:buChar char="•"/>
              <a:tabLst>
                <a:tab pos="698500" algn="l"/>
              </a:tabLst>
            </a:pPr>
            <a:r>
              <a:rPr sz="2400" spc="-70" dirty="0">
                <a:solidFill>
                  <a:srgbClr val="444949"/>
                </a:solidFill>
                <a:latin typeface="Gill Sans MT"/>
                <a:cs typeface="Gill Sans MT"/>
              </a:rPr>
              <a:t>Points </a:t>
            </a:r>
            <a:r>
              <a:rPr sz="2400" dirty="0">
                <a:solidFill>
                  <a:srgbClr val="444949"/>
                </a:solidFill>
                <a:latin typeface="Gill Sans MT"/>
                <a:cs typeface="Gill Sans MT"/>
              </a:rPr>
              <a:t>a </a:t>
            </a:r>
            <a:r>
              <a:rPr sz="2400" spc="-55" dirty="0">
                <a:solidFill>
                  <a:srgbClr val="444949"/>
                </a:solidFill>
                <a:latin typeface="Gill Sans MT"/>
                <a:cs typeface="Gill Sans MT"/>
              </a:rPr>
              <a:t>URL </a:t>
            </a:r>
            <a:r>
              <a:rPr sz="2400" spc="-50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2400" spc="-40" dirty="0">
                <a:solidFill>
                  <a:srgbClr val="444949"/>
                </a:solidFill>
                <a:latin typeface="Gill Sans MT"/>
                <a:cs typeface="Gill Sans MT"/>
              </a:rPr>
              <a:t>any </a:t>
            </a:r>
            <a:r>
              <a:rPr sz="2400" spc="-60" dirty="0">
                <a:solidFill>
                  <a:srgbClr val="444949"/>
                </a:solidFill>
                <a:latin typeface="Gill Sans MT"/>
                <a:cs typeface="Gill Sans MT"/>
              </a:rPr>
              <a:t>other </a:t>
            </a:r>
            <a:r>
              <a:rPr sz="2400" spc="-70" dirty="0">
                <a:solidFill>
                  <a:srgbClr val="444949"/>
                </a:solidFill>
                <a:latin typeface="Gill Sans MT"/>
                <a:cs typeface="Gill Sans MT"/>
              </a:rPr>
              <a:t>URL. </a:t>
            </a:r>
            <a:r>
              <a:rPr sz="2400" spc="-30" dirty="0">
                <a:solidFill>
                  <a:srgbClr val="444949"/>
                </a:solidFill>
                <a:latin typeface="Gill Sans MT"/>
                <a:cs typeface="Gill Sans MT"/>
              </a:rPr>
              <a:t>(app.mydomain.com </a:t>
            </a:r>
            <a:r>
              <a:rPr sz="2400" spc="180" dirty="0">
                <a:solidFill>
                  <a:srgbClr val="444949"/>
                </a:solidFill>
                <a:latin typeface="Gill Sans MT"/>
                <a:cs typeface="Gill Sans MT"/>
              </a:rPr>
              <a:t>=&gt;</a:t>
            </a:r>
            <a:r>
              <a:rPr sz="2400" spc="13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40" dirty="0">
                <a:solidFill>
                  <a:srgbClr val="444949"/>
                </a:solidFill>
                <a:latin typeface="Gill Sans MT"/>
                <a:cs typeface="Gill Sans MT"/>
              </a:rPr>
              <a:t>blabla.anything.com)</a:t>
            </a:r>
            <a:endParaRPr sz="2400">
              <a:latin typeface="Gill Sans MT"/>
              <a:cs typeface="Gill Sans MT"/>
            </a:endParaRPr>
          </a:p>
          <a:p>
            <a:pPr marL="698500" lvl="1" indent="-228600">
              <a:lnSpc>
                <a:spcPts val="2795"/>
              </a:lnSpc>
              <a:buSzPct val="102127"/>
              <a:buFont typeface="Arial"/>
              <a:buChar char="•"/>
              <a:tabLst>
                <a:tab pos="698500" algn="l"/>
              </a:tabLst>
            </a:pPr>
            <a:r>
              <a:rPr sz="3525" u="heavy" spc="-97" baseline="1182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Gill Sans MT"/>
                <a:cs typeface="Gill Sans MT"/>
              </a:rPr>
              <a:t>ONLY </a:t>
            </a:r>
            <a:r>
              <a:rPr sz="3525" u="heavy" spc="-37" baseline="1182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Gill Sans MT"/>
                <a:cs typeface="Gill Sans MT"/>
              </a:rPr>
              <a:t>FOR </a:t>
            </a:r>
            <a:r>
              <a:rPr sz="3525" u="heavy" spc="30" baseline="1182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Gill Sans MT"/>
                <a:cs typeface="Gill Sans MT"/>
              </a:rPr>
              <a:t>NON </a:t>
            </a:r>
            <a:r>
              <a:rPr sz="3525" u="heavy" spc="-89" baseline="1182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Gill Sans MT"/>
                <a:cs typeface="Gill Sans MT"/>
              </a:rPr>
              <a:t>ROOT </a:t>
            </a:r>
            <a:r>
              <a:rPr sz="3525" u="heavy" spc="7" baseline="1182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Gill Sans MT"/>
                <a:cs typeface="Gill Sans MT"/>
              </a:rPr>
              <a:t>DOMAIN </a:t>
            </a:r>
            <a:r>
              <a:rPr sz="3525" u="heavy" spc="-44" baseline="1182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Gill Sans MT"/>
                <a:cs typeface="Gill Sans MT"/>
              </a:rPr>
              <a:t>(aka.</a:t>
            </a:r>
            <a:r>
              <a:rPr sz="3525" u="heavy" spc="-30" baseline="1182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Gill Sans MT"/>
                <a:cs typeface="Gill Sans MT"/>
              </a:rPr>
              <a:t> </a:t>
            </a:r>
            <a:r>
              <a:rPr sz="3525" u="heavy" spc="-22" baseline="1182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Gill Sans MT"/>
                <a:cs typeface="Gill Sans MT"/>
              </a:rPr>
              <a:t>something.mydomain.com)</a:t>
            </a:r>
            <a:endParaRPr sz="3525" baseline="1182">
              <a:latin typeface="Gill Sans MT"/>
              <a:cs typeface="Gill Sans MT"/>
            </a:endParaRPr>
          </a:p>
          <a:p>
            <a:pPr marL="241300" indent="-228600">
              <a:lnSpc>
                <a:spcPts val="3329"/>
              </a:lnSpc>
              <a:spcBef>
                <a:spcPts val="33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70" dirty="0">
                <a:solidFill>
                  <a:srgbClr val="444949"/>
                </a:solidFill>
                <a:latin typeface="Gill Sans MT"/>
                <a:cs typeface="Gill Sans MT"/>
              </a:rPr>
              <a:t>Alias:</a:t>
            </a:r>
            <a:endParaRPr sz="2800">
              <a:latin typeface="Gill Sans MT"/>
              <a:cs typeface="Gill Sans MT"/>
            </a:endParaRPr>
          </a:p>
          <a:p>
            <a:pPr marL="698500" lvl="1" indent="-228600">
              <a:lnSpc>
                <a:spcPts val="2840"/>
              </a:lnSpc>
              <a:buFont typeface="Arial"/>
              <a:buChar char="•"/>
              <a:tabLst>
                <a:tab pos="698500" algn="l"/>
              </a:tabLst>
            </a:pPr>
            <a:r>
              <a:rPr sz="2400" spc="-70" dirty="0">
                <a:solidFill>
                  <a:srgbClr val="444949"/>
                </a:solidFill>
                <a:latin typeface="Gill Sans MT"/>
                <a:cs typeface="Gill Sans MT"/>
              </a:rPr>
              <a:t>Points </a:t>
            </a:r>
            <a:r>
              <a:rPr sz="2400" dirty="0">
                <a:solidFill>
                  <a:srgbClr val="444949"/>
                </a:solidFill>
                <a:latin typeface="Gill Sans MT"/>
                <a:cs typeface="Gill Sans MT"/>
              </a:rPr>
              <a:t>a </a:t>
            </a:r>
            <a:r>
              <a:rPr sz="2400" spc="-55" dirty="0">
                <a:solidFill>
                  <a:srgbClr val="444949"/>
                </a:solidFill>
                <a:latin typeface="Gill Sans MT"/>
                <a:cs typeface="Gill Sans MT"/>
              </a:rPr>
              <a:t>URL </a:t>
            </a:r>
            <a:r>
              <a:rPr sz="2400" spc="-50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2400" spc="-15" dirty="0">
                <a:solidFill>
                  <a:srgbClr val="444949"/>
                </a:solidFill>
                <a:latin typeface="Gill Sans MT"/>
                <a:cs typeface="Gill Sans MT"/>
              </a:rPr>
              <a:t>an </a:t>
            </a:r>
            <a:r>
              <a:rPr sz="2400" spc="-45" dirty="0">
                <a:solidFill>
                  <a:srgbClr val="444949"/>
                </a:solidFill>
                <a:latin typeface="Gill Sans MT"/>
                <a:cs typeface="Gill Sans MT"/>
              </a:rPr>
              <a:t>AWS </a:t>
            </a:r>
            <a:r>
              <a:rPr sz="2400" spc="-55" dirty="0">
                <a:solidFill>
                  <a:srgbClr val="444949"/>
                </a:solidFill>
                <a:latin typeface="Gill Sans MT"/>
                <a:cs typeface="Gill Sans MT"/>
              </a:rPr>
              <a:t>Resource </a:t>
            </a:r>
            <a:r>
              <a:rPr sz="2400" spc="-30" dirty="0">
                <a:solidFill>
                  <a:srgbClr val="444949"/>
                </a:solidFill>
                <a:latin typeface="Gill Sans MT"/>
                <a:cs typeface="Gill Sans MT"/>
              </a:rPr>
              <a:t>(app.mydomain.com </a:t>
            </a:r>
            <a:r>
              <a:rPr sz="2400" spc="180" dirty="0">
                <a:solidFill>
                  <a:srgbClr val="444949"/>
                </a:solidFill>
                <a:latin typeface="Gill Sans MT"/>
                <a:cs typeface="Gill Sans MT"/>
              </a:rPr>
              <a:t>=&gt;</a:t>
            </a:r>
            <a:r>
              <a:rPr sz="2400" spc="114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35" dirty="0">
                <a:solidFill>
                  <a:srgbClr val="444949"/>
                </a:solidFill>
                <a:latin typeface="Gill Sans MT"/>
                <a:cs typeface="Gill Sans MT"/>
              </a:rPr>
              <a:t>blabla.amazonaws.com)</a:t>
            </a:r>
            <a:endParaRPr sz="2400">
              <a:latin typeface="Gill Sans MT"/>
              <a:cs typeface="Gill Sans MT"/>
            </a:endParaRPr>
          </a:p>
          <a:p>
            <a:pPr marL="698500" lvl="1" indent="-228600">
              <a:lnSpc>
                <a:spcPts val="2780"/>
              </a:lnSpc>
              <a:buSzPct val="102127"/>
              <a:buFont typeface="Arial"/>
              <a:buChar char="•"/>
              <a:tabLst>
                <a:tab pos="698500" algn="l"/>
              </a:tabLst>
            </a:pPr>
            <a:r>
              <a:rPr sz="3525" u="heavy" spc="-104" baseline="1182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Gill Sans MT"/>
                <a:cs typeface="Gill Sans MT"/>
              </a:rPr>
              <a:t>Works </a:t>
            </a:r>
            <a:r>
              <a:rPr sz="3525" u="heavy" spc="-89" baseline="1182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Gill Sans MT"/>
                <a:cs typeface="Gill Sans MT"/>
              </a:rPr>
              <a:t>for ROOT </a:t>
            </a:r>
            <a:r>
              <a:rPr sz="3525" u="heavy" spc="7" baseline="1182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Gill Sans MT"/>
                <a:cs typeface="Gill Sans MT"/>
              </a:rPr>
              <a:t>DOMAIN </a:t>
            </a:r>
            <a:r>
              <a:rPr sz="3525" u="heavy" spc="15" baseline="1182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Gill Sans MT"/>
                <a:cs typeface="Gill Sans MT"/>
              </a:rPr>
              <a:t>and </a:t>
            </a:r>
            <a:r>
              <a:rPr sz="3525" u="heavy" spc="30" baseline="1182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Gill Sans MT"/>
                <a:cs typeface="Gill Sans MT"/>
              </a:rPr>
              <a:t>NON </a:t>
            </a:r>
            <a:r>
              <a:rPr sz="3525" u="heavy" spc="-89" baseline="1182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Gill Sans MT"/>
                <a:cs typeface="Gill Sans MT"/>
              </a:rPr>
              <a:t>ROOT </a:t>
            </a:r>
            <a:r>
              <a:rPr sz="3525" u="heavy" spc="7" baseline="1182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Gill Sans MT"/>
                <a:cs typeface="Gill Sans MT"/>
              </a:rPr>
              <a:t>DOMAIN </a:t>
            </a:r>
            <a:r>
              <a:rPr sz="3525" u="heavy" spc="-7" baseline="1182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Gill Sans MT"/>
                <a:cs typeface="Gill Sans MT"/>
              </a:rPr>
              <a:t>(aka</a:t>
            </a:r>
            <a:r>
              <a:rPr sz="3525" u="heavy" spc="412" baseline="1182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Gill Sans MT"/>
                <a:cs typeface="Gill Sans MT"/>
              </a:rPr>
              <a:t> </a:t>
            </a:r>
            <a:r>
              <a:rPr sz="3525" u="heavy" spc="-15" baseline="1182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Gill Sans MT"/>
                <a:cs typeface="Gill Sans MT"/>
              </a:rPr>
              <a:t>mydomain.com)</a:t>
            </a:r>
            <a:endParaRPr sz="3525" baseline="1182">
              <a:latin typeface="Gill Sans MT"/>
              <a:cs typeface="Gill Sans MT"/>
            </a:endParaRPr>
          </a:p>
          <a:p>
            <a:pPr marL="698500" lvl="1" indent="-228600">
              <a:lnSpc>
                <a:spcPts val="2800"/>
              </a:lnSpc>
              <a:buFont typeface="Arial"/>
              <a:buChar char="•"/>
              <a:tabLst>
                <a:tab pos="698500" algn="l"/>
              </a:tabLst>
            </a:pPr>
            <a:r>
              <a:rPr sz="2400" spc="-60" dirty="0">
                <a:solidFill>
                  <a:srgbClr val="444949"/>
                </a:solidFill>
                <a:latin typeface="Gill Sans MT"/>
                <a:cs typeface="Gill Sans MT"/>
              </a:rPr>
              <a:t>Free </a:t>
            </a:r>
            <a:r>
              <a:rPr sz="2400" spc="-30" dirty="0">
                <a:solidFill>
                  <a:srgbClr val="444949"/>
                </a:solidFill>
                <a:latin typeface="Gill Sans MT"/>
                <a:cs typeface="Gill Sans MT"/>
              </a:rPr>
              <a:t>of</a:t>
            </a:r>
            <a:r>
              <a:rPr sz="2400" spc="4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30" dirty="0">
                <a:solidFill>
                  <a:srgbClr val="444949"/>
                </a:solidFill>
                <a:latin typeface="Gill Sans MT"/>
                <a:cs typeface="Gill Sans MT"/>
              </a:rPr>
              <a:t>charge</a:t>
            </a:r>
            <a:endParaRPr sz="2400">
              <a:latin typeface="Gill Sans MT"/>
              <a:cs typeface="Gill Sans MT"/>
            </a:endParaRPr>
          </a:p>
          <a:p>
            <a:pPr marL="698500" lvl="1" indent="-228600">
              <a:lnSpc>
                <a:spcPts val="2830"/>
              </a:lnSpc>
              <a:buFont typeface="Arial"/>
              <a:buChar char="•"/>
              <a:tabLst>
                <a:tab pos="698500" algn="l"/>
              </a:tabLst>
            </a:pPr>
            <a:r>
              <a:rPr sz="2400" spc="-45" dirty="0">
                <a:solidFill>
                  <a:srgbClr val="444949"/>
                </a:solidFill>
                <a:latin typeface="Gill Sans MT"/>
                <a:cs typeface="Gill Sans MT"/>
              </a:rPr>
              <a:t>Native </a:t>
            </a:r>
            <a:r>
              <a:rPr sz="2400" spc="-40" dirty="0">
                <a:solidFill>
                  <a:srgbClr val="444949"/>
                </a:solidFill>
                <a:latin typeface="Gill Sans MT"/>
                <a:cs typeface="Gill Sans MT"/>
              </a:rPr>
              <a:t>health</a:t>
            </a:r>
            <a:r>
              <a:rPr sz="2400" spc="2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55" dirty="0">
                <a:solidFill>
                  <a:srgbClr val="444949"/>
                </a:solidFill>
                <a:latin typeface="Gill Sans MT"/>
                <a:cs typeface="Gill Sans MT"/>
              </a:rPr>
              <a:t>check</a:t>
            </a:r>
            <a:endParaRPr sz="2400"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4081056499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374395"/>
            <a:ext cx="4709160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40" dirty="0"/>
              <a:t>Simple </a:t>
            </a:r>
            <a:r>
              <a:rPr spc="-80" dirty="0"/>
              <a:t>Routing</a:t>
            </a:r>
            <a:r>
              <a:rPr spc="-10" dirty="0"/>
              <a:t> </a:t>
            </a:r>
            <a:r>
              <a:rPr spc="-125" dirty="0"/>
              <a:t>Policy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16939" y="1338783"/>
            <a:ext cx="5808345" cy="2324100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4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5" dirty="0">
                <a:solidFill>
                  <a:srgbClr val="444949"/>
                </a:solidFill>
                <a:latin typeface="Gill Sans MT"/>
                <a:cs typeface="Gill Sans MT"/>
              </a:rPr>
              <a:t>Maps </a:t>
            </a:r>
            <a:r>
              <a:rPr sz="2800" dirty="0">
                <a:solidFill>
                  <a:srgbClr val="444949"/>
                </a:solidFill>
                <a:latin typeface="Gill Sans MT"/>
                <a:cs typeface="Gill Sans MT"/>
              </a:rPr>
              <a:t>a </a:t>
            </a:r>
            <a:r>
              <a:rPr sz="2800" spc="-25" dirty="0">
                <a:solidFill>
                  <a:srgbClr val="444949"/>
                </a:solidFill>
                <a:latin typeface="Gill Sans MT"/>
                <a:cs typeface="Gill Sans MT"/>
              </a:rPr>
              <a:t>domain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2800" spc="-20" dirty="0">
                <a:solidFill>
                  <a:srgbClr val="444949"/>
                </a:solidFill>
                <a:latin typeface="Gill Sans MT"/>
                <a:cs typeface="Gill Sans MT"/>
              </a:rPr>
              <a:t>one</a:t>
            </a:r>
            <a:r>
              <a:rPr sz="2800" spc="2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65" dirty="0">
                <a:solidFill>
                  <a:srgbClr val="444949"/>
                </a:solidFill>
                <a:latin typeface="Gill Sans MT"/>
                <a:cs typeface="Gill Sans MT"/>
              </a:rPr>
              <a:t>URL</a:t>
            </a:r>
            <a:endParaRPr sz="2800">
              <a:latin typeface="Gill Sans MT"/>
              <a:cs typeface="Gill Sans MT"/>
            </a:endParaRPr>
          </a:p>
          <a:p>
            <a:pPr marL="241300" marR="518795" indent="-228600">
              <a:lnSpc>
                <a:spcPts val="3020"/>
              </a:lnSpc>
              <a:spcBef>
                <a:spcPts val="103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Use </a:t>
            </a:r>
            <a:r>
              <a:rPr sz="2800" spc="-25" dirty="0">
                <a:solidFill>
                  <a:srgbClr val="444949"/>
                </a:solidFill>
                <a:latin typeface="Gill Sans MT"/>
                <a:cs typeface="Gill Sans MT"/>
              </a:rPr>
              <a:t>when </a:t>
            </a:r>
            <a:r>
              <a:rPr sz="2800" spc="-65" dirty="0">
                <a:solidFill>
                  <a:srgbClr val="444949"/>
                </a:solidFill>
                <a:latin typeface="Gill Sans MT"/>
                <a:cs typeface="Gill Sans MT"/>
              </a:rPr>
              <a:t>you </a:t>
            </a:r>
            <a:r>
              <a:rPr sz="2800" spc="-10" dirty="0">
                <a:solidFill>
                  <a:srgbClr val="444949"/>
                </a:solidFill>
                <a:latin typeface="Gill Sans MT"/>
                <a:cs typeface="Gill Sans MT"/>
              </a:rPr>
              <a:t>need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2800" spc="-80" dirty="0">
                <a:solidFill>
                  <a:srgbClr val="444949"/>
                </a:solidFill>
                <a:latin typeface="Gill Sans MT"/>
                <a:cs typeface="Gill Sans MT"/>
              </a:rPr>
              <a:t>redirect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2800" dirty="0">
                <a:solidFill>
                  <a:srgbClr val="444949"/>
                </a:solidFill>
                <a:latin typeface="Gill Sans MT"/>
                <a:cs typeface="Gill Sans MT"/>
              </a:rPr>
              <a:t>a 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single</a:t>
            </a:r>
            <a:r>
              <a:rPr sz="2800" spc="-2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75" dirty="0">
                <a:solidFill>
                  <a:srgbClr val="444949"/>
                </a:solidFill>
                <a:latin typeface="Gill Sans MT"/>
                <a:cs typeface="Gill Sans MT"/>
              </a:rPr>
              <a:t>resource</a:t>
            </a:r>
            <a:endParaRPr sz="2800">
              <a:latin typeface="Gill Sans MT"/>
              <a:cs typeface="Gill Sans MT"/>
            </a:endParaRPr>
          </a:p>
          <a:p>
            <a:pPr marL="241300" marR="5080" indent="-228600">
              <a:lnSpc>
                <a:spcPts val="3020"/>
              </a:lnSpc>
              <a:spcBef>
                <a:spcPts val="102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75" dirty="0">
                <a:solidFill>
                  <a:srgbClr val="444949"/>
                </a:solidFill>
                <a:latin typeface="Gill Sans MT"/>
                <a:cs typeface="Gill Sans MT"/>
              </a:rPr>
              <a:t>You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can’t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attach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health </a:t>
            </a:r>
            <a:r>
              <a:rPr sz="2800" spc="-70" dirty="0">
                <a:solidFill>
                  <a:srgbClr val="444949"/>
                </a:solidFill>
                <a:latin typeface="Gill Sans MT"/>
                <a:cs typeface="Gill Sans MT"/>
              </a:rPr>
              <a:t>checks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simple  </a:t>
            </a:r>
            <a:r>
              <a:rPr sz="2800" spc="-65" dirty="0">
                <a:solidFill>
                  <a:srgbClr val="444949"/>
                </a:solidFill>
                <a:latin typeface="Gill Sans MT"/>
                <a:cs typeface="Gill Sans MT"/>
              </a:rPr>
              <a:t>routing</a:t>
            </a:r>
            <a:r>
              <a:rPr sz="2800" spc="-1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policy</a:t>
            </a:r>
            <a:endParaRPr sz="2800">
              <a:latin typeface="Gill Sans MT"/>
              <a:cs typeface="Gill Sans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16939" y="4237108"/>
            <a:ext cx="5906770" cy="824865"/>
          </a:xfrm>
          <a:prstGeom prst="rect">
            <a:avLst/>
          </a:prstGeom>
        </p:spPr>
        <p:txBody>
          <a:bodyPr vert="horz" wrap="square" lIns="0" tIns="58419" rIns="0" bIns="0" rtlCol="0">
            <a:spAutoFit/>
          </a:bodyPr>
          <a:lstStyle/>
          <a:p>
            <a:pPr marL="241300" marR="5080" indent="-228600">
              <a:lnSpc>
                <a:spcPts val="2990"/>
              </a:lnSpc>
              <a:spcBef>
                <a:spcPts val="459"/>
              </a:spcBef>
              <a:buSzPct val="101818"/>
              <a:buFont typeface="Arial"/>
              <a:buChar char="•"/>
              <a:tabLst>
                <a:tab pos="241300" algn="l"/>
              </a:tabLst>
            </a:pPr>
            <a:r>
              <a:rPr sz="4125" spc="-89" baseline="1010" dirty="0">
                <a:solidFill>
                  <a:srgbClr val="444949"/>
                </a:solidFill>
                <a:latin typeface="Gill Sans MT"/>
                <a:cs typeface="Gill Sans MT"/>
              </a:rPr>
              <a:t>If </a:t>
            </a:r>
            <a:r>
              <a:rPr sz="4125" spc="-44" baseline="1010" dirty="0">
                <a:solidFill>
                  <a:srgbClr val="444949"/>
                </a:solidFill>
                <a:latin typeface="Gill Sans MT"/>
                <a:cs typeface="Gill Sans MT"/>
              </a:rPr>
              <a:t>multiple </a:t>
            </a:r>
            <a:r>
              <a:rPr sz="4125" spc="-30" baseline="1010" dirty="0">
                <a:solidFill>
                  <a:srgbClr val="444949"/>
                </a:solidFill>
                <a:latin typeface="Gill Sans MT"/>
                <a:cs typeface="Gill Sans MT"/>
              </a:rPr>
              <a:t>values </a:t>
            </a:r>
            <a:r>
              <a:rPr sz="4125" spc="-52" baseline="1010" dirty="0">
                <a:solidFill>
                  <a:srgbClr val="444949"/>
                </a:solidFill>
                <a:latin typeface="Gill Sans MT"/>
                <a:cs typeface="Gill Sans MT"/>
              </a:rPr>
              <a:t>are </a:t>
            </a:r>
            <a:r>
              <a:rPr sz="4125" spc="-67" baseline="1010" dirty="0">
                <a:solidFill>
                  <a:srgbClr val="444949"/>
                </a:solidFill>
                <a:latin typeface="Gill Sans MT"/>
                <a:cs typeface="Gill Sans MT"/>
              </a:rPr>
              <a:t>returned, </a:t>
            </a:r>
            <a:r>
              <a:rPr sz="4125" spc="30" baseline="1010" dirty="0">
                <a:solidFill>
                  <a:srgbClr val="444949"/>
                </a:solidFill>
                <a:latin typeface="Gill Sans MT"/>
                <a:cs typeface="Gill Sans MT"/>
              </a:rPr>
              <a:t>a </a:t>
            </a:r>
            <a:r>
              <a:rPr sz="4125" baseline="1010" dirty="0">
                <a:solidFill>
                  <a:srgbClr val="444949"/>
                </a:solidFill>
                <a:latin typeface="Gill Sans MT"/>
                <a:cs typeface="Gill Sans MT"/>
              </a:rPr>
              <a:t>random </a:t>
            </a:r>
            <a:r>
              <a:rPr sz="275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750" spc="10" dirty="0">
                <a:solidFill>
                  <a:srgbClr val="444949"/>
                </a:solidFill>
                <a:latin typeface="Gill Sans MT"/>
                <a:cs typeface="Gill Sans MT"/>
              </a:rPr>
              <a:t>one </a:t>
            </a:r>
            <a:r>
              <a:rPr sz="2750" spc="-75" dirty="0">
                <a:solidFill>
                  <a:srgbClr val="444949"/>
                </a:solidFill>
                <a:latin typeface="Gill Sans MT"/>
                <a:cs typeface="Gill Sans MT"/>
              </a:rPr>
              <a:t>is </a:t>
            </a:r>
            <a:r>
              <a:rPr sz="2750" spc="-15" dirty="0">
                <a:solidFill>
                  <a:srgbClr val="444949"/>
                </a:solidFill>
                <a:latin typeface="Gill Sans MT"/>
                <a:cs typeface="Gill Sans MT"/>
              </a:rPr>
              <a:t>chosen by the</a:t>
            </a:r>
            <a:r>
              <a:rPr sz="2750" spc="9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750" u="heavy" spc="-45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Gill Sans MT"/>
                <a:cs typeface="Gill Sans MT"/>
              </a:rPr>
              <a:t>client</a:t>
            </a:r>
            <a:endParaRPr sz="2750">
              <a:latin typeface="Gill Sans MT"/>
              <a:cs typeface="Gill Sans MT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0732007" y="2310383"/>
            <a:ext cx="1243583" cy="14782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0919835" y="3907028"/>
            <a:ext cx="8699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444949"/>
                </a:solidFill>
                <a:latin typeface="Calibri"/>
                <a:cs typeface="Calibri"/>
              </a:rPr>
              <a:t>Route</a:t>
            </a:r>
            <a:r>
              <a:rPr sz="1800" b="1" spc="-8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444949"/>
                </a:solidFill>
                <a:latin typeface="Calibri"/>
                <a:cs typeface="Calibri"/>
              </a:rPr>
              <a:t>53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367016" y="2331720"/>
            <a:ext cx="1435607" cy="14356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7417102" y="3995420"/>
            <a:ext cx="12915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solidFill>
                  <a:srgbClr val="444949"/>
                </a:solidFill>
                <a:latin typeface="Calibri"/>
                <a:cs typeface="Calibri"/>
              </a:rPr>
              <a:t>Web</a:t>
            </a:r>
            <a:r>
              <a:rPr sz="1800" b="1" spc="-7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444949"/>
                </a:solidFill>
                <a:latin typeface="Calibri"/>
                <a:cs typeface="Calibri"/>
              </a:rPr>
              <a:t>browser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074726" y="2968336"/>
            <a:ext cx="1358265" cy="76200"/>
          </a:xfrm>
          <a:custGeom>
            <a:avLst/>
            <a:gdLst/>
            <a:ahLst/>
            <a:cxnLst/>
            <a:rect l="l" t="t" r="r" b="b"/>
            <a:pathLst>
              <a:path w="1358265" h="76200">
                <a:moveTo>
                  <a:pt x="1281546" y="41274"/>
                </a:moveTo>
                <a:lnTo>
                  <a:pt x="1281546" y="76200"/>
                </a:lnTo>
                <a:lnTo>
                  <a:pt x="1351396" y="41275"/>
                </a:lnTo>
                <a:lnTo>
                  <a:pt x="1281546" y="41274"/>
                </a:lnTo>
                <a:close/>
              </a:path>
              <a:path w="1358265" h="76200">
                <a:moveTo>
                  <a:pt x="1281546" y="34924"/>
                </a:moveTo>
                <a:lnTo>
                  <a:pt x="1281546" y="41274"/>
                </a:lnTo>
                <a:lnTo>
                  <a:pt x="1294246" y="41275"/>
                </a:lnTo>
                <a:lnTo>
                  <a:pt x="1294246" y="34925"/>
                </a:lnTo>
                <a:lnTo>
                  <a:pt x="1281546" y="34924"/>
                </a:lnTo>
                <a:close/>
              </a:path>
              <a:path w="1358265" h="76200">
                <a:moveTo>
                  <a:pt x="1281546" y="0"/>
                </a:moveTo>
                <a:lnTo>
                  <a:pt x="1281546" y="34924"/>
                </a:lnTo>
                <a:lnTo>
                  <a:pt x="1294246" y="34925"/>
                </a:lnTo>
                <a:lnTo>
                  <a:pt x="1294246" y="41275"/>
                </a:lnTo>
                <a:lnTo>
                  <a:pt x="1351399" y="41273"/>
                </a:lnTo>
                <a:lnTo>
                  <a:pt x="1357746" y="38100"/>
                </a:lnTo>
                <a:lnTo>
                  <a:pt x="1281546" y="0"/>
                </a:lnTo>
                <a:close/>
              </a:path>
              <a:path w="1358265" h="76200">
                <a:moveTo>
                  <a:pt x="0" y="34923"/>
                </a:moveTo>
                <a:lnTo>
                  <a:pt x="0" y="41273"/>
                </a:lnTo>
                <a:lnTo>
                  <a:pt x="1281546" y="41274"/>
                </a:lnTo>
                <a:lnTo>
                  <a:pt x="1281546" y="34924"/>
                </a:lnTo>
                <a:lnTo>
                  <a:pt x="0" y="34923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8971469" y="2544571"/>
            <a:ext cx="16294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444949"/>
                </a:solidFill>
                <a:latin typeface="Calibri"/>
                <a:cs typeface="Calibri"/>
              </a:rPr>
              <a:t>foo.example.com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9024697" y="3727125"/>
            <a:ext cx="1709420" cy="76200"/>
          </a:xfrm>
          <a:custGeom>
            <a:avLst/>
            <a:gdLst/>
            <a:ahLst/>
            <a:cxnLst/>
            <a:rect l="l" t="t" r="r" b="b"/>
            <a:pathLst>
              <a:path w="1709420" h="76200">
                <a:moveTo>
                  <a:pt x="76200" y="0"/>
                </a:moveTo>
                <a:lnTo>
                  <a:pt x="0" y="38099"/>
                </a:lnTo>
                <a:lnTo>
                  <a:pt x="76200" y="76199"/>
                </a:lnTo>
                <a:lnTo>
                  <a:pt x="76200" y="41274"/>
                </a:lnTo>
                <a:lnTo>
                  <a:pt x="63497" y="41274"/>
                </a:lnTo>
                <a:lnTo>
                  <a:pt x="63497" y="34924"/>
                </a:lnTo>
                <a:lnTo>
                  <a:pt x="76200" y="34924"/>
                </a:lnTo>
                <a:lnTo>
                  <a:pt x="76200" y="0"/>
                </a:lnTo>
                <a:close/>
              </a:path>
              <a:path w="1709420" h="76200">
                <a:moveTo>
                  <a:pt x="76200" y="34924"/>
                </a:moveTo>
                <a:lnTo>
                  <a:pt x="63497" y="34924"/>
                </a:lnTo>
                <a:lnTo>
                  <a:pt x="63497" y="41274"/>
                </a:lnTo>
                <a:lnTo>
                  <a:pt x="76200" y="41274"/>
                </a:lnTo>
                <a:lnTo>
                  <a:pt x="76200" y="34924"/>
                </a:lnTo>
                <a:close/>
              </a:path>
              <a:path w="1709420" h="76200">
                <a:moveTo>
                  <a:pt x="76200" y="41274"/>
                </a:moveTo>
                <a:lnTo>
                  <a:pt x="63497" y="41274"/>
                </a:lnTo>
                <a:lnTo>
                  <a:pt x="76200" y="41274"/>
                </a:lnTo>
                <a:close/>
              </a:path>
              <a:path w="1709420" h="76200">
                <a:moveTo>
                  <a:pt x="1708976" y="34923"/>
                </a:moveTo>
                <a:lnTo>
                  <a:pt x="76200" y="34924"/>
                </a:lnTo>
                <a:lnTo>
                  <a:pt x="76200" y="41274"/>
                </a:lnTo>
                <a:lnTo>
                  <a:pt x="1708978" y="41273"/>
                </a:lnTo>
                <a:lnTo>
                  <a:pt x="1708976" y="34923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9084757" y="3291332"/>
            <a:ext cx="13709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A:</a:t>
            </a:r>
            <a:r>
              <a:rPr sz="1800" spc="-3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11.22.33.44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41892" y="6471592"/>
            <a:ext cx="1276985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96345433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374395"/>
            <a:ext cx="5401310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85" dirty="0"/>
              <a:t>Weighted </a:t>
            </a:r>
            <a:r>
              <a:rPr spc="-80" dirty="0"/>
              <a:t>Routing</a:t>
            </a:r>
            <a:r>
              <a:rPr spc="25" dirty="0"/>
              <a:t> </a:t>
            </a:r>
            <a:r>
              <a:rPr spc="-125" dirty="0"/>
              <a:t>Policy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16939" y="1419860"/>
            <a:ext cx="4493260" cy="1731010"/>
          </a:xfrm>
          <a:prstGeom prst="rect">
            <a:avLst/>
          </a:prstGeom>
        </p:spPr>
        <p:txBody>
          <a:bodyPr vert="horz" wrap="square" lIns="0" tIns="62230" rIns="0" bIns="0" rtlCol="0">
            <a:spAutoFit/>
          </a:bodyPr>
          <a:lstStyle/>
          <a:p>
            <a:pPr marL="241300" marR="54610" indent="-228600">
              <a:lnSpc>
                <a:spcPts val="3020"/>
              </a:lnSpc>
              <a:spcBef>
                <a:spcPts val="49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80" dirty="0">
                <a:solidFill>
                  <a:srgbClr val="444949"/>
                </a:solidFill>
                <a:latin typeface="Gill Sans MT"/>
                <a:cs typeface="Gill Sans MT"/>
              </a:rPr>
              <a:t>Control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the </a:t>
            </a:r>
            <a:r>
              <a:rPr sz="2800" spc="65" dirty="0">
                <a:solidFill>
                  <a:srgbClr val="444949"/>
                </a:solidFill>
                <a:latin typeface="Gill Sans MT"/>
                <a:cs typeface="Gill Sans MT"/>
              </a:rPr>
              <a:t>%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of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the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requests 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that </a:t>
            </a:r>
            <a:r>
              <a:rPr sz="2800" spc="-10" dirty="0">
                <a:solidFill>
                  <a:srgbClr val="444949"/>
                </a:solidFill>
                <a:latin typeface="Gill Sans MT"/>
                <a:cs typeface="Gill Sans MT"/>
              </a:rPr>
              <a:t>go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specific</a:t>
            </a:r>
            <a:r>
              <a:rPr sz="2800" spc="3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35" dirty="0">
                <a:solidFill>
                  <a:srgbClr val="444949"/>
                </a:solidFill>
                <a:latin typeface="Gill Sans MT"/>
                <a:cs typeface="Gill Sans MT"/>
              </a:rPr>
              <a:t>endpoint</a:t>
            </a:r>
            <a:endParaRPr sz="2800">
              <a:latin typeface="Gill Sans MT"/>
              <a:cs typeface="Gill Sans MT"/>
            </a:endParaRPr>
          </a:p>
          <a:p>
            <a:pPr marL="241300" marR="5080" indent="-228600">
              <a:lnSpc>
                <a:spcPts val="3020"/>
              </a:lnSpc>
              <a:spcBef>
                <a:spcPts val="99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Helpful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2800" spc="-70" dirty="0">
                <a:solidFill>
                  <a:srgbClr val="444949"/>
                </a:solidFill>
                <a:latin typeface="Gill Sans MT"/>
                <a:cs typeface="Gill Sans MT"/>
              </a:rPr>
              <a:t>test </a:t>
            </a:r>
            <a:r>
              <a:rPr sz="2800" spc="30" dirty="0">
                <a:solidFill>
                  <a:srgbClr val="444949"/>
                </a:solidFill>
                <a:latin typeface="Gill Sans MT"/>
                <a:cs typeface="Gill Sans MT"/>
              </a:rPr>
              <a:t>1%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of </a:t>
            </a:r>
            <a:r>
              <a:rPr sz="2800" spc="-65" dirty="0">
                <a:solidFill>
                  <a:srgbClr val="444949"/>
                </a:solidFill>
                <a:latin typeface="Gill Sans MT"/>
                <a:cs typeface="Gill Sans MT"/>
              </a:rPr>
              <a:t>traffic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on  </a:t>
            </a:r>
            <a:r>
              <a:rPr sz="2800" spc="-25" dirty="0">
                <a:solidFill>
                  <a:srgbClr val="444949"/>
                </a:solidFill>
                <a:latin typeface="Gill Sans MT"/>
                <a:cs typeface="Gill Sans MT"/>
              </a:rPr>
              <a:t>new </a:t>
            </a:r>
            <a:r>
              <a:rPr sz="2800" spc="15" dirty="0">
                <a:solidFill>
                  <a:srgbClr val="444949"/>
                </a:solidFill>
                <a:latin typeface="Gill Sans MT"/>
                <a:cs typeface="Gill Sans MT"/>
              </a:rPr>
              <a:t>app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version </a:t>
            </a:r>
            <a:r>
              <a:rPr sz="2800" spc="-90" dirty="0">
                <a:solidFill>
                  <a:srgbClr val="444949"/>
                </a:solidFill>
                <a:latin typeface="Gill Sans MT"/>
                <a:cs typeface="Gill Sans MT"/>
              </a:rPr>
              <a:t>for</a:t>
            </a:r>
            <a:r>
              <a:rPr sz="2800" spc="-1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20" dirty="0">
                <a:solidFill>
                  <a:srgbClr val="444949"/>
                </a:solidFill>
                <a:latin typeface="Gill Sans MT"/>
                <a:cs typeface="Gill Sans MT"/>
              </a:rPr>
              <a:t>example</a:t>
            </a:r>
            <a:endParaRPr sz="2800">
              <a:latin typeface="Gill Sans MT"/>
              <a:cs typeface="Gill Sans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16939" y="3209036"/>
            <a:ext cx="4482465" cy="1733550"/>
          </a:xfrm>
          <a:prstGeom prst="rect">
            <a:avLst/>
          </a:prstGeom>
        </p:spPr>
        <p:txBody>
          <a:bodyPr vert="horz" wrap="square" lIns="0" tIns="62230" rIns="0" bIns="0" rtlCol="0">
            <a:spAutoFit/>
          </a:bodyPr>
          <a:lstStyle/>
          <a:p>
            <a:pPr marL="241300" marR="5080" indent="-228600">
              <a:lnSpc>
                <a:spcPts val="3020"/>
              </a:lnSpc>
              <a:spcBef>
                <a:spcPts val="49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Helpful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2800" spc="-70" dirty="0">
                <a:solidFill>
                  <a:srgbClr val="444949"/>
                </a:solidFill>
                <a:latin typeface="Gill Sans MT"/>
                <a:cs typeface="Gill Sans MT"/>
              </a:rPr>
              <a:t>split </a:t>
            </a:r>
            <a:r>
              <a:rPr sz="2800" spc="-65" dirty="0">
                <a:solidFill>
                  <a:srgbClr val="444949"/>
                </a:solidFill>
                <a:latin typeface="Gill Sans MT"/>
                <a:cs typeface="Gill Sans MT"/>
              </a:rPr>
              <a:t>traffic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between 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two</a:t>
            </a:r>
            <a:r>
              <a:rPr sz="2800" spc="-2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regions</a:t>
            </a:r>
            <a:endParaRPr sz="2800">
              <a:latin typeface="Gill Sans MT"/>
              <a:cs typeface="Gill Sans MT"/>
            </a:endParaRPr>
          </a:p>
          <a:p>
            <a:pPr marL="241300" marR="996315" indent="-228600">
              <a:lnSpc>
                <a:spcPts val="3020"/>
              </a:lnSpc>
              <a:spcBef>
                <a:spcPts val="101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Can </a:t>
            </a:r>
            <a:r>
              <a:rPr sz="2800" spc="10" dirty="0">
                <a:solidFill>
                  <a:srgbClr val="444949"/>
                </a:solidFill>
                <a:latin typeface="Gill Sans MT"/>
                <a:cs typeface="Gill Sans MT"/>
              </a:rPr>
              <a:t>be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associated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with 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Health</a:t>
            </a:r>
            <a:r>
              <a:rPr sz="2800" spc="-2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70" dirty="0">
                <a:solidFill>
                  <a:srgbClr val="444949"/>
                </a:solidFill>
                <a:latin typeface="Gill Sans MT"/>
                <a:cs typeface="Gill Sans MT"/>
              </a:rPr>
              <a:t>Checks</a:t>
            </a:r>
            <a:endParaRPr sz="2800">
              <a:latin typeface="Gill Sans MT"/>
              <a:cs typeface="Gill Sans MT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257544" y="2648711"/>
            <a:ext cx="1243583" cy="14752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6444679" y="4245355"/>
            <a:ext cx="8699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444949"/>
                </a:solidFill>
                <a:latin typeface="Calibri"/>
                <a:cs typeface="Calibri"/>
              </a:rPr>
              <a:t>Route</a:t>
            </a:r>
            <a:r>
              <a:rPr sz="1800" b="1" spc="-8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444949"/>
                </a:solidFill>
                <a:latin typeface="Calibri"/>
                <a:cs typeface="Calibri"/>
              </a:rPr>
              <a:t>53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0037064" y="877824"/>
            <a:ext cx="1130807" cy="13563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0163392" y="2251964"/>
            <a:ext cx="10509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444949"/>
                </a:solidFill>
                <a:latin typeface="Calibri"/>
                <a:cs typeface="Calibri"/>
              </a:rPr>
              <a:t>Weight:</a:t>
            </a:r>
            <a:r>
              <a:rPr sz="1800" b="1" spc="-7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444949"/>
                </a:solidFill>
                <a:latin typeface="Calibri"/>
                <a:cs typeface="Calibri"/>
              </a:rPr>
              <a:t>70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997440" y="4760976"/>
            <a:ext cx="1130807" cy="135636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0026001" y="6138164"/>
            <a:ext cx="10509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444949"/>
                </a:solidFill>
                <a:latin typeface="Calibri"/>
                <a:cs typeface="Calibri"/>
              </a:rPr>
              <a:t>Weight:</a:t>
            </a:r>
            <a:r>
              <a:rPr sz="1800" b="1" spc="-7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444949"/>
                </a:solidFill>
                <a:latin typeface="Calibri"/>
                <a:cs typeface="Calibri"/>
              </a:rPr>
              <a:t>10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0037064" y="2776727"/>
            <a:ext cx="1130807" cy="135636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0065499" y="4153916"/>
            <a:ext cx="10509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444949"/>
                </a:solidFill>
                <a:latin typeface="Calibri"/>
                <a:cs typeface="Calibri"/>
              </a:rPr>
              <a:t>Weight:</a:t>
            </a:r>
            <a:r>
              <a:rPr sz="1800" b="1" spc="-7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444949"/>
                </a:solidFill>
                <a:latin typeface="Calibri"/>
                <a:cs typeface="Calibri"/>
              </a:rPr>
              <a:t>20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7721813" y="1571461"/>
            <a:ext cx="1697355" cy="1633855"/>
          </a:xfrm>
          <a:custGeom>
            <a:avLst/>
            <a:gdLst/>
            <a:ahLst/>
            <a:cxnLst/>
            <a:rect l="l" t="t" r="r" b="b"/>
            <a:pathLst>
              <a:path w="1697354" h="1633855">
                <a:moveTo>
                  <a:pt x="498816" y="0"/>
                </a:moveTo>
                <a:lnTo>
                  <a:pt x="731902" y="403716"/>
                </a:lnTo>
                <a:lnTo>
                  <a:pt x="0" y="826279"/>
                </a:lnTo>
                <a:lnTo>
                  <a:pt x="466171" y="1633712"/>
                </a:lnTo>
                <a:lnTo>
                  <a:pt x="1198073" y="1211148"/>
                </a:lnTo>
                <a:lnTo>
                  <a:pt x="1518378" y="1211148"/>
                </a:lnTo>
                <a:lnTo>
                  <a:pt x="1696887" y="384869"/>
                </a:lnTo>
                <a:lnTo>
                  <a:pt x="498816" y="0"/>
                </a:lnTo>
                <a:close/>
              </a:path>
              <a:path w="1697354" h="1633855">
                <a:moveTo>
                  <a:pt x="1518378" y="1211148"/>
                </a:moveTo>
                <a:lnTo>
                  <a:pt x="1198073" y="1211148"/>
                </a:lnTo>
                <a:lnTo>
                  <a:pt x="1431159" y="1614864"/>
                </a:lnTo>
                <a:lnTo>
                  <a:pt x="1518378" y="1211148"/>
                </a:lnTo>
                <a:close/>
              </a:path>
            </a:pathLst>
          </a:custGeom>
          <a:solidFill>
            <a:srgbClr val="5091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721813" y="1571461"/>
            <a:ext cx="1697355" cy="1633855"/>
          </a:xfrm>
          <a:custGeom>
            <a:avLst/>
            <a:gdLst/>
            <a:ahLst/>
            <a:cxnLst/>
            <a:rect l="l" t="t" r="r" b="b"/>
            <a:pathLst>
              <a:path w="1697354" h="1633855">
                <a:moveTo>
                  <a:pt x="0" y="826279"/>
                </a:moveTo>
                <a:lnTo>
                  <a:pt x="731902" y="403715"/>
                </a:lnTo>
                <a:lnTo>
                  <a:pt x="498816" y="0"/>
                </a:lnTo>
                <a:lnTo>
                  <a:pt x="1696888" y="384868"/>
                </a:lnTo>
                <a:lnTo>
                  <a:pt x="1431158" y="1614863"/>
                </a:lnTo>
                <a:lnTo>
                  <a:pt x="1198073" y="1211147"/>
                </a:lnTo>
                <a:lnTo>
                  <a:pt x="466171" y="1633711"/>
                </a:lnTo>
                <a:lnTo>
                  <a:pt x="0" y="826279"/>
                </a:lnTo>
                <a:close/>
              </a:path>
            </a:pathLst>
          </a:custGeom>
          <a:ln w="12699">
            <a:solidFill>
              <a:srgbClr val="38699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 rot="19800000">
            <a:off x="8274569" y="2367949"/>
            <a:ext cx="456904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800"/>
              </a:lnSpc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70%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8006401" y="3297382"/>
            <a:ext cx="1650364" cy="821055"/>
          </a:xfrm>
          <a:custGeom>
            <a:avLst/>
            <a:gdLst/>
            <a:ahLst/>
            <a:cxnLst/>
            <a:rect l="l" t="t" r="r" b="b"/>
            <a:pathLst>
              <a:path w="1650365" h="821054">
                <a:moveTo>
                  <a:pt x="1239840" y="0"/>
                </a:moveTo>
                <a:lnTo>
                  <a:pt x="1239840" y="205188"/>
                </a:lnTo>
                <a:lnTo>
                  <a:pt x="0" y="205188"/>
                </a:lnTo>
                <a:lnTo>
                  <a:pt x="0" y="615565"/>
                </a:lnTo>
                <a:lnTo>
                  <a:pt x="1239840" y="615565"/>
                </a:lnTo>
                <a:lnTo>
                  <a:pt x="1239840" y="820754"/>
                </a:lnTo>
                <a:lnTo>
                  <a:pt x="1650216" y="410377"/>
                </a:lnTo>
                <a:lnTo>
                  <a:pt x="1239840" y="0"/>
                </a:lnTo>
                <a:close/>
              </a:path>
            </a:pathLst>
          </a:custGeom>
          <a:solidFill>
            <a:srgbClr val="5091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006401" y="3297382"/>
            <a:ext cx="1650364" cy="821055"/>
          </a:xfrm>
          <a:custGeom>
            <a:avLst/>
            <a:gdLst/>
            <a:ahLst/>
            <a:cxnLst/>
            <a:rect l="l" t="t" r="r" b="b"/>
            <a:pathLst>
              <a:path w="1650365" h="821054">
                <a:moveTo>
                  <a:pt x="0" y="205189"/>
                </a:moveTo>
                <a:lnTo>
                  <a:pt x="1239840" y="205189"/>
                </a:lnTo>
                <a:lnTo>
                  <a:pt x="1239840" y="0"/>
                </a:lnTo>
                <a:lnTo>
                  <a:pt x="1650216" y="410377"/>
                </a:lnTo>
                <a:lnTo>
                  <a:pt x="1239840" y="820754"/>
                </a:lnTo>
                <a:lnTo>
                  <a:pt x="1239840" y="615565"/>
                </a:lnTo>
                <a:lnTo>
                  <a:pt x="0" y="615565"/>
                </a:lnTo>
                <a:lnTo>
                  <a:pt x="0" y="205189"/>
                </a:lnTo>
                <a:close/>
              </a:path>
            </a:pathLst>
          </a:custGeom>
          <a:ln w="12700">
            <a:solidFill>
              <a:srgbClr val="38699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8518572" y="3541267"/>
            <a:ext cx="4210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20%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7931808" y="4403119"/>
            <a:ext cx="1470025" cy="954405"/>
          </a:xfrm>
          <a:custGeom>
            <a:avLst/>
            <a:gdLst/>
            <a:ahLst/>
            <a:cxnLst/>
            <a:rect l="l" t="t" r="r" b="b"/>
            <a:pathLst>
              <a:path w="1470025" h="954404">
                <a:moveTo>
                  <a:pt x="80857" y="0"/>
                </a:moveTo>
                <a:lnTo>
                  <a:pt x="0" y="140049"/>
                </a:lnTo>
                <a:lnTo>
                  <a:pt x="1289081" y="884299"/>
                </a:lnTo>
                <a:lnTo>
                  <a:pt x="1248652" y="954324"/>
                </a:lnTo>
                <a:lnTo>
                  <a:pt x="1469557" y="895134"/>
                </a:lnTo>
                <a:lnTo>
                  <a:pt x="1429129" y="744251"/>
                </a:lnTo>
                <a:lnTo>
                  <a:pt x="1369938" y="744251"/>
                </a:lnTo>
                <a:lnTo>
                  <a:pt x="80857" y="0"/>
                </a:lnTo>
                <a:close/>
              </a:path>
              <a:path w="1470025" h="954404">
                <a:moveTo>
                  <a:pt x="1410366" y="674226"/>
                </a:moveTo>
                <a:lnTo>
                  <a:pt x="1369938" y="744251"/>
                </a:lnTo>
                <a:lnTo>
                  <a:pt x="1429129" y="744251"/>
                </a:lnTo>
                <a:lnTo>
                  <a:pt x="1410366" y="674226"/>
                </a:lnTo>
                <a:close/>
              </a:path>
            </a:pathLst>
          </a:custGeom>
          <a:solidFill>
            <a:srgbClr val="5091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931808" y="4403120"/>
            <a:ext cx="1470025" cy="954405"/>
          </a:xfrm>
          <a:custGeom>
            <a:avLst/>
            <a:gdLst/>
            <a:ahLst/>
            <a:cxnLst/>
            <a:rect l="l" t="t" r="r" b="b"/>
            <a:pathLst>
              <a:path w="1470025" h="954404">
                <a:moveTo>
                  <a:pt x="80857" y="0"/>
                </a:moveTo>
                <a:lnTo>
                  <a:pt x="1369937" y="744251"/>
                </a:lnTo>
                <a:lnTo>
                  <a:pt x="1410366" y="674225"/>
                </a:lnTo>
                <a:lnTo>
                  <a:pt x="1469556" y="895133"/>
                </a:lnTo>
                <a:lnTo>
                  <a:pt x="1248651" y="954324"/>
                </a:lnTo>
                <a:lnTo>
                  <a:pt x="1289080" y="884299"/>
                </a:lnTo>
                <a:lnTo>
                  <a:pt x="0" y="140048"/>
                </a:lnTo>
                <a:lnTo>
                  <a:pt x="80857" y="0"/>
                </a:lnTo>
                <a:close/>
              </a:path>
            </a:pathLst>
          </a:custGeom>
          <a:ln w="12699">
            <a:solidFill>
              <a:srgbClr val="38699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 rot="1800000">
            <a:off x="8424470" y="4750956"/>
            <a:ext cx="456904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800"/>
              </a:lnSpc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10%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41892" y="6471592"/>
            <a:ext cx="1276985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27057308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1892" y="6464300"/>
            <a:ext cx="127698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16939" y="374395"/>
            <a:ext cx="4933315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70" dirty="0"/>
              <a:t>Latency </a:t>
            </a:r>
            <a:r>
              <a:rPr spc="-80" dirty="0"/>
              <a:t>Routing</a:t>
            </a:r>
            <a:r>
              <a:rPr spc="15" dirty="0"/>
              <a:t> </a:t>
            </a:r>
            <a:r>
              <a:rPr spc="-125" dirty="0"/>
              <a:t>Policy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16939" y="1380236"/>
            <a:ext cx="4019550" cy="4248150"/>
          </a:xfrm>
          <a:prstGeom prst="rect">
            <a:avLst/>
          </a:prstGeom>
        </p:spPr>
        <p:txBody>
          <a:bodyPr vert="horz" wrap="square" lIns="0" tIns="99060" rIns="0" bIns="0" rtlCol="0">
            <a:spAutoFit/>
          </a:bodyPr>
          <a:lstStyle/>
          <a:p>
            <a:pPr marL="241300" marR="40640" indent="-228600">
              <a:lnSpc>
                <a:spcPct val="80000"/>
              </a:lnSpc>
              <a:spcBef>
                <a:spcPts val="78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70" dirty="0">
                <a:solidFill>
                  <a:srgbClr val="444949"/>
                </a:solidFill>
                <a:latin typeface="Gill Sans MT"/>
                <a:cs typeface="Gill Sans MT"/>
              </a:rPr>
              <a:t>Redirect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the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server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that 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has the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least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latency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close 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to</a:t>
            </a:r>
            <a:r>
              <a:rPr sz="2800" spc="-2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us</a:t>
            </a:r>
            <a:endParaRPr sz="2800">
              <a:latin typeface="Gill Sans MT"/>
              <a:cs typeface="Gill Sans MT"/>
            </a:endParaRPr>
          </a:p>
          <a:p>
            <a:pPr marL="241300" marR="5080" indent="-228600">
              <a:lnSpc>
                <a:spcPct val="80000"/>
              </a:lnSpc>
              <a:spcBef>
                <a:spcPts val="100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35" dirty="0">
                <a:solidFill>
                  <a:srgbClr val="444949"/>
                </a:solidFill>
                <a:latin typeface="Gill Sans MT"/>
                <a:cs typeface="Gill Sans MT"/>
              </a:rPr>
              <a:t>Super helpful </a:t>
            </a:r>
            <a:r>
              <a:rPr sz="2800" spc="-25" dirty="0">
                <a:solidFill>
                  <a:srgbClr val="444949"/>
                </a:solidFill>
                <a:latin typeface="Gill Sans MT"/>
                <a:cs typeface="Gill Sans MT"/>
              </a:rPr>
              <a:t>when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latency 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of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users </a:t>
            </a:r>
            <a:r>
              <a:rPr sz="2800" spc="-90" dirty="0">
                <a:solidFill>
                  <a:srgbClr val="444949"/>
                </a:solidFill>
                <a:latin typeface="Gill Sans MT"/>
                <a:cs typeface="Gill Sans MT"/>
              </a:rPr>
              <a:t>is </a:t>
            </a:r>
            <a:r>
              <a:rPr sz="2800" dirty="0">
                <a:solidFill>
                  <a:srgbClr val="444949"/>
                </a:solidFill>
                <a:latin typeface="Gill Sans MT"/>
                <a:cs typeface="Gill Sans MT"/>
              </a:rPr>
              <a:t>a</a:t>
            </a:r>
            <a:r>
              <a:rPr sz="2800" spc="114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70" dirty="0">
                <a:solidFill>
                  <a:srgbClr val="444949"/>
                </a:solidFill>
                <a:latin typeface="Gill Sans MT"/>
                <a:cs typeface="Gill Sans MT"/>
              </a:rPr>
              <a:t>priority</a:t>
            </a:r>
            <a:endParaRPr sz="2800">
              <a:latin typeface="Gill Sans MT"/>
              <a:cs typeface="Gill Sans MT"/>
            </a:endParaRPr>
          </a:p>
          <a:p>
            <a:pPr marL="241300" marR="396240" indent="-228600">
              <a:lnSpc>
                <a:spcPct val="80900"/>
              </a:lnSpc>
              <a:spcBef>
                <a:spcPts val="994"/>
              </a:spcBef>
              <a:buSzPct val="101818"/>
              <a:buFont typeface="Arial"/>
              <a:buChar char="•"/>
              <a:tabLst>
                <a:tab pos="241300" algn="l"/>
              </a:tabLst>
            </a:pPr>
            <a:r>
              <a:rPr sz="4125" spc="-30" baseline="1010" dirty="0">
                <a:solidFill>
                  <a:srgbClr val="444949"/>
                </a:solidFill>
                <a:latin typeface="Gill Sans MT"/>
                <a:cs typeface="Gill Sans MT"/>
              </a:rPr>
              <a:t>Latency </a:t>
            </a:r>
            <a:r>
              <a:rPr sz="4125" spc="-112" baseline="1010" dirty="0">
                <a:solidFill>
                  <a:srgbClr val="444949"/>
                </a:solidFill>
                <a:latin typeface="Gill Sans MT"/>
                <a:cs typeface="Gill Sans MT"/>
              </a:rPr>
              <a:t>is </a:t>
            </a:r>
            <a:r>
              <a:rPr sz="4125" spc="-7" baseline="1010" dirty="0">
                <a:solidFill>
                  <a:srgbClr val="444949"/>
                </a:solidFill>
                <a:latin typeface="Gill Sans MT"/>
                <a:cs typeface="Gill Sans MT"/>
              </a:rPr>
              <a:t>evaluated </a:t>
            </a:r>
            <a:r>
              <a:rPr sz="4125" spc="-60" baseline="1010" dirty="0">
                <a:solidFill>
                  <a:srgbClr val="444949"/>
                </a:solidFill>
                <a:latin typeface="Gill Sans MT"/>
                <a:cs typeface="Gill Sans MT"/>
              </a:rPr>
              <a:t>in </a:t>
            </a:r>
            <a:r>
              <a:rPr sz="2750" spc="-4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750" spc="-35" dirty="0">
                <a:solidFill>
                  <a:srgbClr val="444949"/>
                </a:solidFill>
                <a:latin typeface="Gill Sans MT"/>
                <a:cs typeface="Gill Sans MT"/>
              </a:rPr>
              <a:t>terms </a:t>
            </a:r>
            <a:r>
              <a:rPr sz="2750" spc="-5" dirty="0">
                <a:solidFill>
                  <a:srgbClr val="444949"/>
                </a:solidFill>
                <a:latin typeface="Gill Sans MT"/>
                <a:cs typeface="Gill Sans MT"/>
              </a:rPr>
              <a:t>of </a:t>
            </a:r>
            <a:r>
              <a:rPr sz="2750" spc="-55" dirty="0">
                <a:solidFill>
                  <a:srgbClr val="444949"/>
                </a:solidFill>
                <a:latin typeface="Gill Sans MT"/>
                <a:cs typeface="Gill Sans MT"/>
              </a:rPr>
              <a:t>user </a:t>
            </a:r>
            <a:r>
              <a:rPr sz="2750" spc="-35" dirty="0">
                <a:solidFill>
                  <a:srgbClr val="444949"/>
                </a:solidFill>
                <a:latin typeface="Gill Sans MT"/>
                <a:cs typeface="Gill Sans MT"/>
              </a:rPr>
              <a:t>to  </a:t>
            </a:r>
            <a:r>
              <a:rPr sz="2750" spc="-10" dirty="0">
                <a:solidFill>
                  <a:srgbClr val="444949"/>
                </a:solidFill>
                <a:latin typeface="Gill Sans MT"/>
                <a:cs typeface="Gill Sans MT"/>
              </a:rPr>
              <a:t>designated AWS</a:t>
            </a:r>
            <a:r>
              <a:rPr sz="2750" spc="-229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750" spc="-15" dirty="0">
                <a:solidFill>
                  <a:srgbClr val="444949"/>
                </a:solidFill>
                <a:latin typeface="Gill Sans MT"/>
                <a:cs typeface="Gill Sans MT"/>
              </a:rPr>
              <a:t>Region</a:t>
            </a:r>
            <a:endParaRPr sz="2750">
              <a:latin typeface="Gill Sans MT"/>
              <a:cs typeface="Gill Sans MT"/>
            </a:endParaRPr>
          </a:p>
          <a:p>
            <a:pPr marL="241300" marR="114935" indent="-228600">
              <a:lnSpc>
                <a:spcPct val="80000"/>
              </a:lnSpc>
              <a:spcBef>
                <a:spcPts val="105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Germany </a:t>
            </a:r>
            <a:r>
              <a:rPr sz="2800" spc="-35" dirty="0">
                <a:solidFill>
                  <a:srgbClr val="444949"/>
                </a:solidFill>
                <a:latin typeface="Gill Sans MT"/>
                <a:cs typeface="Gill Sans MT"/>
              </a:rPr>
              <a:t>may </a:t>
            </a:r>
            <a:r>
              <a:rPr sz="2800" spc="10" dirty="0">
                <a:solidFill>
                  <a:srgbClr val="444949"/>
                </a:solidFill>
                <a:latin typeface="Gill Sans MT"/>
                <a:cs typeface="Gill Sans MT"/>
              </a:rPr>
              <a:t>be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directed  to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the </a:t>
            </a:r>
            <a:r>
              <a:rPr sz="2800" dirty="0">
                <a:solidFill>
                  <a:srgbClr val="444949"/>
                </a:solidFill>
                <a:latin typeface="Gill Sans MT"/>
                <a:cs typeface="Gill Sans MT"/>
              </a:rPr>
              <a:t>US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(if </a:t>
            </a:r>
            <a:r>
              <a:rPr sz="2800" spc="-85" dirty="0">
                <a:solidFill>
                  <a:srgbClr val="444949"/>
                </a:solidFill>
                <a:latin typeface="Gill Sans MT"/>
                <a:cs typeface="Gill Sans MT"/>
              </a:rPr>
              <a:t>that’s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the  </a:t>
            </a:r>
            <a:r>
              <a:rPr sz="2800" spc="-75" dirty="0">
                <a:solidFill>
                  <a:srgbClr val="444949"/>
                </a:solidFill>
                <a:latin typeface="Gill Sans MT"/>
                <a:cs typeface="Gill Sans MT"/>
              </a:rPr>
              <a:t>lowest</a:t>
            </a:r>
            <a:r>
              <a:rPr sz="2800" spc="-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latency)</a:t>
            </a:r>
            <a:endParaRPr sz="2800">
              <a:latin typeface="Gill Sans MT"/>
              <a:cs typeface="Gill Sans MT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974335" y="2295144"/>
            <a:ext cx="5751575" cy="325831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858255" y="3218688"/>
            <a:ext cx="475488" cy="56997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9808464" y="4632959"/>
            <a:ext cx="472440" cy="56997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541007" y="3922776"/>
            <a:ext cx="359664" cy="47548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610856" y="3608832"/>
            <a:ext cx="356616" cy="47853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318503" y="2712720"/>
            <a:ext cx="356616" cy="47853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519416" y="2871216"/>
            <a:ext cx="359664" cy="47853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9802368" y="3913632"/>
            <a:ext cx="359664" cy="47548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9043416" y="3608832"/>
            <a:ext cx="359664" cy="47853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319033" y="3219018"/>
            <a:ext cx="179701" cy="12774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331981" y="3218497"/>
            <a:ext cx="1096645" cy="237490"/>
          </a:xfrm>
          <a:custGeom>
            <a:avLst/>
            <a:gdLst/>
            <a:ahLst/>
            <a:cxnLst/>
            <a:rect l="l" t="t" r="r" b="b"/>
            <a:pathLst>
              <a:path w="1096645" h="237489">
                <a:moveTo>
                  <a:pt x="67600" y="162666"/>
                </a:moveTo>
                <a:lnTo>
                  <a:pt x="0" y="214513"/>
                </a:lnTo>
                <a:lnTo>
                  <a:pt x="82038" y="237486"/>
                </a:lnTo>
                <a:lnTo>
                  <a:pt x="75885" y="205600"/>
                </a:lnTo>
                <a:lnTo>
                  <a:pt x="62950" y="205600"/>
                </a:lnTo>
                <a:lnTo>
                  <a:pt x="61747" y="199364"/>
                </a:lnTo>
                <a:lnTo>
                  <a:pt x="74217" y="196958"/>
                </a:lnTo>
                <a:lnTo>
                  <a:pt x="67600" y="162666"/>
                </a:lnTo>
                <a:close/>
              </a:path>
              <a:path w="1096645" h="237489">
                <a:moveTo>
                  <a:pt x="74217" y="196958"/>
                </a:moveTo>
                <a:lnTo>
                  <a:pt x="61747" y="199364"/>
                </a:lnTo>
                <a:lnTo>
                  <a:pt x="62950" y="205600"/>
                </a:lnTo>
                <a:lnTo>
                  <a:pt x="75421" y="203193"/>
                </a:lnTo>
                <a:lnTo>
                  <a:pt x="74217" y="196958"/>
                </a:lnTo>
                <a:close/>
              </a:path>
              <a:path w="1096645" h="237489">
                <a:moveTo>
                  <a:pt x="75421" y="203193"/>
                </a:moveTo>
                <a:lnTo>
                  <a:pt x="62950" y="205600"/>
                </a:lnTo>
                <a:lnTo>
                  <a:pt x="75885" y="205600"/>
                </a:lnTo>
                <a:lnTo>
                  <a:pt x="75421" y="203193"/>
                </a:lnTo>
                <a:close/>
              </a:path>
              <a:path w="1096645" h="237489">
                <a:moveTo>
                  <a:pt x="1094912" y="0"/>
                </a:moveTo>
                <a:lnTo>
                  <a:pt x="74217" y="196958"/>
                </a:lnTo>
                <a:lnTo>
                  <a:pt x="75421" y="203193"/>
                </a:lnTo>
                <a:lnTo>
                  <a:pt x="1096115" y="6235"/>
                </a:lnTo>
                <a:lnTo>
                  <a:pt x="1094912" y="0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331981" y="3500752"/>
            <a:ext cx="1189355" cy="290830"/>
          </a:xfrm>
          <a:custGeom>
            <a:avLst/>
            <a:gdLst/>
            <a:ahLst/>
            <a:cxnLst/>
            <a:rect l="l" t="t" r="r" b="b"/>
            <a:pathLst>
              <a:path w="1189354" h="290829">
                <a:moveTo>
                  <a:pt x="75046" y="34077"/>
                </a:moveTo>
                <a:lnTo>
                  <a:pt x="73655" y="40272"/>
                </a:lnTo>
                <a:lnTo>
                  <a:pt x="1187867" y="290315"/>
                </a:lnTo>
                <a:lnTo>
                  <a:pt x="1189258" y="284119"/>
                </a:lnTo>
                <a:lnTo>
                  <a:pt x="75046" y="34077"/>
                </a:lnTo>
                <a:close/>
              </a:path>
              <a:path w="1189354" h="290829">
                <a:moveTo>
                  <a:pt x="82693" y="0"/>
                </a:moveTo>
                <a:lnTo>
                  <a:pt x="0" y="20490"/>
                </a:lnTo>
                <a:lnTo>
                  <a:pt x="66008" y="74350"/>
                </a:lnTo>
                <a:lnTo>
                  <a:pt x="73655" y="40272"/>
                </a:lnTo>
                <a:lnTo>
                  <a:pt x="61263" y="37491"/>
                </a:lnTo>
                <a:lnTo>
                  <a:pt x="62654" y="31296"/>
                </a:lnTo>
                <a:lnTo>
                  <a:pt x="75670" y="31296"/>
                </a:lnTo>
                <a:lnTo>
                  <a:pt x="82693" y="0"/>
                </a:lnTo>
                <a:close/>
              </a:path>
              <a:path w="1189354" h="290829">
                <a:moveTo>
                  <a:pt x="62654" y="31296"/>
                </a:moveTo>
                <a:lnTo>
                  <a:pt x="61263" y="37491"/>
                </a:lnTo>
                <a:lnTo>
                  <a:pt x="73655" y="40272"/>
                </a:lnTo>
                <a:lnTo>
                  <a:pt x="75046" y="34077"/>
                </a:lnTo>
                <a:lnTo>
                  <a:pt x="62654" y="31296"/>
                </a:lnTo>
                <a:close/>
              </a:path>
              <a:path w="1189354" h="290829">
                <a:moveTo>
                  <a:pt x="75670" y="31296"/>
                </a:moveTo>
                <a:lnTo>
                  <a:pt x="62654" y="31296"/>
                </a:lnTo>
                <a:lnTo>
                  <a:pt x="75046" y="34077"/>
                </a:lnTo>
                <a:lnTo>
                  <a:pt x="75670" y="31296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331981" y="3611329"/>
            <a:ext cx="212725" cy="314960"/>
          </a:xfrm>
          <a:custGeom>
            <a:avLst/>
            <a:gdLst/>
            <a:ahLst/>
            <a:cxnLst/>
            <a:rect l="l" t="t" r="r" b="b"/>
            <a:pathLst>
              <a:path w="212725" h="314960">
                <a:moveTo>
                  <a:pt x="45138" y="61474"/>
                </a:moveTo>
                <a:lnTo>
                  <a:pt x="39867" y="65016"/>
                </a:lnTo>
                <a:lnTo>
                  <a:pt x="207417" y="314336"/>
                </a:lnTo>
                <a:lnTo>
                  <a:pt x="212688" y="310794"/>
                </a:lnTo>
                <a:lnTo>
                  <a:pt x="45138" y="61474"/>
                </a:lnTo>
                <a:close/>
              </a:path>
              <a:path w="212725" h="314960">
                <a:moveTo>
                  <a:pt x="0" y="0"/>
                </a:moveTo>
                <a:lnTo>
                  <a:pt x="10880" y="84496"/>
                </a:lnTo>
                <a:lnTo>
                  <a:pt x="39867" y="65016"/>
                </a:lnTo>
                <a:lnTo>
                  <a:pt x="32783" y="54475"/>
                </a:lnTo>
                <a:lnTo>
                  <a:pt x="38054" y="50933"/>
                </a:lnTo>
                <a:lnTo>
                  <a:pt x="60822" y="50933"/>
                </a:lnTo>
                <a:lnTo>
                  <a:pt x="74124" y="41993"/>
                </a:lnTo>
                <a:lnTo>
                  <a:pt x="0" y="0"/>
                </a:lnTo>
                <a:close/>
              </a:path>
              <a:path w="212725" h="314960">
                <a:moveTo>
                  <a:pt x="38054" y="50933"/>
                </a:moveTo>
                <a:lnTo>
                  <a:pt x="32783" y="54475"/>
                </a:lnTo>
                <a:lnTo>
                  <a:pt x="39867" y="65016"/>
                </a:lnTo>
                <a:lnTo>
                  <a:pt x="45138" y="61474"/>
                </a:lnTo>
                <a:lnTo>
                  <a:pt x="38054" y="50933"/>
                </a:lnTo>
                <a:close/>
              </a:path>
              <a:path w="212725" h="314960">
                <a:moveTo>
                  <a:pt x="60822" y="50933"/>
                </a:moveTo>
                <a:lnTo>
                  <a:pt x="38054" y="50933"/>
                </a:lnTo>
                <a:lnTo>
                  <a:pt x="45138" y="61474"/>
                </a:lnTo>
                <a:lnTo>
                  <a:pt x="60822" y="50933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9205701" y="4083661"/>
            <a:ext cx="598805" cy="737235"/>
          </a:xfrm>
          <a:custGeom>
            <a:avLst/>
            <a:gdLst/>
            <a:ahLst/>
            <a:cxnLst/>
            <a:rect l="l" t="t" r="r" b="b"/>
            <a:pathLst>
              <a:path w="598804" h="737235">
                <a:moveTo>
                  <a:pt x="548069" y="679807"/>
                </a:moveTo>
                <a:lnTo>
                  <a:pt x="520943" y="701805"/>
                </a:lnTo>
                <a:lnTo>
                  <a:pt x="598531" y="736991"/>
                </a:lnTo>
                <a:lnTo>
                  <a:pt x="588061" y="689670"/>
                </a:lnTo>
                <a:lnTo>
                  <a:pt x="556068" y="689670"/>
                </a:lnTo>
                <a:lnTo>
                  <a:pt x="548069" y="679807"/>
                </a:lnTo>
                <a:close/>
              </a:path>
              <a:path w="598804" h="737235">
                <a:moveTo>
                  <a:pt x="553001" y="675807"/>
                </a:moveTo>
                <a:lnTo>
                  <a:pt x="548069" y="679807"/>
                </a:lnTo>
                <a:lnTo>
                  <a:pt x="556068" y="689670"/>
                </a:lnTo>
                <a:lnTo>
                  <a:pt x="561000" y="685671"/>
                </a:lnTo>
                <a:lnTo>
                  <a:pt x="553001" y="675807"/>
                </a:lnTo>
                <a:close/>
              </a:path>
              <a:path w="598804" h="737235">
                <a:moveTo>
                  <a:pt x="580127" y="653808"/>
                </a:moveTo>
                <a:lnTo>
                  <a:pt x="553001" y="675807"/>
                </a:lnTo>
                <a:lnTo>
                  <a:pt x="561000" y="685671"/>
                </a:lnTo>
                <a:lnTo>
                  <a:pt x="556068" y="689670"/>
                </a:lnTo>
                <a:lnTo>
                  <a:pt x="588061" y="689670"/>
                </a:lnTo>
                <a:lnTo>
                  <a:pt x="580127" y="653808"/>
                </a:lnTo>
                <a:close/>
              </a:path>
              <a:path w="598804" h="737235">
                <a:moveTo>
                  <a:pt x="4932" y="0"/>
                </a:moveTo>
                <a:lnTo>
                  <a:pt x="0" y="3999"/>
                </a:lnTo>
                <a:lnTo>
                  <a:pt x="548069" y="679807"/>
                </a:lnTo>
                <a:lnTo>
                  <a:pt x="553001" y="675807"/>
                </a:lnTo>
                <a:lnTo>
                  <a:pt x="4932" y="0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9953658" y="4397122"/>
            <a:ext cx="100056" cy="237656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67320902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1892" y="6464300"/>
            <a:ext cx="127698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16939" y="374395"/>
            <a:ext cx="3226435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65" dirty="0"/>
              <a:t>Health </a:t>
            </a:r>
            <a:r>
              <a:rPr spc="-110" dirty="0"/>
              <a:t>Checks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16939" y="1338783"/>
            <a:ext cx="9712960" cy="4241165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434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Have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X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health </a:t>
            </a:r>
            <a:r>
              <a:rPr sz="2800" spc="-70" dirty="0">
                <a:solidFill>
                  <a:srgbClr val="444949"/>
                </a:solidFill>
                <a:latin typeface="Gill Sans MT"/>
                <a:cs typeface="Gill Sans MT"/>
              </a:rPr>
              <a:t>checks </a:t>
            </a:r>
            <a:r>
              <a:rPr sz="2800" spc="-35" dirty="0">
                <a:solidFill>
                  <a:srgbClr val="444949"/>
                </a:solidFill>
                <a:latin typeface="Gill Sans MT"/>
                <a:cs typeface="Gill Sans MT"/>
              </a:rPr>
              <a:t>failed </a:t>
            </a:r>
            <a:r>
              <a:rPr sz="2800" spc="215" dirty="0">
                <a:solidFill>
                  <a:srgbClr val="444949"/>
                </a:solidFill>
                <a:latin typeface="Gill Sans MT"/>
                <a:cs typeface="Gill Sans MT"/>
              </a:rPr>
              <a:t>=&gt;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unhealthy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(default</a:t>
            </a:r>
            <a:r>
              <a:rPr sz="2800" spc="-2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10" dirty="0">
                <a:solidFill>
                  <a:srgbClr val="444949"/>
                </a:solidFill>
                <a:latin typeface="Gill Sans MT"/>
                <a:cs typeface="Gill Sans MT"/>
              </a:rPr>
              <a:t>3)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33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After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X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health </a:t>
            </a:r>
            <a:r>
              <a:rPr sz="2800" spc="-70" dirty="0">
                <a:solidFill>
                  <a:srgbClr val="444949"/>
                </a:solidFill>
                <a:latin typeface="Gill Sans MT"/>
                <a:cs typeface="Gill Sans MT"/>
              </a:rPr>
              <a:t>checks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passed </a:t>
            </a:r>
            <a:r>
              <a:rPr sz="2800" spc="215" dirty="0">
                <a:solidFill>
                  <a:srgbClr val="444949"/>
                </a:solidFill>
                <a:latin typeface="Gill Sans MT"/>
                <a:cs typeface="Gill Sans MT"/>
              </a:rPr>
              <a:t>=&gt;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health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(default</a:t>
            </a:r>
            <a:r>
              <a:rPr sz="2800" spc="3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10" dirty="0">
                <a:solidFill>
                  <a:srgbClr val="444949"/>
                </a:solidFill>
                <a:latin typeface="Gill Sans MT"/>
                <a:cs typeface="Gill Sans MT"/>
              </a:rPr>
              <a:t>3)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31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Default Health </a:t>
            </a:r>
            <a:r>
              <a:rPr sz="2800" spc="-65" dirty="0">
                <a:solidFill>
                  <a:srgbClr val="444949"/>
                </a:solidFill>
                <a:latin typeface="Gill Sans MT"/>
                <a:cs typeface="Gill Sans MT"/>
              </a:rPr>
              <a:t>Check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Interval: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30s </a:t>
            </a:r>
            <a:r>
              <a:rPr sz="2800" spc="-15" dirty="0">
                <a:solidFill>
                  <a:srgbClr val="444949"/>
                </a:solidFill>
                <a:latin typeface="Gill Sans MT"/>
                <a:cs typeface="Gill Sans MT"/>
              </a:rPr>
              <a:t>(can </a:t>
            </a:r>
            <a:r>
              <a:rPr sz="2800" spc="-65" dirty="0">
                <a:solidFill>
                  <a:srgbClr val="444949"/>
                </a:solidFill>
                <a:latin typeface="Gill Sans MT"/>
                <a:cs typeface="Gill Sans MT"/>
              </a:rPr>
              <a:t>set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10s </a:t>
            </a:r>
            <a:r>
              <a:rPr sz="2800" dirty="0">
                <a:solidFill>
                  <a:srgbClr val="444949"/>
                </a:solidFill>
                <a:latin typeface="Gill Sans MT"/>
                <a:cs typeface="Gill Sans MT"/>
              </a:rPr>
              <a:t>–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higher</a:t>
            </a:r>
            <a:r>
              <a:rPr sz="2800" spc="6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cost)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385"/>
              </a:spcBef>
              <a:buSzPct val="101818"/>
              <a:buFont typeface="Arial"/>
              <a:buChar char="•"/>
              <a:tabLst>
                <a:tab pos="241300" algn="l"/>
              </a:tabLst>
            </a:pPr>
            <a:r>
              <a:rPr sz="4125" baseline="1010" dirty="0">
                <a:solidFill>
                  <a:srgbClr val="444949"/>
                </a:solidFill>
                <a:latin typeface="Gill Sans MT"/>
                <a:cs typeface="Gill Sans MT"/>
              </a:rPr>
              <a:t>About </a:t>
            </a:r>
            <a:r>
              <a:rPr sz="4125" spc="37" baseline="1010" dirty="0">
                <a:solidFill>
                  <a:srgbClr val="444949"/>
                </a:solidFill>
                <a:latin typeface="Gill Sans MT"/>
                <a:cs typeface="Gill Sans MT"/>
              </a:rPr>
              <a:t>15 </a:t>
            </a:r>
            <a:r>
              <a:rPr sz="4125" spc="-30" baseline="1010" dirty="0">
                <a:solidFill>
                  <a:srgbClr val="444949"/>
                </a:solidFill>
                <a:latin typeface="Gill Sans MT"/>
                <a:cs typeface="Gill Sans MT"/>
              </a:rPr>
              <a:t>health </a:t>
            </a:r>
            <a:r>
              <a:rPr sz="4125" spc="-60" baseline="1010" dirty="0">
                <a:solidFill>
                  <a:srgbClr val="444949"/>
                </a:solidFill>
                <a:latin typeface="Gill Sans MT"/>
                <a:cs typeface="Gill Sans MT"/>
              </a:rPr>
              <a:t>checkers </a:t>
            </a:r>
            <a:r>
              <a:rPr sz="4125" spc="-89" baseline="1010" dirty="0">
                <a:solidFill>
                  <a:srgbClr val="444949"/>
                </a:solidFill>
                <a:latin typeface="Gill Sans MT"/>
                <a:cs typeface="Gill Sans MT"/>
              </a:rPr>
              <a:t>will </a:t>
            </a:r>
            <a:r>
              <a:rPr sz="4125" spc="-52" baseline="1010" dirty="0">
                <a:solidFill>
                  <a:srgbClr val="444949"/>
                </a:solidFill>
                <a:latin typeface="Gill Sans MT"/>
                <a:cs typeface="Gill Sans MT"/>
              </a:rPr>
              <a:t>check </a:t>
            </a:r>
            <a:r>
              <a:rPr sz="4125" spc="-22" baseline="1010" dirty="0">
                <a:solidFill>
                  <a:srgbClr val="444949"/>
                </a:solidFill>
                <a:latin typeface="Gill Sans MT"/>
                <a:cs typeface="Gill Sans MT"/>
              </a:rPr>
              <a:t>the </a:t>
            </a:r>
            <a:r>
              <a:rPr sz="4125" spc="-15" baseline="1010" dirty="0">
                <a:solidFill>
                  <a:srgbClr val="444949"/>
                </a:solidFill>
                <a:latin typeface="Gill Sans MT"/>
                <a:cs typeface="Gill Sans MT"/>
              </a:rPr>
              <a:t>endpoint</a:t>
            </a:r>
            <a:r>
              <a:rPr sz="4125" spc="292" baseline="101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4125" spc="-30" baseline="1010" dirty="0">
                <a:solidFill>
                  <a:srgbClr val="444949"/>
                </a:solidFill>
                <a:latin typeface="Gill Sans MT"/>
                <a:cs typeface="Gill Sans MT"/>
              </a:rPr>
              <a:t>health</a:t>
            </a:r>
            <a:endParaRPr sz="4125" baseline="1010">
              <a:latin typeface="Gill Sans MT"/>
              <a:cs typeface="Gill Sans MT"/>
            </a:endParaRPr>
          </a:p>
          <a:p>
            <a:pPr marL="12700">
              <a:lnSpc>
                <a:spcPct val="100000"/>
              </a:lnSpc>
              <a:spcBef>
                <a:spcPts val="350"/>
              </a:spcBef>
            </a:pPr>
            <a:r>
              <a:rPr sz="2800" dirty="0">
                <a:solidFill>
                  <a:srgbClr val="444949"/>
                </a:solidFill>
                <a:latin typeface="Arial"/>
                <a:cs typeface="Arial"/>
              </a:rPr>
              <a:t>• </a:t>
            </a:r>
            <a:r>
              <a:rPr sz="2800" spc="215" dirty="0">
                <a:solidFill>
                  <a:srgbClr val="444949"/>
                </a:solidFill>
                <a:latin typeface="Gill Sans MT"/>
                <a:cs typeface="Gill Sans MT"/>
              </a:rPr>
              <a:t>=&gt; </a:t>
            </a:r>
            <a:r>
              <a:rPr sz="2800" spc="-20" dirty="0">
                <a:solidFill>
                  <a:srgbClr val="444949"/>
                </a:solidFill>
                <a:latin typeface="Gill Sans MT"/>
                <a:cs typeface="Gill Sans MT"/>
              </a:rPr>
              <a:t>one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request </a:t>
            </a:r>
            <a:r>
              <a:rPr sz="2800" spc="-25" dirty="0">
                <a:solidFill>
                  <a:srgbClr val="444949"/>
                </a:solidFill>
                <a:latin typeface="Gill Sans MT"/>
                <a:cs typeface="Gill Sans MT"/>
              </a:rPr>
              <a:t>every </a:t>
            </a:r>
            <a:r>
              <a:rPr sz="2800" dirty="0">
                <a:solidFill>
                  <a:srgbClr val="444949"/>
                </a:solidFill>
                <a:latin typeface="Gill Sans MT"/>
                <a:cs typeface="Gill Sans MT"/>
              </a:rPr>
              <a:t>2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seconds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on</a:t>
            </a:r>
            <a:r>
              <a:rPr sz="2800" spc="-10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35" dirty="0">
                <a:solidFill>
                  <a:srgbClr val="444949"/>
                </a:solidFill>
                <a:latin typeface="Gill Sans MT"/>
                <a:cs typeface="Gill Sans MT"/>
              </a:rPr>
              <a:t>average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31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Can have </a:t>
            </a:r>
            <a:r>
              <a:rPr sz="2800" spc="-110" dirty="0">
                <a:solidFill>
                  <a:srgbClr val="444949"/>
                </a:solidFill>
                <a:latin typeface="Gill Sans MT"/>
                <a:cs typeface="Gill Sans MT"/>
              </a:rPr>
              <a:t>HTTP,TCP </a:t>
            </a:r>
            <a:r>
              <a:rPr sz="2800" spc="-10" dirty="0">
                <a:solidFill>
                  <a:srgbClr val="444949"/>
                </a:solidFill>
                <a:latin typeface="Gill Sans MT"/>
                <a:cs typeface="Gill Sans MT"/>
              </a:rPr>
              <a:t>and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HTTPS health </a:t>
            </a:r>
            <a:r>
              <a:rPr sz="2800" spc="-70" dirty="0">
                <a:solidFill>
                  <a:srgbClr val="444949"/>
                </a:solidFill>
                <a:latin typeface="Gill Sans MT"/>
                <a:cs typeface="Gill Sans MT"/>
              </a:rPr>
              <a:t>checks </a:t>
            </a:r>
            <a:r>
              <a:rPr sz="2800" spc="-10" dirty="0">
                <a:solidFill>
                  <a:srgbClr val="444949"/>
                </a:solidFill>
                <a:latin typeface="Gill Sans MT"/>
                <a:cs typeface="Gill Sans MT"/>
              </a:rPr>
              <a:t>(no </a:t>
            </a:r>
            <a:r>
              <a:rPr sz="2800" dirty="0">
                <a:solidFill>
                  <a:srgbClr val="444949"/>
                </a:solidFill>
                <a:latin typeface="Gill Sans MT"/>
                <a:cs typeface="Gill Sans MT"/>
              </a:rPr>
              <a:t>SSL</a:t>
            </a:r>
            <a:r>
              <a:rPr sz="2800" spc="28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verification)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33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80" dirty="0">
                <a:solidFill>
                  <a:srgbClr val="444949"/>
                </a:solidFill>
                <a:latin typeface="Gill Sans MT"/>
                <a:cs typeface="Gill Sans MT"/>
              </a:rPr>
              <a:t>Possibility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of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integrating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the health </a:t>
            </a:r>
            <a:r>
              <a:rPr sz="2800" spc="-65" dirty="0">
                <a:solidFill>
                  <a:srgbClr val="444949"/>
                </a:solidFill>
                <a:latin typeface="Gill Sans MT"/>
                <a:cs typeface="Gill Sans MT"/>
              </a:rPr>
              <a:t>check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with</a:t>
            </a:r>
            <a:r>
              <a:rPr sz="2800" spc="27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CloudWatch</a:t>
            </a:r>
            <a:endParaRPr sz="2800">
              <a:latin typeface="Gill Sans MT"/>
              <a:cs typeface="Gill Sans MT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444949"/>
              </a:buClr>
              <a:buFont typeface="Arial"/>
              <a:buChar char="•"/>
            </a:pPr>
            <a:endParaRPr sz="35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buSzPct val="101818"/>
              <a:buFont typeface="Arial"/>
              <a:buChar char="•"/>
              <a:tabLst>
                <a:tab pos="241300" algn="l"/>
              </a:tabLst>
            </a:pPr>
            <a:r>
              <a:rPr sz="4125" spc="-30" baseline="1010" dirty="0">
                <a:solidFill>
                  <a:srgbClr val="444949"/>
                </a:solidFill>
                <a:latin typeface="Gill Sans MT"/>
                <a:cs typeface="Gill Sans MT"/>
              </a:rPr>
              <a:t>Health </a:t>
            </a:r>
            <a:r>
              <a:rPr sz="4125" spc="-60" baseline="1010" dirty="0">
                <a:solidFill>
                  <a:srgbClr val="444949"/>
                </a:solidFill>
                <a:latin typeface="Gill Sans MT"/>
                <a:cs typeface="Gill Sans MT"/>
              </a:rPr>
              <a:t>checks </a:t>
            </a:r>
            <a:r>
              <a:rPr sz="4125" spc="-7" baseline="1010" dirty="0">
                <a:solidFill>
                  <a:srgbClr val="444949"/>
                </a:solidFill>
                <a:latin typeface="Gill Sans MT"/>
                <a:cs typeface="Gill Sans MT"/>
              </a:rPr>
              <a:t>can </a:t>
            </a:r>
            <a:r>
              <a:rPr sz="4125" spc="52" baseline="1010" dirty="0">
                <a:solidFill>
                  <a:srgbClr val="444949"/>
                </a:solidFill>
                <a:latin typeface="Gill Sans MT"/>
                <a:cs typeface="Gill Sans MT"/>
              </a:rPr>
              <a:t>be </a:t>
            </a:r>
            <a:r>
              <a:rPr sz="4125" spc="-67" baseline="1010" dirty="0">
                <a:solidFill>
                  <a:srgbClr val="444949"/>
                </a:solidFill>
                <a:latin typeface="Gill Sans MT"/>
                <a:cs typeface="Gill Sans MT"/>
              </a:rPr>
              <a:t>linked </a:t>
            </a:r>
            <a:r>
              <a:rPr sz="4125" spc="-52" baseline="1010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4125" spc="-15" baseline="1010" dirty="0">
                <a:solidFill>
                  <a:srgbClr val="444949"/>
                </a:solidFill>
                <a:latin typeface="Gill Sans MT"/>
                <a:cs typeface="Gill Sans MT"/>
              </a:rPr>
              <a:t>Route53 </a:t>
            </a:r>
            <a:r>
              <a:rPr sz="4125" spc="37" baseline="1010" dirty="0">
                <a:solidFill>
                  <a:srgbClr val="444949"/>
                </a:solidFill>
                <a:latin typeface="Gill Sans MT"/>
                <a:cs typeface="Gill Sans MT"/>
              </a:rPr>
              <a:t>DNS</a:t>
            </a:r>
            <a:r>
              <a:rPr sz="4125" spc="225" baseline="101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4125" spc="-82" baseline="1010" dirty="0">
                <a:solidFill>
                  <a:srgbClr val="444949"/>
                </a:solidFill>
                <a:latin typeface="Gill Sans MT"/>
                <a:cs typeface="Gill Sans MT"/>
              </a:rPr>
              <a:t>queries!</a:t>
            </a:r>
            <a:endParaRPr sz="4125" baseline="1010"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4089552140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1892" y="6464300"/>
            <a:ext cx="127698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16939" y="374395"/>
            <a:ext cx="4923790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125" dirty="0"/>
              <a:t>Failover </a:t>
            </a:r>
            <a:r>
              <a:rPr spc="-80" dirty="0"/>
              <a:t>Routing</a:t>
            </a:r>
            <a:r>
              <a:rPr spc="70" dirty="0"/>
              <a:t> </a:t>
            </a:r>
            <a:r>
              <a:rPr spc="-125" dirty="0"/>
              <a:t>Policy</a:t>
            </a:r>
          </a:p>
        </p:txBody>
      </p:sp>
      <p:sp>
        <p:nvSpPr>
          <p:cNvPr id="5" name="object 5"/>
          <p:cNvSpPr/>
          <p:nvPr/>
        </p:nvSpPr>
        <p:spPr>
          <a:xfrm>
            <a:off x="5315711" y="2648711"/>
            <a:ext cx="1243584" cy="14752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502570" y="4245355"/>
            <a:ext cx="8699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444949"/>
                </a:solidFill>
                <a:latin typeface="Calibri"/>
                <a:cs typeface="Calibri"/>
              </a:rPr>
              <a:t>Route</a:t>
            </a:r>
            <a:r>
              <a:rPr sz="1800" b="1" spc="-8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444949"/>
                </a:solidFill>
                <a:latin typeface="Calibri"/>
                <a:cs typeface="Calibri"/>
              </a:rPr>
              <a:t>53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9095231" y="1444752"/>
            <a:ext cx="1130807" cy="13563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9095231" y="4123944"/>
            <a:ext cx="1130807" cy="135636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9123388" y="5501132"/>
            <a:ext cx="17799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444949"/>
                </a:solidFill>
                <a:latin typeface="Calibri"/>
                <a:cs typeface="Calibri"/>
              </a:rPr>
              <a:t>Secondary  </a:t>
            </a:r>
            <a:r>
              <a:rPr sz="1800" b="1" spc="-10" dirty="0">
                <a:solidFill>
                  <a:srgbClr val="444949"/>
                </a:solidFill>
                <a:latin typeface="Calibri"/>
                <a:cs typeface="Calibri"/>
              </a:rPr>
              <a:t>(disaster</a:t>
            </a:r>
            <a:r>
              <a:rPr sz="1800" b="1" spc="-5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b="1" spc="-15" dirty="0">
                <a:solidFill>
                  <a:srgbClr val="444949"/>
                </a:solidFill>
                <a:latin typeface="Calibri"/>
                <a:cs typeface="Calibri"/>
              </a:rPr>
              <a:t>recovery)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555248" y="2122656"/>
            <a:ext cx="2542540" cy="1265555"/>
          </a:xfrm>
          <a:custGeom>
            <a:avLst/>
            <a:gdLst/>
            <a:ahLst/>
            <a:cxnLst/>
            <a:rect l="l" t="t" r="r" b="b"/>
            <a:pathLst>
              <a:path w="2542540" h="1265554">
                <a:moveTo>
                  <a:pt x="2472546" y="31277"/>
                </a:moveTo>
                <a:lnTo>
                  <a:pt x="0" y="1259644"/>
                </a:lnTo>
                <a:lnTo>
                  <a:pt x="2824" y="1265331"/>
                </a:lnTo>
                <a:lnTo>
                  <a:pt x="2475371" y="36964"/>
                </a:lnTo>
                <a:lnTo>
                  <a:pt x="2472546" y="31277"/>
                </a:lnTo>
                <a:close/>
              </a:path>
              <a:path w="2542540" h="1265554">
                <a:moveTo>
                  <a:pt x="2523045" y="25622"/>
                </a:moveTo>
                <a:lnTo>
                  <a:pt x="2483929" y="25622"/>
                </a:lnTo>
                <a:lnTo>
                  <a:pt x="2486755" y="31309"/>
                </a:lnTo>
                <a:lnTo>
                  <a:pt x="2475371" y="36964"/>
                </a:lnTo>
                <a:lnTo>
                  <a:pt x="2490910" y="68242"/>
                </a:lnTo>
                <a:lnTo>
                  <a:pt x="2523045" y="25622"/>
                </a:lnTo>
                <a:close/>
              </a:path>
              <a:path w="2542540" h="1265554">
                <a:moveTo>
                  <a:pt x="2483929" y="25622"/>
                </a:moveTo>
                <a:lnTo>
                  <a:pt x="2472546" y="31277"/>
                </a:lnTo>
                <a:lnTo>
                  <a:pt x="2475371" y="36964"/>
                </a:lnTo>
                <a:lnTo>
                  <a:pt x="2486755" y="31309"/>
                </a:lnTo>
                <a:lnTo>
                  <a:pt x="2483929" y="25622"/>
                </a:lnTo>
                <a:close/>
              </a:path>
              <a:path w="2542540" h="1265554">
                <a:moveTo>
                  <a:pt x="2457008" y="0"/>
                </a:moveTo>
                <a:lnTo>
                  <a:pt x="2472546" y="31277"/>
                </a:lnTo>
                <a:lnTo>
                  <a:pt x="2483929" y="25622"/>
                </a:lnTo>
                <a:lnTo>
                  <a:pt x="2523045" y="25622"/>
                </a:lnTo>
                <a:lnTo>
                  <a:pt x="2542200" y="217"/>
                </a:lnTo>
                <a:lnTo>
                  <a:pt x="2457008" y="0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6820361" y="1938020"/>
            <a:ext cx="3173730" cy="11779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Health</a:t>
            </a:r>
            <a:r>
              <a:rPr sz="1800" spc="-6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check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b="1" spc="-10" dirty="0">
                <a:solidFill>
                  <a:srgbClr val="444949"/>
                </a:solidFill>
                <a:latin typeface="Calibri"/>
                <a:cs typeface="Calibri"/>
              </a:rPr>
              <a:t>(mandatory)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250">
              <a:latin typeface="Times New Roman"/>
              <a:cs typeface="Times New Roman"/>
            </a:endParaRPr>
          </a:p>
          <a:p>
            <a:pPr marR="5080" algn="r">
              <a:lnSpc>
                <a:spcPct val="100000"/>
              </a:lnSpc>
              <a:spcBef>
                <a:spcPts val="5"/>
              </a:spcBef>
            </a:pPr>
            <a:r>
              <a:rPr sz="1800" b="1" dirty="0">
                <a:solidFill>
                  <a:srgbClr val="444949"/>
                </a:solidFill>
                <a:latin typeface="Calibri"/>
                <a:cs typeface="Calibri"/>
              </a:rPr>
              <a:t>P</a:t>
            </a:r>
            <a:r>
              <a:rPr sz="1800" b="1" spc="-5" dirty="0">
                <a:solidFill>
                  <a:srgbClr val="444949"/>
                </a:solidFill>
                <a:latin typeface="Calibri"/>
                <a:cs typeface="Calibri"/>
              </a:rPr>
              <a:t>r</a:t>
            </a:r>
            <a:r>
              <a:rPr sz="1800" b="1" spc="-10" dirty="0">
                <a:solidFill>
                  <a:srgbClr val="444949"/>
                </a:solidFill>
                <a:latin typeface="Calibri"/>
                <a:cs typeface="Calibri"/>
              </a:rPr>
              <a:t>i</a:t>
            </a:r>
            <a:r>
              <a:rPr sz="1800" b="1" spc="-5" dirty="0">
                <a:solidFill>
                  <a:srgbClr val="444949"/>
                </a:solidFill>
                <a:latin typeface="Calibri"/>
                <a:cs typeface="Calibri"/>
              </a:rPr>
              <a:t>ma</a:t>
            </a:r>
            <a:r>
              <a:rPr sz="1800" b="1" spc="5" dirty="0">
                <a:solidFill>
                  <a:srgbClr val="444949"/>
                </a:solidFill>
                <a:latin typeface="Calibri"/>
                <a:cs typeface="Calibri"/>
              </a:rPr>
              <a:t>r</a:t>
            </a:r>
            <a:r>
              <a:rPr sz="1800" b="1" dirty="0">
                <a:solidFill>
                  <a:srgbClr val="444949"/>
                </a:solidFill>
                <a:latin typeface="Calibri"/>
                <a:cs typeface="Calibri"/>
              </a:rPr>
              <a:t>y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6555115" y="3382370"/>
            <a:ext cx="2542540" cy="1419225"/>
          </a:xfrm>
          <a:custGeom>
            <a:avLst/>
            <a:gdLst/>
            <a:ahLst/>
            <a:cxnLst/>
            <a:rect l="l" t="t" r="r" b="b"/>
            <a:pathLst>
              <a:path w="2542540" h="1419225">
                <a:moveTo>
                  <a:pt x="3091" y="0"/>
                </a:moveTo>
                <a:lnTo>
                  <a:pt x="0" y="5547"/>
                </a:lnTo>
                <a:lnTo>
                  <a:pt x="22188" y="17910"/>
                </a:lnTo>
                <a:lnTo>
                  <a:pt x="25279" y="12363"/>
                </a:lnTo>
                <a:lnTo>
                  <a:pt x="3091" y="0"/>
                </a:lnTo>
                <a:close/>
              </a:path>
              <a:path w="2542540" h="1419225">
                <a:moveTo>
                  <a:pt x="41920" y="21636"/>
                </a:moveTo>
                <a:lnTo>
                  <a:pt x="38828" y="27184"/>
                </a:lnTo>
                <a:lnTo>
                  <a:pt x="61015" y="39547"/>
                </a:lnTo>
                <a:lnTo>
                  <a:pt x="64107" y="34000"/>
                </a:lnTo>
                <a:lnTo>
                  <a:pt x="41920" y="21636"/>
                </a:lnTo>
                <a:close/>
              </a:path>
              <a:path w="2542540" h="1419225">
                <a:moveTo>
                  <a:pt x="80747" y="43273"/>
                </a:moveTo>
                <a:lnTo>
                  <a:pt x="77656" y="48821"/>
                </a:lnTo>
                <a:lnTo>
                  <a:pt x="99844" y="61184"/>
                </a:lnTo>
                <a:lnTo>
                  <a:pt x="102936" y="55637"/>
                </a:lnTo>
                <a:lnTo>
                  <a:pt x="80747" y="43273"/>
                </a:lnTo>
                <a:close/>
              </a:path>
              <a:path w="2542540" h="1419225">
                <a:moveTo>
                  <a:pt x="119576" y="64910"/>
                </a:moveTo>
                <a:lnTo>
                  <a:pt x="116485" y="70458"/>
                </a:lnTo>
                <a:lnTo>
                  <a:pt x="138672" y="82821"/>
                </a:lnTo>
                <a:lnTo>
                  <a:pt x="141763" y="77274"/>
                </a:lnTo>
                <a:lnTo>
                  <a:pt x="119576" y="64910"/>
                </a:lnTo>
                <a:close/>
              </a:path>
              <a:path w="2542540" h="1419225">
                <a:moveTo>
                  <a:pt x="158404" y="86547"/>
                </a:moveTo>
                <a:lnTo>
                  <a:pt x="155313" y="92095"/>
                </a:lnTo>
                <a:lnTo>
                  <a:pt x="177501" y="104458"/>
                </a:lnTo>
                <a:lnTo>
                  <a:pt x="180592" y="98911"/>
                </a:lnTo>
                <a:lnTo>
                  <a:pt x="158404" y="86547"/>
                </a:lnTo>
                <a:close/>
              </a:path>
              <a:path w="2542540" h="1419225">
                <a:moveTo>
                  <a:pt x="197233" y="108184"/>
                </a:moveTo>
                <a:lnTo>
                  <a:pt x="194142" y="113732"/>
                </a:lnTo>
                <a:lnTo>
                  <a:pt x="216329" y="126095"/>
                </a:lnTo>
                <a:lnTo>
                  <a:pt x="219420" y="120549"/>
                </a:lnTo>
                <a:lnTo>
                  <a:pt x="197233" y="108184"/>
                </a:lnTo>
                <a:close/>
              </a:path>
              <a:path w="2542540" h="1419225">
                <a:moveTo>
                  <a:pt x="236061" y="129821"/>
                </a:moveTo>
                <a:lnTo>
                  <a:pt x="232970" y="135369"/>
                </a:lnTo>
                <a:lnTo>
                  <a:pt x="255158" y="147732"/>
                </a:lnTo>
                <a:lnTo>
                  <a:pt x="258249" y="142186"/>
                </a:lnTo>
                <a:lnTo>
                  <a:pt x="236061" y="129821"/>
                </a:lnTo>
                <a:close/>
              </a:path>
              <a:path w="2542540" h="1419225">
                <a:moveTo>
                  <a:pt x="274890" y="151458"/>
                </a:moveTo>
                <a:lnTo>
                  <a:pt x="271799" y="157006"/>
                </a:lnTo>
                <a:lnTo>
                  <a:pt x="293985" y="169369"/>
                </a:lnTo>
                <a:lnTo>
                  <a:pt x="297077" y="163823"/>
                </a:lnTo>
                <a:lnTo>
                  <a:pt x="274890" y="151458"/>
                </a:lnTo>
                <a:close/>
              </a:path>
              <a:path w="2542540" h="1419225">
                <a:moveTo>
                  <a:pt x="313717" y="173095"/>
                </a:moveTo>
                <a:lnTo>
                  <a:pt x="310626" y="178643"/>
                </a:lnTo>
                <a:lnTo>
                  <a:pt x="332814" y="191006"/>
                </a:lnTo>
                <a:lnTo>
                  <a:pt x="335906" y="185460"/>
                </a:lnTo>
                <a:lnTo>
                  <a:pt x="313717" y="173095"/>
                </a:lnTo>
                <a:close/>
              </a:path>
              <a:path w="2542540" h="1419225">
                <a:moveTo>
                  <a:pt x="352546" y="194732"/>
                </a:moveTo>
                <a:lnTo>
                  <a:pt x="349455" y="200280"/>
                </a:lnTo>
                <a:lnTo>
                  <a:pt x="371642" y="212643"/>
                </a:lnTo>
                <a:lnTo>
                  <a:pt x="374733" y="207097"/>
                </a:lnTo>
                <a:lnTo>
                  <a:pt x="352546" y="194732"/>
                </a:lnTo>
                <a:close/>
              </a:path>
              <a:path w="2542540" h="1419225">
                <a:moveTo>
                  <a:pt x="391374" y="216369"/>
                </a:moveTo>
                <a:lnTo>
                  <a:pt x="388283" y="221917"/>
                </a:lnTo>
                <a:lnTo>
                  <a:pt x="410471" y="234280"/>
                </a:lnTo>
                <a:lnTo>
                  <a:pt x="413562" y="228734"/>
                </a:lnTo>
                <a:lnTo>
                  <a:pt x="391374" y="216369"/>
                </a:lnTo>
                <a:close/>
              </a:path>
              <a:path w="2542540" h="1419225">
                <a:moveTo>
                  <a:pt x="430203" y="238006"/>
                </a:moveTo>
                <a:lnTo>
                  <a:pt x="427112" y="243554"/>
                </a:lnTo>
                <a:lnTo>
                  <a:pt x="449299" y="255917"/>
                </a:lnTo>
                <a:lnTo>
                  <a:pt x="452390" y="250371"/>
                </a:lnTo>
                <a:lnTo>
                  <a:pt x="430203" y="238006"/>
                </a:lnTo>
                <a:close/>
              </a:path>
              <a:path w="2542540" h="1419225">
                <a:moveTo>
                  <a:pt x="469031" y="259643"/>
                </a:moveTo>
                <a:lnTo>
                  <a:pt x="465940" y="265191"/>
                </a:lnTo>
                <a:lnTo>
                  <a:pt x="488128" y="277554"/>
                </a:lnTo>
                <a:lnTo>
                  <a:pt x="491219" y="272008"/>
                </a:lnTo>
                <a:lnTo>
                  <a:pt x="469031" y="259643"/>
                </a:lnTo>
                <a:close/>
              </a:path>
              <a:path w="2542540" h="1419225">
                <a:moveTo>
                  <a:pt x="507860" y="281280"/>
                </a:moveTo>
                <a:lnTo>
                  <a:pt x="504769" y="286828"/>
                </a:lnTo>
                <a:lnTo>
                  <a:pt x="526956" y="299191"/>
                </a:lnTo>
                <a:lnTo>
                  <a:pt x="530047" y="293645"/>
                </a:lnTo>
                <a:lnTo>
                  <a:pt x="507860" y="281280"/>
                </a:lnTo>
                <a:close/>
              </a:path>
              <a:path w="2542540" h="1419225">
                <a:moveTo>
                  <a:pt x="546688" y="302917"/>
                </a:moveTo>
                <a:lnTo>
                  <a:pt x="543596" y="308465"/>
                </a:lnTo>
                <a:lnTo>
                  <a:pt x="565784" y="320828"/>
                </a:lnTo>
                <a:lnTo>
                  <a:pt x="568876" y="315282"/>
                </a:lnTo>
                <a:lnTo>
                  <a:pt x="546688" y="302917"/>
                </a:lnTo>
                <a:close/>
              </a:path>
              <a:path w="2542540" h="1419225">
                <a:moveTo>
                  <a:pt x="585516" y="324554"/>
                </a:moveTo>
                <a:lnTo>
                  <a:pt x="582425" y="330102"/>
                </a:lnTo>
                <a:lnTo>
                  <a:pt x="604612" y="342465"/>
                </a:lnTo>
                <a:lnTo>
                  <a:pt x="607703" y="336919"/>
                </a:lnTo>
                <a:lnTo>
                  <a:pt x="585516" y="324554"/>
                </a:lnTo>
                <a:close/>
              </a:path>
              <a:path w="2542540" h="1419225">
                <a:moveTo>
                  <a:pt x="624344" y="346191"/>
                </a:moveTo>
                <a:lnTo>
                  <a:pt x="621253" y="351739"/>
                </a:lnTo>
                <a:lnTo>
                  <a:pt x="643441" y="364102"/>
                </a:lnTo>
                <a:lnTo>
                  <a:pt x="646532" y="358556"/>
                </a:lnTo>
                <a:lnTo>
                  <a:pt x="624344" y="346191"/>
                </a:lnTo>
                <a:close/>
              </a:path>
              <a:path w="2542540" h="1419225">
                <a:moveTo>
                  <a:pt x="663173" y="367828"/>
                </a:moveTo>
                <a:lnTo>
                  <a:pt x="660082" y="373376"/>
                </a:lnTo>
                <a:lnTo>
                  <a:pt x="682270" y="385739"/>
                </a:lnTo>
                <a:lnTo>
                  <a:pt x="685360" y="380193"/>
                </a:lnTo>
                <a:lnTo>
                  <a:pt x="663173" y="367828"/>
                </a:lnTo>
                <a:close/>
              </a:path>
              <a:path w="2542540" h="1419225">
                <a:moveTo>
                  <a:pt x="702001" y="389465"/>
                </a:moveTo>
                <a:lnTo>
                  <a:pt x="698910" y="395013"/>
                </a:lnTo>
                <a:lnTo>
                  <a:pt x="721098" y="407376"/>
                </a:lnTo>
                <a:lnTo>
                  <a:pt x="724189" y="401830"/>
                </a:lnTo>
                <a:lnTo>
                  <a:pt x="702001" y="389465"/>
                </a:lnTo>
                <a:close/>
              </a:path>
              <a:path w="2542540" h="1419225">
                <a:moveTo>
                  <a:pt x="740830" y="411102"/>
                </a:moveTo>
                <a:lnTo>
                  <a:pt x="737739" y="416650"/>
                </a:lnTo>
                <a:lnTo>
                  <a:pt x="759927" y="429013"/>
                </a:lnTo>
                <a:lnTo>
                  <a:pt x="763017" y="423467"/>
                </a:lnTo>
                <a:lnTo>
                  <a:pt x="740830" y="411102"/>
                </a:lnTo>
                <a:close/>
              </a:path>
              <a:path w="2542540" h="1419225">
                <a:moveTo>
                  <a:pt x="779658" y="432739"/>
                </a:moveTo>
                <a:lnTo>
                  <a:pt x="776568" y="438287"/>
                </a:lnTo>
                <a:lnTo>
                  <a:pt x="798755" y="450650"/>
                </a:lnTo>
                <a:lnTo>
                  <a:pt x="801846" y="445104"/>
                </a:lnTo>
                <a:lnTo>
                  <a:pt x="779658" y="432739"/>
                </a:lnTo>
                <a:close/>
              </a:path>
              <a:path w="2542540" h="1419225">
                <a:moveTo>
                  <a:pt x="818487" y="454376"/>
                </a:moveTo>
                <a:lnTo>
                  <a:pt x="815395" y="459924"/>
                </a:lnTo>
                <a:lnTo>
                  <a:pt x="837584" y="472287"/>
                </a:lnTo>
                <a:lnTo>
                  <a:pt x="840673" y="466741"/>
                </a:lnTo>
                <a:lnTo>
                  <a:pt x="818487" y="454376"/>
                </a:lnTo>
                <a:close/>
              </a:path>
              <a:path w="2542540" h="1419225">
                <a:moveTo>
                  <a:pt x="857314" y="476013"/>
                </a:moveTo>
                <a:lnTo>
                  <a:pt x="854224" y="481561"/>
                </a:lnTo>
                <a:lnTo>
                  <a:pt x="876411" y="493924"/>
                </a:lnTo>
                <a:lnTo>
                  <a:pt x="879502" y="488378"/>
                </a:lnTo>
                <a:lnTo>
                  <a:pt x="857314" y="476013"/>
                </a:lnTo>
                <a:close/>
              </a:path>
              <a:path w="2542540" h="1419225">
                <a:moveTo>
                  <a:pt x="896143" y="497650"/>
                </a:moveTo>
                <a:lnTo>
                  <a:pt x="893052" y="503198"/>
                </a:lnTo>
                <a:lnTo>
                  <a:pt x="915240" y="515561"/>
                </a:lnTo>
                <a:lnTo>
                  <a:pt x="918331" y="510015"/>
                </a:lnTo>
                <a:lnTo>
                  <a:pt x="896143" y="497650"/>
                </a:lnTo>
                <a:close/>
              </a:path>
              <a:path w="2542540" h="1419225">
                <a:moveTo>
                  <a:pt x="934971" y="519287"/>
                </a:moveTo>
                <a:lnTo>
                  <a:pt x="931881" y="524835"/>
                </a:lnTo>
                <a:lnTo>
                  <a:pt x="954068" y="537198"/>
                </a:lnTo>
                <a:lnTo>
                  <a:pt x="957159" y="531652"/>
                </a:lnTo>
                <a:lnTo>
                  <a:pt x="934971" y="519287"/>
                </a:lnTo>
                <a:close/>
              </a:path>
              <a:path w="2542540" h="1419225">
                <a:moveTo>
                  <a:pt x="973800" y="540924"/>
                </a:moveTo>
                <a:lnTo>
                  <a:pt x="970709" y="546472"/>
                </a:lnTo>
                <a:lnTo>
                  <a:pt x="992897" y="558835"/>
                </a:lnTo>
                <a:lnTo>
                  <a:pt x="995988" y="553289"/>
                </a:lnTo>
                <a:lnTo>
                  <a:pt x="973800" y="540924"/>
                </a:lnTo>
                <a:close/>
              </a:path>
              <a:path w="2542540" h="1419225">
                <a:moveTo>
                  <a:pt x="1012629" y="562561"/>
                </a:moveTo>
                <a:lnTo>
                  <a:pt x="1009538" y="568109"/>
                </a:lnTo>
                <a:lnTo>
                  <a:pt x="1031725" y="580472"/>
                </a:lnTo>
                <a:lnTo>
                  <a:pt x="1034816" y="574926"/>
                </a:lnTo>
                <a:lnTo>
                  <a:pt x="1012629" y="562561"/>
                </a:lnTo>
                <a:close/>
              </a:path>
              <a:path w="2542540" h="1419225">
                <a:moveTo>
                  <a:pt x="1051457" y="584198"/>
                </a:moveTo>
                <a:lnTo>
                  <a:pt x="1048365" y="589746"/>
                </a:lnTo>
                <a:lnTo>
                  <a:pt x="1070554" y="602109"/>
                </a:lnTo>
                <a:lnTo>
                  <a:pt x="1073645" y="596563"/>
                </a:lnTo>
                <a:lnTo>
                  <a:pt x="1051457" y="584198"/>
                </a:lnTo>
                <a:close/>
              </a:path>
              <a:path w="2542540" h="1419225">
                <a:moveTo>
                  <a:pt x="1090286" y="605835"/>
                </a:moveTo>
                <a:lnTo>
                  <a:pt x="1087194" y="611383"/>
                </a:lnTo>
                <a:lnTo>
                  <a:pt x="1109381" y="623746"/>
                </a:lnTo>
                <a:lnTo>
                  <a:pt x="1112473" y="618200"/>
                </a:lnTo>
                <a:lnTo>
                  <a:pt x="1090286" y="605835"/>
                </a:lnTo>
                <a:close/>
              </a:path>
              <a:path w="2542540" h="1419225">
                <a:moveTo>
                  <a:pt x="1129113" y="627472"/>
                </a:moveTo>
                <a:lnTo>
                  <a:pt x="1126022" y="633020"/>
                </a:lnTo>
                <a:lnTo>
                  <a:pt x="1148210" y="645383"/>
                </a:lnTo>
                <a:lnTo>
                  <a:pt x="1151301" y="639837"/>
                </a:lnTo>
                <a:lnTo>
                  <a:pt x="1129113" y="627472"/>
                </a:lnTo>
                <a:close/>
              </a:path>
              <a:path w="2542540" h="1419225">
                <a:moveTo>
                  <a:pt x="1167942" y="649109"/>
                </a:moveTo>
                <a:lnTo>
                  <a:pt x="1164851" y="654657"/>
                </a:lnTo>
                <a:lnTo>
                  <a:pt x="1187038" y="667020"/>
                </a:lnTo>
                <a:lnTo>
                  <a:pt x="1190129" y="661474"/>
                </a:lnTo>
                <a:lnTo>
                  <a:pt x="1167942" y="649109"/>
                </a:lnTo>
                <a:close/>
              </a:path>
              <a:path w="2542540" h="1419225">
                <a:moveTo>
                  <a:pt x="1206770" y="670746"/>
                </a:moveTo>
                <a:lnTo>
                  <a:pt x="1203679" y="676294"/>
                </a:lnTo>
                <a:lnTo>
                  <a:pt x="1225867" y="688657"/>
                </a:lnTo>
                <a:lnTo>
                  <a:pt x="1228958" y="683111"/>
                </a:lnTo>
                <a:lnTo>
                  <a:pt x="1206770" y="670746"/>
                </a:lnTo>
                <a:close/>
              </a:path>
              <a:path w="2542540" h="1419225">
                <a:moveTo>
                  <a:pt x="1245599" y="692383"/>
                </a:moveTo>
                <a:lnTo>
                  <a:pt x="1242508" y="697931"/>
                </a:lnTo>
                <a:lnTo>
                  <a:pt x="1264695" y="710294"/>
                </a:lnTo>
                <a:lnTo>
                  <a:pt x="1267786" y="704748"/>
                </a:lnTo>
                <a:lnTo>
                  <a:pt x="1245599" y="692383"/>
                </a:lnTo>
                <a:close/>
              </a:path>
              <a:path w="2542540" h="1419225">
                <a:moveTo>
                  <a:pt x="1284427" y="714020"/>
                </a:moveTo>
                <a:lnTo>
                  <a:pt x="1281336" y="719568"/>
                </a:lnTo>
                <a:lnTo>
                  <a:pt x="1303524" y="731931"/>
                </a:lnTo>
                <a:lnTo>
                  <a:pt x="1306615" y="726385"/>
                </a:lnTo>
                <a:lnTo>
                  <a:pt x="1284427" y="714020"/>
                </a:lnTo>
                <a:close/>
              </a:path>
              <a:path w="2542540" h="1419225">
                <a:moveTo>
                  <a:pt x="1323256" y="735657"/>
                </a:moveTo>
                <a:lnTo>
                  <a:pt x="1320165" y="741205"/>
                </a:lnTo>
                <a:lnTo>
                  <a:pt x="1342351" y="753568"/>
                </a:lnTo>
                <a:lnTo>
                  <a:pt x="1345443" y="748022"/>
                </a:lnTo>
                <a:lnTo>
                  <a:pt x="1323256" y="735657"/>
                </a:lnTo>
                <a:close/>
              </a:path>
              <a:path w="2542540" h="1419225">
                <a:moveTo>
                  <a:pt x="1362083" y="757294"/>
                </a:moveTo>
                <a:lnTo>
                  <a:pt x="1358992" y="762842"/>
                </a:lnTo>
                <a:lnTo>
                  <a:pt x="1381180" y="775205"/>
                </a:lnTo>
                <a:lnTo>
                  <a:pt x="1384272" y="769659"/>
                </a:lnTo>
                <a:lnTo>
                  <a:pt x="1362083" y="757294"/>
                </a:lnTo>
                <a:close/>
              </a:path>
              <a:path w="2542540" h="1419225">
                <a:moveTo>
                  <a:pt x="1400912" y="778931"/>
                </a:moveTo>
                <a:lnTo>
                  <a:pt x="1397821" y="784479"/>
                </a:lnTo>
                <a:lnTo>
                  <a:pt x="1420008" y="796842"/>
                </a:lnTo>
                <a:lnTo>
                  <a:pt x="1423099" y="791296"/>
                </a:lnTo>
                <a:lnTo>
                  <a:pt x="1400912" y="778931"/>
                </a:lnTo>
                <a:close/>
              </a:path>
              <a:path w="2542540" h="1419225">
                <a:moveTo>
                  <a:pt x="1439740" y="800568"/>
                </a:moveTo>
                <a:lnTo>
                  <a:pt x="1436649" y="806115"/>
                </a:lnTo>
                <a:lnTo>
                  <a:pt x="1458837" y="818480"/>
                </a:lnTo>
                <a:lnTo>
                  <a:pt x="1461928" y="812933"/>
                </a:lnTo>
                <a:lnTo>
                  <a:pt x="1439740" y="800568"/>
                </a:lnTo>
                <a:close/>
              </a:path>
              <a:path w="2542540" h="1419225">
                <a:moveTo>
                  <a:pt x="1478569" y="822205"/>
                </a:moveTo>
                <a:lnTo>
                  <a:pt x="1475478" y="827752"/>
                </a:lnTo>
                <a:lnTo>
                  <a:pt x="1497666" y="840117"/>
                </a:lnTo>
                <a:lnTo>
                  <a:pt x="1500756" y="834570"/>
                </a:lnTo>
                <a:lnTo>
                  <a:pt x="1478569" y="822205"/>
                </a:lnTo>
                <a:close/>
              </a:path>
              <a:path w="2542540" h="1419225">
                <a:moveTo>
                  <a:pt x="1517397" y="843842"/>
                </a:moveTo>
                <a:lnTo>
                  <a:pt x="1514306" y="849389"/>
                </a:lnTo>
                <a:lnTo>
                  <a:pt x="1536494" y="861754"/>
                </a:lnTo>
                <a:lnTo>
                  <a:pt x="1539585" y="856207"/>
                </a:lnTo>
                <a:lnTo>
                  <a:pt x="1517397" y="843842"/>
                </a:lnTo>
                <a:close/>
              </a:path>
              <a:path w="2542540" h="1419225">
                <a:moveTo>
                  <a:pt x="1556226" y="865479"/>
                </a:moveTo>
                <a:lnTo>
                  <a:pt x="1553135" y="871026"/>
                </a:lnTo>
                <a:lnTo>
                  <a:pt x="1575323" y="883391"/>
                </a:lnTo>
                <a:lnTo>
                  <a:pt x="1578413" y="877844"/>
                </a:lnTo>
                <a:lnTo>
                  <a:pt x="1556226" y="865479"/>
                </a:lnTo>
                <a:close/>
              </a:path>
              <a:path w="2542540" h="1419225">
                <a:moveTo>
                  <a:pt x="1595053" y="887116"/>
                </a:moveTo>
                <a:lnTo>
                  <a:pt x="1591964" y="892663"/>
                </a:lnTo>
                <a:lnTo>
                  <a:pt x="1614150" y="905028"/>
                </a:lnTo>
                <a:lnTo>
                  <a:pt x="1617242" y="899481"/>
                </a:lnTo>
                <a:lnTo>
                  <a:pt x="1595053" y="887116"/>
                </a:lnTo>
                <a:close/>
              </a:path>
              <a:path w="2542540" h="1419225">
                <a:moveTo>
                  <a:pt x="1633882" y="908753"/>
                </a:moveTo>
                <a:lnTo>
                  <a:pt x="1630791" y="914300"/>
                </a:lnTo>
                <a:lnTo>
                  <a:pt x="1652979" y="926665"/>
                </a:lnTo>
                <a:lnTo>
                  <a:pt x="1656069" y="921118"/>
                </a:lnTo>
                <a:lnTo>
                  <a:pt x="1633882" y="908753"/>
                </a:lnTo>
                <a:close/>
              </a:path>
              <a:path w="2542540" h="1419225">
                <a:moveTo>
                  <a:pt x="1672710" y="930390"/>
                </a:moveTo>
                <a:lnTo>
                  <a:pt x="1669620" y="935937"/>
                </a:lnTo>
                <a:lnTo>
                  <a:pt x="1691807" y="948302"/>
                </a:lnTo>
                <a:lnTo>
                  <a:pt x="1694898" y="942755"/>
                </a:lnTo>
                <a:lnTo>
                  <a:pt x="1672710" y="930390"/>
                </a:lnTo>
                <a:close/>
              </a:path>
              <a:path w="2542540" h="1419225">
                <a:moveTo>
                  <a:pt x="1711539" y="952028"/>
                </a:moveTo>
                <a:lnTo>
                  <a:pt x="1708448" y="957574"/>
                </a:lnTo>
                <a:lnTo>
                  <a:pt x="1730636" y="969939"/>
                </a:lnTo>
                <a:lnTo>
                  <a:pt x="1733727" y="964392"/>
                </a:lnTo>
                <a:lnTo>
                  <a:pt x="1711539" y="952028"/>
                </a:lnTo>
                <a:close/>
              </a:path>
              <a:path w="2542540" h="1419225">
                <a:moveTo>
                  <a:pt x="1750367" y="973665"/>
                </a:moveTo>
                <a:lnTo>
                  <a:pt x="1747277" y="979211"/>
                </a:lnTo>
                <a:lnTo>
                  <a:pt x="1769464" y="991576"/>
                </a:lnTo>
                <a:lnTo>
                  <a:pt x="1772555" y="986029"/>
                </a:lnTo>
                <a:lnTo>
                  <a:pt x="1750367" y="973665"/>
                </a:lnTo>
                <a:close/>
              </a:path>
              <a:path w="2542540" h="1419225">
                <a:moveTo>
                  <a:pt x="1789196" y="995302"/>
                </a:moveTo>
                <a:lnTo>
                  <a:pt x="1786105" y="1000848"/>
                </a:lnTo>
                <a:lnTo>
                  <a:pt x="1808293" y="1013213"/>
                </a:lnTo>
                <a:lnTo>
                  <a:pt x="1811384" y="1007666"/>
                </a:lnTo>
                <a:lnTo>
                  <a:pt x="1789196" y="995302"/>
                </a:lnTo>
                <a:close/>
              </a:path>
              <a:path w="2542540" h="1419225">
                <a:moveTo>
                  <a:pt x="1828025" y="1016939"/>
                </a:moveTo>
                <a:lnTo>
                  <a:pt x="1824934" y="1022485"/>
                </a:lnTo>
                <a:lnTo>
                  <a:pt x="1847121" y="1034850"/>
                </a:lnTo>
                <a:lnTo>
                  <a:pt x="1850212" y="1029303"/>
                </a:lnTo>
                <a:lnTo>
                  <a:pt x="1828025" y="1016939"/>
                </a:lnTo>
                <a:close/>
              </a:path>
              <a:path w="2542540" h="1419225">
                <a:moveTo>
                  <a:pt x="1866853" y="1038576"/>
                </a:moveTo>
                <a:lnTo>
                  <a:pt x="1863761" y="1044122"/>
                </a:lnTo>
                <a:lnTo>
                  <a:pt x="1885950" y="1056487"/>
                </a:lnTo>
                <a:lnTo>
                  <a:pt x="1889041" y="1050940"/>
                </a:lnTo>
                <a:lnTo>
                  <a:pt x="1866853" y="1038576"/>
                </a:lnTo>
                <a:close/>
              </a:path>
              <a:path w="2542540" h="1419225">
                <a:moveTo>
                  <a:pt x="1905681" y="1060212"/>
                </a:moveTo>
                <a:lnTo>
                  <a:pt x="1902590" y="1065759"/>
                </a:lnTo>
                <a:lnTo>
                  <a:pt x="1924777" y="1078124"/>
                </a:lnTo>
                <a:lnTo>
                  <a:pt x="1927868" y="1072577"/>
                </a:lnTo>
                <a:lnTo>
                  <a:pt x="1905681" y="1060212"/>
                </a:lnTo>
                <a:close/>
              </a:path>
              <a:path w="2542540" h="1419225">
                <a:moveTo>
                  <a:pt x="1944509" y="1081850"/>
                </a:moveTo>
                <a:lnTo>
                  <a:pt x="1941418" y="1087396"/>
                </a:lnTo>
                <a:lnTo>
                  <a:pt x="1963606" y="1099761"/>
                </a:lnTo>
                <a:lnTo>
                  <a:pt x="1966697" y="1094214"/>
                </a:lnTo>
                <a:lnTo>
                  <a:pt x="1944509" y="1081850"/>
                </a:lnTo>
                <a:close/>
              </a:path>
              <a:path w="2542540" h="1419225">
                <a:moveTo>
                  <a:pt x="1983338" y="1103487"/>
                </a:moveTo>
                <a:lnTo>
                  <a:pt x="1980247" y="1109033"/>
                </a:lnTo>
                <a:lnTo>
                  <a:pt x="2002434" y="1121398"/>
                </a:lnTo>
                <a:lnTo>
                  <a:pt x="2005525" y="1115851"/>
                </a:lnTo>
                <a:lnTo>
                  <a:pt x="1983338" y="1103487"/>
                </a:lnTo>
                <a:close/>
              </a:path>
              <a:path w="2542540" h="1419225">
                <a:moveTo>
                  <a:pt x="2022166" y="1125124"/>
                </a:moveTo>
                <a:lnTo>
                  <a:pt x="2019075" y="1130670"/>
                </a:lnTo>
                <a:lnTo>
                  <a:pt x="2041263" y="1143035"/>
                </a:lnTo>
                <a:lnTo>
                  <a:pt x="2044354" y="1137488"/>
                </a:lnTo>
                <a:lnTo>
                  <a:pt x="2022166" y="1125124"/>
                </a:lnTo>
                <a:close/>
              </a:path>
              <a:path w="2542540" h="1419225">
                <a:moveTo>
                  <a:pt x="2060995" y="1146761"/>
                </a:moveTo>
                <a:lnTo>
                  <a:pt x="2057904" y="1152307"/>
                </a:lnTo>
                <a:lnTo>
                  <a:pt x="2080091" y="1164672"/>
                </a:lnTo>
                <a:lnTo>
                  <a:pt x="2083182" y="1159125"/>
                </a:lnTo>
                <a:lnTo>
                  <a:pt x="2060995" y="1146761"/>
                </a:lnTo>
                <a:close/>
              </a:path>
              <a:path w="2542540" h="1419225">
                <a:moveTo>
                  <a:pt x="2099823" y="1168398"/>
                </a:moveTo>
                <a:lnTo>
                  <a:pt x="2096731" y="1173944"/>
                </a:lnTo>
                <a:lnTo>
                  <a:pt x="2118920" y="1186309"/>
                </a:lnTo>
                <a:lnTo>
                  <a:pt x="2122011" y="1180762"/>
                </a:lnTo>
                <a:lnTo>
                  <a:pt x="2099823" y="1168398"/>
                </a:lnTo>
                <a:close/>
              </a:path>
              <a:path w="2542540" h="1419225">
                <a:moveTo>
                  <a:pt x="2138652" y="1190035"/>
                </a:moveTo>
                <a:lnTo>
                  <a:pt x="2135560" y="1195581"/>
                </a:lnTo>
                <a:lnTo>
                  <a:pt x="2157747" y="1207946"/>
                </a:lnTo>
                <a:lnTo>
                  <a:pt x="2160838" y="1202399"/>
                </a:lnTo>
                <a:lnTo>
                  <a:pt x="2138652" y="1190035"/>
                </a:lnTo>
                <a:close/>
              </a:path>
              <a:path w="2542540" h="1419225">
                <a:moveTo>
                  <a:pt x="2177479" y="1211672"/>
                </a:moveTo>
                <a:lnTo>
                  <a:pt x="2174388" y="1217218"/>
                </a:lnTo>
                <a:lnTo>
                  <a:pt x="2196576" y="1229583"/>
                </a:lnTo>
                <a:lnTo>
                  <a:pt x="2199667" y="1224036"/>
                </a:lnTo>
                <a:lnTo>
                  <a:pt x="2177479" y="1211672"/>
                </a:lnTo>
                <a:close/>
              </a:path>
              <a:path w="2542540" h="1419225">
                <a:moveTo>
                  <a:pt x="2216308" y="1233309"/>
                </a:moveTo>
                <a:lnTo>
                  <a:pt x="2213217" y="1238855"/>
                </a:lnTo>
                <a:lnTo>
                  <a:pt x="2235404" y="1251220"/>
                </a:lnTo>
                <a:lnTo>
                  <a:pt x="2238495" y="1245673"/>
                </a:lnTo>
                <a:lnTo>
                  <a:pt x="2216308" y="1233309"/>
                </a:lnTo>
                <a:close/>
              </a:path>
              <a:path w="2542540" h="1419225">
                <a:moveTo>
                  <a:pt x="2255136" y="1254946"/>
                </a:moveTo>
                <a:lnTo>
                  <a:pt x="2252045" y="1260492"/>
                </a:lnTo>
                <a:lnTo>
                  <a:pt x="2274233" y="1272857"/>
                </a:lnTo>
                <a:lnTo>
                  <a:pt x="2277324" y="1267310"/>
                </a:lnTo>
                <a:lnTo>
                  <a:pt x="2255136" y="1254946"/>
                </a:lnTo>
                <a:close/>
              </a:path>
              <a:path w="2542540" h="1419225">
                <a:moveTo>
                  <a:pt x="2293965" y="1276583"/>
                </a:moveTo>
                <a:lnTo>
                  <a:pt x="2290874" y="1282131"/>
                </a:lnTo>
                <a:lnTo>
                  <a:pt x="2313061" y="1294494"/>
                </a:lnTo>
                <a:lnTo>
                  <a:pt x="2316152" y="1288947"/>
                </a:lnTo>
                <a:lnTo>
                  <a:pt x="2293965" y="1276583"/>
                </a:lnTo>
                <a:close/>
              </a:path>
              <a:path w="2542540" h="1419225">
                <a:moveTo>
                  <a:pt x="2332793" y="1298220"/>
                </a:moveTo>
                <a:lnTo>
                  <a:pt x="2329701" y="1303768"/>
                </a:lnTo>
                <a:lnTo>
                  <a:pt x="2351890" y="1316131"/>
                </a:lnTo>
                <a:lnTo>
                  <a:pt x="2354981" y="1310584"/>
                </a:lnTo>
                <a:lnTo>
                  <a:pt x="2332793" y="1298220"/>
                </a:lnTo>
                <a:close/>
              </a:path>
              <a:path w="2542540" h="1419225">
                <a:moveTo>
                  <a:pt x="2371622" y="1319857"/>
                </a:moveTo>
                <a:lnTo>
                  <a:pt x="2368530" y="1325405"/>
                </a:lnTo>
                <a:lnTo>
                  <a:pt x="2390717" y="1337768"/>
                </a:lnTo>
                <a:lnTo>
                  <a:pt x="2393809" y="1332222"/>
                </a:lnTo>
                <a:lnTo>
                  <a:pt x="2371622" y="1319857"/>
                </a:lnTo>
                <a:close/>
              </a:path>
              <a:path w="2542540" h="1419225">
                <a:moveTo>
                  <a:pt x="2410449" y="1341494"/>
                </a:moveTo>
                <a:lnTo>
                  <a:pt x="2407358" y="1347042"/>
                </a:lnTo>
                <a:lnTo>
                  <a:pt x="2429546" y="1359405"/>
                </a:lnTo>
                <a:lnTo>
                  <a:pt x="2432638" y="1353859"/>
                </a:lnTo>
                <a:lnTo>
                  <a:pt x="2410449" y="1341494"/>
                </a:lnTo>
                <a:close/>
              </a:path>
              <a:path w="2542540" h="1419225">
                <a:moveTo>
                  <a:pt x="2494318" y="1348248"/>
                </a:moveTo>
                <a:lnTo>
                  <a:pt x="2457225" y="1414811"/>
                </a:lnTo>
                <a:lnTo>
                  <a:pt x="2542334" y="1418623"/>
                </a:lnTo>
                <a:lnTo>
                  <a:pt x="2523138" y="1390488"/>
                </a:lnTo>
                <a:lnTo>
                  <a:pt x="2485323" y="1390488"/>
                </a:lnTo>
                <a:lnTo>
                  <a:pt x="2485015" y="1390315"/>
                </a:lnTo>
                <a:lnTo>
                  <a:pt x="2488106" y="1384768"/>
                </a:lnTo>
                <a:lnTo>
                  <a:pt x="2519235" y="1384768"/>
                </a:lnTo>
                <a:lnTo>
                  <a:pt x="2494318" y="1348248"/>
                </a:lnTo>
                <a:close/>
              </a:path>
              <a:path w="2542540" h="1419225">
                <a:moveTo>
                  <a:pt x="2488106" y="1384768"/>
                </a:moveTo>
                <a:lnTo>
                  <a:pt x="2485015" y="1390315"/>
                </a:lnTo>
                <a:lnTo>
                  <a:pt x="2485323" y="1390488"/>
                </a:lnTo>
                <a:lnTo>
                  <a:pt x="2488416" y="1384941"/>
                </a:lnTo>
                <a:lnTo>
                  <a:pt x="2488106" y="1384768"/>
                </a:lnTo>
                <a:close/>
              </a:path>
              <a:path w="2542540" h="1419225">
                <a:moveTo>
                  <a:pt x="2519235" y="1384768"/>
                </a:moveTo>
                <a:lnTo>
                  <a:pt x="2488106" y="1384768"/>
                </a:lnTo>
                <a:lnTo>
                  <a:pt x="2488416" y="1384941"/>
                </a:lnTo>
                <a:lnTo>
                  <a:pt x="2485323" y="1390488"/>
                </a:lnTo>
                <a:lnTo>
                  <a:pt x="2523138" y="1390488"/>
                </a:lnTo>
                <a:lnTo>
                  <a:pt x="2519235" y="1384768"/>
                </a:lnTo>
                <a:close/>
              </a:path>
              <a:path w="2542540" h="1419225">
                <a:moveTo>
                  <a:pt x="2449278" y="1363131"/>
                </a:moveTo>
                <a:lnTo>
                  <a:pt x="2446187" y="1368679"/>
                </a:lnTo>
                <a:lnTo>
                  <a:pt x="2468374" y="1381042"/>
                </a:lnTo>
                <a:lnTo>
                  <a:pt x="2471465" y="1375496"/>
                </a:lnTo>
                <a:lnTo>
                  <a:pt x="2449278" y="1363131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7518628" y="3586988"/>
            <a:ext cx="7531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solidFill>
                  <a:srgbClr val="444949"/>
                </a:solidFill>
                <a:latin typeface="Calibri"/>
                <a:cs typeface="Calibri"/>
              </a:rPr>
              <a:t>Failover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548383" y="2667000"/>
            <a:ext cx="1435608" cy="143560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1599477" y="4245355"/>
            <a:ext cx="12915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solidFill>
                  <a:srgbClr val="444949"/>
                </a:solidFill>
                <a:latin typeface="Calibri"/>
                <a:cs typeface="Calibri"/>
              </a:rPr>
              <a:t>Web</a:t>
            </a:r>
            <a:r>
              <a:rPr sz="1800" b="1" spc="-7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444949"/>
                </a:solidFill>
                <a:latin typeface="Calibri"/>
                <a:cs typeface="Calibri"/>
              </a:rPr>
              <a:t>browser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2982869" y="3347045"/>
            <a:ext cx="2333625" cy="76200"/>
          </a:xfrm>
          <a:custGeom>
            <a:avLst/>
            <a:gdLst/>
            <a:ahLst/>
            <a:cxnLst/>
            <a:rect l="l" t="t" r="r" b="b"/>
            <a:pathLst>
              <a:path w="2333625" h="76200">
                <a:moveTo>
                  <a:pt x="2257341" y="41274"/>
                </a:moveTo>
                <a:lnTo>
                  <a:pt x="2257341" y="76200"/>
                </a:lnTo>
                <a:lnTo>
                  <a:pt x="2327191" y="41275"/>
                </a:lnTo>
                <a:lnTo>
                  <a:pt x="2257341" y="41274"/>
                </a:lnTo>
                <a:close/>
              </a:path>
              <a:path w="2333625" h="76200">
                <a:moveTo>
                  <a:pt x="2257341" y="34924"/>
                </a:moveTo>
                <a:lnTo>
                  <a:pt x="2257341" y="41274"/>
                </a:lnTo>
                <a:lnTo>
                  <a:pt x="2270041" y="41275"/>
                </a:lnTo>
                <a:lnTo>
                  <a:pt x="2270041" y="34925"/>
                </a:lnTo>
                <a:lnTo>
                  <a:pt x="2257341" y="34924"/>
                </a:lnTo>
                <a:close/>
              </a:path>
              <a:path w="2333625" h="76200">
                <a:moveTo>
                  <a:pt x="2257341" y="0"/>
                </a:moveTo>
                <a:lnTo>
                  <a:pt x="2257341" y="34924"/>
                </a:lnTo>
                <a:lnTo>
                  <a:pt x="2270041" y="34925"/>
                </a:lnTo>
                <a:lnTo>
                  <a:pt x="2270041" y="41275"/>
                </a:lnTo>
                <a:lnTo>
                  <a:pt x="2327193" y="41273"/>
                </a:lnTo>
                <a:lnTo>
                  <a:pt x="2333541" y="38100"/>
                </a:lnTo>
                <a:lnTo>
                  <a:pt x="2257341" y="0"/>
                </a:lnTo>
                <a:close/>
              </a:path>
              <a:path w="2333625" h="76200">
                <a:moveTo>
                  <a:pt x="0" y="34923"/>
                </a:moveTo>
                <a:lnTo>
                  <a:pt x="0" y="41273"/>
                </a:lnTo>
                <a:lnTo>
                  <a:pt x="2257341" y="41274"/>
                </a:lnTo>
                <a:lnTo>
                  <a:pt x="2257341" y="34924"/>
                </a:lnTo>
                <a:lnTo>
                  <a:pt x="0" y="34923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3374542" y="3032252"/>
            <a:ext cx="12242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DNS</a:t>
            </a:r>
            <a:r>
              <a:rPr sz="1800" spc="-7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444949"/>
                </a:solidFill>
                <a:latin typeface="Calibri"/>
                <a:cs typeface="Calibri"/>
              </a:rPr>
              <a:t>Request</a:t>
            </a:r>
            <a:endParaRPr sz="18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65387508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374395"/>
            <a:ext cx="6274435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50" dirty="0"/>
              <a:t>Geo </a:t>
            </a:r>
            <a:r>
              <a:rPr spc="-80" dirty="0"/>
              <a:t>Location Routing</a:t>
            </a:r>
            <a:r>
              <a:rPr spc="110" dirty="0"/>
              <a:t> </a:t>
            </a:r>
            <a:r>
              <a:rPr spc="-125" dirty="0"/>
              <a:t>Policy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16939" y="1338783"/>
            <a:ext cx="4728210" cy="3604260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4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Different from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Latency</a:t>
            </a:r>
            <a:r>
              <a:rPr sz="2800" spc="7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based!</a:t>
            </a:r>
            <a:endParaRPr sz="2800">
              <a:latin typeface="Gill Sans MT"/>
              <a:cs typeface="Gill Sans MT"/>
            </a:endParaRPr>
          </a:p>
          <a:p>
            <a:pPr marL="241300" marR="467359" indent="-228600">
              <a:lnSpc>
                <a:spcPts val="2990"/>
              </a:lnSpc>
              <a:spcBef>
                <a:spcPts val="1055"/>
              </a:spcBef>
              <a:buSzPct val="101818"/>
              <a:buFont typeface="Arial"/>
              <a:buChar char="•"/>
              <a:tabLst>
                <a:tab pos="241300" algn="l"/>
              </a:tabLst>
            </a:pPr>
            <a:r>
              <a:rPr sz="4125" spc="-75" baseline="1010" dirty="0">
                <a:solidFill>
                  <a:srgbClr val="444949"/>
                </a:solidFill>
                <a:latin typeface="Gill Sans MT"/>
                <a:cs typeface="Gill Sans MT"/>
              </a:rPr>
              <a:t>This </a:t>
            </a:r>
            <a:r>
              <a:rPr sz="4125" spc="-112" baseline="1010" dirty="0">
                <a:solidFill>
                  <a:srgbClr val="444949"/>
                </a:solidFill>
                <a:latin typeface="Gill Sans MT"/>
                <a:cs typeface="Gill Sans MT"/>
              </a:rPr>
              <a:t>is </a:t>
            </a:r>
            <a:r>
              <a:rPr sz="4125" spc="-60" baseline="1010" dirty="0">
                <a:solidFill>
                  <a:srgbClr val="444949"/>
                </a:solidFill>
                <a:latin typeface="Gill Sans MT"/>
                <a:cs typeface="Gill Sans MT"/>
              </a:rPr>
              <a:t>routing </a:t>
            </a:r>
            <a:r>
              <a:rPr sz="4125" spc="7" baseline="1010" dirty="0">
                <a:solidFill>
                  <a:srgbClr val="444949"/>
                </a:solidFill>
                <a:latin typeface="Gill Sans MT"/>
                <a:cs typeface="Gill Sans MT"/>
              </a:rPr>
              <a:t>based </a:t>
            </a:r>
            <a:r>
              <a:rPr sz="4125" baseline="1010" dirty="0">
                <a:solidFill>
                  <a:srgbClr val="444949"/>
                </a:solidFill>
                <a:latin typeface="Gill Sans MT"/>
                <a:cs typeface="Gill Sans MT"/>
              </a:rPr>
              <a:t>on </a:t>
            </a:r>
            <a:r>
              <a:rPr sz="4125" spc="-82" baseline="1010" dirty="0">
                <a:solidFill>
                  <a:srgbClr val="444949"/>
                </a:solidFill>
                <a:latin typeface="Gill Sans MT"/>
                <a:cs typeface="Gill Sans MT"/>
              </a:rPr>
              <a:t>user </a:t>
            </a:r>
            <a:r>
              <a:rPr sz="2750" spc="-5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750" spc="-30" dirty="0">
                <a:solidFill>
                  <a:srgbClr val="444949"/>
                </a:solidFill>
                <a:latin typeface="Gill Sans MT"/>
                <a:cs typeface="Gill Sans MT"/>
              </a:rPr>
              <a:t>location</a:t>
            </a:r>
            <a:endParaRPr sz="2750">
              <a:latin typeface="Gill Sans MT"/>
              <a:cs typeface="Gill Sans MT"/>
            </a:endParaRPr>
          </a:p>
          <a:p>
            <a:pPr marL="241300" marR="5080" indent="-228600">
              <a:lnSpc>
                <a:spcPts val="3020"/>
              </a:lnSpc>
              <a:spcBef>
                <a:spcPts val="105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Here </a:t>
            </a:r>
            <a:r>
              <a:rPr sz="2800" spc="-35" dirty="0">
                <a:solidFill>
                  <a:srgbClr val="444949"/>
                </a:solidFill>
                <a:latin typeface="Gill Sans MT"/>
                <a:cs typeface="Gill Sans MT"/>
              </a:rPr>
              <a:t>we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specify: </a:t>
            </a:r>
            <a:r>
              <a:rPr sz="2800" spc="-65" dirty="0">
                <a:solidFill>
                  <a:srgbClr val="444949"/>
                </a:solidFill>
                <a:latin typeface="Gill Sans MT"/>
                <a:cs typeface="Gill Sans MT"/>
              </a:rPr>
              <a:t>traffic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from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the  </a:t>
            </a:r>
            <a:r>
              <a:rPr sz="2800" spc="-195" dirty="0">
                <a:solidFill>
                  <a:srgbClr val="444949"/>
                </a:solidFill>
                <a:latin typeface="Gill Sans MT"/>
                <a:cs typeface="Gill Sans MT"/>
              </a:rPr>
              <a:t>UK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should </a:t>
            </a:r>
            <a:r>
              <a:rPr sz="2800" spc="-10" dirty="0">
                <a:solidFill>
                  <a:srgbClr val="444949"/>
                </a:solidFill>
                <a:latin typeface="Gill Sans MT"/>
                <a:cs typeface="Gill Sans MT"/>
              </a:rPr>
              <a:t>go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2800" spc="-75" dirty="0">
                <a:solidFill>
                  <a:srgbClr val="444949"/>
                </a:solidFill>
                <a:latin typeface="Gill Sans MT"/>
                <a:cs typeface="Gill Sans MT"/>
              </a:rPr>
              <a:t>this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specific</a:t>
            </a:r>
            <a:r>
              <a:rPr sz="2800" spc="-29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IP</a:t>
            </a:r>
            <a:endParaRPr sz="2800">
              <a:latin typeface="Gill Sans MT"/>
              <a:cs typeface="Gill Sans MT"/>
            </a:endParaRPr>
          </a:p>
          <a:p>
            <a:pPr marL="241300" marR="149860" indent="-228600">
              <a:lnSpc>
                <a:spcPts val="3020"/>
              </a:lnSpc>
              <a:spcBef>
                <a:spcPts val="101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Should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create </a:t>
            </a:r>
            <a:r>
              <a:rPr sz="2800" dirty="0">
                <a:solidFill>
                  <a:srgbClr val="444949"/>
                </a:solidFill>
                <a:latin typeface="Gill Sans MT"/>
                <a:cs typeface="Gill Sans MT"/>
              </a:rPr>
              <a:t>a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“default”</a:t>
            </a:r>
            <a:r>
              <a:rPr sz="2800" spc="-50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policy 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(in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case </a:t>
            </a:r>
            <a:r>
              <a:rPr sz="2800" spc="-90" dirty="0">
                <a:solidFill>
                  <a:srgbClr val="444949"/>
                </a:solidFill>
                <a:latin typeface="Gill Sans MT"/>
                <a:cs typeface="Gill Sans MT"/>
              </a:rPr>
              <a:t>there’s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no </a:t>
            </a:r>
            <a:r>
              <a:rPr sz="2800" spc="-35" dirty="0">
                <a:solidFill>
                  <a:srgbClr val="444949"/>
                </a:solidFill>
                <a:latin typeface="Gill Sans MT"/>
                <a:cs typeface="Gill Sans MT"/>
              </a:rPr>
              <a:t>match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on 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location)</a:t>
            </a:r>
            <a:endParaRPr sz="2800">
              <a:latin typeface="Gill Sans MT"/>
              <a:cs typeface="Gill Sans MT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928104" y="1444752"/>
            <a:ext cx="4203192" cy="43555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739237" y="4709449"/>
            <a:ext cx="608330" cy="1622425"/>
          </a:xfrm>
          <a:custGeom>
            <a:avLst/>
            <a:gdLst/>
            <a:ahLst/>
            <a:cxnLst/>
            <a:rect l="l" t="t" r="r" b="b"/>
            <a:pathLst>
              <a:path w="608329" h="1622425">
                <a:moveTo>
                  <a:pt x="569459" y="1551649"/>
                </a:moveTo>
                <a:lnTo>
                  <a:pt x="536679" y="1563697"/>
                </a:lnTo>
                <a:lnTo>
                  <a:pt x="598726" y="1622077"/>
                </a:lnTo>
                <a:lnTo>
                  <a:pt x="605274" y="1563569"/>
                </a:lnTo>
                <a:lnTo>
                  <a:pt x="573840" y="1563569"/>
                </a:lnTo>
                <a:lnTo>
                  <a:pt x="569459" y="1551649"/>
                </a:lnTo>
                <a:close/>
              </a:path>
              <a:path w="608329" h="1622425">
                <a:moveTo>
                  <a:pt x="575420" y="1549459"/>
                </a:moveTo>
                <a:lnTo>
                  <a:pt x="569459" y="1551649"/>
                </a:lnTo>
                <a:lnTo>
                  <a:pt x="573840" y="1563569"/>
                </a:lnTo>
                <a:lnTo>
                  <a:pt x="579800" y="1561378"/>
                </a:lnTo>
                <a:lnTo>
                  <a:pt x="575420" y="1549459"/>
                </a:lnTo>
                <a:close/>
              </a:path>
              <a:path w="608329" h="1622425">
                <a:moveTo>
                  <a:pt x="608201" y="1537411"/>
                </a:moveTo>
                <a:lnTo>
                  <a:pt x="575420" y="1549459"/>
                </a:lnTo>
                <a:lnTo>
                  <a:pt x="579800" y="1561378"/>
                </a:lnTo>
                <a:lnTo>
                  <a:pt x="573840" y="1563569"/>
                </a:lnTo>
                <a:lnTo>
                  <a:pt x="605274" y="1563569"/>
                </a:lnTo>
                <a:lnTo>
                  <a:pt x="608201" y="1537411"/>
                </a:lnTo>
                <a:close/>
              </a:path>
              <a:path w="608329" h="1622425">
                <a:moveTo>
                  <a:pt x="5960" y="0"/>
                </a:moveTo>
                <a:lnTo>
                  <a:pt x="0" y="2190"/>
                </a:lnTo>
                <a:lnTo>
                  <a:pt x="569459" y="1551649"/>
                </a:lnTo>
                <a:lnTo>
                  <a:pt x="575420" y="1549459"/>
                </a:lnTo>
                <a:lnTo>
                  <a:pt x="5960" y="0"/>
                </a:lnTo>
                <a:close/>
              </a:path>
            </a:pathLst>
          </a:custGeom>
          <a:solidFill>
            <a:srgbClr val="5091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9416704" y="6165596"/>
            <a:ext cx="13709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A:</a:t>
            </a:r>
            <a:r>
              <a:rPr sz="1800" spc="-3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22.33.44.55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8240531" y="920316"/>
            <a:ext cx="793750" cy="1853564"/>
          </a:xfrm>
          <a:custGeom>
            <a:avLst/>
            <a:gdLst/>
            <a:ahLst/>
            <a:cxnLst/>
            <a:rect l="l" t="t" r="r" b="b"/>
            <a:pathLst>
              <a:path w="793750" h="1853564">
                <a:moveTo>
                  <a:pt x="755334" y="68916"/>
                </a:moveTo>
                <a:lnTo>
                  <a:pt x="0" y="1850558"/>
                </a:lnTo>
                <a:lnTo>
                  <a:pt x="5845" y="1853037"/>
                </a:lnTo>
                <a:lnTo>
                  <a:pt x="761181" y="71395"/>
                </a:lnTo>
                <a:lnTo>
                  <a:pt x="755334" y="68916"/>
                </a:lnTo>
                <a:close/>
              </a:path>
              <a:path w="793750" h="1853564">
                <a:moveTo>
                  <a:pt x="791591" y="57226"/>
                </a:moveTo>
                <a:lnTo>
                  <a:pt x="760290" y="57226"/>
                </a:lnTo>
                <a:lnTo>
                  <a:pt x="766137" y="59705"/>
                </a:lnTo>
                <a:lnTo>
                  <a:pt x="761181" y="71395"/>
                </a:lnTo>
                <a:lnTo>
                  <a:pt x="793335" y="85027"/>
                </a:lnTo>
                <a:lnTo>
                  <a:pt x="791591" y="57226"/>
                </a:lnTo>
                <a:close/>
              </a:path>
              <a:path w="793750" h="1853564">
                <a:moveTo>
                  <a:pt x="760290" y="57226"/>
                </a:moveTo>
                <a:lnTo>
                  <a:pt x="755334" y="68916"/>
                </a:lnTo>
                <a:lnTo>
                  <a:pt x="761181" y="71395"/>
                </a:lnTo>
                <a:lnTo>
                  <a:pt x="766137" y="59705"/>
                </a:lnTo>
                <a:lnTo>
                  <a:pt x="760290" y="57226"/>
                </a:lnTo>
                <a:close/>
              </a:path>
              <a:path w="793750" h="1853564">
                <a:moveTo>
                  <a:pt x="788000" y="0"/>
                </a:moveTo>
                <a:lnTo>
                  <a:pt x="723179" y="55284"/>
                </a:lnTo>
                <a:lnTo>
                  <a:pt x="755334" y="68916"/>
                </a:lnTo>
                <a:lnTo>
                  <a:pt x="760290" y="57226"/>
                </a:lnTo>
                <a:lnTo>
                  <a:pt x="791591" y="57226"/>
                </a:lnTo>
                <a:lnTo>
                  <a:pt x="788000" y="0"/>
                </a:lnTo>
                <a:close/>
              </a:path>
            </a:pathLst>
          </a:custGeom>
          <a:solidFill>
            <a:srgbClr val="5091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8620066" y="526796"/>
            <a:ext cx="13709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A:</a:t>
            </a:r>
            <a:r>
              <a:rPr sz="1800" spc="-3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11.22.33.44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478206" y="2203603"/>
            <a:ext cx="1947545" cy="2051050"/>
          </a:xfrm>
          <a:custGeom>
            <a:avLst/>
            <a:gdLst/>
            <a:ahLst/>
            <a:cxnLst/>
            <a:rect l="l" t="t" r="r" b="b"/>
            <a:pathLst>
              <a:path w="1947545" h="2051050">
                <a:moveTo>
                  <a:pt x="973580" y="0"/>
                </a:moveTo>
                <a:lnTo>
                  <a:pt x="926409" y="1182"/>
                </a:lnTo>
                <a:lnTo>
                  <a:pt x="879818" y="4693"/>
                </a:lnTo>
                <a:lnTo>
                  <a:pt x="833857" y="10479"/>
                </a:lnTo>
                <a:lnTo>
                  <a:pt x="788577" y="18486"/>
                </a:lnTo>
                <a:lnTo>
                  <a:pt x="744030" y="28661"/>
                </a:lnTo>
                <a:lnTo>
                  <a:pt x="700266" y="40950"/>
                </a:lnTo>
                <a:lnTo>
                  <a:pt x="657337" y="55299"/>
                </a:lnTo>
                <a:lnTo>
                  <a:pt x="615293" y="71654"/>
                </a:lnTo>
                <a:lnTo>
                  <a:pt x="574185" y="89962"/>
                </a:lnTo>
                <a:lnTo>
                  <a:pt x="534065" y="110170"/>
                </a:lnTo>
                <a:lnTo>
                  <a:pt x="494983" y="132223"/>
                </a:lnTo>
                <a:lnTo>
                  <a:pt x="456991" y="156067"/>
                </a:lnTo>
                <a:lnTo>
                  <a:pt x="420139" y="181649"/>
                </a:lnTo>
                <a:lnTo>
                  <a:pt x="384478" y="208916"/>
                </a:lnTo>
                <a:lnTo>
                  <a:pt x="350060" y="237813"/>
                </a:lnTo>
                <a:lnTo>
                  <a:pt x="316935" y="268287"/>
                </a:lnTo>
                <a:lnTo>
                  <a:pt x="285155" y="300284"/>
                </a:lnTo>
                <a:lnTo>
                  <a:pt x="254770" y="333751"/>
                </a:lnTo>
                <a:lnTo>
                  <a:pt x="225831" y="368633"/>
                </a:lnTo>
                <a:lnTo>
                  <a:pt x="198390" y="404877"/>
                </a:lnTo>
                <a:lnTo>
                  <a:pt x="172497" y="442430"/>
                </a:lnTo>
                <a:lnTo>
                  <a:pt x="148204" y="481237"/>
                </a:lnTo>
                <a:lnTo>
                  <a:pt x="125561" y="521246"/>
                </a:lnTo>
                <a:lnTo>
                  <a:pt x="104619" y="562401"/>
                </a:lnTo>
                <a:lnTo>
                  <a:pt x="85430" y="604650"/>
                </a:lnTo>
                <a:lnTo>
                  <a:pt x="68044" y="647939"/>
                </a:lnTo>
                <a:lnTo>
                  <a:pt x="52513" y="692213"/>
                </a:lnTo>
                <a:lnTo>
                  <a:pt x="38887" y="737421"/>
                </a:lnTo>
                <a:lnTo>
                  <a:pt x="27217" y="783506"/>
                </a:lnTo>
                <a:lnTo>
                  <a:pt x="17555" y="830417"/>
                </a:lnTo>
                <a:lnTo>
                  <a:pt x="9951" y="878099"/>
                </a:lnTo>
                <a:lnTo>
                  <a:pt x="4456" y="926499"/>
                </a:lnTo>
                <a:lnTo>
                  <a:pt x="1122" y="975563"/>
                </a:lnTo>
                <a:lnTo>
                  <a:pt x="0" y="1025236"/>
                </a:lnTo>
                <a:lnTo>
                  <a:pt x="1122" y="1074910"/>
                </a:lnTo>
                <a:lnTo>
                  <a:pt x="4456" y="1123973"/>
                </a:lnTo>
                <a:lnTo>
                  <a:pt x="9951" y="1172373"/>
                </a:lnTo>
                <a:lnTo>
                  <a:pt x="17555" y="1220055"/>
                </a:lnTo>
                <a:lnTo>
                  <a:pt x="27217" y="1266966"/>
                </a:lnTo>
                <a:lnTo>
                  <a:pt x="38887" y="1313051"/>
                </a:lnTo>
                <a:lnTo>
                  <a:pt x="52513" y="1358258"/>
                </a:lnTo>
                <a:lnTo>
                  <a:pt x="68044" y="1402533"/>
                </a:lnTo>
                <a:lnTo>
                  <a:pt x="85430" y="1445822"/>
                </a:lnTo>
                <a:lnTo>
                  <a:pt x="104619" y="1488071"/>
                </a:lnTo>
                <a:lnTo>
                  <a:pt x="125561" y="1529226"/>
                </a:lnTo>
                <a:lnTo>
                  <a:pt x="148204" y="1569234"/>
                </a:lnTo>
                <a:lnTo>
                  <a:pt x="172497" y="1608041"/>
                </a:lnTo>
                <a:lnTo>
                  <a:pt x="198390" y="1645594"/>
                </a:lnTo>
                <a:lnTo>
                  <a:pt x="225831" y="1681838"/>
                </a:lnTo>
                <a:lnTo>
                  <a:pt x="254770" y="1716721"/>
                </a:lnTo>
                <a:lnTo>
                  <a:pt x="285155" y="1750187"/>
                </a:lnTo>
                <a:lnTo>
                  <a:pt x="316935" y="1782184"/>
                </a:lnTo>
                <a:lnTo>
                  <a:pt x="350060" y="1812658"/>
                </a:lnTo>
                <a:lnTo>
                  <a:pt x="384478" y="1841555"/>
                </a:lnTo>
                <a:lnTo>
                  <a:pt x="420139" y="1868822"/>
                </a:lnTo>
                <a:lnTo>
                  <a:pt x="456991" y="1894404"/>
                </a:lnTo>
                <a:lnTo>
                  <a:pt x="494983" y="1918249"/>
                </a:lnTo>
                <a:lnTo>
                  <a:pt x="534065" y="1940301"/>
                </a:lnTo>
                <a:lnTo>
                  <a:pt x="574185" y="1960509"/>
                </a:lnTo>
                <a:lnTo>
                  <a:pt x="615293" y="1978817"/>
                </a:lnTo>
                <a:lnTo>
                  <a:pt x="657337" y="1995172"/>
                </a:lnTo>
                <a:lnTo>
                  <a:pt x="700266" y="2009521"/>
                </a:lnTo>
                <a:lnTo>
                  <a:pt x="744030" y="2021810"/>
                </a:lnTo>
                <a:lnTo>
                  <a:pt x="788577" y="2031985"/>
                </a:lnTo>
                <a:lnTo>
                  <a:pt x="833857" y="2039992"/>
                </a:lnTo>
                <a:lnTo>
                  <a:pt x="879818" y="2045778"/>
                </a:lnTo>
                <a:lnTo>
                  <a:pt x="926409" y="2049289"/>
                </a:lnTo>
                <a:lnTo>
                  <a:pt x="973580" y="2050472"/>
                </a:lnTo>
                <a:lnTo>
                  <a:pt x="1020751" y="2049289"/>
                </a:lnTo>
                <a:lnTo>
                  <a:pt x="1067343" y="2045778"/>
                </a:lnTo>
                <a:lnTo>
                  <a:pt x="1113304" y="2039992"/>
                </a:lnTo>
                <a:lnTo>
                  <a:pt x="1158583" y="2031985"/>
                </a:lnTo>
                <a:lnTo>
                  <a:pt x="1203131" y="2021810"/>
                </a:lnTo>
                <a:lnTo>
                  <a:pt x="1246894" y="2009521"/>
                </a:lnTo>
                <a:lnTo>
                  <a:pt x="1289824" y="1995172"/>
                </a:lnTo>
                <a:lnTo>
                  <a:pt x="1331868" y="1978817"/>
                </a:lnTo>
                <a:lnTo>
                  <a:pt x="1372975" y="1960509"/>
                </a:lnTo>
                <a:lnTo>
                  <a:pt x="1413096" y="1940301"/>
                </a:lnTo>
                <a:lnTo>
                  <a:pt x="1452177" y="1918249"/>
                </a:lnTo>
                <a:lnTo>
                  <a:pt x="1490170" y="1894404"/>
                </a:lnTo>
                <a:lnTo>
                  <a:pt x="1527022" y="1868822"/>
                </a:lnTo>
                <a:lnTo>
                  <a:pt x="1562682" y="1841555"/>
                </a:lnTo>
                <a:lnTo>
                  <a:pt x="1597101" y="1812658"/>
                </a:lnTo>
                <a:lnTo>
                  <a:pt x="1630225" y="1782184"/>
                </a:lnTo>
                <a:lnTo>
                  <a:pt x="1662006" y="1750187"/>
                </a:lnTo>
                <a:lnTo>
                  <a:pt x="1692391" y="1716721"/>
                </a:lnTo>
                <a:lnTo>
                  <a:pt x="1721329" y="1681838"/>
                </a:lnTo>
                <a:lnTo>
                  <a:pt x="1748771" y="1645594"/>
                </a:lnTo>
                <a:lnTo>
                  <a:pt x="1774663" y="1608041"/>
                </a:lnTo>
                <a:lnTo>
                  <a:pt x="1798957" y="1569234"/>
                </a:lnTo>
                <a:lnTo>
                  <a:pt x="1821600" y="1529226"/>
                </a:lnTo>
                <a:lnTo>
                  <a:pt x="1842541" y="1488071"/>
                </a:lnTo>
                <a:lnTo>
                  <a:pt x="1861731" y="1445822"/>
                </a:lnTo>
                <a:lnTo>
                  <a:pt x="1879116" y="1402533"/>
                </a:lnTo>
                <a:lnTo>
                  <a:pt x="1894648" y="1358258"/>
                </a:lnTo>
                <a:lnTo>
                  <a:pt x="1908274" y="1313051"/>
                </a:lnTo>
                <a:lnTo>
                  <a:pt x="1919944" y="1266966"/>
                </a:lnTo>
                <a:lnTo>
                  <a:pt x="1929606" y="1220055"/>
                </a:lnTo>
                <a:lnTo>
                  <a:pt x="1937210" y="1172373"/>
                </a:lnTo>
                <a:lnTo>
                  <a:pt x="1942704" y="1123973"/>
                </a:lnTo>
                <a:lnTo>
                  <a:pt x="1946038" y="1074910"/>
                </a:lnTo>
                <a:lnTo>
                  <a:pt x="1947161" y="1025236"/>
                </a:lnTo>
                <a:lnTo>
                  <a:pt x="1946038" y="975563"/>
                </a:lnTo>
                <a:lnTo>
                  <a:pt x="1942704" y="926499"/>
                </a:lnTo>
                <a:lnTo>
                  <a:pt x="1937210" y="878099"/>
                </a:lnTo>
                <a:lnTo>
                  <a:pt x="1929606" y="830417"/>
                </a:lnTo>
                <a:lnTo>
                  <a:pt x="1919944" y="783506"/>
                </a:lnTo>
                <a:lnTo>
                  <a:pt x="1908274" y="737421"/>
                </a:lnTo>
                <a:lnTo>
                  <a:pt x="1894648" y="692213"/>
                </a:lnTo>
                <a:lnTo>
                  <a:pt x="1879116" y="647939"/>
                </a:lnTo>
                <a:lnTo>
                  <a:pt x="1861731" y="604650"/>
                </a:lnTo>
                <a:lnTo>
                  <a:pt x="1842541" y="562401"/>
                </a:lnTo>
                <a:lnTo>
                  <a:pt x="1821600" y="521246"/>
                </a:lnTo>
                <a:lnTo>
                  <a:pt x="1798957" y="481237"/>
                </a:lnTo>
                <a:lnTo>
                  <a:pt x="1774663" y="442430"/>
                </a:lnTo>
                <a:lnTo>
                  <a:pt x="1748771" y="404877"/>
                </a:lnTo>
                <a:lnTo>
                  <a:pt x="1721329" y="368633"/>
                </a:lnTo>
                <a:lnTo>
                  <a:pt x="1692391" y="333751"/>
                </a:lnTo>
                <a:lnTo>
                  <a:pt x="1662006" y="300284"/>
                </a:lnTo>
                <a:lnTo>
                  <a:pt x="1630225" y="268287"/>
                </a:lnTo>
                <a:lnTo>
                  <a:pt x="1597101" y="237813"/>
                </a:lnTo>
                <a:lnTo>
                  <a:pt x="1562682" y="208916"/>
                </a:lnTo>
                <a:lnTo>
                  <a:pt x="1527022" y="181649"/>
                </a:lnTo>
                <a:lnTo>
                  <a:pt x="1490170" y="156067"/>
                </a:lnTo>
                <a:lnTo>
                  <a:pt x="1452177" y="132223"/>
                </a:lnTo>
                <a:lnTo>
                  <a:pt x="1413096" y="110170"/>
                </a:lnTo>
                <a:lnTo>
                  <a:pt x="1372975" y="89962"/>
                </a:lnTo>
                <a:lnTo>
                  <a:pt x="1331868" y="71654"/>
                </a:lnTo>
                <a:lnTo>
                  <a:pt x="1289824" y="55299"/>
                </a:lnTo>
                <a:lnTo>
                  <a:pt x="1246894" y="40950"/>
                </a:lnTo>
                <a:lnTo>
                  <a:pt x="1203131" y="28661"/>
                </a:lnTo>
                <a:lnTo>
                  <a:pt x="1158583" y="18486"/>
                </a:lnTo>
                <a:lnTo>
                  <a:pt x="1113304" y="10479"/>
                </a:lnTo>
                <a:lnTo>
                  <a:pt x="1067343" y="4693"/>
                </a:lnTo>
                <a:lnTo>
                  <a:pt x="1020751" y="1182"/>
                </a:lnTo>
                <a:lnTo>
                  <a:pt x="973580" y="0"/>
                </a:lnTo>
                <a:close/>
              </a:path>
            </a:pathLst>
          </a:custGeom>
          <a:solidFill>
            <a:srgbClr val="5091D0">
              <a:alpha val="4901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478206" y="2203603"/>
            <a:ext cx="1947545" cy="2051050"/>
          </a:xfrm>
          <a:custGeom>
            <a:avLst/>
            <a:gdLst/>
            <a:ahLst/>
            <a:cxnLst/>
            <a:rect l="l" t="t" r="r" b="b"/>
            <a:pathLst>
              <a:path w="1947545" h="2051050">
                <a:moveTo>
                  <a:pt x="0" y="1025236"/>
                </a:moveTo>
                <a:lnTo>
                  <a:pt x="1122" y="975562"/>
                </a:lnTo>
                <a:lnTo>
                  <a:pt x="4456" y="926498"/>
                </a:lnTo>
                <a:lnTo>
                  <a:pt x="9951" y="878099"/>
                </a:lnTo>
                <a:lnTo>
                  <a:pt x="17555" y="830417"/>
                </a:lnTo>
                <a:lnTo>
                  <a:pt x="27217" y="783506"/>
                </a:lnTo>
                <a:lnTo>
                  <a:pt x="38887" y="737420"/>
                </a:lnTo>
                <a:lnTo>
                  <a:pt x="52513" y="692213"/>
                </a:lnTo>
                <a:lnTo>
                  <a:pt x="68044" y="647938"/>
                </a:lnTo>
                <a:lnTo>
                  <a:pt x="85430" y="604650"/>
                </a:lnTo>
                <a:lnTo>
                  <a:pt x="104619" y="562401"/>
                </a:lnTo>
                <a:lnTo>
                  <a:pt x="125561" y="521245"/>
                </a:lnTo>
                <a:lnTo>
                  <a:pt x="148204" y="481237"/>
                </a:lnTo>
                <a:lnTo>
                  <a:pt x="172497" y="442430"/>
                </a:lnTo>
                <a:lnTo>
                  <a:pt x="198390" y="404877"/>
                </a:lnTo>
                <a:lnTo>
                  <a:pt x="225831" y="368633"/>
                </a:lnTo>
                <a:lnTo>
                  <a:pt x="254770" y="333751"/>
                </a:lnTo>
                <a:lnTo>
                  <a:pt x="285155" y="300284"/>
                </a:lnTo>
                <a:lnTo>
                  <a:pt x="316935" y="268287"/>
                </a:lnTo>
                <a:lnTo>
                  <a:pt x="350060" y="237813"/>
                </a:lnTo>
                <a:lnTo>
                  <a:pt x="384478" y="208916"/>
                </a:lnTo>
                <a:lnTo>
                  <a:pt x="420139" y="181649"/>
                </a:lnTo>
                <a:lnTo>
                  <a:pt x="456991" y="156067"/>
                </a:lnTo>
                <a:lnTo>
                  <a:pt x="494983" y="132223"/>
                </a:lnTo>
                <a:lnTo>
                  <a:pt x="534065" y="110170"/>
                </a:lnTo>
                <a:lnTo>
                  <a:pt x="574185" y="89963"/>
                </a:lnTo>
                <a:lnTo>
                  <a:pt x="615293" y="71654"/>
                </a:lnTo>
                <a:lnTo>
                  <a:pt x="657337" y="55299"/>
                </a:lnTo>
                <a:lnTo>
                  <a:pt x="700266" y="40950"/>
                </a:lnTo>
                <a:lnTo>
                  <a:pt x="744030" y="28661"/>
                </a:lnTo>
                <a:lnTo>
                  <a:pt x="788577" y="18486"/>
                </a:lnTo>
                <a:lnTo>
                  <a:pt x="833857" y="10479"/>
                </a:lnTo>
                <a:lnTo>
                  <a:pt x="879818" y="4693"/>
                </a:lnTo>
                <a:lnTo>
                  <a:pt x="926409" y="1182"/>
                </a:lnTo>
                <a:lnTo>
                  <a:pt x="973580" y="0"/>
                </a:lnTo>
                <a:lnTo>
                  <a:pt x="1020751" y="1182"/>
                </a:lnTo>
                <a:lnTo>
                  <a:pt x="1067342" y="4693"/>
                </a:lnTo>
                <a:lnTo>
                  <a:pt x="1113303" y="10479"/>
                </a:lnTo>
                <a:lnTo>
                  <a:pt x="1158583" y="18486"/>
                </a:lnTo>
                <a:lnTo>
                  <a:pt x="1203130" y="28661"/>
                </a:lnTo>
                <a:lnTo>
                  <a:pt x="1246894" y="40950"/>
                </a:lnTo>
                <a:lnTo>
                  <a:pt x="1289823" y="55299"/>
                </a:lnTo>
                <a:lnTo>
                  <a:pt x="1331867" y="71654"/>
                </a:lnTo>
                <a:lnTo>
                  <a:pt x="1372975" y="89963"/>
                </a:lnTo>
                <a:lnTo>
                  <a:pt x="1413095" y="110170"/>
                </a:lnTo>
                <a:lnTo>
                  <a:pt x="1452177" y="132223"/>
                </a:lnTo>
                <a:lnTo>
                  <a:pt x="1490169" y="156067"/>
                </a:lnTo>
                <a:lnTo>
                  <a:pt x="1527021" y="181649"/>
                </a:lnTo>
                <a:lnTo>
                  <a:pt x="1562682" y="208916"/>
                </a:lnTo>
                <a:lnTo>
                  <a:pt x="1597100" y="237813"/>
                </a:lnTo>
                <a:lnTo>
                  <a:pt x="1630225" y="268287"/>
                </a:lnTo>
                <a:lnTo>
                  <a:pt x="1662005" y="300284"/>
                </a:lnTo>
                <a:lnTo>
                  <a:pt x="1692390" y="333751"/>
                </a:lnTo>
                <a:lnTo>
                  <a:pt x="1721329" y="368633"/>
                </a:lnTo>
                <a:lnTo>
                  <a:pt x="1748770" y="404877"/>
                </a:lnTo>
                <a:lnTo>
                  <a:pt x="1774663" y="442430"/>
                </a:lnTo>
                <a:lnTo>
                  <a:pt x="1798956" y="481237"/>
                </a:lnTo>
                <a:lnTo>
                  <a:pt x="1821599" y="521245"/>
                </a:lnTo>
                <a:lnTo>
                  <a:pt x="1842541" y="562401"/>
                </a:lnTo>
                <a:lnTo>
                  <a:pt x="1861730" y="604650"/>
                </a:lnTo>
                <a:lnTo>
                  <a:pt x="1879116" y="647938"/>
                </a:lnTo>
                <a:lnTo>
                  <a:pt x="1894647" y="692213"/>
                </a:lnTo>
                <a:lnTo>
                  <a:pt x="1908274" y="737420"/>
                </a:lnTo>
                <a:lnTo>
                  <a:pt x="1919943" y="783506"/>
                </a:lnTo>
                <a:lnTo>
                  <a:pt x="1929605" y="830417"/>
                </a:lnTo>
                <a:lnTo>
                  <a:pt x="1937209" y="878099"/>
                </a:lnTo>
                <a:lnTo>
                  <a:pt x="1942704" y="926498"/>
                </a:lnTo>
                <a:lnTo>
                  <a:pt x="1946038" y="975562"/>
                </a:lnTo>
                <a:lnTo>
                  <a:pt x="1947161" y="1025236"/>
                </a:lnTo>
                <a:lnTo>
                  <a:pt x="1946038" y="1074909"/>
                </a:lnTo>
                <a:lnTo>
                  <a:pt x="1942704" y="1123973"/>
                </a:lnTo>
                <a:lnTo>
                  <a:pt x="1937209" y="1172372"/>
                </a:lnTo>
                <a:lnTo>
                  <a:pt x="1929605" y="1220054"/>
                </a:lnTo>
                <a:lnTo>
                  <a:pt x="1919943" y="1266965"/>
                </a:lnTo>
                <a:lnTo>
                  <a:pt x="1908274" y="1313051"/>
                </a:lnTo>
                <a:lnTo>
                  <a:pt x="1894647" y="1358258"/>
                </a:lnTo>
                <a:lnTo>
                  <a:pt x="1879116" y="1402533"/>
                </a:lnTo>
                <a:lnTo>
                  <a:pt x="1861730" y="1445821"/>
                </a:lnTo>
                <a:lnTo>
                  <a:pt x="1842541" y="1488070"/>
                </a:lnTo>
                <a:lnTo>
                  <a:pt x="1821599" y="1529225"/>
                </a:lnTo>
                <a:lnTo>
                  <a:pt x="1798956" y="1569234"/>
                </a:lnTo>
                <a:lnTo>
                  <a:pt x="1774663" y="1608041"/>
                </a:lnTo>
                <a:lnTo>
                  <a:pt x="1748770" y="1645594"/>
                </a:lnTo>
                <a:lnTo>
                  <a:pt x="1721329" y="1681838"/>
                </a:lnTo>
                <a:lnTo>
                  <a:pt x="1692390" y="1716720"/>
                </a:lnTo>
                <a:lnTo>
                  <a:pt x="1662005" y="1750187"/>
                </a:lnTo>
                <a:lnTo>
                  <a:pt x="1630225" y="1782184"/>
                </a:lnTo>
                <a:lnTo>
                  <a:pt x="1597100" y="1812658"/>
                </a:lnTo>
                <a:lnTo>
                  <a:pt x="1562682" y="1841555"/>
                </a:lnTo>
                <a:lnTo>
                  <a:pt x="1527021" y="1868822"/>
                </a:lnTo>
                <a:lnTo>
                  <a:pt x="1490169" y="1894404"/>
                </a:lnTo>
                <a:lnTo>
                  <a:pt x="1452177" y="1918248"/>
                </a:lnTo>
                <a:lnTo>
                  <a:pt x="1413095" y="1940301"/>
                </a:lnTo>
                <a:lnTo>
                  <a:pt x="1372975" y="1960508"/>
                </a:lnTo>
                <a:lnTo>
                  <a:pt x="1331867" y="1978817"/>
                </a:lnTo>
                <a:lnTo>
                  <a:pt x="1289823" y="1995172"/>
                </a:lnTo>
                <a:lnTo>
                  <a:pt x="1246894" y="2009521"/>
                </a:lnTo>
                <a:lnTo>
                  <a:pt x="1203130" y="2021810"/>
                </a:lnTo>
                <a:lnTo>
                  <a:pt x="1158583" y="2031985"/>
                </a:lnTo>
                <a:lnTo>
                  <a:pt x="1113303" y="2039992"/>
                </a:lnTo>
                <a:lnTo>
                  <a:pt x="1067342" y="2045778"/>
                </a:lnTo>
                <a:lnTo>
                  <a:pt x="1020751" y="2049289"/>
                </a:lnTo>
                <a:lnTo>
                  <a:pt x="973580" y="2050472"/>
                </a:lnTo>
                <a:lnTo>
                  <a:pt x="926409" y="2049289"/>
                </a:lnTo>
                <a:lnTo>
                  <a:pt x="879818" y="2045778"/>
                </a:lnTo>
                <a:lnTo>
                  <a:pt x="833857" y="2039992"/>
                </a:lnTo>
                <a:lnTo>
                  <a:pt x="788577" y="2031985"/>
                </a:lnTo>
                <a:lnTo>
                  <a:pt x="744030" y="2021810"/>
                </a:lnTo>
                <a:lnTo>
                  <a:pt x="700266" y="2009521"/>
                </a:lnTo>
                <a:lnTo>
                  <a:pt x="657337" y="1995172"/>
                </a:lnTo>
                <a:lnTo>
                  <a:pt x="615293" y="1978817"/>
                </a:lnTo>
                <a:lnTo>
                  <a:pt x="574185" y="1960508"/>
                </a:lnTo>
                <a:lnTo>
                  <a:pt x="534065" y="1940301"/>
                </a:lnTo>
                <a:lnTo>
                  <a:pt x="494983" y="1918248"/>
                </a:lnTo>
                <a:lnTo>
                  <a:pt x="456991" y="1894404"/>
                </a:lnTo>
                <a:lnTo>
                  <a:pt x="420139" y="1868822"/>
                </a:lnTo>
                <a:lnTo>
                  <a:pt x="384478" y="1841555"/>
                </a:lnTo>
                <a:lnTo>
                  <a:pt x="350060" y="1812658"/>
                </a:lnTo>
                <a:lnTo>
                  <a:pt x="316935" y="1782184"/>
                </a:lnTo>
                <a:lnTo>
                  <a:pt x="285155" y="1750187"/>
                </a:lnTo>
                <a:lnTo>
                  <a:pt x="254770" y="1716720"/>
                </a:lnTo>
                <a:lnTo>
                  <a:pt x="225831" y="1681838"/>
                </a:lnTo>
                <a:lnTo>
                  <a:pt x="198390" y="1645594"/>
                </a:lnTo>
                <a:lnTo>
                  <a:pt x="172497" y="1608041"/>
                </a:lnTo>
                <a:lnTo>
                  <a:pt x="148204" y="1569234"/>
                </a:lnTo>
                <a:lnTo>
                  <a:pt x="125561" y="1529225"/>
                </a:lnTo>
                <a:lnTo>
                  <a:pt x="104619" y="1488070"/>
                </a:lnTo>
                <a:lnTo>
                  <a:pt x="85430" y="1445821"/>
                </a:lnTo>
                <a:lnTo>
                  <a:pt x="68044" y="1402533"/>
                </a:lnTo>
                <a:lnTo>
                  <a:pt x="52513" y="1358258"/>
                </a:lnTo>
                <a:lnTo>
                  <a:pt x="38887" y="1313051"/>
                </a:lnTo>
                <a:lnTo>
                  <a:pt x="27217" y="1266965"/>
                </a:lnTo>
                <a:lnTo>
                  <a:pt x="17555" y="1220054"/>
                </a:lnTo>
                <a:lnTo>
                  <a:pt x="9951" y="1172372"/>
                </a:lnTo>
                <a:lnTo>
                  <a:pt x="4456" y="1123973"/>
                </a:lnTo>
                <a:lnTo>
                  <a:pt x="1122" y="1074909"/>
                </a:lnTo>
                <a:lnTo>
                  <a:pt x="0" y="1025236"/>
                </a:lnTo>
                <a:close/>
              </a:path>
            </a:pathLst>
          </a:custGeom>
          <a:ln w="12700">
            <a:solidFill>
              <a:srgbClr val="38699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9889812" y="2788411"/>
            <a:ext cx="1124585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6845" marR="149225" algn="ctr">
              <a:lnSpc>
                <a:spcPct val="100000"/>
              </a:lnSpc>
              <a:spcBef>
                <a:spcPts val="100"/>
              </a:spcBef>
            </a:pP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800" spc="-105" dirty="0">
                <a:solidFill>
                  <a:srgbClr val="FFFFFF"/>
                </a:solidFill>
                <a:latin typeface="Calibri"/>
                <a:cs typeface="Calibri"/>
              </a:rPr>
              <a:t>F</a:t>
            </a:r>
            <a:r>
              <a:rPr sz="1800" spc="-3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sz="1800" spc="-130" dirty="0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T 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A:</a:t>
            </a:r>
            <a:endParaRPr sz="18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33.44.55.66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41892" y="6471592"/>
            <a:ext cx="1276985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76132834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374395"/>
            <a:ext cx="5613400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95" dirty="0"/>
              <a:t>Multi Value </a:t>
            </a:r>
            <a:r>
              <a:rPr spc="-80" dirty="0"/>
              <a:t>Routing</a:t>
            </a:r>
            <a:r>
              <a:rPr spc="-465" dirty="0"/>
              <a:t> </a:t>
            </a:r>
            <a:r>
              <a:rPr spc="-125" dirty="0"/>
              <a:t>Policy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16938" y="1338783"/>
            <a:ext cx="9210675" cy="2067560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4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Use </a:t>
            </a:r>
            <a:r>
              <a:rPr sz="2800" spc="-25" dirty="0">
                <a:solidFill>
                  <a:srgbClr val="444949"/>
                </a:solidFill>
                <a:latin typeface="Gill Sans MT"/>
                <a:cs typeface="Gill Sans MT"/>
              </a:rPr>
              <a:t>when </a:t>
            </a:r>
            <a:r>
              <a:rPr sz="2800" spc="-65" dirty="0">
                <a:solidFill>
                  <a:srgbClr val="444949"/>
                </a:solidFill>
                <a:latin typeface="Gill Sans MT"/>
                <a:cs typeface="Gill Sans MT"/>
              </a:rPr>
              <a:t>routing traffic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multiple</a:t>
            </a:r>
            <a:r>
              <a:rPr sz="2800" spc="19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75" dirty="0">
                <a:solidFill>
                  <a:srgbClr val="444949"/>
                </a:solidFill>
                <a:latin typeface="Gill Sans MT"/>
                <a:cs typeface="Gill Sans MT"/>
              </a:rPr>
              <a:t>resources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5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65" dirty="0">
                <a:solidFill>
                  <a:srgbClr val="444949"/>
                </a:solidFill>
                <a:latin typeface="Gill Sans MT"/>
                <a:cs typeface="Gill Sans MT"/>
              </a:rPr>
              <a:t>Want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to associate </a:t>
            </a:r>
            <a:r>
              <a:rPr sz="2800" dirty="0">
                <a:solidFill>
                  <a:srgbClr val="444949"/>
                </a:solidFill>
                <a:latin typeface="Gill Sans MT"/>
                <a:cs typeface="Gill Sans MT"/>
              </a:rPr>
              <a:t>a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Route </a:t>
            </a:r>
            <a:r>
              <a:rPr sz="2800" dirty="0">
                <a:solidFill>
                  <a:srgbClr val="444949"/>
                </a:solidFill>
                <a:latin typeface="Gill Sans MT"/>
                <a:cs typeface="Gill Sans MT"/>
              </a:rPr>
              <a:t>53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health </a:t>
            </a:r>
            <a:r>
              <a:rPr sz="2800" spc="-70" dirty="0">
                <a:solidFill>
                  <a:srgbClr val="444949"/>
                </a:solidFill>
                <a:latin typeface="Gill Sans MT"/>
                <a:cs typeface="Gill Sans MT"/>
              </a:rPr>
              <a:t>checks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with</a:t>
            </a:r>
            <a:r>
              <a:rPr sz="2800" spc="28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80" dirty="0">
                <a:solidFill>
                  <a:srgbClr val="444949"/>
                </a:solidFill>
                <a:latin typeface="Gill Sans MT"/>
                <a:cs typeface="Gill Sans MT"/>
              </a:rPr>
              <a:t>records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7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444949"/>
                </a:solidFill>
                <a:latin typeface="Gill Sans MT"/>
                <a:cs typeface="Gill Sans MT"/>
              </a:rPr>
              <a:t>Up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2800" dirty="0">
                <a:solidFill>
                  <a:srgbClr val="444949"/>
                </a:solidFill>
                <a:latin typeface="Gill Sans MT"/>
                <a:cs typeface="Gill Sans MT"/>
              </a:rPr>
              <a:t>8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healthy </a:t>
            </a:r>
            <a:r>
              <a:rPr sz="2800" spc="-80" dirty="0">
                <a:solidFill>
                  <a:srgbClr val="444949"/>
                </a:solidFill>
                <a:latin typeface="Gill Sans MT"/>
                <a:cs typeface="Gill Sans MT"/>
              </a:rPr>
              <a:t>records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are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returned </a:t>
            </a:r>
            <a:r>
              <a:rPr sz="2800" spc="-90" dirty="0">
                <a:solidFill>
                  <a:srgbClr val="444949"/>
                </a:solidFill>
                <a:latin typeface="Gill Sans MT"/>
                <a:cs typeface="Gill Sans MT"/>
              </a:rPr>
              <a:t>for </a:t>
            </a:r>
            <a:r>
              <a:rPr sz="2800" spc="-25" dirty="0">
                <a:solidFill>
                  <a:srgbClr val="444949"/>
                </a:solidFill>
                <a:latin typeface="Gill Sans MT"/>
                <a:cs typeface="Gill Sans MT"/>
              </a:rPr>
              <a:t>each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Multi Value</a:t>
            </a:r>
            <a:r>
              <a:rPr sz="2800" spc="-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10" dirty="0">
                <a:solidFill>
                  <a:srgbClr val="444949"/>
                </a:solidFill>
                <a:latin typeface="Gill Sans MT"/>
                <a:cs typeface="Gill Sans MT"/>
              </a:rPr>
              <a:t>query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720"/>
              </a:spcBef>
              <a:buSzPct val="101818"/>
              <a:buFont typeface="Arial"/>
              <a:buChar char="•"/>
              <a:tabLst>
                <a:tab pos="241300" algn="l"/>
              </a:tabLst>
            </a:pPr>
            <a:r>
              <a:rPr sz="4125" spc="-60" baseline="1010" dirty="0">
                <a:solidFill>
                  <a:srgbClr val="444949"/>
                </a:solidFill>
                <a:latin typeface="Gill Sans MT"/>
                <a:cs typeface="Gill Sans MT"/>
              </a:rPr>
              <a:t>Multi </a:t>
            </a:r>
            <a:r>
              <a:rPr sz="4125" spc="-52" baseline="1010" dirty="0">
                <a:solidFill>
                  <a:srgbClr val="444949"/>
                </a:solidFill>
                <a:latin typeface="Gill Sans MT"/>
                <a:cs typeface="Gill Sans MT"/>
              </a:rPr>
              <a:t>Value </a:t>
            </a:r>
            <a:r>
              <a:rPr sz="4125" spc="-112" baseline="1010" dirty="0">
                <a:solidFill>
                  <a:srgbClr val="444949"/>
                </a:solidFill>
                <a:latin typeface="Gill Sans MT"/>
                <a:cs typeface="Gill Sans MT"/>
              </a:rPr>
              <a:t>is </a:t>
            </a:r>
            <a:r>
              <a:rPr sz="4125" spc="-37" baseline="1010" dirty="0">
                <a:solidFill>
                  <a:srgbClr val="444949"/>
                </a:solidFill>
                <a:latin typeface="Gill Sans MT"/>
                <a:cs typeface="Gill Sans MT"/>
              </a:rPr>
              <a:t>not </a:t>
            </a:r>
            <a:r>
              <a:rPr sz="4125" spc="30" baseline="1010" dirty="0">
                <a:solidFill>
                  <a:srgbClr val="444949"/>
                </a:solidFill>
                <a:latin typeface="Gill Sans MT"/>
                <a:cs typeface="Gill Sans MT"/>
              </a:rPr>
              <a:t>a </a:t>
            </a:r>
            <a:r>
              <a:rPr sz="4125" spc="-60" baseline="1010" dirty="0">
                <a:solidFill>
                  <a:srgbClr val="444949"/>
                </a:solidFill>
                <a:latin typeface="Gill Sans MT"/>
                <a:cs typeface="Gill Sans MT"/>
              </a:rPr>
              <a:t>substitute </a:t>
            </a:r>
            <a:r>
              <a:rPr sz="4125" spc="-97" baseline="1010" dirty="0">
                <a:solidFill>
                  <a:srgbClr val="444949"/>
                </a:solidFill>
                <a:latin typeface="Gill Sans MT"/>
                <a:cs typeface="Gill Sans MT"/>
              </a:rPr>
              <a:t>for </a:t>
            </a:r>
            <a:r>
              <a:rPr sz="4125" spc="-30" baseline="1010" dirty="0">
                <a:solidFill>
                  <a:srgbClr val="444949"/>
                </a:solidFill>
                <a:latin typeface="Gill Sans MT"/>
                <a:cs typeface="Gill Sans MT"/>
              </a:rPr>
              <a:t>having </a:t>
            </a:r>
            <a:r>
              <a:rPr sz="4125" spc="15" baseline="1010" dirty="0">
                <a:solidFill>
                  <a:srgbClr val="444949"/>
                </a:solidFill>
                <a:latin typeface="Gill Sans MT"/>
                <a:cs typeface="Gill Sans MT"/>
              </a:rPr>
              <a:t>an</a:t>
            </a:r>
            <a:r>
              <a:rPr sz="4125" spc="-89" baseline="101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4125" spc="-52" baseline="1010" dirty="0">
                <a:solidFill>
                  <a:srgbClr val="444949"/>
                </a:solidFill>
                <a:latin typeface="Gill Sans MT"/>
                <a:cs typeface="Gill Sans MT"/>
              </a:rPr>
              <a:t>ELB</a:t>
            </a:r>
            <a:endParaRPr sz="4125" baseline="1010">
              <a:latin typeface="Gill Sans MT"/>
              <a:cs typeface="Gill Sans MT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65759" y="3435096"/>
            <a:ext cx="11460480" cy="236524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41892" y="6471592"/>
            <a:ext cx="1276985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69860546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41892" y="6471592"/>
            <a:ext cx="1276985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374395"/>
            <a:ext cx="4982845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55" dirty="0"/>
              <a:t>Route53 </a:t>
            </a:r>
            <a:r>
              <a:rPr spc="-75" dirty="0"/>
              <a:t>as </a:t>
            </a:r>
            <a:r>
              <a:rPr spc="-5" dirty="0"/>
              <a:t>a</a:t>
            </a:r>
            <a:r>
              <a:rPr spc="90" dirty="0"/>
              <a:t> </a:t>
            </a:r>
            <a:r>
              <a:rPr spc="-114" dirty="0"/>
              <a:t>Registrar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16939" y="1419860"/>
            <a:ext cx="8750935" cy="4059554"/>
          </a:xfrm>
          <a:prstGeom prst="rect">
            <a:avLst/>
          </a:prstGeom>
        </p:spPr>
        <p:txBody>
          <a:bodyPr vert="horz" wrap="square" lIns="0" tIns="62230" rIns="0" bIns="0" rtlCol="0">
            <a:spAutoFit/>
          </a:bodyPr>
          <a:lstStyle/>
          <a:p>
            <a:pPr marL="241300" marR="5080" indent="-228600">
              <a:lnSpc>
                <a:spcPts val="3020"/>
              </a:lnSpc>
              <a:spcBef>
                <a:spcPts val="49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5" dirty="0">
                <a:solidFill>
                  <a:srgbClr val="444949"/>
                </a:solidFill>
                <a:latin typeface="Gill Sans MT"/>
                <a:cs typeface="Gill Sans MT"/>
              </a:rPr>
              <a:t>A </a:t>
            </a:r>
            <a:r>
              <a:rPr sz="4125" baseline="1010" dirty="0">
                <a:solidFill>
                  <a:srgbClr val="444949"/>
                </a:solidFill>
                <a:latin typeface="Gill Sans MT"/>
                <a:cs typeface="Gill Sans MT"/>
              </a:rPr>
              <a:t>domain </a:t>
            </a:r>
            <a:r>
              <a:rPr sz="2800" spc="-5" dirty="0">
                <a:solidFill>
                  <a:srgbClr val="444949"/>
                </a:solidFill>
                <a:latin typeface="Gill Sans MT"/>
                <a:cs typeface="Gill Sans MT"/>
              </a:rPr>
              <a:t>name </a:t>
            </a:r>
            <a:r>
              <a:rPr sz="4125" spc="-97" baseline="1010" dirty="0">
                <a:solidFill>
                  <a:srgbClr val="444949"/>
                </a:solidFill>
                <a:latin typeface="Gill Sans MT"/>
                <a:cs typeface="Gill Sans MT"/>
              </a:rPr>
              <a:t>registrar </a:t>
            </a:r>
            <a:r>
              <a:rPr sz="2800" spc="-90" dirty="0">
                <a:solidFill>
                  <a:srgbClr val="444949"/>
                </a:solidFill>
                <a:latin typeface="Gill Sans MT"/>
                <a:cs typeface="Gill Sans MT"/>
              </a:rPr>
              <a:t>is </a:t>
            </a:r>
            <a:r>
              <a:rPr sz="2800" spc="-10" dirty="0">
                <a:solidFill>
                  <a:srgbClr val="444949"/>
                </a:solidFill>
                <a:latin typeface="Gill Sans MT"/>
                <a:cs typeface="Gill Sans MT"/>
              </a:rPr>
              <a:t>an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organization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that </a:t>
            </a:r>
            <a:r>
              <a:rPr sz="2800" spc="-15" dirty="0">
                <a:solidFill>
                  <a:srgbClr val="444949"/>
                </a:solidFill>
                <a:latin typeface="Gill Sans MT"/>
                <a:cs typeface="Gill Sans MT"/>
              </a:rPr>
              <a:t>manages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the 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reservation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of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Internet </a:t>
            </a:r>
            <a:r>
              <a:rPr sz="4125" baseline="1010" dirty="0">
                <a:solidFill>
                  <a:srgbClr val="444949"/>
                </a:solidFill>
                <a:latin typeface="Gill Sans MT"/>
                <a:cs typeface="Gill Sans MT"/>
              </a:rPr>
              <a:t>domain</a:t>
            </a:r>
            <a:r>
              <a:rPr sz="4125" spc="187" baseline="101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25" dirty="0">
                <a:solidFill>
                  <a:srgbClr val="444949"/>
                </a:solidFill>
                <a:latin typeface="Gill Sans MT"/>
                <a:cs typeface="Gill Sans MT"/>
              </a:rPr>
              <a:t>names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1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Famous</a:t>
            </a:r>
            <a:r>
              <a:rPr sz="2800" spc="-1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names:</a:t>
            </a:r>
            <a:endParaRPr sz="2800">
              <a:latin typeface="Gill Sans MT"/>
              <a:cs typeface="Gill Sans MT"/>
            </a:endParaRPr>
          </a:p>
          <a:p>
            <a:pPr marL="698500" lvl="1" indent="-228600">
              <a:lnSpc>
                <a:spcPct val="100000"/>
              </a:lnSpc>
              <a:spcBef>
                <a:spcPts val="229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25" dirty="0">
                <a:solidFill>
                  <a:srgbClr val="444949"/>
                </a:solidFill>
                <a:latin typeface="Gill Sans MT"/>
                <a:cs typeface="Gill Sans MT"/>
              </a:rPr>
              <a:t>GoDaddy</a:t>
            </a:r>
            <a:endParaRPr sz="2400">
              <a:latin typeface="Gill Sans MT"/>
              <a:cs typeface="Gill Sans MT"/>
            </a:endParaRPr>
          </a:p>
          <a:p>
            <a:pPr marL="698500" lvl="1" indent="-228600">
              <a:lnSpc>
                <a:spcPct val="100000"/>
              </a:lnSpc>
              <a:spcBef>
                <a:spcPts val="215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35" dirty="0">
                <a:solidFill>
                  <a:srgbClr val="444949"/>
                </a:solidFill>
                <a:latin typeface="Gill Sans MT"/>
                <a:cs typeface="Gill Sans MT"/>
              </a:rPr>
              <a:t>Google</a:t>
            </a:r>
            <a:r>
              <a:rPr sz="2400" spc="-1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40" dirty="0">
                <a:solidFill>
                  <a:srgbClr val="444949"/>
                </a:solidFill>
                <a:latin typeface="Gill Sans MT"/>
                <a:cs typeface="Gill Sans MT"/>
              </a:rPr>
              <a:t>Domains</a:t>
            </a:r>
            <a:endParaRPr sz="2400">
              <a:latin typeface="Gill Sans MT"/>
              <a:cs typeface="Gill Sans MT"/>
            </a:endParaRPr>
          </a:p>
          <a:p>
            <a:pPr marL="698500" lvl="1" indent="-228600">
              <a:lnSpc>
                <a:spcPct val="100000"/>
              </a:lnSpc>
              <a:spcBef>
                <a:spcPts val="215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40" dirty="0">
                <a:solidFill>
                  <a:srgbClr val="444949"/>
                </a:solidFill>
                <a:latin typeface="Gill Sans MT"/>
                <a:cs typeface="Gill Sans MT"/>
              </a:rPr>
              <a:t>Etc…</a:t>
            </a:r>
            <a:endParaRPr sz="24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3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5" dirty="0">
                <a:solidFill>
                  <a:srgbClr val="444949"/>
                </a:solidFill>
                <a:latin typeface="Gill Sans MT"/>
                <a:cs typeface="Gill Sans MT"/>
              </a:rPr>
              <a:t>And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also…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Route53 </a:t>
            </a:r>
            <a:r>
              <a:rPr sz="2800" spc="-25" dirty="0">
                <a:solidFill>
                  <a:srgbClr val="444949"/>
                </a:solidFill>
                <a:latin typeface="Gill Sans MT"/>
                <a:cs typeface="Gill Sans MT"/>
              </a:rPr>
              <a:t>(e.g.</a:t>
            </a:r>
            <a:r>
              <a:rPr sz="2800" spc="-33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80" dirty="0">
                <a:solidFill>
                  <a:srgbClr val="444949"/>
                </a:solidFill>
                <a:latin typeface="Gill Sans MT"/>
                <a:cs typeface="Gill Sans MT"/>
              </a:rPr>
              <a:t>AWS)!</a:t>
            </a:r>
            <a:endParaRPr sz="2800">
              <a:latin typeface="Gill Sans MT"/>
              <a:cs typeface="Gill Sans MT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lr>
                <a:srgbClr val="444949"/>
              </a:buClr>
              <a:buFont typeface="Arial"/>
              <a:buChar char="•"/>
            </a:pPr>
            <a:endParaRPr sz="41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buSzPct val="101818"/>
              <a:buFont typeface="Arial"/>
              <a:buChar char="•"/>
              <a:tabLst>
                <a:tab pos="241300" algn="l"/>
              </a:tabLst>
            </a:pPr>
            <a:r>
              <a:rPr sz="4125" baseline="1010" dirty="0">
                <a:solidFill>
                  <a:srgbClr val="444949"/>
                </a:solidFill>
                <a:latin typeface="Gill Sans MT"/>
                <a:cs typeface="Gill Sans MT"/>
              </a:rPr>
              <a:t>Domain </a:t>
            </a:r>
            <a:r>
              <a:rPr sz="4125" spc="-75" baseline="1010" dirty="0">
                <a:solidFill>
                  <a:srgbClr val="444949"/>
                </a:solidFill>
                <a:latin typeface="Gill Sans MT"/>
                <a:cs typeface="Gill Sans MT"/>
              </a:rPr>
              <a:t>Registrar </a:t>
            </a:r>
            <a:r>
              <a:rPr sz="4125" spc="-7" baseline="1010" dirty="0">
                <a:solidFill>
                  <a:srgbClr val="444949"/>
                </a:solidFill>
                <a:latin typeface="Gill Sans MT"/>
                <a:cs typeface="Gill Sans MT"/>
              </a:rPr>
              <a:t>!=</a:t>
            </a:r>
            <a:r>
              <a:rPr sz="4125" spc="97" baseline="101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4125" spc="37" baseline="1010" dirty="0">
                <a:solidFill>
                  <a:srgbClr val="444949"/>
                </a:solidFill>
                <a:latin typeface="Gill Sans MT"/>
                <a:cs typeface="Gill Sans MT"/>
              </a:rPr>
              <a:t>DNS</a:t>
            </a:r>
            <a:endParaRPr sz="4125" baseline="1010"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40247753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41892" y="6471592"/>
            <a:ext cx="1276985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374395"/>
            <a:ext cx="3460115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70" dirty="0"/>
              <a:t>IAM</a:t>
            </a:r>
            <a:r>
              <a:rPr spc="-60" dirty="0"/>
              <a:t> </a:t>
            </a:r>
            <a:r>
              <a:rPr spc="-70" dirty="0"/>
              <a:t>Federation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16939" y="1338783"/>
            <a:ext cx="10222865" cy="1555750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4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Big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enterprises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usually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integrate </a:t>
            </a:r>
            <a:r>
              <a:rPr sz="2800" spc="-80" dirty="0">
                <a:solidFill>
                  <a:srgbClr val="444949"/>
                </a:solidFill>
                <a:latin typeface="Gill Sans MT"/>
                <a:cs typeface="Gill Sans MT"/>
              </a:rPr>
              <a:t>their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own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repository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of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users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with</a:t>
            </a:r>
            <a:r>
              <a:rPr sz="2800" spc="37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IAM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5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75" dirty="0">
                <a:solidFill>
                  <a:srgbClr val="444949"/>
                </a:solidFill>
                <a:latin typeface="Gill Sans MT"/>
                <a:cs typeface="Gill Sans MT"/>
              </a:rPr>
              <a:t>This </a:t>
            </a:r>
            <a:r>
              <a:rPr sz="2800" spc="-130" dirty="0">
                <a:solidFill>
                  <a:srgbClr val="444949"/>
                </a:solidFill>
                <a:latin typeface="Gill Sans MT"/>
                <a:cs typeface="Gill Sans MT"/>
              </a:rPr>
              <a:t>way, </a:t>
            </a:r>
            <a:r>
              <a:rPr sz="2800" spc="-20" dirty="0">
                <a:solidFill>
                  <a:srgbClr val="444949"/>
                </a:solidFill>
                <a:latin typeface="Gill Sans MT"/>
                <a:cs typeface="Gill Sans MT"/>
              </a:rPr>
              <a:t>one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can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login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into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AWS using </a:t>
            </a:r>
            <a:r>
              <a:rPr sz="2800" spc="-80" dirty="0">
                <a:solidFill>
                  <a:srgbClr val="444949"/>
                </a:solidFill>
                <a:latin typeface="Gill Sans MT"/>
                <a:cs typeface="Gill Sans MT"/>
              </a:rPr>
              <a:t>their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company</a:t>
            </a:r>
            <a:r>
              <a:rPr sz="2800" spc="8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credentials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7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Identity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Federation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uses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the </a:t>
            </a:r>
            <a:r>
              <a:rPr sz="2800" spc="-10" dirty="0">
                <a:solidFill>
                  <a:srgbClr val="444949"/>
                </a:solidFill>
                <a:latin typeface="Gill Sans MT"/>
                <a:cs typeface="Gill Sans MT"/>
              </a:rPr>
              <a:t>SAML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standard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(Active</a:t>
            </a:r>
            <a:r>
              <a:rPr sz="2800" spc="15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Directory)</a:t>
            </a:r>
            <a:endParaRPr sz="2800"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3863446108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41892" y="6471592"/>
            <a:ext cx="1276985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374395"/>
            <a:ext cx="8604250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761365" algn="l"/>
              </a:tabLst>
            </a:pPr>
            <a:r>
              <a:rPr spc="-55" dirty="0"/>
              <a:t>3</a:t>
            </a:r>
            <a:r>
              <a:rPr sz="4350" spc="-82" baseline="24904" dirty="0"/>
              <a:t>rd	</a:t>
            </a:r>
            <a:r>
              <a:rPr sz="4400" spc="-55" dirty="0"/>
              <a:t>Party </a:t>
            </a:r>
            <a:r>
              <a:rPr sz="4400" spc="-114" dirty="0"/>
              <a:t>Registrar </a:t>
            </a:r>
            <a:r>
              <a:rPr sz="4400" spc="-100" dirty="0"/>
              <a:t>with </a:t>
            </a:r>
            <a:r>
              <a:rPr sz="4400" spc="-75" dirty="0"/>
              <a:t>AWS Route</a:t>
            </a:r>
            <a:r>
              <a:rPr sz="4400" spc="50" dirty="0"/>
              <a:t> </a:t>
            </a:r>
            <a:r>
              <a:rPr sz="4400" spc="-5" dirty="0"/>
              <a:t>53</a:t>
            </a:r>
            <a:endParaRPr sz="4400"/>
          </a:p>
        </p:txBody>
      </p:sp>
      <p:sp>
        <p:nvSpPr>
          <p:cNvPr id="4" name="object 4"/>
          <p:cNvSpPr txBox="1"/>
          <p:nvPr/>
        </p:nvSpPr>
        <p:spPr>
          <a:xfrm>
            <a:off x="916938" y="1426852"/>
            <a:ext cx="10759440" cy="3512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SzPct val="101818"/>
              <a:buFont typeface="Arial"/>
              <a:buChar char="•"/>
              <a:tabLst>
                <a:tab pos="241300" algn="l"/>
              </a:tabLst>
            </a:pPr>
            <a:r>
              <a:rPr sz="4125" spc="-89" baseline="1010" dirty="0">
                <a:solidFill>
                  <a:srgbClr val="444949"/>
                </a:solidFill>
                <a:latin typeface="Gill Sans MT"/>
                <a:cs typeface="Gill Sans MT"/>
              </a:rPr>
              <a:t>If </a:t>
            </a:r>
            <a:r>
              <a:rPr sz="4125" spc="-44" baseline="1010" dirty="0">
                <a:solidFill>
                  <a:srgbClr val="444949"/>
                </a:solidFill>
                <a:latin typeface="Gill Sans MT"/>
                <a:cs typeface="Gill Sans MT"/>
              </a:rPr>
              <a:t>you </a:t>
            </a:r>
            <a:r>
              <a:rPr sz="4125" spc="-15" baseline="1010" dirty="0">
                <a:solidFill>
                  <a:srgbClr val="444949"/>
                </a:solidFill>
                <a:latin typeface="Gill Sans MT"/>
                <a:cs typeface="Gill Sans MT"/>
              </a:rPr>
              <a:t>buy </a:t>
            </a:r>
            <a:r>
              <a:rPr sz="4125" spc="-97" baseline="1010" dirty="0">
                <a:solidFill>
                  <a:srgbClr val="444949"/>
                </a:solidFill>
                <a:latin typeface="Gill Sans MT"/>
                <a:cs typeface="Gill Sans MT"/>
              </a:rPr>
              <a:t>your </a:t>
            </a:r>
            <a:r>
              <a:rPr sz="4125" baseline="1010" dirty="0">
                <a:solidFill>
                  <a:srgbClr val="444949"/>
                </a:solidFill>
                <a:latin typeface="Gill Sans MT"/>
                <a:cs typeface="Gill Sans MT"/>
              </a:rPr>
              <a:t>domain on </a:t>
            </a:r>
            <a:r>
              <a:rPr sz="4125" spc="-15" baseline="1010" dirty="0">
                <a:solidFill>
                  <a:srgbClr val="444949"/>
                </a:solidFill>
                <a:latin typeface="Gill Sans MT"/>
                <a:cs typeface="Gill Sans MT"/>
              </a:rPr>
              <a:t>3</a:t>
            </a:r>
            <a:r>
              <a:rPr sz="2700" spc="-15" baseline="26234" dirty="0">
                <a:solidFill>
                  <a:srgbClr val="444949"/>
                </a:solidFill>
                <a:latin typeface="Gill Sans MT"/>
                <a:cs typeface="Gill Sans MT"/>
              </a:rPr>
              <a:t>rd </a:t>
            </a:r>
            <a:r>
              <a:rPr sz="4125" spc="7" baseline="1010" dirty="0">
                <a:solidFill>
                  <a:srgbClr val="444949"/>
                </a:solidFill>
                <a:latin typeface="Gill Sans MT"/>
                <a:cs typeface="Gill Sans MT"/>
              </a:rPr>
              <a:t>party </a:t>
            </a:r>
            <a:r>
              <a:rPr sz="4125" spc="-37" baseline="1010" dirty="0">
                <a:solidFill>
                  <a:srgbClr val="444949"/>
                </a:solidFill>
                <a:latin typeface="Gill Sans MT"/>
                <a:cs typeface="Gill Sans MT"/>
              </a:rPr>
              <a:t>website, </a:t>
            </a:r>
            <a:r>
              <a:rPr sz="4125" spc="-44" baseline="1010" dirty="0">
                <a:solidFill>
                  <a:srgbClr val="444949"/>
                </a:solidFill>
                <a:latin typeface="Gill Sans MT"/>
                <a:cs typeface="Gill Sans MT"/>
              </a:rPr>
              <a:t>you </a:t>
            </a:r>
            <a:r>
              <a:rPr sz="4125" spc="-7" baseline="1010" dirty="0">
                <a:solidFill>
                  <a:srgbClr val="444949"/>
                </a:solidFill>
                <a:latin typeface="Gill Sans MT"/>
                <a:cs typeface="Gill Sans MT"/>
              </a:rPr>
              <a:t>can </a:t>
            </a:r>
            <a:r>
              <a:rPr sz="4125" spc="-120" baseline="1010" dirty="0">
                <a:solidFill>
                  <a:srgbClr val="444949"/>
                </a:solidFill>
                <a:latin typeface="Gill Sans MT"/>
                <a:cs typeface="Gill Sans MT"/>
              </a:rPr>
              <a:t>still </a:t>
            </a:r>
            <a:r>
              <a:rPr sz="4125" spc="-30" baseline="1010" dirty="0">
                <a:solidFill>
                  <a:srgbClr val="444949"/>
                </a:solidFill>
                <a:latin typeface="Gill Sans MT"/>
                <a:cs typeface="Gill Sans MT"/>
              </a:rPr>
              <a:t>use</a:t>
            </a:r>
            <a:r>
              <a:rPr sz="4125" spc="-15" baseline="101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4125" spc="-30" baseline="1010" dirty="0">
                <a:solidFill>
                  <a:srgbClr val="444949"/>
                </a:solidFill>
                <a:latin typeface="Gill Sans MT"/>
                <a:cs typeface="Gill Sans MT"/>
              </a:rPr>
              <a:t>Route53.</a:t>
            </a:r>
            <a:endParaRPr sz="4125" baseline="1010">
              <a:latin typeface="Gill Sans MT"/>
              <a:cs typeface="Gill Sans MT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444949"/>
              </a:buClr>
              <a:buFont typeface="Arial"/>
              <a:buChar char="•"/>
            </a:pPr>
            <a:endParaRPr sz="405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buFont typeface="Arial"/>
              <a:buChar char="•"/>
              <a:tabLst>
                <a:tab pos="241300" algn="l"/>
              </a:tabLst>
            </a:pPr>
            <a:r>
              <a:rPr sz="2800" spc="10" dirty="0">
                <a:solidFill>
                  <a:srgbClr val="444949"/>
                </a:solidFill>
                <a:latin typeface="Gill Sans MT"/>
                <a:cs typeface="Gill Sans MT"/>
              </a:rPr>
              <a:t>1)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Create </a:t>
            </a:r>
            <a:r>
              <a:rPr sz="2800" dirty="0">
                <a:solidFill>
                  <a:srgbClr val="444949"/>
                </a:solidFill>
                <a:latin typeface="Gill Sans MT"/>
                <a:cs typeface="Gill Sans MT"/>
              </a:rPr>
              <a:t>a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Hosted </a:t>
            </a:r>
            <a:r>
              <a:rPr sz="2800" spc="-25" dirty="0">
                <a:solidFill>
                  <a:srgbClr val="444949"/>
                </a:solidFill>
                <a:latin typeface="Gill Sans MT"/>
                <a:cs typeface="Gill Sans MT"/>
              </a:rPr>
              <a:t>Zone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in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Route</a:t>
            </a:r>
            <a:r>
              <a:rPr sz="2800" spc="9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5" dirty="0">
                <a:solidFill>
                  <a:srgbClr val="444949"/>
                </a:solidFill>
                <a:latin typeface="Gill Sans MT"/>
                <a:cs typeface="Gill Sans MT"/>
              </a:rPr>
              <a:t>53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7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10" dirty="0">
                <a:solidFill>
                  <a:srgbClr val="444949"/>
                </a:solidFill>
                <a:latin typeface="Gill Sans MT"/>
                <a:cs typeface="Gill Sans MT"/>
              </a:rPr>
              <a:t>2) </a:t>
            </a:r>
            <a:r>
              <a:rPr sz="2800" spc="-20" dirty="0">
                <a:solidFill>
                  <a:srgbClr val="444949"/>
                </a:solidFill>
                <a:latin typeface="Gill Sans MT"/>
                <a:cs typeface="Gill Sans MT"/>
              </a:rPr>
              <a:t>Update </a:t>
            </a:r>
            <a:r>
              <a:rPr sz="2800" dirty="0">
                <a:solidFill>
                  <a:srgbClr val="444949"/>
                </a:solidFill>
                <a:latin typeface="Gill Sans MT"/>
                <a:cs typeface="Gill Sans MT"/>
              </a:rPr>
              <a:t>NS </a:t>
            </a:r>
            <a:r>
              <a:rPr sz="2800" spc="-70" dirty="0">
                <a:solidFill>
                  <a:srgbClr val="444949"/>
                </a:solidFill>
                <a:latin typeface="Gill Sans MT"/>
                <a:cs typeface="Gill Sans MT"/>
              </a:rPr>
              <a:t>Records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on </a:t>
            </a:r>
            <a:r>
              <a:rPr sz="2800" spc="-35" dirty="0">
                <a:solidFill>
                  <a:srgbClr val="444949"/>
                </a:solidFill>
                <a:latin typeface="Gill Sans MT"/>
                <a:cs typeface="Gill Sans MT"/>
              </a:rPr>
              <a:t>3</a:t>
            </a:r>
            <a:r>
              <a:rPr sz="2775" spc="-52" baseline="25525" dirty="0">
                <a:solidFill>
                  <a:srgbClr val="444949"/>
                </a:solidFill>
                <a:latin typeface="Gill Sans MT"/>
                <a:cs typeface="Gill Sans MT"/>
              </a:rPr>
              <a:t>rd </a:t>
            </a:r>
            <a:r>
              <a:rPr sz="2800" spc="-15" dirty="0">
                <a:solidFill>
                  <a:srgbClr val="444949"/>
                </a:solidFill>
                <a:latin typeface="Gill Sans MT"/>
                <a:cs typeface="Gill Sans MT"/>
              </a:rPr>
              <a:t>party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website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use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Route </a:t>
            </a:r>
            <a:r>
              <a:rPr sz="2800" dirty="0">
                <a:solidFill>
                  <a:srgbClr val="444949"/>
                </a:solidFill>
                <a:latin typeface="Gill Sans MT"/>
                <a:cs typeface="Gill Sans MT"/>
              </a:rPr>
              <a:t>53 </a:t>
            </a:r>
            <a:r>
              <a:rPr sz="4125" spc="30" baseline="1010" dirty="0">
                <a:solidFill>
                  <a:srgbClr val="444949"/>
                </a:solidFill>
                <a:latin typeface="Gill Sans MT"/>
                <a:cs typeface="Gill Sans MT"/>
              </a:rPr>
              <a:t>name</a:t>
            </a:r>
            <a:r>
              <a:rPr sz="4125" spc="97" baseline="101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4125" spc="-37" baseline="1010" dirty="0">
                <a:solidFill>
                  <a:srgbClr val="444949"/>
                </a:solidFill>
                <a:latin typeface="Gill Sans MT"/>
                <a:cs typeface="Gill Sans MT"/>
              </a:rPr>
              <a:t>servers</a:t>
            </a:r>
            <a:endParaRPr sz="4125" baseline="1010">
              <a:latin typeface="Gill Sans MT"/>
              <a:cs typeface="Gill Sans MT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444949"/>
              </a:buClr>
              <a:buFont typeface="Arial"/>
              <a:buChar char="•"/>
            </a:pPr>
            <a:endParaRPr sz="41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buSzPct val="101818"/>
              <a:buFont typeface="Arial"/>
              <a:buChar char="•"/>
              <a:tabLst>
                <a:tab pos="241300" algn="l"/>
              </a:tabLst>
            </a:pPr>
            <a:r>
              <a:rPr sz="4125" baseline="1010" dirty="0">
                <a:solidFill>
                  <a:srgbClr val="444949"/>
                </a:solidFill>
                <a:latin typeface="Gill Sans MT"/>
                <a:cs typeface="Gill Sans MT"/>
              </a:rPr>
              <a:t>Domain </a:t>
            </a:r>
            <a:r>
              <a:rPr sz="4125" spc="-75" baseline="1010" dirty="0">
                <a:solidFill>
                  <a:srgbClr val="444949"/>
                </a:solidFill>
                <a:latin typeface="Gill Sans MT"/>
                <a:cs typeface="Gill Sans MT"/>
              </a:rPr>
              <a:t>Registrar </a:t>
            </a:r>
            <a:r>
              <a:rPr sz="4125" spc="-7" baseline="1010" dirty="0">
                <a:solidFill>
                  <a:srgbClr val="444949"/>
                </a:solidFill>
                <a:latin typeface="Gill Sans MT"/>
                <a:cs typeface="Gill Sans MT"/>
              </a:rPr>
              <a:t>!=</a:t>
            </a:r>
            <a:r>
              <a:rPr sz="4125" spc="97" baseline="101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4125" spc="37" baseline="1010" dirty="0">
                <a:solidFill>
                  <a:srgbClr val="444949"/>
                </a:solidFill>
                <a:latin typeface="Gill Sans MT"/>
                <a:cs typeface="Gill Sans MT"/>
              </a:rPr>
              <a:t>DNS</a:t>
            </a:r>
            <a:endParaRPr sz="4125" baseline="101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8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(But </a:t>
            </a:r>
            <a:r>
              <a:rPr sz="2800" spc="-25" dirty="0">
                <a:solidFill>
                  <a:srgbClr val="444949"/>
                </a:solidFill>
                <a:latin typeface="Gill Sans MT"/>
                <a:cs typeface="Gill Sans MT"/>
              </a:rPr>
              <a:t>each domain </a:t>
            </a:r>
            <a:r>
              <a:rPr sz="2800" spc="-80" dirty="0">
                <a:solidFill>
                  <a:srgbClr val="444949"/>
                </a:solidFill>
                <a:latin typeface="Gill Sans MT"/>
                <a:cs typeface="Gill Sans MT"/>
              </a:rPr>
              <a:t>registrar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usually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comes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with </a:t>
            </a:r>
            <a:r>
              <a:rPr sz="2800" spc="-35" dirty="0">
                <a:solidFill>
                  <a:srgbClr val="444949"/>
                </a:solidFill>
                <a:latin typeface="Gill Sans MT"/>
                <a:cs typeface="Gill Sans MT"/>
              </a:rPr>
              <a:t>some </a:t>
            </a:r>
            <a:r>
              <a:rPr sz="2800" spc="-10" dirty="0">
                <a:solidFill>
                  <a:srgbClr val="444949"/>
                </a:solidFill>
                <a:latin typeface="Gill Sans MT"/>
                <a:cs typeface="Gill Sans MT"/>
              </a:rPr>
              <a:t>DNS</a:t>
            </a:r>
            <a:r>
              <a:rPr sz="2800" spc="30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features)</a:t>
            </a:r>
            <a:endParaRPr sz="2800"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3110637264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41892" y="6471592"/>
            <a:ext cx="1276985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0589" y="3550411"/>
            <a:ext cx="8832215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spc="-155" dirty="0"/>
              <a:t>Classic </a:t>
            </a:r>
            <a:r>
              <a:rPr sz="6000" spc="-110" dirty="0"/>
              <a:t>Solutions</a:t>
            </a:r>
            <a:r>
              <a:rPr sz="6000" spc="-240" dirty="0"/>
              <a:t> </a:t>
            </a:r>
            <a:r>
              <a:rPr sz="6000" spc="-145" dirty="0"/>
              <a:t>Architecture</a:t>
            </a:r>
            <a:endParaRPr sz="6000"/>
          </a:p>
        </p:txBody>
      </p:sp>
    </p:spTree>
    <p:extLst>
      <p:ext uri="{BB962C8B-B14F-4D97-AF65-F5344CB8AC3E}">
        <p14:creationId xmlns:p14="http://schemas.microsoft.com/office/powerpoint/2010/main" val="3849608399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41892" y="6471592"/>
            <a:ext cx="1276985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374395"/>
            <a:ext cx="4485640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65" dirty="0"/>
              <a:t>Section</a:t>
            </a:r>
            <a:r>
              <a:rPr spc="-15" dirty="0"/>
              <a:t> </a:t>
            </a:r>
            <a:r>
              <a:rPr spc="-105" dirty="0"/>
              <a:t>Introduction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16939" y="1339393"/>
            <a:ext cx="9657715" cy="4225290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484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40" dirty="0">
                <a:solidFill>
                  <a:srgbClr val="444949"/>
                </a:solidFill>
                <a:latin typeface="Gill Sans MT"/>
                <a:cs typeface="Gill Sans MT"/>
              </a:rPr>
              <a:t>These </a:t>
            </a:r>
            <a:r>
              <a:rPr sz="2600" spc="-60" dirty="0">
                <a:solidFill>
                  <a:srgbClr val="444949"/>
                </a:solidFill>
                <a:latin typeface="Gill Sans MT"/>
                <a:cs typeface="Gill Sans MT"/>
              </a:rPr>
              <a:t>solutions </a:t>
            </a:r>
            <a:r>
              <a:rPr sz="2600" spc="-65" dirty="0">
                <a:solidFill>
                  <a:srgbClr val="444949"/>
                </a:solidFill>
                <a:latin typeface="Gill Sans MT"/>
                <a:cs typeface="Gill Sans MT"/>
              </a:rPr>
              <a:t>architectures </a:t>
            </a:r>
            <a:r>
              <a:rPr sz="2600" spc="-60" dirty="0">
                <a:solidFill>
                  <a:srgbClr val="444949"/>
                </a:solidFill>
                <a:latin typeface="Gill Sans MT"/>
                <a:cs typeface="Gill Sans MT"/>
              </a:rPr>
              <a:t>are </a:t>
            </a:r>
            <a:r>
              <a:rPr sz="2600" spc="-40" dirty="0">
                <a:solidFill>
                  <a:srgbClr val="444949"/>
                </a:solidFill>
                <a:latin typeface="Gill Sans MT"/>
                <a:cs typeface="Gill Sans MT"/>
              </a:rPr>
              <a:t>the </a:t>
            </a:r>
            <a:r>
              <a:rPr sz="2600" spc="-35" dirty="0">
                <a:solidFill>
                  <a:srgbClr val="444949"/>
                </a:solidFill>
                <a:latin typeface="Gill Sans MT"/>
                <a:cs typeface="Gill Sans MT"/>
              </a:rPr>
              <a:t>best </a:t>
            </a:r>
            <a:r>
              <a:rPr sz="2600" spc="-10" dirty="0">
                <a:solidFill>
                  <a:srgbClr val="444949"/>
                </a:solidFill>
                <a:latin typeface="Gill Sans MT"/>
                <a:cs typeface="Gill Sans MT"/>
              </a:rPr>
              <a:t>part </a:t>
            </a:r>
            <a:r>
              <a:rPr sz="2600" spc="-30" dirty="0">
                <a:solidFill>
                  <a:srgbClr val="444949"/>
                </a:solidFill>
                <a:latin typeface="Gill Sans MT"/>
                <a:cs typeface="Gill Sans MT"/>
              </a:rPr>
              <a:t>of </a:t>
            </a:r>
            <a:r>
              <a:rPr sz="2600" spc="-70" dirty="0">
                <a:solidFill>
                  <a:srgbClr val="444949"/>
                </a:solidFill>
                <a:latin typeface="Gill Sans MT"/>
                <a:cs typeface="Gill Sans MT"/>
              </a:rPr>
              <a:t>this</a:t>
            </a:r>
            <a:r>
              <a:rPr sz="2600" spc="40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spc="-45" dirty="0">
                <a:solidFill>
                  <a:srgbClr val="444949"/>
                </a:solidFill>
                <a:latin typeface="Gill Sans MT"/>
                <a:cs typeface="Gill Sans MT"/>
              </a:rPr>
              <a:t>course</a:t>
            </a:r>
            <a:endParaRPr sz="26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384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90" dirty="0">
                <a:solidFill>
                  <a:srgbClr val="444949"/>
                </a:solidFill>
                <a:latin typeface="Gill Sans MT"/>
                <a:cs typeface="Gill Sans MT"/>
              </a:rPr>
              <a:t>Let’s </a:t>
            </a:r>
            <a:r>
              <a:rPr sz="2600" spc="-35" dirty="0">
                <a:solidFill>
                  <a:srgbClr val="444949"/>
                </a:solidFill>
                <a:latin typeface="Gill Sans MT"/>
                <a:cs typeface="Gill Sans MT"/>
              </a:rPr>
              <a:t>understand </a:t>
            </a:r>
            <a:r>
              <a:rPr sz="2600" spc="-45" dirty="0">
                <a:solidFill>
                  <a:srgbClr val="444949"/>
                </a:solidFill>
                <a:latin typeface="Gill Sans MT"/>
                <a:cs typeface="Gill Sans MT"/>
              </a:rPr>
              <a:t>how </a:t>
            </a:r>
            <a:r>
              <a:rPr sz="2600" spc="-60" dirty="0">
                <a:solidFill>
                  <a:srgbClr val="444949"/>
                </a:solidFill>
                <a:latin typeface="Gill Sans MT"/>
                <a:cs typeface="Gill Sans MT"/>
              </a:rPr>
              <a:t>all </a:t>
            </a:r>
            <a:r>
              <a:rPr sz="2600" spc="-40" dirty="0">
                <a:solidFill>
                  <a:srgbClr val="444949"/>
                </a:solidFill>
                <a:latin typeface="Gill Sans MT"/>
                <a:cs typeface="Gill Sans MT"/>
              </a:rPr>
              <a:t>the </a:t>
            </a:r>
            <a:r>
              <a:rPr sz="2600" spc="-45" dirty="0">
                <a:solidFill>
                  <a:srgbClr val="444949"/>
                </a:solidFill>
                <a:latin typeface="Gill Sans MT"/>
                <a:cs typeface="Gill Sans MT"/>
              </a:rPr>
              <a:t>technologies </a:t>
            </a:r>
            <a:r>
              <a:rPr sz="2600" spc="-55" dirty="0">
                <a:solidFill>
                  <a:srgbClr val="444949"/>
                </a:solidFill>
                <a:latin typeface="Gill Sans MT"/>
                <a:cs typeface="Gill Sans MT"/>
              </a:rPr>
              <a:t>we’ve </a:t>
            </a:r>
            <a:r>
              <a:rPr sz="2600" spc="-30" dirty="0">
                <a:solidFill>
                  <a:srgbClr val="444949"/>
                </a:solidFill>
                <a:latin typeface="Gill Sans MT"/>
                <a:cs typeface="Gill Sans MT"/>
              </a:rPr>
              <a:t>seen </a:t>
            </a:r>
            <a:r>
              <a:rPr sz="2600" spc="-80" dirty="0">
                <a:solidFill>
                  <a:srgbClr val="444949"/>
                </a:solidFill>
                <a:latin typeface="Gill Sans MT"/>
                <a:cs typeface="Gill Sans MT"/>
              </a:rPr>
              <a:t>work</a:t>
            </a:r>
            <a:r>
              <a:rPr sz="2600" spc="49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spc="-50" dirty="0">
                <a:solidFill>
                  <a:srgbClr val="444949"/>
                </a:solidFill>
                <a:latin typeface="Gill Sans MT"/>
                <a:cs typeface="Gill Sans MT"/>
              </a:rPr>
              <a:t>together</a:t>
            </a:r>
            <a:endParaRPr sz="26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359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75" dirty="0">
                <a:solidFill>
                  <a:srgbClr val="444949"/>
                </a:solidFill>
                <a:latin typeface="Gill Sans MT"/>
                <a:cs typeface="Gill Sans MT"/>
              </a:rPr>
              <a:t>This </a:t>
            </a:r>
            <a:r>
              <a:rPr sz="2600" spc="-90" dirty="0">
                <a:solidFill>
                  <a:srgbClr val="444949"/>
                </a:solidFill>
                <a:latin typeface="Gill Sans MT"/>
                <a:cs typeface="Gill Sans MT"/>
              </a:rPr>
              <a:t>is </a:t>
            </a:r>
            <a:r>
              <a:rPr sz="2600" spc="-5" dirty="0">
                <a:solidFill>
                  <a:srgbClr val="444949"/>
                </a:solidFill>
                <a:latin typeface="Gill Sans MT"/>
                <a:cs typeface="Gill Sans MT"/>
              </a:rPr>
              <a:t>a </a:t>
            </a:r>
            <a:r>
              <a:rPr sz="2600" spc="-50" dirty="0">
                <a:solidFill>
                  <a:srgbClr val="444949"/>
                </a:solidFill>
                <a:latin typeface="Gill Sans MT"/>
                <a:cs typeface="Gill Sans MT"/>
              </a:rPr>
              <a:t>section </a:t>
            </a:r>
            <a:r>
              <a:rPr sz="2600" spc="-55" dirty="0">
                <a:solidFill>
                  <a:srgbClr val="444949"/>
                </a:solidFill>
                <a:latin typeface="Gill Sans MT"/>
                <a:cs typeface="Gill Sans MT"/>
              </a:rPr>
              <a:t>you </a:t>
            </a:r>
            <a:r>
              <a:rPr sz="2600" spc="-10" dirty="0">
                <a:solidFill>
                  <a:srgbClr val="444949"/>
                </a:solidFill>
                <a:latin typeface="Gill Sans MT"/>
                <a:cs typeface="Gill Sans MT"/>
              </a:rPr>
              <a:t>need </a:t>
            </a:r>
            <a:r>
              <a:rPr sz="2600" spc="-55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2600" spc="5" dirty="0">
                <a:solidFill>
                  <a:srgbClr val="444949"/>
                </a:solidFill>
                <a:latin typeface="Gill Sans MT"/>
                <a:cs typeface="Gill Sans MT"/>
              </a:rPr>
              <a:t>be </a:t>
            </a:r>
            <a:r>
              <a:rPr sz="2600" spc="10" dirty="0">
                <a:solidFill>
                  <a:srgbClr val="444949"/>
                </a:solidFill>
                <a:latin typeface="Gill Sans MT"/>
                <a:cs typeface="Gill Sans MT"/>
              </a:rPr>
              <a:t>100% </a:t>
            </a:r>
            <a:r>
              <a:rPr sz="2600" spc="-30" dirty="0">
                <a:solidFill>
                  <a:srgbClr val="444949"/>
                </a:solidFill>
                <a:latin typeface="Gill Sans MT"/>
                <a:cs typeface="Gill Sans MT"/>
              </a:rPr>
              <a:t>comfortable</a:t>
            </a:r>
            <a:r>
              <a:rPr sz="2600" spc="38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spc="-60" dirty="0">
                <a:solidFill>
                  <a:srgbClr val="444949"/>
                </a:solidFill>
                <a:latin typeface="Gill Sans MT"/>
                <a:cs typeface="Gill Sans MT"/>
              </a:rPr>
              <a:t>with</a:t>
            </a:r>
            <a:endParaRPr sz="2600">
              <a:latin typeface="Gill Sans MT"/>
              <a:cs typeface="Gill Sans MT"/>
            </a:endParaRPr>
          </a:p>
          <a:p>
            <a:pPr>
              <a:lnSpc>
                <a:spcPct val="100000"/>
              </a:lnSpc>
              <a:buClr>
                <a:srgbClr val="444949"/>
              </a:buClr>
              <a:buFont typeface="Arial"/>
              <a:buChar char="•"/>
            </a:pPr>
            <a:endParaRPr sz="3900">
              <a:latin typeface="Times New Roman"/>
              <a:cs typeface="Times New Roman"/>
            </a:endParaRPr>
          </a:p>
          <a:p>
            <a:pPr marL="241300" marR="5080" indent="-228600">
              <a:lnSpc>
                <a:spcPts val="2500"/>
              </a:lnSpc>
              <a:buFont typeface="Arial"/>
              <a:buChar char="•"/>
              <a:tabLst>
                <a:tab pos="241300" algn="l"/>
              </a:tabLst>
            </a:pPr>
            <a:r>
              <a:rPr sz="2600" spc="-100" dirty="0">
                <a:solidFill>
                  <a:srgbClr val="444949"/>
                </a:solidFill>
                <a:latin typeface="Gill Sans MT"/>
                <a:cs typeface="Gill Sans MT"/>
              </a:rPr>
              <a:t>We’ll </a:t>
            </a:r>
            <a:r>
              <a:rPr sz="2600" spc="-30" dirty="0">
                <a:solidFill>
                  <a:srgbClr val="444949"/>
                </a:solidFill>
                <a:latin typeface="Gill Sans MT"/>
                <a:cs typeface="Gill Sans MT"/>
              </a:rPr>
              <a:t>see </a:t>
            </a:r>
            <a:r>
              <a:rPr sz="2600" spc="-40" dirty="0">
                <a:solidFill>
                  <a:srgbClr val="444949"/>
                </a:solidFill>
                <a:latin typeface="Gill Sans MT"/>
                <a:cs typeface="Gill Sans MT"/>
              </a:rPr>
              <a:t>the </a:t>
            </a:r>
            <a:r>
              <a:rPr sz="2600" spc="-60" dirty="0">
                <a:solidFill>
                  <a:srgbClr val="444949"/>
                </a:solidFill>
                <a:latin typeface="Gill Sans MT"/>
                <a:cs typeface="Gill Sans MT"/>
              </a:rPr>
              <a:t>progression </a:t>
            </a:r>
            <a:r>
              <a:rPr sz="2600" spc="-30" dirty="0">
                <a:solidFill>
                  <a:srgbClr val="444949"/>
                </a:solidFill>
                <a:latin typeface="Gill Sans MT"/>
                <a:cs typeface="Gill Sans MT"/>
              </a:rPr>
              <a:t>of </a:t>
            </a:r>
            <a:r>
              <a:rPr sz="2600" spc="-5" dirty="0">
                <a:solidFill>
                  <a:srgbClr val="444949"/>
                </a:solidFill>
                <a:latin typeface="Gill Sans MT"/>
                <a:cs typeface="Gill Sans MT"/>
              </a:rPr>
              <a:t>a </a:t>
            </a:r>
            <a:r>
              <a:rPr sz="2600" spc="-65" dirty="0">
                <a:solidFill>
                  <a:srgbClr val="444949"/>
                </a:solidFill>
                <a:latin typeface="Gill Sans MT"/>
                <a:cs typeface="Gill Sans MT"/>
              </a:rPr>
              <a:t>Solution’s architect </a:t>
            </a:r>
            <a:r>
              <a:rPr sz="2600" spc="-40" dirty="0">
                <a:solidFill>
                  <a:srgbClr val="444949"/>
                </a:solidFill>
                <a:latin typeface="Gill Sans MT"/>
                <a:cs typeface="Gill Sans MT"/>
              </a:rPr>
              <a:t>mindset </a:t>
            </a:r>
            <a:r>
              <a:rPr sz="2600" spc="-55" dirty="0">
                <a:solidFill>
                  <a:srgbClr val="444949"/>
                </a:solidFill>
                <a:latin typeface="Gill Sans MT"/>
                <a:cs typeface="Gill Sans MT"/>
              </a:rPr>
              <a:t>through </a:t>
            </a:r>
            <a:r>
              <a:rPr sz="2600" spc="-35" dirty="0">
                <a:solidFill>
                  <a:srgbClr val="444949"/>
                </a:solidFill>
                <a:latin typeface="Gill Sans MT"/>
                <a:cs typeface="Gill Sans MT"/>
              </a:rPr>
              <a:t>many  </a:t>
            </a:r>
            <a:r>
              <a:rPr sz="2600" spc="-30" dirty="0">
                <a:solidFill>
                  <a:srgbClr val="444949"/>
                </a:solidFill>
                <a:latin typeface="Gill Sans MT"/>
                <a:cs typeface="Gill Sans MT"/>
              </a:rPr>
              <a:t>sample </a:t>
            </a:r>
            <a:r>
              <a:rPr sz="2600" spc="-35" dirty="0">
                <a:solidFill>
                  <a:srgbClr val="444949"/>
                </a:solidFill>
                <a:latin typeface="Gill Sans MT"/>
                <a:cs typeface="Gill Sans MT"/>
              </a:rPr>
              <a:t>case</a:t>
            </a:r>
            <a:r>
              <a:rPr sz="2600" spc="4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spc="-60" dirty="0">
                <a:solidFill>
                  <a:srgbClr val="444949"/>
                </a:solidFill>
                <a:latin typeface="Gill Sans MT"/>
                <a:cs typeface="Gill Sans MT"/>
              </a:rPr>
              <a:t>studies:</a:t>
            </a:r>
            <a:endParaRPr sz="2600">
              <a:latin typeface="Gill Sans MT"/>
              <a:cs typeface="Gill Sans MT"/>
            </a:endParaRPr>
          </a:p>
          <a:p>
            <a:pPr marL="698500" lvl="1" indent="-228600">
              <a:lnSpc>
                <a:spcPts val="2615"/>
              </a:lnSpc>
              <a:spcBef>
                <a:spcPts val="10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200" spc="-40" dirty="0">
                <a:solidFill>
                  <a:srgbClr val="444949"/>
                </a:solidFill>
                <a:latin typeface="Gill Sans MT"/>
                <a:cs typeface="Gill Sans MT"/>
              </a:rPr>
              <a:t>WhatIsTheTime.Com</a:t>
            </a:r>
            <a:endParaRPr sz="2200">
              <a:latin typeface="Gill Sans MT"/>
              <a:cs typeface="Gill Sans MT"/>
            </a:endParaRPr>
          </a:p>
          <a:p>
            <a:pPr marL="698500" lvl="1" indent="-228600">
              <a:lnSpc>
                <a:spcPts val="2605"/>
              </a:lnSpc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200" spc="-50" dirty="0">
                <a:solidFill>
                  <a:srgbClr val="444949"/>
                </a:solidFill>
                <a:latin typeface="Gill Sans MT"/>
                <a:cs typeface="Gill Sans MT"/>
              </a:rPr>
              <a:t>MyClothes.Com</a:t>
            </a:r>
            <a:endParaRPr sz="2200">
              <a:latin typeface="Gill Sans MT"/>
              <a:cs typeface="Gill Sans MT"/>
            </a:endParaRPr>
          </a:p>
          <a:p>
            <a:pPr marL="698500" lvl="1" indent="-228600">
              <a:lnSpc>
                <a:spcPts val="2615"/>
              </a:lnSpc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200" spc="-60" dirty="0">
                <a:solidFill>
                  <a:srgbClr val="444949"/>
                </a:solidFill>
                <a:latin typeface="Gill Sans MT"/>
                <a:cs typeface="Gill Sans MT"/>
              </a:rPr>
              <a:t>MyWordPress.Com</a:t>
            </a:r>
            <a:endParaRPr sz="2200">
              <a:latin typeface="Gill Sans MT"/>
              <a:cs typeface="Gill Sans MT"/>
            </a:endParaRPr>
          </a:p>
          <a:p>
            <a:pPr marL="698500" lvl="1" indent="-228600">
              <a:lnSpc>
                <a:spcPts val="2615"/>
              </a:lnSpc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200" spc="-50" dirty="0">
                <a:solidFill>
                  <a:srgbClr val="444949"/>
                </a:solidFill>
                <a:latin typeface="Gill Sans MT"/>
                <a:cs typeface="Gill Sans MT"/>
              </a:rPr>
              <a:t>Instantiating </a:t>
            </a:r>
            <a:r>
              <a:rPr sz="2200" spc="-40" dirty="0">
                <a:solidFill>
                  <a:srgbClr val="444949"/>
                </a:solidFill>
                <a:latin typeface="Gill Sans MT"/>
                <a:cs typeface="Gill Sans MT"/>
              </a:rPr>
              <a:t>applications</a:t>
            </a:r>
            <a:r>
              <a:rPr sz="2200" spc="3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200" spc="-55" dirty="0">
                <a:solidFill>
                  <a:srgbClr val="444949"/>
                </a:solidFill>
                <a:latin typeface="Gill Sans MT"/>
                <a:cs typeface="Gill Sans MT"/>
              </a:rPr>
              <a:t>quickly</a:t>
            </a:r>
            <a:endParaRPr sz="2200">
              <a:latin typeface="Gill Sans MT"/>
              <a:cs typeface="Gill Sans MT"/>
            </a:endParaRPr>
          </a:p>
          <a:p>
            <a:pPr marL="698500" lvl="1" indent="-228600">
              <a:lnSpc>
                <a:spcPts val="2630"/>
              </a:lnSpc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200" spc="-50" dirty="0">
                <a:solidFill>
                  <a:srgbClr val="444949"/>
                </a:solidFill>
                <a:latin typeface="Gill Sans MT"/>
                <a:cs typeface="Gill Sans MT"/>
              </a:rPr>
              <a:t>Beanstalk</a:t>
            </a:r>
            <a:endParaRPr sz="2200"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1793830891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41892" y="6471592"/>
            <a:ext cx="1276985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374395"/>
            <a:ext cx="8948420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75" dirty="0"/>
              <a:t>Stateless</a:t>
            </a:r>
            <a:r>
              <a:rPr spc="-440" dirty="0"/>
              <a:t> </a:t>
            </a:r>
            <a:r>
              <a:rPr spc="-105" dirty="0"/>
              <a:t>Web</a:t>
            </a:r>
            <a:r>
              <a:rPr spc="-265" dirty="0"/>
              <a:t> </a:t>
            </a:r>
            <a:r>
              <a:rPr spc="-35" dirty="0"/>
              <a:t>App:</a:t>
            </a:r>
            <a:r>
              <a:rPr spc="-785" dirty="0"/>
              <a:t> </a:t>
            </a:r>
            <a:r>
              <a:rPr spc="-75" dirty="0"/>
              <a:t>WhatIsTheTime.com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16939" y="1338783"/>
            <a:ext cx="8950325" cy="3601085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4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WhatIsTheTime.com </a:t>
            </a:r>
            <a:r>
              <a:rPr sz="2800" spc="-65" dirty="0">
                <a:solidFill>
                  <a:srgbClr val="444949"/>
                </a:solidFill>
                <a:latin typeface="Gill Sans MT"/>
                <a:cs typeface="Gill Sans MT"/>
              </a:rPr>
              <a:t>allows </a:t>
            </a:r>
            <a:r>
              <a:rPr sz="2800" spc="-15" dirty="0">
                <a:solidFill>
                  <a:srgbClr val="444949"/>
                </a:solidFill>
                <a:latin typeface="Gill Sans MT"/>
                <a:cs typeface="Gill Sans MT"/>
              </a:rPr>
              <a:t>people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2800" spc="-70" dirty="0">
                <a:solidFill>
                  <a:srgbClr val="444949"/>
                </a:solidFill>
                <a:latin typeface="Gill Sans MT"/>
                <a:cs typeface="Gill Sans MT"/>
              </a:rPr>
              <a:t>know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what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time </a:t>
            </a:r>
            <a:r>
              <a:rPr sz="2800" spc="-90" dirty="0">
                <a:solidFill>
                  <a:srgbClr val="444949"/>
                </a:solidFill>
                <a:latin typeface="Gill Sans MT"/>
                <a:cs typeface="Gill Sans MT"/>
              </a:rPr>
              <a:t>it</a:t>
            </a:r>
            <a:r>
              <a:rPr sz="2800" spc="29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90" dirty="0">
                <a:solidFill>
                  <a:srgbClr val="444949"/>
                </a:solidFill>
                <a:latin typeface="Gill Sans MT"/>
                <a:cs typeface="Gill Sans MT"/>
              </a:rPr>
              <a:t>is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5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14" dirty="0">
                <a:solidFill>
                  <a:srgbClr val="444949"/>
                </a:solidFill>
                <a:latin typeface="Gill Sans MT"/>
                <a:cs typeface="Gill Sans MT"/>
              </a:rPr>
              <a:t>We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don’t </a:t>
            </a:r>
            <a:r>
              <a:rPr sz="2800" spc="-10" dirty="0">
                <a:solidFill>
                  <a:srgbClr val="444949"/>
                </a:solidFill>
                <a:latin typeface="Gill Sans MT"/>
                <a:cs typeface="Gill Sans MT"/>
              </a:rPr>
              <a:t>need </a:t>
            </a:r>
            <a:r>
              <a:rPr sz="2800" dirty="0">
                <a:solidFill>
                  <a:srgbClr val="444949"/>
                </a:solidFill>
                <a:latin typeface="Gill Sans MT"/>
                <a:cs typeface="Gill Sans MT"/>
              </a:rPr>
              <a:t>a</a:t>
            </a:r>
            <a:r>
              <a:rPr sz="2800" spc="14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20" dirty="0">
                <a:solidFill>
                  <a:srgbClr val="444949"/>
                </a:solidFill>
                <a:latin typeface="Gill Sans MT"/>
                <a:cs typeface="Gill Sans MT"/>
              </a:rPr>
              <a:t>database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7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14" dirty="0">
                <a:solidFill>
                  <a:srgbClr val="444949"/>
                </a:solidFill>
                <a:latin typeface="Gill Sans MT"/>
                <a:cs typeface="Gill Sans MT"/>
              </a:rPr>
              <a:t>We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want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start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small </a:t>
            </a:r>
            <a:r>
              <a:rPr sz="2800" spc="-10" dirty="0">
                <a:solidFill>
                  <a:srgbClr val="444949"/>
                </a:solidFill>
                <a:latin typeface="Gill Sans MT"/>
                <a:cs typeface="Gill Sans MT"/>
              </a:rPr>
              <a:t>and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can </a:t>
            </a:r>
            <a:r>
              <a:rPr sz="2800" spc="-35" dirty="0">
                <a:solidFill>
                  <a:srgbClr val="444949"/>
                </a:solidFill>
                <a:latin typeface="Gill Sans MT"/>
                <a:cs typeface="Gill Sans MT"/>
              </a:rPr>
              <a:t>accept</a:t>
            </a:r>
            <a:r>
              <a:rPr sz="2800" spc="27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downtime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7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14" dirty="0">
                <a:solidFill>
                  <a:srgbClr val="444949"/>
                </a:solidFill>
                <a:latin typeface="Gill Sans MT"/>
                <a:cs typeface="Gill Sans MT"/>
              </a:rPr>
              <a:t>We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want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2800" spc="-65" dirty="0">
                <a:solidFill>
                  <a:srgbClr val="444949"/>
                </a:solidFill>
                <a:latin typeface="Gill Sans MT"/>
                <a:cs typeface="Gill Sans MT"/>
              </a:rPr>
              <a:t>fully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scale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vertically </a:t>
            </a:r>
            <a:r>
              <a:rPr sz="2800" spc="-10" dirty="0">
                <a:solidFill>
                  <a:srgbClr val="444949"/>
                </a:solidFill>
                <a:latin typeface="Gill Sans MT"/>
                <a:cs typeface="Gill Sans MT"/>
              </a:rPr>
              <a:t>and </a:t>
            </a:r>
            <a:r>
              <a:rPr sz="2800" spc="-90" dirty="0">
                <a:solidFill>
                  <a:srgbClr val="444949"/>
                </a:solidFill>
                <a:latin typeface="Gill Sans MT"/>
                <a:cs typeface="Gill Sans MT"/>
              </a:rPr>
              <a:t>horizontally,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no</a:t>
            </a:r>
            <a:r>
              <a:rPr sz="2800" spc="17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downtime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5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95" dirty="0">
                <a:solidFill>
                  <a:srgbClr val="444949"/>
                </a:solidFill>
                <a:latin typeface="Gill Sans MT"/>
                <a:cs typeface="Gill Sans MT"/>
              </a:rPr>
              <a:t>Let’s </a:t>
            </a:r>
            <a:r>
              <a:rPr sz="2800" spc="-10" dirty="0">
                <a:solidFill>
                  <a:srgbClr val="444949"/>
                </a:solidFill>
                <a:latin typeface="Gill Sans MT"/>
                <a:cs typeface="Gill Sans MT"/>
              </a:rPr>
              <a:t>go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through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the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Solutions </a:t>
            </a:r>
            <a:r>
              <a:rPr sz="2800" spc="-70" dirty="0">
                <a:solidFill>
                  <a:srgbClr val="444949"/>
                </a:solidFill>
                <a:latin typeface="Gill Sans MT"/>
                <a:cs typeface="Gill Sans MT"/>
              </a:rPr>
              <a:t>Architect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journey </a:t>
            </a:r>
            <a:r>
              <a:rPr sz="2800" spc="-90" dirty="0">
                <a:solidFill>
                  <a:srgbClr val="444949"/>
                </a:solidFill>
                <a:latin typeface="Gill Sans MT"/>
                <a:cs typeface="Gill Sans MT"/>
              </a:rPr>
              <a:t>for </a:t>
            </a:r>
            <a:r>
              <a:rPr sz="2800" spc="-75" dirty="0">
                <a:solidFill>
                  <a:srgbClr val="444949"/>
                </a:solidFill>
                <a:latin typeface="Gill Sans MT"/>
                <a:cs typeface="Gill Sans MT"/>
              </a:rPr>
              <a:t>this</a:t>
            </a:r>
            <a:r>
              <a:rPr sz="2800" spc="26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15" dirty="0">
                <a:solidFill>
                  <a:srgbClr val="444949"/>
                </a:solidFill>
                <a:latin typeface="Gill Sans MT"/>
                <a:cs typeface="Gill Sans MT"/>
              </a:rPr>
              <a:t>app</a:t>
            </a:r>
            <a:endParaRPr sz="2800">
              <a:latin typeface="Gill Sans MT"/>
              <a:cs typeface="Gill Sans MT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Clr>
                <a:srgbClr val="444949"/>
              </a:buClr>
              <a:buFont typeface="Arial"/>
              <a:buChar char="•"/>
            </a:pPr>
            <a:endParaRPr sz="405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buFont typeface="Arial"/>
              <a:buChar char="•"/>
              <a:tabLst>
                <a:tab pos="241300" algn="l"/>
              </a:tabLst>
            </a:pPr>
            <a:r>
              <a:rPr sz="2800" spc="-95" dirty="0">
                <a:solidFill>
                  <a:srgbClr val="444949"/>
                </a:solidFill>
                <a:latin typeface="Gill Sans MT"/>
                <a:cs typeface="Gill Sans MT"/>
              </a:rPr>
              <a:t>Let’s </a:t>
            </a:r>
            <a:r>
              <a:rPr sz="2800" spc="-35" dirty="0">
                <a:solidFill>
                  <a:srgbClr val="444949"/>
                </a:solidFill>
                <a:latin typeface="Gill Sans MT"/>
                <a:cs typeface="Gill Sans MT"/>
              </a:rPr>
              <a:t>see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how </a:t>
            </a:r>
            <a:r>
              <a:rPr sz="2800" spc="-35" dirty="0">
                <a:solidFill>
                  <a:srgbClr val="444949"/>
                </a:solidFill>
                <a:latin typeface="Gill Sans MT"/>
                <a:cs typeface="Gill Sans MT"/>
              </a:rPr>
              <a:t>we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can</a:t>
            </a:r>
            <a:r>
              <a:rPr sz="2800" spc="16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70" dirty="0">
                <a:solidFill>
                  <a:srgbClr val="444949"/>
                </a:solidFill>
                <a:latin typeface="Gill Sans MT"/>
                <a:cs typeface="Gill Sans MT"/>
              </a:rPr>
              <a:t>proceed!</a:t>
            </a:r>
            <a:endParaRPr sz="2800"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3721601619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87630" rIns="0" bIns="0" rtlCol="0">
            <a:spAutoFit/>
          </a:bodyPr>
          <a:lstStyle/>
          <a:p>
            <a:pPr marL="12700" marR="5080">
              <a:lnSpc>
                <a:spcPts val="4750"/>
              </a:lnSpc>
              <a:spcBef>
                <a:spcPts val="690"/>
              </a:spcBef>
            </a:pPr>
            <a:r>
              <a:rPr spc="-75" dirty="0"/>
              <a:t>Stateless </a:t>
            </a:r>
            <a:r>
              <a:rPr spc="-30" dirty="0"/>
              <a:t>web </a:t>
            </a:r>
            <a:r>
              <a:rPr spc="-35" dirty="0"/>
              <a:t>app: </a:t>
            </a:r>
            <a:r>
              <a:rPr spc="-60" dirty="0"/>
              <a:t>What </a:t>
            </a:r>
            <a:r>
              <a:rPr spc="-75" dirty="0"/>
              <a:t>time </a:t>
            </a:r>
            <a:r>
              <a:rPr spc="-145" dirty="0"/>
              <a:t>is</a:t>
            </a:r>
            <a:r>
              <a:rPr spc="-555" dirty="0"/>
              <a:t> </a:t>
            </a:r>
            <a:r>
              <a:rPr spc="-175" dirty="0"/>
              <a:t>it?  </a:t>
            </a:r>
            <a:r>
              <a:rPr spc="-50" dirty="0"/>
              <a:t>Starting</a:t>
            </a:r>
            <a:r>
              <a:rPr spc="-5" dirty="0"/>
              <a:t> </a:t>
            </a:r>
            <a:r>
              <a:rPr spc="-70" dirty="0"/>
              <a:t>simple</a:t>
            </a:r>
          </a:p>
        </p:txBody>
      </p:sp>
      <p:sp>
        <p:nvSpPr>
          <p:cNvPr id="4" name="object 4"/>
          <p:cNvSpPr/>
          <p:nvPr/>
        </p:nvSpPr>
        <p:spPr>
          <a:xfrm>
            <a:off x="7412735" y="2048255"/>
            <a:ext cx="996696" cy="9936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7376049" y="2072131"/>
            <a:ext cx="1278255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5" dirty="0">
                <a:solidFill>
                  <a:srgbClr val="444949"/>
                </a:solidFill>
                <a:latin typeface="Calibri"/>
                <a:cs typeface="Calibri"/>
              </a:rPr>
              <a:t>Elastic </a:t>
            </a:r>
            <a:r>
              <a:rPr sz="1400" spc="-10" dirty="0">
                <a:solidFill>
                  <a:srgbClr val="444949"/>
                </a:solidFill>
                <a:latin typeface="Calibri"/>
                <a:cs typeface="Calibri"/>
              </a:rPr>
              <a:t>IP</a:t>
            </a:r>
            <a:r>
              <a:rPr sz="1400" spc="-4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444949"/>
                </a:solidFill>
                <a:latin typeface="Calibri"/>
                <a:cs typeface="Calibri"/>
              </a:rPr>
              <a:t>Address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051048" y="3270503"/>
            <a:ext cx="969263" cy="9723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201860" y="3554662"/>
            <a:ext cx="1955800" cy="76200"/>
          </a:xfrm>
          <a:custGeom>
            <a:avLst/>
            <a:gdLst/>
            <a:ahLst/>
            <a:cxnLst/>
            <a:rect l="l" t="t" r="r" b="b"/>
            <a:pathLst>
              <a:path w="1955800" h="76200">
                <a:moveTo>
                  <a:pt x="1879208" y="41274"/>
                </a:moveTo>
                <a:lnTo>
                  <a:pt x="1879208" y="76200"/>
                </a:lnTo>
                <a:lnTo>
                  <a:pt x="1949058" y="41275"/>
                </a:lnTo>
                <a:lnTo>
                  <a:pt x="1879208" y="41274"/>
                </a:lnTo>
                <a:close/>
              </a:path>
              <a:path w="1955800" h="76200">
                <a:moveTo>
                  <a:pt x="1879208" y="34924"/>
                </a:moveTo>
                <a:lnTo>
                  <a:pt x="1879208" y="41274"/>
                </a:lnTo>
                <a:lnTo>
                  <a:pt x="1891910" y="41275"/>
                </a:lnTo>
                <a:lnTo>
                  <a:pt x="1891910" y="34925"/>
                </a:lnTo>
                <a:lnTo>
                  <a:pt x="1879208" y="34924"/>
                </a:lnTo>
                <a:close/>
              </a:path>
              <a:path w="1955800" h="76200">
                <a:moveTo>
                  <a:pt x="1879208" y="0"/>
                </a:moveTo>
                <a:lnTo>
                  <a:pt x="1879208" y="34924"/>
                </a:lnTo>
                <a:lnTo>
                  <a:pt x="1891910" y="34925"/>
                </a:lnTo>
                <a:lnTo>
                  <a:pt x="1891910" y="41275"/>
                </a:lnTo>
                <a:lnTo>
                  <a:pt x="1949061" y="41273"/>
                </a:lnTo>
                <a:lnTo>
                  <a:pt x="1955408" y="38100"/>
                </a:lnTo>
                <a:lnTo>
                  <a:pt x="1879208" y="0"/>
                </a:lnTo>
                <a:close/>
              </a:path>
              <a:path w="1955800" h="76200">
                <a:moveTo>
                  <a:pt x="0" y="34923"/>
                </a:moveTo>
                <a:lnTo>
                  <a:pt x="0" y="41273"/>
                </a:lnTo>
                <a:lnTo>
                  <a:pt x="1879208" y="41274"/>
                </a:lnTo>
                <a:lnTo>
                  <a:pt x="1879208" y="34924"/>
                </a:lnTo>
                <a:lnTo>
                  <a:pt x="0" y="34923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220340" y="3842911"/>
            <a:ext cx="1937385" cy="76200"/>
          </a:xfrm>
          <a:custGeom>
            <a:avLst/>
            <a:gdLst/>
            <a:ahLst/>
            <a:cxnLst/>
            <a:rect l="l" t="t" r="r" b="b"/>
            <a:pathLst>
              <a:path w="1937385" h="76200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41275"/>
                </a:lnTo>
                <a:lnTo>
                  <a:pt x="63500" y="41275"/>
                </a:lnTo>
                <a:lnTo>
                  <a:pt x="63500" y="34925"/>
                </a:lnTo>
                <a:lnTo>
                  <a:pt x="76200" y="34924"/>
                </a:lnTo>
                <a:lnTo>
                  <a:pt x="76200" y="0"/>
                </a:lnTo>
                <a:close/>
              </a:path>
              <a:path w="1937385" h="76200">
                <a:moveTo>
                  <a:pt x="76200" y="34924"/>
                </a:moveTo>
                <a:lnTo>
                  <a:pt x="63500" y="34925"/>
                </a:lnTo>
                <a:lnTo>
                  <a:pt x="63500" y="41275"/>
                </a:lnTo>
                <a:lnTo>
                  <a:pt x="76200" y="41274"/>
                </a:lnTo>
                <a:lnTo>
                  <a:pt x="76200" y="34924"/>
                </a:lnTo>
                <a:close/>
              </a:path>
              <a:path w="1937385" h="76200">
                <a:moveTo>
                  <a:pt x="76200" y="41274"/>
                </a:moveTo>
                <a:lnTo>
                  <a:pt x="63500" y="41275"/>
                </a:lnTo>
                <a:lnTo>
                  <a:pt x="76200" y="41275"/>
                </a:lnTo>
                <a:close/>
              </a:path>
              <a:path w="1937385" h="76200">
                <a:moveTo>
                  <a:pt x="1936929" y="34923"/>
                </a:moveTo>
                <a:lnTo>
                  <a:pt x="76200" y="34924"/>
                </a:lnTo>
                <a:lnTo>
                  <a:pt x="76200" y="41274"/>
                </a:lnTo>
                <a:lnTo>
                  <a:pt x="1936929" y="41273"/>
                </a:lnTo>
                <a:lnTo>
                  <a:pt x="1936929" y="34923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3354799" y="3145028"/>
            <a:ext cx="4290060" cy="18300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56944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What time is</a:t>
            </a:r>
            <a:r>
              <a:rPr sz="1800" spc="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it?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 marR="551180" algn="ctr">
              <a:lnSpc>
                <a:spcPts val="1980"/>
              </a:lnSpc>
              <a:spcBef>
                <a:spcPts val="1955"/>
              </a:spcBef>
            </a:pP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5:30 pm!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ts val="1980"/>
              </a:lnSpc>
            </a:pPr>
            <a:r>
              <a:rPr sz="1800" spc="-5" dirty="0">
                <a:solidFill>
                  <a:srgbClr val="232F3E"/>
                </a:solidFill>
                <a:latin typeface="Calibri"/>
                <a:cs typeface="Calibri"/>
              </a:rPr>
              <a:t>User</a:t>
            </a:r>
            <a:endParaRPr sz="1800">
              <a:latin typeface="Calibri"/>
              <a:cs typeface="Calibri"/>
            </a:endParaRPr>
          </a:p>
          <a:p>
            <a:pPr marR="5080" algn="r">
              <a:lnSpc>
                <a:spcPct val="100000"/>
              </a:lnSpc>
              <a:spcBef>
                <a:spcPts val="1440"/>
              </a:spcBef>
            </a:pP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Public</a:t>
            </a:r>
            <a:r>
              <a:rPr sz="1800" spc="-7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444949"/>
                </a:solidFill>
                <a:latin typeface="Calibri"/>
                <a:cs typeface="Calibri"/>
              </a:rPr>
              <a:t>EC2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467855" y="3038855"/>
            <a:ext cx="1380744" cy="138074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241892" y="6471592"/>
            <a:ext cx="1276985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44895122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449567" y="2852927"/>
            <a:ext cx="1377695" cy="13776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87630" rIns="0" bIns="0" rtlCol="0">
            <a:spAutoFit/>
          </a:bodyPr>
          <a:lstStyle/>
          <a:p>
            <a:pPr marL="12700" marR="5080">
              <a:lnSpc>
                <a:spcPts val="4750"/>
              </a:lnSpc>
              <a:spcBef>
                <a:spcPts val="690"/>
              </a:spcBef>
            </a:pPr>
            <a:r>
              <a:rPr spc="-75" dirty="0"/>
              <a:t>Stateless </a:t>
            </a:r>
            <a:r>
              <a:rPr spc="-30" dirty="0"/>
              <a:t>web </a:t>
            </a:r>
            <a:r>
              <a:rPr spc="-35" dirty="0"/>
              <a:t>app: </a:t>
            </a:r>
            <a:r>
              <a:rPr spc="-60" dirty="0"/>
              <a:t>What </a:t>
            </a:r>
            <a:r>
              <a:rPr spc="-75" dirty="0"/>
              <a:t>time </a:t>
            </a:r>
            <a:r>
              <a:rPr spc="-145" dirty="0"/>
              <a:t>is</a:t>
            </a:r>
            <a:r>
              <a:rPr spc="-555" dirty="0"/>
              <a:t> </a:t>
            </a:r>
            <a:r>
              <a:rPr spc="-175" dirty="0"/>
              <a:t>it?  </a:t>
            </a:r>
            <a:r>
              <a:rPr spc="-55" dirty="0"/>
              <a:t>Scaling</a:t>
            </a:r>
            <a:r>
              <a:rPr spc="-5" dirty="0"/>
              <a:t> </a:t>
            </a:r>
            <a:r>
              <a:rPr spc="-90" dirty="0"/>
              <a:t>vertically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6645947" y="4519676"/>
            <a:ext cx="9848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Public</a:t>
            </a:r>
            <a:r>
              <a:rPr sz="1800" spc="-6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444949"/>
                </a:solidFill>
                <a:latin typeface="Calibri"/>
                <a:cs typeface="Calibri"/>
              </a:rPr>
              <a:t>EC2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400543" y="1892807"/>
            <a:ext cx="993648" cy="99364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035807" y="3118104"/>
            <a:ext cx="969264" cy="96926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187793" y="3399918"/>
            <a:ext cx="1955800" cy="76200"/>
          </a:xfrm>
          <a:custGeom>
            <a:avLst/>
            <a:gdLst/>
            <a:ahLst/>
            <a:cxnLst/>
            <a:rect l="l" t="t" r="r" b="b"/>
            <a:pathLst>
              <a:path w="1955800" h="76200">
                <a:moveTo>
                  <a:pt x="1879208" y="41274"/>
                </a:moveTo>
                <a:lnTo>
                  <a:pt x="1879208" y="76200"/>
                </a:lnTo>
                <a:lnTo>
                  <a:pt x="1949058" y="41275"/>
                </a:lnTo>
                <a:lnTo>
                  <a:pt x="1879208" y="41274"/>
                </a:lnTo>
                <a:close/>
              </a:path>
              <a:path w="1955800" h="76200">
                <a:moveTo>
                  <a:pt x="1879208" y="34924"/>
                </a:moveTo>
                <a:lnTo>
                  <a:pt x="1879208" y="41274"/>
                </a:lnTo>
                <a:lnTo>
                  <a:pt x="1891910" y="41275"/>
                </a:lnTo>
                <a:lnTo>
                  <a:pt x="1891910" y="34925"/>
                </a:lnTo>
                <a:lnTo>
                  <a:pt x="1879208" y="34924"/>
                </a:lnTo>
                <a:close/>
              </a:path>
              <a:path w="1955800" h="76200">
                <a:moveTo>
                  <a:pt x="1879208" y="0"/>
                </a:moveTo>
                <a:lnTo>
                  <a:pt x="1879208" y="34924"/>
                </a:lnTo>
                <a:lnTo>
                  <a:pt x="1891910" y="34925"/>
                </a:lnTo>
                <a:lnTo>
                  <a:pt x="1891910" y="41275"/>
                </a:lnTo>
                <a:lnTo>
                  <a:pt x="1949061" y="41273"/>
                </a:lnTo>
                <a:lnTo>
                  <a:pt x="1955408" y="38100"/>
                </a:lnTo>
                <a:lnTo>
                  <a:pt x="1879208" y="0"/>
                </a:lnTo>
                <a:close/>
              </a:path>
              <a:path w="1955800" h="76200">
                <a:moveTo>
                  <a:pt x="0" y="34923"/>
                </a:moveTo>
                <a:lnTo>
                  <a:pt x="0" y="41273"/>
                </a:lnTo>
                <a:lnTo>
                  <a:pt x="1879208" y="41274"/>
                </a:lnTo>
                <a:lnTo>
                  <a:pt x="1879208" y="34924"/>
                </a:lnTo>
                <a:lnTo>
                  <a:pt x="0" y="34923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206273" y="3688166"/>
            <a:ext cx="1937385" cy="76200"/>
          </a:xfrm>
          <a:custGeom>
            <a:avLst/>
            <a:gdLst/>
            <a:ahLst/>
            <a:cxnLst/>
            <a:rect l="l" t="t" r="r" b="b"/>
            <a:pathLst>
              <a:path w="1937385" h="76200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41275"/>
                </a:lnTo>
                <a:lnTo>
                  <a:pt x="63500" y="41275"/>
                </a:lnTo>
                <a:lnTo>
                  <a:pt x="63500" y="34925"/>
                </a:lnTo>
                <a:lnTo>
                  <a:pt x="76200" y="34925"/>
                </a:lnTo>
                <a:lnTo>
                  <a:pt x="76200" y="0"/>
                </a:lnTo>
                <a:close/>
              </a:path>
              <a:path w="1937385" h="76200">
                <a:moveTo>
                  <a:pt x="76200" y="34925"/>
                </a:moveTo>
                <a:lnTo>
                  <a:pt x="63500" y="34925"/>
                </a:lnTo>
                <a:lnTo>
                  <a:pt x="63500" y="41275"/>
                </a:lnTo>
                <a:lnTo>
                  <a:pt x="76200" y="41275"/>
                </a:lnTo>
                <a:lnTo>
                  <a:pt x="76200" y="34925"/>
                </a:lnTo>
                <a:close/>
              </a:path>
              <a:path w="1937385" h="76200">
                <a:moveTo>
                  <a:pt x="1936929" y="34925"/>
                </a:moveTo>
                <a:lnTo>
                  <a:pt x="76200" y="34925"/>
                </a:lnTo>
                <a:lnTo>
                  <a:pt x="76200" y="41275"/>
                </a:lnTo>
                <a:lnTo>
                  <a:pt x="1936929" y="41275"/>
                </a:lnTo>
                <a:lnTo>
                  <a:pt x="1936929" y="34925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035807" y="4623815"/>
            <a:ext cx="969264" cy="96926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187793" y="4907470"/>
            <a:ext cx="1955800" cy="76200"/>
          </a:xfrm>
          <a:custGeom>
            <a:avLst/>
            <a:gdLst/>
            <a:ahLst/>
            <a:cxnLst/>
            <a:rect l="l" t="t" r="r" b="b"/>
            <a:pathLst>
              <a:path w="1955800" h="76200">
                <a:moveTo>
                  <a:pt x="1879208" y="0"/>
                </a:moveTo>
                <a:lnTo>
                  <a:pt x="1879208" y="76200"/>
                </a:lnTo>
                <a:lnTo>
                  <a:pt x="1949058" y="41275"/>
                </a:lnTo>
                <a:lnTo>
                  <a:pt x="1891910" y="41275"/>
                </a:lnTo>
                <a:lnTo>
                  <a:pt x="1891910" y="34925"/>
                </a:lnTo>
                <a:lnTo>
                  <a:pt x="1949058" y="34925"/>
                </a:lnTo>
                <a:lnTo>
                  <a:pt x="1879208" y="0"/>
                </a:lnTo>
                <a:close/>
              </a:path>
              <a:path w="1955800" h="76200">
                <a:moveTo>
                  <a:pt x="1879208" y="34925"/>
                </a:moveTo>
                <a:lnTo>
                  <a:pt x="0" y="34925"/>
                </a:lnTo>
                <a:lnTo>
                  <a:pt x="0" y="41275"/>
                </a:lnTo>
                <a:lnTo>
                  <a:pt x="1879208" y="41275"/>
                </a:lnTo>
                <a:lnTo>
                  <a:pt x="1879208" y="34925"/>
                </a:lnTo>
                <a:close/>
              </a:path>
              <a:path w="1955800" h="76200">
                <a:moveTo>
                  <a:pt x="1949058" y="34925"/>
                </a:moveTo>
                <a:lnTo>
                  <a:pt x="1891910" y="34925"/>
                </a:lnTo>
                <a:lnTo>
                  <a:pt x="1891910" y="41275"/>
                </a:lnTo>
                <a:lnTo>
                  <a:pt x="1949058" y="41275"/>
                </a:lnTo>
                <a:lnTo>
                  <a:pt x="1955408" y="38100"/>
                </a:lnTo>
                <a:lnTo>
                  <a:pt x="1949058" y="34925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4285012" y="4498340"/>
            <a:ext cx="14909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What time is</a:t>
            </a:r>
            <a:r>
              <a:rPr sz="1800" spc="-6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it?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206273" y="5195719"/>
            <a:ext cx="1937385" cy="76200"/>
          </a:xfrm>
          <a:custGeom>
            <a:avLst/>
            <a:gdLst/>
            <a:ahLst/>
            <a:cxnLst/>
            <a:rect l="l" t="t" r="r" b="b"/>
            <a:pathLst>
              <a:path w="1937385" h="76200">
                <a:moveTo>
                  <a:pt x="76200" y="0"/>
                </a:moveTo>
                <a:lnTo>
                  <a:pt x="0" y="38099"/>
                </a:lnTo>
                <a:lnTo>
                  <a:pt x="76200" y="76199"/>
                </a:lnTo>
                <a:lnTo>
                  <a:pt x="76200" y="41274"/>
                </a:lnTo>
                <a:lnTo>
                  <a:pt x="63500" y="41274"/>
                </a:lnTo>
                <a:lnTo>
                  <a:pt x="63500" y="34924"/>
                </a:lnTo>
                <a:lnTo>
                  <a:pt x="76200" y="34924"/>
                </a:lnTo>
                <a:lnTo>
                  <a:pt x="76200" y="0"/>
                </a:lnTo>
                <a:close/>
              </a:path>
              <a:path w="1937385" h="76200">
                <a:moveTo>
                  <a:pt x="76200" y="34924"/>
                </a:moveTo>
                <a:lnTo>
                  <a:pt x="63500" y="34924"/>
                </a:lnTo>
                <a:lnTo>
                  <a:pt x="63500" y="41274"/>
                </a:lnTo>
                <a:lnTo>
                  <a:pt x="76200" y="41274"/>
                </a:lnTo>
                <a:lnTo>
                  <a:pt x="76200" y="34924"/>
                </a:lnTo>
                <a:close/>
              </a:path>
              <a:path w="1937385" h="76200">
                <a:moveTo>
                  <a:pt x="76200" y="41274"/>
                </a:moveTo>
                <a:lnTo>
                  <a:pt x="63500" y="41274"/>
                </a:lnTo>
                <a:lnTo>
                  <a:pt x="76200" y="41274"/>
                </a:lnTo>
                <a:close/>
              </a:path>
              <a:path w="1937385" h="76200">
                <a:moveTo>
                  <a:pt x="1936929" y="34923"/>
                </a:moveTo>
                <a:lnTo>
                  <a:pt x="76200" y="34924"/>
                </a:lnTo>
                <a:lnTo>
                  <a:pt x="76200" y="41274"/>
                </a:lnTo>
                <a:lnTo>
                  <a:pt x="1936929" y="41273"/>
                </a:lnTo>
                <a:lnTo>
                  <a:pt x="1936929" y="34923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4773640" y="5339588"/>
            <a:ext cx="8655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6:30</a:t>
            </a:r>
            <a:r>
              <a:rPr sz="1800" spc="-7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pm!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3026664" y="1725167"/>
            <a:ext cx="972312" cy="96926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179298" y="2006898"/>
            <a:ext cx="1955800" cy="76200"/>
          </a:xfrm>
          <a:custGeom>
            <a:avLst/>
            <a:gdLst/>
            <a:ahLst/>
            <a:cxnLst/>
            <a:rect l="l" t="t" r="r" b="b"/>
            <a:pathLst>
              <a:path w="1955800" h="76200">
                <a:moveTo>
                  <a:pt x="1879208" y="0"/>
                </a:moveTo>
                <a:lnTo>
                  <a:pt x="1879208" y="76200"/>
                </a:lnTo>
                <a:lnTo>
                  <a:pt x="1949058" y="41275"/>
                </a:lnTo>
                <a:lnTo>
                  <a:pt x="1891910" y="41275"/>
                </a:lnTo>
                <a:lnTo>
                  <a:pt x="1891910" y="34925"/>
                </a:lnTo>
                <a:lnTo>
                  <a:pt x="1949058" y="34925"/>
                </a:lnTo>
                <a:lnTo>
                  <a:pt x="1879208" y="0"/>
                </a:lnTo>
                <a:close/>
              </a:path>
              <a:path w="1955800" h="76200">
                <a:moveTo>
                  <a:pt x="1879208" y="34925"/>
                </a:moveTo>
                <a:lnTo>
                  <a:pt x="0" y="34925"/>
                </a:lnTo>
                <a:lnTo>
                  <a:pt x="0" y="41275"/>
                </a:lnTo>
                <a:lnTo>
                  <a:pt x="1879208" y="41275"/>
                </a:lnTo>
                <a:lnTo>
                  <a:pt x="1879208" y="34925"/>
                </a:lnTo>
                <a:close/>
              </a:path>
              <a:path w="1955800" h="76200">
                <a:moveTo>
                  <a:pt x="1949058" y="34925"/>
                </a:moveTo>
                <a:lnTo>
                  <a:pt x="1891910" y="34925"/>
                </a:lnTo>
                <a:lnTo>
                  <a:pt x="1891910" y="41275"/>
                </a:lnTo>
                <a:lnTo>
                  <a:pt x="1949058" y="41275"/>
                </a:lnTo>
                <a:lnTo>
                  <a:pt x="1955408" y="38100"/>
                </a:lnTo>
                <a:lnTo>
                  <a:pt x="1949058" y="34925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197777" y="2295147"/>
            <a:ext cx="1937385" cy="76200"/>
          </a:xfrm>
          <a:custGeom>
            <a:avLst/>
            <a:gdLst/>
            <a:ahLst/>
            <a:cxnLst/>
            <a:rect l="l" t="t" r="r" b="b"/>
            <a:pathLst>
              <a:path w="1937385" h="76200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41275"/>
                </a:lnTo>
                <a:lnTo>
                  <a:pt x="63500" y="41275"/>
                </a:lnTo>
                <a:lnTo>
                  <a:pt x="63500" y="34925"/>
                </a:lnTo>
                <a:lnTo>
                  <a:pt x="76200" y="34924"/>
                </a:lnTo>
                <a:lnTo>
                  <a:pt x="76200" y="0"/>
                </a:lnTo>
                <a:close/>
              </a:path>
              <a:path w="1937385" h="76200">
                <a:moveTo>
                  <a:pt x="76200" y="34924"/>
                </a:moveTo>
                <a:lnTo>
                  <a:pt x="63500" y="34925"/>
                </a:lnTo>
                <a:lnTo>
                  <a:pt x="63500" y="41275"/>
                </a:lnTo>
                <a:lnTo>
                  <a:pt x="76200" y="41274"/>
                </a:lnTo>
                <a:lnTo>
                  <a:pt x="76200" y="34924"/>
                </a:lnTo>
                <a:close/>
              </a:path>
              <a:path w="1937385" h="76200">
                <a:moveTo>
                  <a:pt x="76200" y="41274"/>
                </a:moveTo>
                <a:lnTo>
                  <a:pt x="63500" y="41275"/>
                </a:lnTo>
                <a:lnTo>
                  <a:pt x="76200" y="41275"/>
                </a:lnTo>
                <a:close/>
              </a:path>
              <a:path w="1937385" h="76200">
                <a:moveTo>
                  <a:pt x="1936929" y="34923"/>
                </a:moveTo>
                <a:lnTo>
                  <a:pt x="76200" y="34924"/>
                </a:lnTo>
                <a:lnTo>
                  <a:pt x="76200" y="41274"/>
                </a:lnTo>
                <a:lnTo>
                  <a:pt x="1936929" y="41273"/>
                </a:lnTo>
                <a:lnTo>
                  <a:pt x="1936929" y="34923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452615" y="2871216"/>
            <a:ext cx="1371599" cy="137159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3340731" y="1540571"/>
            <a:ext cx="8025130" cy="2821940"/>
          </a:xfrm>
          <a:prstGeom prst="rect">
            <a:avLst/>
          </a:prstGeom>
        </p:spPr>
        <p:txBody>
          <a:bodyPr vert="horz" wrap="square" lIns="0" tIns="71755" rIns="0" bIns="0" rtlCol="0">
            <a:spAutoFit/>
          </a:bodyPr>
          <a:lstStyle/>
          <a:p>
            <a:pPr marL="948055">
              <a:lnSpc>
                <a:spcPct val="100000"/>
              </a:lnSpc>
              <a:spcBef>
                <a:spcPts val="565"/>
              </a:spcBef>
            </a:pP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What time is</a:t>
            </a:r>
            <a:r>
              <a:rPr sz="1800" spc="1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it?</a:t>
            </a:r>
            <a:endParaRPr sz="1800">
              <a:latin typeface="Calibri"/>
              <a:cs typeface="Calibri"/>
            </a:endParaRPr>
          </a:p>
          <a:p>
            <a:pPr marL="1295400" algn="ctr">
              <a:lnSpc>
                <a:spcPct val="100000"/>
              </a:lnSpc>
              <a:spcBef>
                <a:spcPts val="350"/>
              </a:spcBef>
            </a:pPr>
            <a:r>
              <a:rPr sz="1400" spc="-5" dirty="0">
                <a:solidFill>
                  <a:srgbClr val="444949"/>
                </a:solidFill>
                <a:latin typeface="Calibri"/>
                <a:cs typeface="Calibri"/>
              </a:rPr>
              <a:t>Elastic </a:t>
            </a:r>
            <a:r>
              <a:rPr sz="1400" spc="-10" dirty="0">
                <a:solidFill>
                  <a:srgbClr val="444949"/>
                </a:solidFill>
                <a:latin typeface="Calibri"/>
                <a:cs typeface="Calibri"/>
              </a:rPr>
              <a:t>IP</a:t>
            </a:r>
            <a:r>
              <a:rPr sz="1400" spc="-5" dirty="0">
                <a:solidFill>
                  <a:srgbClr val="444949"/>
                </a:solidFill>
                <a:latin typeface="Calibri"/>
                <a:cs typeface="Calibri"/>
              </a:rPr>
              <a:t> Address</a:t>
            </a:r>
            <a:endParaRPr sz="1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100">
              <a:latin typeface="Times New Roman"/>
              <a:cs typeface="Times New Roman"/>
            </a:endParaRPr>
          </a:p>
          <a:p>
            <a:pPr marL="1437005">
              <a:lnSpc>
                <a:spcPct val="100000"/>
              </a:lnSpc>
              <a:spcBef>
                <a:spcPts val="5"/>
              </a:spcBef>
            </a:pP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7:30 pm!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850">
              <a:latin typeface="Times New Roman"/>
              <a:cs typeface="Times New Roman"/>
            </a:endParaRPr>
          </a:p>
          <a:p>
            <a:pPr marL="956944">
              <a:lnSpc>
                <a:spcPct val="100000"/>
              </a:lnSpc>
            </a:pP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What time is</a:t>
            </a:r>
            <a:r>
              <a:rPr sz="1800" spc="1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it?</a:t>
            </a:r>
            <a:endParaRPr sz="1800">
              <a:latin typeface="Calibri"/>
              <a:cs typeface="Calibri"/>
            </a:endParaRPr>
          </a:p>
          <a:p>
            <a:pPr marL="4890135">
              <a:lnSpc>
                <a:spcPct val="100000"/>
              </a:lnSpc>
              <a:spcBef>
                <a:spcPts val="670"/>
              </a:spcBef>
            </a:pP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Downtime while upgrading </a:t>
            </a:r>
            <a:r>
              <a:rPr sz="1800" spc="-15" dirty="0">
                <a:solidFill>
                  <a:srgbClr val="444949"/>
                </a:solidFill>
                <a:latin typeface="Calibri"/>
                <a:cs typeface="Calibri"/>
              </a:rPr>
              <a:t>to</a:t>
            </a:r>
            <a:r>
              <a:rPr sz="1800" spc="-2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M5</a:t>
            </a:r>
            <a:endParaRPr sz="1800">
              <a:latin typeface="Calibri"/>
              <a:cs typeface="Calibri"/>
            </a:endParaRPr>
          </a:p>
          <a:p>
            <a:pPr marL="1445260">
              <a:lnSpc>
                <a:spcPts val="1980"/>
              </a:lnSpc>
              <a:spcBef>
                <a:spcPts val="1635"/>
              </a:spcBef>
            </a:pP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5:30 pm!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ts val="1980"/>
              </a:lnSpc>
            </a:pPr>
            <a:r>
              <a:rPr sz="1800" spc="-5" dirty="0">
                <a:solidFill>
                  <a:srgbClr val="232F3E"/>
                </a:solidFill>
                <a:latin typeface="Calibri"/>
                <a:cs typeface="Calibri"/>
              </a:rPr>
              <a:t>User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41892" y="6471592"/>
            <a:ext cx="1276985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80111795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1892" y="6464300"/>
            <a:ext cx="127698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87630" rIns="0" bIns="0" rtlCol="0">
            <a:spAutoFit/>
          </a:bodyPr>
          <a:lstStyle/>
          <a:p>
            <a:pPr marL="12700" marR="5080">
              <a:lnSpc>
                <a:spcPts val="4750"/>
              </a:lnSpc>
              <a:spcBef>
                <a:spcPts val="690"/>
              </a:spcBef>
            </a:pPr>
            <a:r>
              <a:rPr spc="-75" dirty="0"/>
              <a:t>Stateless </a:t>
            </a:r>
            <a:r>
              <a:rPr spc="-30" dirty="0"/>
              <a:t>web </a:t>
            </a:r>
            <a:r>
              <a:rPr spc="-35" dirty="0"/>
              <a:t>app: </a:t>
            </a:r>
            <a:r>
              <a:rPr spc="-60" dirty="0"/>
              <a:t>What </a:t>
            </a:r>
            <a:r>
              <a:rPr spc="-75" dirty="0"/>
              <a:t>time </a:t>
            </a:r>
            <a:r>
              <a:rPr spc="-145" dirty="0"/>
              <a:t>is</a:t>
            </a:r>
            <a:r>
              <a:rPr spc="-555" dirty="0"/>
              <a:t> </a:t>
            </a:r>
            <a:r>
              <a:rPr spc="-175" dirty="0"/>
              <a:t>it?  </a:t>
            </a:r>
            <a:r>
              <a:rPr spc="-55" dirty="0"/>
              <a:t>Scaling</a:t>
            </a:r>
            <a:r>
              <a:rPr spc="-5" dirty="0"/>
              <a:t> </a:t>
            </a:r>
            <a:r>
              <a:rPr spc="-105" dirty="0"/>
              <a:t>horizontally</a:t>
            </a:r>
          </a:p>
        </p:txBody>
      </p:sp>
      <p:sp>
        <p:nvSpPr>
          <p:cNvPr id="5" name="object 5"/>
          <p:cNvSpPr/>
          <p:nvPr/>
        </p:nvSpPr>
        <p:spPr>
          <a:xfrm>
            <a:off x="8025383" y="3206495"/>
            <a:ext cx="993648" cy="99364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384740" y="3512459"/>
            <a:ext cx="1955800" cy="76200"/>
          </a:xfrm>
          <a:custGeom>
            <a:avLst/>
            <a:gdLst/>
            <a:ahLst/>
            <a:cxnLst/>
            <a:rect l="l" t="t" r="r" b="b"/>
            <a:pathLst>
              <a:path w="1955800" h="76200">
                <a:moveTo>
                  <a:pt x="1879208" y="41274"/>
                </a:moveTo>
                <a:lnTo>
                  <a:pt x="1879208" y="76200"/>
                </a:lnTo>
                <a:lnTo>
                  <a:pt x="1949058" y="41275"/>
                </a:lnTo>
                <a:lnTo>
                  <a:pt x="1879208" y="41274"/>
                </a:lnTo>
                <a:close/>
              </a:path>
              <a:path w="1955800" h="76200">
                <a:moveTo>
                  <a:pt x="1879208" y="34924"/>
                </a:moveTo>
                <a:lnTo>
                  <a:pt x="1879208" y="41274"/>
                </a:lnTo>
                <a:lnTo>
                  <a:pt x="1891910" y="41275"/>
                </a:lnTo>
                <a:lnTo>
                  <a:pt x="1891910" y="34925"/>
                </a:lnTo>
                <a:lnTo>
                  <a:pt x="1879208" y="34924"/>
                </a:lnTo>
                <a:close/>
              </a:path>
              <a:path w="1955800" h="76200">
                <a:moveTo>
                  <a:pt x="1879208" y="0"/>
                </a:moveTo>
                <a:lnTo>
                  <a:pt x="1879208" y="34924"/>
                </a:lnTo>
                <a:lnTo>
                  <a:pt x="1891910" y="34925"/>
                </a:lnTo>
                <a:lnTo>
                  <a:pt x="1891910" y="41275"/>
                </a:lnTo>
                <a:lnTo>
                  <a:pt x="1949061" y="41273"/>
                </a:lnTo>
                <a:lnTo>
                  <a:pt x="1955408" y="38100"/>
                </a:lnTo>
                <a:lnTo>
                  <a:pt x="1879208" y="0"/>
                </a:lnTo>
                <a:close/>
              </a:path>
              <a:path w="1955800" h="76200">
                <a:moveTo>
                  <a:pt x="0" y="34923"/>
                </a:moveTo>
                <a:lnTo>
                  <a:pt x="0" y="41273"/>
                </a:lnTo>
                <a:lnTo>
                  <a:pt x="1879208" y="41274"/>
                </a:lnTo>
                <a:lnTo>
                  <a:pt x="1879208" y="34924"/>
                </a:lnTo>
                <a:lnTo>
                  <a:pt x="0" y="34923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403220" y="3800708"/>
            <a:ext cx="1937385" cy="76200"/>
          </a:xfrm>
          <a:custGeom>
            <a:avLst/>
            <a:gdLst/>
            <a:ahLst/>
            <a:cxnLst/>
            <a:rect l="l" t="t" r="r" b="b"/>
            <a:pathLst>
              <a:path w="1937385" h="76200">
                <a:moveTo>
                  <a:pt x="76200" y="0"/>
                </a:moveTo>
                <a:lnTo>
                  <a:pt x="0" y="38099"/>
                </a:lnTo>
                <a:lnTo>
                  <a:pt x="76200" y="76199"/>
                </a:lnTo>
                <a:lnTo>
                  <a:pt x="76200" y="41274"/>
                </a:lnTo>
                <a:lnTo>
                  <a:pt x="63501" y="41274"/>
                </a:lnTo>
                <a:lnTo>
                  <a:pt x="63501" y="34924"/>
                </a:lnTo>
                <a:lnTo>
                  <a:pt x="76200" y="34924"/>
                </a:lnTo>
                <a:lnTo>
                  <a:pt x="76200" y="0"/>
                </a:lnTo>
                <a:close/>
              </a:path>
              <a:path w="1937385" h="76200">
                <a:moveTo>
                  <a:pt x="76200" y="34924"/>
                </a:moveTo>
                <a:lnTo>
                  <a:pt x="63501" y="34924"/>
                </a:lnTo>
                <a:lnTo>
                  <a:pt x="63501" y="41274"/>
                </a:lnTo>
                <a:lnTo>
                  <a:pt x="76200" y="41274"/>
                </a:lnTo>
                <a:lnTo>
                  <a:pt x="76200" y="34924"/>
                </a:lnTo>
                <a:close/>
              </a:path>
              <a:path w="1937385" h="76200">
                <a:moveTo>
                  <a:pt x="76200" y="41274"/>
                </a:moveTo>
                <a:lnTo>
                  <a:pt x="63501" y="41274"/>
                </a:lnTo>
                <a:lnTo>
                  <a:pt x="76200" y="41274"/>
                </a:lnTo>
                <a:close/>
              </a:path>
              <a:path w="1937385" h="76200">
                <a:moveTo>
                  <a:pt x="1936929" y="34923"/>
                </a:moveTo>
                <a:lnTo>
                  <a:pt x="76200" y="34924"/>
                </a:lnTo>
                <a:lnTo>
                  <a:pt x="76200" y="41274"/>
                </a:lnTo>
                <a:lnTo>
                  <a:pt x="1936929" y="41273"/>
                </a:lnTo>
                <a:lnTo>
                  <a:pt x="1936929" y="34923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384740" y="5020011"/>
            <a:ext cx="1955800" cy="76200"/>
          </a:xfrm>
          <a:custGeom>
            <a:avLst/>
            <a:gdLst/>
            <a:ahLst/>
            <a:cxnLst/>
            <a:rect l="l" t="t" r="r" b="b"/>
            <a:pathLst>
              <a:path w="1955800" h="76200">
                <a:moveTo>
                  <a:pt x="1879208" y="0"/>
                </a:moveTo>
                <a:lnTo>
                  <a:pt x="1879208" y="76200"/>
                </a:lnTo>
                <a:lnTo>
                  <a:pt x="1949058" y="41275"/>
                </a:lnTo>
                <a:lnTo>
                  <a:pt x="1891910" y="41275"/>
                </a:lnTo>
                <a:lnTo>
                  <a:pt x="1891910" y="34925"/>
                </a:lnTo>
                <a:lnTo>
                  <a:pt x="1949058" y="34925"/>
                </a:lnTo>
                <a:lnTo>
                  <a:pt x="1879208" y="0"/>
                </a:lnTo>
                <a:close/>
              </a:path>
              <a:path w="1955800" h="76200">
                <a:moveTo>
                  <a:pt x="1879208" y="34925"/>
                </a:moveTo>
                <a:lnTo>
                  <a:pt x="0" y="34925"/>
                </a:lnTo>
                <a:lnTo>
                  <a:pt x="0" y="41275"/>
                </a:lnTo>
                <a:lnTo>
                  <a:pt x="1879208" y="41275"/>
                </a:lnTo>
                <a:lnTo>
                  <a:pt x="1879208" y="34925"/>
                </a:lnTo>
                <a:close/>
              </a:path>
              <a:path w="1955800" h="76200">
                <a:moveTo>
                  <a:pt x="1949058" y="34925"/>
                </a:moveTo>
                <a:lnTo>
                  <a:pt x="1891910" y="34925"/>
                </a:lnTo>
                <a:lnTo>
                  <a:pt x="1891910" y="41275"/>
                </a:lnTo>
                <a:lnTo>
                  <a:pt x="1949058" y="41275"/>
                </a:lnTo>
                <a:lnTo>
                  <a:pt x="1955408" y="38100"/>
                </a:lnTo>
                <a:lnTo>
                  <a:pt x="1949058" y="34925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403220" y="5308260"/>
            <a:ext cx="1937385" cy="76200"/>
          </a:xfrm>
          <a:custGeom>
            <a:avLst/>
            <a:gdLst/>
            <a:ahLst/>
            <a:cxnLst/>
            <a:rect l="l" t="t" r="r" b="b"/>
            <a:pathLst>
              <a:path w="1937385" h="76200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41275"/>
                </a:lnTo>
                <a:lnTo>
                  <a:pt x="63501" y="41275"/>
                </a:lnTo>
                <a:lnTo>
                  <a:pt x="63501" y="34925"/>
                </a:lnTo>
                <a:lnTo>
                  <a:pt x="76200" y="34924"/>
                </a:lnTo>
                <a:lnTo>
                  <a:pt x="76200" y="0"/>
                </a:lnTo>
                <a:close/>
              </a:path>
              <a:path w="1937385" h="76200">
                <a:moveTo>
                  <a:pt x="76200" y="34924"/>
                </a:moveTo>
                <a:lnTo>
                  <a:pt x="63501" y="34925"/>
                </a:lnTo>
                <a:lnTo>
                  <a:pt x="63501" y="41275"/>
                </a:lnTo>
                <a:lnTo>
                  <a:pt x="76200" y="41274"/>
                </a:lnTo>
                <a:lnTo>
                  <a:pt x="76200" y="34924"/>
                </a:lnTo>
                <a:close/>
              </a:path>
              <a:path w="1937385" h="76200">
                <a:moveTo>
                  <a:pt x="76200" y="41274"/>
                </a:moveTo>
                <a:lnTo>
                  <a:pt x="63501" y="41275"/>
                </a:lnTo>
                <a:lnTo>
                  <a:pt x="76200" y="41275"/>
                </a:lnTo>
                <a:close/>
              </a:path>
              <a:path w="1937385" h="76200">
                <a:moveTo>
                  <a:pt x="1936929" y="34923"/>
                </a:moveTo>
                <a:lnTo>
                  <a:pt x="76200" y="34924"/>
                </a:lnTo>
                <a:lnTo>
                  <a:pt x="76200" y="41274"/>
                </a:lnTo>
                <a:lnTo>
                  <a:pt x="1936929" y="41273"/>
                </a:lnTo>
                <a:lnTo>
                  <a:pt x="1936929" y="34923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376246" y="2119439"/>
            <a:ext cx="1955800" cy="76200"/>
          </a:xfrm>
          <a:custGeom>
            <a:avLst/>
            <a:gdLst/>
            <a:ahLst/>
            <a:cxnLst/>
            <a:rect l="l" t="t" r="r" b="b"/>
            <a:pathLst>
              <a:path w="1955800" h="76200">
                <a:moveTo>
                  <a:pt x="1879208" y="0"/>
                </a:moveTo>
                <a:lnTo>
                  <a:pt x="1879208" y="76200"/>
                </a:lnTo>
                <a:lnTo>
                  <a:pt x="1949058" y="41275"/>
                </a:lnTo>
                <a:lnTo>
                  <a:pt x="1891910" y="41275"/>
                </a:lnTo>
                <a:lnTo>
                  <a:pt x="1891910" y="34925"/>
                </a:lnTo>
                <a:lnTo>
                  <a:pt x="1949058" y="34925"/>
                </a:lnTo>
                <a:lnTo>
                  <a:pt x="1879208" y="0"/>
                </a:lnTo>
                <a:close/>
              </a:path>
              <a:path w="1955800" h="76200">
                <a:moveTo>
                  <a:pt x="1879208" y="34925"/>
                </a:moveTo>
                <a:lnTo>
                  <a:pt x="0" y="34925"/>
                </a:lnTo>
                <a:lnTo>
                  <a:pt x="0" y="41275"/>
                </a:lnTo>
                <a:lnTo>
                  <a:pt x="1879208" y="41275"/>
                </a:lnTo>
                <a:lnTo>
                  <a:pt x="1879208" y="34925"/>
                </a:lnTo>
                <a:close/>
              </a:path>
              <a:path w="1955800" h="76200">
                <a:moveTo>
                  <a:pt x="1949058" y="34925"/>
                </a:moveTo>
                <a:lnTo>
                  <a:pt x="1891910" y="34925"/>
                </a:lnTo>
                <a:lnTo>
                  <a:pt x="1891910" y="41275"/>
                </a:lnTo>
                <a:lnTo>
                  <a:pt x="1949058" y="41275"/>
                </a:lnTo>
                <a:lnTo>
                  <a:pt x="1955408" y="38100"/>
                </a:lnTo>
                <a:lnTo>
                  <a:pt x="1949058" y="34925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394725" y="2407688"/>
            <a:ext cx="1937385" cy="76200"/>
          </a:xfrm>
          <a:custGeom>
            <a:avLst/>
            <a:gdLst/>
            <a:ahLst/>
            <a:cxnLst/>
            <a:rect l="l" t="t" r="r" b="b"/>
            <a:pathLst>
              <a:path w="1937385" h="76200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41275"/>
                </a:lnTo>
                <a:lnTo>
                  <a:pt x="63501" y="41275"/>
                </a:lnTo>
                <a:lnTo>
                  <a:pt x="63501" y="34925"/>
                </a:lnTo>
                <a:lnTo>
                  <a:pt x="76200" y="34924"/>
                </a:lnTo>
                <a:lnTo>
                  <a:pt x="76200" y="0"/>
                </a:lnTo>
                <a:close/>
              </a:path>
              <a:path w="1937385" h="76200">
                <a:moveTo>
                  <a:pt x="76200" y="34924"/>
                </a:moveTo>
                <a:lnTo>
                  <a:pt x="63501" y="34925"/>
                </a:lnTo>
                <a:lnTo>
                  <a:pt x="63501" y="41275"/>
                </a:lnTo>
                <a:lnTo>
                  <a:pt x="76200" y="41274"/>
                </a:lnTo>
                <a:lnTo>
                  <a:pt x="76200" y="34924"/>
                </a:lnTo>
                <a:close/>
              </a:path>
              <a:path w="1937385" h="76200">
                <a:moveTo>
                  <a:pt x="76200" y="41274"/>
                </a:moveTo>
                <a:lnTo>
                  <a:pt x="63501" y="41275"/>
                </a:lnTo>
                <a:lnTo>
                  <a:pt x="76200" y="41275"/>
                </a:lnTo>
                <a:close/>
              </a:path>
              <a:path w="1937385" h="76200">
                <a:moveTo>
                  <a:pt x="1936929" y="34923"/>
                </a:moveTo>
                <a:lnTo>
                  <a:pt x="76200" y="34924"/>
                </a:lnTo>
                <a:lnTo>
                  <a:pt x="76200" y="41274"/>
                </a:lnTo>
                <a:lnTo>
                  <a:pt x="1936929" y="41273"/>
                </a:lnTo>
                <a:lnTo>
                  <a:pt x="1936929" y="34923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3537679" y="1709420"/>
            <a:ext cx="2435225" cy="4043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48055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What time is</a:t>
            </a:r>
            <a:r>
              <a:rPr sz="1800" spc="-5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it?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 marL="1437005">
              <a:lnSpc>
                <a:spcPct val="100000"/>
              </a:lnSpc>
              <a:spcBef>
                <a:spcPts val="1955"/>
              </a:spcBef>
            </a:pP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7:30</a:t>
            </a:r>
            <a:r>
              <a:rPr sz="1800" spc="-2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pm!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850">
              <a:latin typeface="Times New Roman"/>
              <a:cs typeface="Times New Roman"/>
            </a:endParaRPr>
          </a:p>
          <a:p>
            <a:pPr marL="956944">
              <a:lnSpc>
                <a:spcPct val="100000"/>
              </a:lnSpc>
            </a:pP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What time is</a:t>
            </a:r>
            <a:r>
              <a:rPr sz="1800" spc="-6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it?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 marL="1445260">
              <a:lnSpc>
                <a:spcPts val="1980"/>
              </a:lnSpc>
              <a:spcBef>
                <a:spcPts val="1960"/>
              </a:spcBef>
            </a:pP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5:30</a:t>
            </a:r>
            <a:r>
              <a:rPr sz="1800" spc="-2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pm!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ts val="1980"/>
              </a:lnSpc>
            </a:pPr>
            <a:r>
              <a:rPr sz="1800" spc="-5" dirty="0">
                <a:solidFill>
                  <a:srgbClr val="232F3E"/>
                </a:solidFill>
                <a:latin typeface="Calibri"/>
                <a:cs typeface="Calibri"/>
              </a:rPr>
              <a:t>User</a:t>
            </a:r>
            <a:endParaRPr sz="1800">
              <a:latin typeface="Calibri"/>
              <a:cs typeface="Calibri"/>
            </a:endParaRPr>
          </a:p>
          <a:p>
            <a:pPr marL="956944">
              <a:lnSpc>
                <a:spcPct val="100000"/>
              </a:lnSpc>
              <a:spcBef>
                <a:spcPts val="1270"/>
              </a:spcBef>
            </a:pP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What time is</a:t>
            </a:r>
            <a:r>
              <a:rPr sz="1800" spc="-6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it?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 marL="1445260">
              <a:lnSpc>
                <a:spcPct val="100000"/>
              </a:lnSpc>
              <a:spcBef>
                <a:spcPts val="1935"/>
              </a:spcBef>
            </a:pP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6:30</a:t>
            </a:r>
            <a:r>
              <a:rPr sz="1800" spc="-2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pm!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6647688" y="3048000"/>
            <a:ext cx="1371600" cy="13716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028431" y="4681728"/>
            <a:ext cx="996696" cy="99669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653783" y="4526279"/>
            <a:ext cx="1368552" cy="136855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025383" y="1746504"/>
            <a:ext cx="993648" cy="99364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647688" y="1588008"/>
            <a:ext cx="1371600" cy="13716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240023" y="3139439"/>
            <a:ext cx="1048512" cy="101803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227832" y="1758695"/>
            <a:ext cx="1048512" cy="101803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240023" y="4623815"/>
            <a:ext cx="1048512" cy="101803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29001677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1892" y="6464300"/>
            <a:ext cx="127698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87630" rIns="0" bIns="0" rtlCol="0">
            <a:spAutoFit/>
          </a:bodyPr>
          <a:lstStyle/>
          <a:p>
            <a:pPr marL="12700" marR="5080">
              <a:lnSpc>
                <a:spcPts val="4750"/>
              </a:lnSpc>
              <a:spcBef>
                <a:spcPts val="690"/>
              </a:spcBef>
            </a:pPr>
            <a:r>
              <a:rPr spc="-75" dirty="0"/>
              <a:t>Stateless </a:t>
            </a:r>
            <a:r>
              <a:rPr spc="-30" dirty="0"/>
              <a:t>web </a:t>
            </a:r>
            <a:r>
              <a:rPr spc="-35" dirty="0"/>
              <a:t>app: </a:t>
            </a:r>
            <a:r>
              <a:rPr spc="-60" dirty="0"/>
              <a:t>What </a:t>
            </a:r>
            <a:r>
              <a:rPr spc="-75" dirty="0"/>
              <a:t>time </a:t>
            </a:r>
            <a:r>
              <a:rPr spc="-145" dirty="0"/>
              <a:t>is</a:t>
            </a:r>
            <a:r>
              <a:rPr spc="-555" dirty="0"/>
              <a:t> </a:t>
            </a:r>
            <a:r>
              <a:rPr spc="-175" dirty="0"/>
              <a:t>it?  </a:t>
            </a:r>
            <a:r>
              <a:rPr spc="-55" dirty="0"/>
              <a:t>Scaling</a:t>
            </a:r>
            <a:r>
              <a:rPr spc="-5" dirty="0"/>
              <a:t> </a:t>
            </a:r>
            <a:r>
              <a:rPr spc="-105" dirty="0"/>
              <a:t>horizontally</a:t>
            </a:r>
          </a:p>
        </p:txBody>
      </p:sp>
      <p:sp>
        <p:nvSpPr>
          <p:cNvPr id="5" name="object 5"/>
          <p:cNvSpPr/>
          <p:nvPr/>
        </p:nvSpPr>
        <p:spPr>
          <a:xfrm>
            <a:off x="5482021" y="3526525"/>
            <a:ext cx="1955800" cy="76200"/>
          </a:xfrm>
          <a:custGeom>
            <a:avLst/>
            <a:gdLst/>
            <a:ahLst/>
            <a:cxnLst/>
            <a:rect l="l" t="t" r="r" b="b"/>
            <a:pathLst>
              <a:path w="1955800" h="76200">
                <a:moveTo>
                  <a:pt x="1879208" y="41274"/>
                </a:moveTo>
                <a:lnTo>
                  <a:pt x="1879208" y="76200"/>
                </a:lnTo>
                <a:lnTo>
                  <a:pt x="1949058" y="41275"/>
                </a:lnTo>
                <a:lnTo>
                  <a:pt x="1879208" y="41274"/>
                </a:lnTo>
                <a:close/>
              </a:path>
              <a:path w="1955800" h="76200">
                <a:moveTo>
                  <a:pt x="1879208" y="34924"/>
                </a:moveTo>
                <a:lnTo>
                  <a:pt x="1879208" y="41274"/>
                </a:lnTo>
                <a:lnTo>
                  <a:pt x="1891910" y="41275"/>
                </a:lnTo>
                <a:lnTo>
                  <a:pt x="1891910" y="34925"/>
                </a:lnTo>
                <a:lnTo>
                  <a:pt x="1879208" y="34924"/>
                </a:lnTo>
                <a:close/>
              </a:path>
              <a:path w="1955800" h="76200">
                <a:moveTo>
                  <a:pt x="1879208" y="0"/>
                </a:moveTo>
                <a:lnTo>
                  <a:pt x="1879208" y="34924"/>
                </a:lnTo>
                <a:lnTo>
                  <a:pt x="1891910" y="34925"/>
                </a:lnTo>
                <a:lnTo>
                  <a:pt x="1891910" y="41275"/>
                </a:lnTo>
                <a:lnTo>
                  <a:pt x="1949061" y="41273"/>
                </a:lnTo>
                <a:lnTo>
                  <a:pt x="1955408" y="38100"/>
                </a:lnTo>
                <a:lnTo>
                  <a:pt x="1879208" y="0"/>
                </a:lnTo>
                <a:close/>
              </a:path>
              <a:path w="1955800" h="76200">
                <a:moveTo>
                  <a:pt x="0" y="34923"/>
                </a:moveTo>
                <a:lnTo>
                  <a:pt x="0" y="41273"/>
                </a:lnTo>
                <a:lnTo>
                  <a:pt x="1879208" y="41274"/>
                </a:lnTo>
                <a:lnTo>
                  <a:pt x="1879208" y="34924"/>
                </a:lnTo>
                <a:lnTo>
                  <a:pt x="0" y="34923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500500" y="3814775"/>
            <a:ext cx="1937385" cy="76200"/>
          </a:xfrm>
          <a:custGeom>
            <a:avLst/>
            <a:gdLst/>
            <a:ahLst/>
            <a:cxnLst/>
            <a:rect l="l" t="t" r="r" b="b"/>
            <a:pathLst>
              <a:path w="1937384" h="76200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41275"/>
                </a:lnTo>
                <a:lnTo>
                  <a:pt x="63501" y="41275"/>
                </a:lnTo>
                <a:lnTo>
                  <a:pt x="63501" y="34925"/>
                </a:lnTo>
                <a:lnTo>
                  <a:pt x="76200" y="34924"/>
                </a:lnTo>
                <a:lnTo>
                  <a:pt x="76200" y="0"/>
                </a:lnTo>
                <a:close/>
              </a:path>
              <a:path w="1937384" h="76200">
                <a:moveTo>
                  <a:pt x="76200" y="34924"/>
                </a:moveTo>
                <a:lnTo>
                  <a:pt x="63501" y="34925"/>
                </a:lnTo>
                <a:lnTo>
                  <a:pt x="63501" y="41275"/>
                </a:lnTo>
                <a:lnTo>
                  <a:pt x="76200" y="41274"/>
                </a:lnTo>
                <a:lnTo>
                  <a:pt x="76200" y="34924"/>
                </a:lnTo>
                <a:close/>
              </a:path>
              <a:path w="1937384" h="76200">
                <a:moveTo>
                  <a:pt x="76200" y="41274"/>
                </a:moveTo>
                <a:lnTo>
                  <a:pt x="63501" y="41275"/>
                </a:lnTo>
                <a:lnTo>
                  <a:pt x="76200" y="41275"/>
                </a:lnTo>
                <a:close/>
              </a:path>
              <a:path w="1937384" h="76200">
                <a:moveTo>
                  <a:pt x="1936929" y="34923"/>
                </a:moveTo>
                <a:lnTo>
                  <a:pt x="76200" y="34924"/>
                </a:lnTo>
                <a:lnTo>
                  <a:pt x="76200" y="41274"/>
                </a:lnTo>
                <a:lnTo>
                  <a:pt x="1936929" y="41273"/>
                </a:lnTo>
                <a:lnTo>
                  <a:pt x="1936929" y="34923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482021" y="5034079"/>
            <a:ext cx="1955800" cy="76200"/>
          </a:xfrm>
          <a:custGeom>
            <a:avLst/>
            <a:gdLst/>
            <a:ahLst/>
            <a:cxnLst/>
            <a:rect l="l" t="t" r="r" b="b"/>
            <a:pathLst>
              <a:path w="1955800" h="76200">
                <a:moveTo>
                  <a:pt x="1879208" y="41274"/>
                </a:moveTo>
                <a:lnTo>
                  <a:pt x="1879208" y="76200"/>
                </a:lnTo>
                <a:lnTo>
                  <a:pt x="1949058" y="41275"/>
                </a:lnTo>
                <a:lnTo>
                  <a:pt x="1879208" y="41274"/>
                </a:lnTo>
                <a:close/>
              </a:path>
              <a:path w="1955800" h="76200">
                <a:moveTo>
                  <a:pt x="1879208" y="34924"/>
                </a:moveTo>
                <a:lnTo>
                  <a:pt x="1879208" y="41274"/>
                </a:lnTo>
                <a:lnTo>
                  <a:pt x="1891910" y="41275"/>
                </a:lnTo>
                <a:lnTo>
                  <a:pt x="1891910" y="34925"/>
                </a:lnTo>
                <a:lnTo>
                  <a:pt x="1879208" y="34924"/>
                </a:lnTo>
                <a:close/>
              </a:path>
              <a:path w="1955800" h="76200">
                <a:moveTo>
                  <a:pt x="1879208" y="0"/>
                </a:moveTo>
                <a:lnTo>
                  <a:pt x="1879208" y="34924"/>
                </a:lnTo>
                <a:lnTo>
                  <a:pt x="1891910" y="34925"/>
                </a:lnTo>
                <a:lnTo>
                  <a:pt x="1891910" y="41275"/>
                </a:lnTo>
                <a:lnTo>
                  <a:pt x="1949061" y="41273"/>
                </a:lnTo>
                <a:lnTo>
                  <a:pt x="1955408" y="38100"/>
                </a:lnTo>
                <a:lnTo>
                  <a:pt x="1879208" y="0"/>
                </a:lnTo>
                <a:close/>
              </a:path>
              <a:path w="1955800" h="76200">
                <a:moveTo>
                  <a:pt x="0" y="34923"/>
                </a:moveTo>
                <a:lnTo>
                  <a:pt x="0" y="41273"/>
                </a:lnTo>
                <a:lnTo>
                  <a:pt x="1879208" y="41274"/>
                </a:lnTo>
                <a:lnTo>
                  <a:pt x="1879208" y="34924"/>
                </a:lnTo>
                <a:lnTo>
                  <a:pt x="0" y="34923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500500" y="5322327"/>
            <a:ext cx="1937385" cy="76200"/>
          </a:xfrm>
          <a:custGeom>
            <a:avLst/>
            <a:gdLst/>
            <a:ahLst/>
            <a:cxnLst/>
            <a:rect l="l" t="t" r="r" b="b"/>
            <a:pathLst>
              <a:path w="1937384" h="76200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41275"/>
                </a:lnTo>
                <a:lnTo>
                  <a:pt x="63501" y="41275"/>
                </a:lnTo>
                <a:lnTo>
                  <a:pt x="63501" y="34925"/>
                </a:lnTo>
                <a:lnTo>
                  <a:pt x="76200" y="34925"/>
                </a:lnTo>
                <a:lnTo>
                  <a:pt x="76200" y="0"/>
                </a:lnTo>
                <a:close/>
              </a:path>
              <a:path w="1937384" h="76200">
                <a:moveTo>
                  <a:pt x="76200" y="34925"/>
                </a:moveTo>
                <a:lnTo>
                  <a:pt x="63501" y="34925"/>
                </a:lnTo>
                <a:lnTo>
                  <a:pt x="63501" y="41275"/>
                </a:lnTo>
                <a:lnTo>
                  <a:pt x="76200" y="41275"/>
                </a:lnTo>
                <a:lnTo>
                  <a:pt x="76200" y="34925"/>
                </a:lnTo>
                <a:close/>
              </a:path>
              <a:path w="1937384" h="76200">
                <a:moveTo>
                  <a:pt x="1936929" y="34925"/>
                </a:moveTo>
                <a:lnTo>
                  <a:pt x="76200" y="34925"/>
                </a:lnTo>
                <a:lnTo>
                  <a:pt x="76200" y="41275"/>
                </a:lnTo>
                <a:lnTo>
                  <a:pt x="1936929" y="41275"/>
                </a:lnTo>
                <a:lnTo>
                  <a:pt x="1936929" y="34925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5579240" y="3117596"/>
            <a:ext cx="1490980" cy="26498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What time is</a:t>
            </a:r>
            <a:r>
              <a:rPr sz="1800" spc="-6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it?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 marL="501015">
              <a:lnSpc>
                <a:spcPct val="100000"/>
              </a:lnSpc>
              <a:spcBef>
                <a:spcPts val="1935"/>
              </a:spcBef>
            </a:pP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5:30</a:t>
            </a:r>
            <a:r>
              <a:rPr sz="1800" spc="-2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pm!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6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What time is</a:t>
            </a:r>
            <a:r>
              <a:rPr sz="1800" spc="-6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it?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 marL="501015">
              <a:lnSpc>
                <a:spcPct val="100000"/>
              </a:lnSpc>
              <a:spcBef>
                <a:spcPts val="1935"/>
              </a:spcBef>
            </a:pP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6:30</a:t>
            </a:r>
            <a:r>
              <a:rPr sz="1800" spc="-2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pm!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473525" y="2133507"/>
            <a:ext cx="1955800" cy="76200"/>
          </a:xfrm>
          <a:custGeom>
            <a:avLst/>
            <a:gdLst/>
            <a:ahLst/>
            <a:cxnLst/>
            <a:rect l="l" t="t" r="r" b="b"/>
            <a:pathLst>
              <a:path w="1955800" h="76200">
                <a:moveTo>
                  <a:pt x="1879208" y="41274"/>
                </a:moveTo>
                <a:lnTo>
                  <a:pt x="1879208" y="76200"/>
                </a:lnTo>
                <a:lnTo>
                  <a:pt x="1949058" y="41275"/>
                </a:lnTo>
                <a:lnTo>
                  <a:pt x="1879208" y="41274"/>
                </a:lnTo>
                <a:close/>
              </a:path>
              <a:path w="1955800" h="76200">
                <a:moveTo>
                  <a:pt x="1879208" y="34924"/>
                </a:moveTo>
                <a:lnTo>
                  <a:pt x="1879208" y="41274"/>
                </a:lnTo>
                <a:lnTo>
                  <a:pt x="1891910" y="41275"/>
                </a:lnTo>
                <a:lnTo>
                  <a:pt x="1891910" y="34925"/>
                </a:lnTo>
                <a:lnTo>
                  <a:pt x="1879208" y="34924"/>
                </a:lnTo>
                <a:close/>
              </a:path>
              <a:path w="1955800" h="76200">
                <a:moveTo>
                  <a:pt x="1879208" y="0"/>
                </a:moveTo>
                <a:lnTo>
                  <a:pt x="1879208" y="34924"/>
                </a:lnTo>
                <a:lnTo>
                  <a:pt x="1891910" y="34925"/>
                </a:lnTo>
                <a:lnTo>
                  <a:pt x="1891910" y="41275"/>
                </a:lnTo>
                <a:lnTo>
                  <a:pt x="1949061" y="41273"/>
                </a:lnTo>
                <a:lnTo>
                  <a:pt x="1955408" y="38100"/>
                </a:lnTo>
                <a:lnTo>
                  <a:pt x="1879208" y="0"/>
                </a:lnTo>
                <a:close/>
              </a:path>
              <a:path w="1955800" h="76200">
                <a:moveTo>
                  <a:pt x="0" y="34923"/>
                </a:moveTo>
                <a:lnTo>
                  <a:pt x="0" y="41273"/>
                </a:lnTo>
                <a:lnTo>
                  <a:pt x="1879208" y="41274"/>
                </a:lnTo>
                <a:lnTo>
                  <a:pt x="1879208" y="34924"/>
                </a:lnTo>
                <a:lnTo>
                  <a:pt x="0" y="34923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5570745" y="1724659"/>
            <a:ext cx="14909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What time is</a:t>
            </a:r>
            <a:r>
              <a:rPr sz="1800" spc="-6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it?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492005" y="2421756"/>
            <a:ext cx="1937385" cy="76200"/>
          </a:xfrm>
          <a:custGeom>
            <a:avLst/>
            <a:gdLst/>
            <a:ahLst/>
            <a:cxnLst/>
            <a:rect l="l" t="t" r="r" b="b"/>
            <a:pathLst>
              <a:path w="1937384" h="76200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41275"/>
                </a:lnTo>
                <a:lnTo>
                  <a:pt x="63501" y="41275"/>
                </a:lnTo>
                <a:lnTo>
                  <a:pt x="63501" y="34925"/>
                </a:lnTo>
                <a:lnTo>
                  <a:pt x="76200" y="34924"/>
                </a:lnTo>
                <a:lnTo>
                  <a:pt x="76200" y="0"/>
                </a:lnTo>
                <a:close/>
              </a:path>
              <a:path w="1937384" h="76200">
                <a:moveTo>
                  <a:pt x="76200" y="34924"/>
                </a:moveTo>
                <a:lnTo>
                  <a:pt x="63501" y="34925"/>
                </a:lnTo>
                <a:lnTo>
                  <a:pt x="63501" y="41275"/>
                </a:lnTo>
                <a:lnTo>
                  <a:pt x="76200" y="41274"/>
                </a:lnTo>
                <a:lnTo>
                  <a:pt x="76200" y="34924"/>
                </a:lnTo>
                <a:close/>
              </a:path>
              <a:path w="1937384" h="76200">
                <a:moveTo>
                  <a:pt x="76200" y="41274"/>
                </a:moveTo>
                <a:lnTo>
                  <a:pt x="63501" y="41275"/>
                </a:lnTo>
                <a:lnTo>
                  <a:pt x="76200" y="41275"/>
                </a:lnTo>
                <a:close/>
              </a:path>
              <a:path w="1937384" h="76200">
                <a:moveTo>
                  <a:pt x="1936929" y="34923"/>
                </a:moveTo>
                <a:lnTo>
                  <a:pt x="76200" y="34924"/>
                </a:lnTo>
                <a:lnTo>
                  <a:pt x="76200" y="41274"/>
                </a:lnTo>
                <a:lnTo>
                  <a:pt x="1936929" y="41273"/>
                </a:lnTo>
                <a:lnTo>
                  <a:pt x="1936929" y="34923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6059373" y="2565908"/>
            <a:ext cx="8655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7:30</a:t>
            </a:r>
            <a:r>
              <a:rPr sz="1800" spc="-7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pm!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7744968" y="3063239"/>
            <a:ext cx="1371600" cy="13685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751064" y="4538471"/>
            <a:ext cx="1368552" cy="13715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744968" y="1603247"/>
            <a:ext cx="1371600" cy="13716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337303" y="3154679"/>
            <a:ext cx="1048512" cy="101803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325111" y="1770888"/>
            <a:ext cx="1048512" cy="101803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337303" y="4639055"/>
            <a:ext cx="1048512" cy="101803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761744" y="3005327"/>
            <a:ext cx="1307592" cy="130759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9386851" y="1971547"/>
            <a:ext cx="18688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Public </a:t>
            </a:r>
            <a:r>
              <a:rPr sz="1800" spc="-10" dirty="0">
                <a:solidFill>
                  <a:srgbClr val="444949"/>
                </a:solidFill>
                <a:latin typeface="Calibri"/>
                <a:cs typeface="Calibri"/>
              </a:rPr>
              <a:t>EC2 instance,  </a:t>
            </a: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No </a:t>
            </a:r>
            <a:r>
              <a:rPr sz="1800" spc="-10" dirty="0">
                <a:solidFill>
                  <a:srgbClr val="444949"/>
                </a:solidFill>
                <a:latin typeface="Calibri"/>
                <a:cs typeface="Calibri"/>
              </a:rPr>
              <a:t>Elastic</a:t>
            </a: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IP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3068567" y="2459855"/>
            <a:ext cx="1258570" cy="825500"/>
          </a:xfrm>
          <a:custGeom>
            <a:avLst/>
            <a:gdLst/>
            <a:ahLst/>
            <a:cxnLst/>
            <a:rect l="l" t="t" r="r" b="b"/>
            <a:pathLst>
              <a:path w="1258570" h="825500">
                <a:moveTo>
                  <a:pt x="42842" y="751287"/>
                </a:moveTo>
                <a:lnTo>
                  <a:pt x="0" y="824925"/>
                </a:lnTo>
                <a:lnTo>
                  <a:pt x="84616" y="815016"/>
                </a:lnTo>
                <a:lnTo>
                  <a:pt x="70033" y="792769"/>
                </a:lnTo>
                <a:lnTo>
                  <a:pt x="54848" y="792769"/>
                </a:lnTo>
                <a:lnTo>
                  <a:pt x="51366" y="787459"/>
                </a:lnTo>
                <a:lnTo>
                  <a:pt x="61988" y="780496"/>
                </a:lnTo>
                <a:lnTo>
                  <a:pt x="42842" y="751287"/>
                </a:lnTo>
                <a:close/>
              </a:path>
              <a:path w="1258570" h="825500">
                <a:moveTo>
                  <a:pt x="61988" y="780496"/>
                </a:moveTo>
                <a:lnTo>
                  <a:pt x="51366" y="787459"/>
                </a:lnTo>
                <a:lnTo>
                  <a:pt x="54848" y="792769"/>
                </a:lnTo>
                <a:lnTo>
                  <a:pt x="65469" y="785807"/>
                </a:lnTo>
                <a:lnTo>
                  <a:pt x="61988" y="780496"/>
                </a:lnTo>
                <a:close/>
              </a:path>
              <a:path w="1258570" h="825500">
                <a:moveTo>
                  <a:pt x="65469" y="785807"/>
                </a:moveTo>
                <a:lnTo>
                  <a:pt x="54848" y="792769"/>
                </a:lnTo>
                <a:lnTo>
                  <a:pt x="70033" y="792769"/>
                </a:lnTo>
                <a:lnTo>
                  <a:pt x="65469" y="785807"/>
                </a:lnTo>
                <a:close/>
              </a:path>
              <a:path w="1258570" h="825500">
                <a:moveTo>
                  <a:pt x="1193020" y="39118"/>
                </a:moveTo>
                <a:lnTo>
                  <a:pt x="61988" y="780496"/>
                </a:lnTo>
                <a:lnTo>
                  <a:pt x="65469" y="785807"/>
                </a:lnTo>
                <a:lnTo>
                  <a:pt x="1196501" y="44428"/>
                </a:lnTo>
                <a:lnTo>
                  <a:pt x="1193020" y="39118"/>
                </a:lnTo>
                <a:close/>
              </a:path>
              <a:path w="1258570" h="825500">
                <a:moveTo>
                  <a:pt x="1239781" y="32156"/>
                </a:moveTo>
                <a:lnTo>
                  <a:pt x="1203642" y="32156"/>
                </a:lnTo>
                <a:lnTo>
                  <a:pt x="1207123" y="37466"/>
                </a:lnTo>
                <a:lnTo>
                  <a:pt x="1196501" y="44428"/>
                </a:lnTo>
                <a:lnTo>
                  <a:pt x="1215647" y="73638"/>
                </a:lnTo>
                <a:lnTo>
                  <a:pt x="1239781" y="32156"/>
                </a:lnTo>
                <a:close/>
              </a:path>
              <a:path w="1258570" h="825500">
                <a:moveTo>
                  <a:pt x="1203642" y="32156"/>
                </a:moveTo>
                <a:lnTo>
                  <a:pt x="1193020" y="39118"/>
                </a:lnTo>
                <a:lnTo>
                  <a:pt x="1196501" y="44428"/>
                </a:lnTo>
                <a:lnTo>
                  <a:pt x="1207123" y="37466"/>
                </a:lnTo>
                <a:lnTo>
                  <a:pt x="1203642" y="32156"/>
                </a:lnTo>
                <a:close/>
              </a:path>
              <a:path w="1258570" h="825500">
                <a:moveTo>
                  <a:pt x="1258489" y="0"/>
                </a:moveTo>
                <a:lnTo>
                  <a:pt x="1173873" y="9908"/>
                </a:lnTo>
                <a:lnTo>
                  <a:pt x="1193020" y="39118"/>
                </a:lnTo>
                <a:lnTo>
                  <a:pt x="1203642" y="32156"/>
                </a:lnTo>
                <a:lnTo>
                  <a:pt x="1239781" y="32156"/>
                </a:lnTo>
                <a:lnTo>
                  <a:pt x="1258489" y="0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1197528" y="1755140"/>
            <a:ext cx="2509520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DNS</a:t>
            </a: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Query</a:t>
            </a:r>
            <a:endParaRPr sz="180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</a:pPr>
            <a:r>
              <a:rPr sz="1800" spc="-10" dirty="0">
                <a:solidFill>
                  <a:srgbClr val="444949"/>
                </a:solidFill>
                <a:latin typeface="Calibri"/>
                <a:cs typeface="Calibri"/>
              </a:rPr>
              <a:t>For api.whatisthetime.com  </a:t>
            </a: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A</a:t>
            </a: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444949"/>
                </a:solidFill>
                <a:latin typeface="Calibri"/>
                <a:cs typeface="Calibri"/>
              </a:rPr>
              <a:t>Record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spc="5" dirty="0">
                <a:solidFill>
                  <a:srgbClr val="444949"/>
                </a:solidFill>
                <a:latin typeface="Calibri"/>
                <a:cs typeface="Calibri"/>
              </a:rPr>
              <a:t>TTL </a:t>
            </a: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1</a:t>
            </a: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hour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3068567" y="3621680"/>
            <a:ext cx="1271270" cy="80010"/>
          </a:xfrm>
          <a:custGeom>
            <a:avLst/>
            <a:gdLst/>
            <a:ahLst/>
            <a:cxnLst/>
            <a:rect l="l" t="t" r="r" b="b"/>
            <a:pathLst>
              <a:path w="1271270" h="80010">
                <a:moveTo>
                  <a:pt x="1195017" y="44946"/>
                </a:moveTo>
                <a:lnTo>
                  <a:pt x="1194902" y="79871"/>
                </a:lnTo>
                <a:lnTo>
                  <a:pt x="1265244" y="44988"/>
                </a:lnTo>
                <a:lnTo>
                  <a:pt x="1207716" y="44988"/>
                </a:lnTo>
                <a:lnTo>
                  <a:pt x="1195017" y="44946"/>
                </a:lnTo>
                <a:close/>
              </a:path>
              <a:path w="1271270" h="80010">
                <a:moveTo>
                  <a:pt x="76324" y="0"/>
                </a:moveTo>
                <a:lnTo>
                  <a:pt x="0" y="37849"/>
                </a:lnTo>
                <a:lnTo>
                  <a:pt x="76074" y="76198"/>
                </a:lnTo>
                <a:lnTo>
                  <a:pt x="76188" y="41274"/>
                </a:lnTo>
                <a:lnTo>
                  <a:pt x="63489" y="41233"/>
                </a:lnTo>
                <a:lnTo>
                  <a:pt x="63510" y="34883"/>
                </a:lnTo>
                <a:lnTo>
                  <a:pt x="76209" y="34883"/>
                </a:lnTo>
                <a:lnTo>
                  <a:pt x="76324" y="0"/>
                </a:lnTo>
                <a:close/>
              </a:path>
              <a:path w="1271270" h="80010">
                <a:moveTo>
                  <a:pt x="1195037" y="38596"/>
                </a:moveTo>
                <a:lnTo>
                  <a:pt x="1195017" y="44946"/>
                </a:lnTo>
                <a:lnTo>
                  <a:pt x="1207716" y="44988"/>
                </a:lnTo>
                <a:lnTo>
                  <a:pt x="1207738" y="38638"/>
                </a:lnTo>
                <a:lnTo>
                  <a:pt x="1195037" y="38596"/>
                </a:lnTo>
                <a:close/>
              </a:path>
              <a:path w="1271270" h="80010">
                <a:moveTo>
                  <a:pt x="1195152" y="3671"/>
                </a:moveTo>
                <a:lnTo>
                  <a:pt x="1195037" y="38596"/>
                </a:lnTo>
                <a:lnTo>
                  <a:pt x="1207738" y="38638"/>
                </a:lnTo>
                <a:lnTo>
                  <a:pt x="1207716" y="44988"/>
                </a:lnTo>
                <a:lnTo>
                  <a:pt x="1265244" y="44988"/>
                </a:lnTo>
                <a:lnTo>
                  <a:pt x="1271226" y="42021"/>
                </a:lnTo>
                <a:lnTo>
                  <a:pt x="1195152" y="3671"/>
                </a:lnTo>
                <a:close/>
              </a:path>
              <a:path w="1271270" h="80010">
                <a:moveTo>
                  <a:pt x="76209" y="34924"/>
                </a:moveTo>
                <a:lnTo>
                  <a:pt x="76188" y="41274"/>
                </a:lnTo>
                <a:lnTo>
                  <a:pt x="1195017" y="44946"/>
                </a:lnTo>
                <a:lnTo>
                  <a:pt x="1195037" y="38596"/>
                </a:lnTo>
                <a:lnTo>
                  <a:pt x="76209" y="34924"/>
                </a:lnTo>
                <a:close/>
              </a:path>
              <a:path w="1271270" h="80010">
                <a:moveTo>
                  <a:pt x="63510" y="34883"/>
                </a:moveTo>
                <a:lnTo>
                  <a:pt x="63489" y="41233"/>
                </a:lnTo>
                <a:lnTo>
                  <a:pt x="76188" y="41274"/>
                </a:lnTo>
                <a:lnTo>
                  <a:pt x="76209" y="34924"/>
                </a:lnTo>
                <a:lnTo>
                  <a:pt x="63510" y="34883"/>
                </a:lnTo>
                <a:close/>
              </a:path>
              <a:path w="1271270" h="80010">
                <a:moveTo>
                  <a:pt x="76209" y="34883"/>
                </a:moveTo>
                <a:lnTo>
                  <a:pt x="63510" y="34883"/>
                </a:lnTo>
                <a:lnTo>
                  <a:pt x="76209" y="34924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081305" y="4072023"/>
            <a:ext cx="1258570" cy="1075055"/>
          </a:xfrm>
          <a:custGeom>
            <a:avLst/>
            <a:gdLst/>
            <a:ahLst/>
            <a:cxnLst/>
            <a:rect l="l" t="t" r="r" b="b"/>
            <a:pathLst>
              <a:path w="1258570" h="1075054">
                <a:moveTo>
                  <a:pt x="1198483" y="1027805"/>
                </a:moveTo>
                <a:lnTo>
                  <a:pt x="1175801" y="1054362"/>
                </a:lnTo>
                <a:lnTo>
                  <a:pt x="1258488" y="1074879"/>
                </a:lnTo>
                <a:lnTo>
                  <a:pt x="1242059" y="1036052"/>
                </a:lnTo>
                <a:lnTo>
                  <a:pt x="1208138" y="1036052"/>
                </a:lnTo>
                <a:lnTo>
                  <a:pt x="1198483" y="1027805"/>
                </a:lnTo>
                <a:close/>
              </a:path>
              <a:path w="1258570" h="1075054">
                <a:moveTo>
                  <a:pt x="1202608" y="1022976"/>
                </a:moveTo>
                <a:lnTo>
                  <a:pt x="1198483" y="1027805"/>
                </a:lnTo>
                <a:lnTo>
                  <a:pt x="1208138" y="1036052"/>
                </a:lnTo>
                <a:lnTo>
                  <a:pt x="1212263" y="1031223"/>
                </a:lnTo>
                <a:lnTo>
                  <a:pt x="1202608" y="1022976"/>
                </a:lnTo>
                <a:close/>
              </a:path>
              <a:path w="1258570" h="1075054">
                <a:moveTo>
                  <a:pt x="1225289" y="996420"/>
                </a:moveTo>
                <a:lnTo>
                  <a:pt x="1202608" y="1022976"/>
                </a:lnTo>
                <a:lnTo>
                  <a:pt x="1212263" y="1031223"/>
                </a:lnTo>
                <a:lnTo>
                  <a:pt x="1208138" y="1036052"/>
                </a:lnTo>
                <a:lnTo>
                  <a:pt x="1242059" y="1036052"/>
                </a:lnTo>
                <a:lnTo>
                  <a:pt x="1225289" y="996420"/>
                </a:lnTo>
                <a:close/>
              </a:path>
              <a:path w="1258570" h="1075054">
                <a:moveTo>
                  <a:pt x="60004" y="47075"/>
                </a:moveTo>
                <a:lnTo>
                  <a:pt x="55880" y="51903"/>
                </a:lnTo>
                <a:lnTo>
                  <a:pt x="1198483" y="1027805"/>
                </a:lnTo>
                <a:lnTo>
                  <a:pt x="1202608" y="1022976"/>
                </a:lnTo>
                <a:lnTo>
                  <a:pt x="60004" y="47075"/>
                </a:lnTo>
                <a:close/>
              </a:path>
              <a:path w="1258570" h="1075054">
                <a:moveTo>
                  <a:pt x="0" y="0"/>
                </a:moveTo>
                <a:lnTo>
                  <a:pt x="33197" y="78460"/>
                </a:lnTo>
                <a:lnTo>
                  <a:pt x="55880" y="51903"/>
                </a:lnTo>
                <a:lnTo>
                  <a:pt x="46222" y="43654"/>
                </a:lnTo>
                <a:lnTo>
                  <a:pt x="50346" y="38826"/>
                </a:lnTo>
                <a:lnTo>
                  <a:pt x="67049" y="38826"/>
                </a:lnTo>
                <a:lnTo>
                  <a:pt x="82687" y="20518"/>
                </a:lnTo>
                <a:lnTo>
                  <a:pt x="0" y="0"/>
                </a:lnTo>
                <a:close/>
              </a:path>
              <a:path w="1258570" h="1075054">
                <a:moveTo>
                  <a:pt x="50346" y="38826"/>
                </a:moveTo>
                <a:lnTo>
                  <a:pt x="46222" y="43654"/>
                </a:lnTo>
                <a:lnTo>
                  <a:pt x="55880" y="51903"/>
                </a:lnTo>
                <a:lnTo>
                  <a:pt x="60004" y="47075"/>
                </a:lnTo>
                <a:lnTo>
                  <a:pt x="50346" y="38826"/>
                </a:lnTo>
                <a:close/>
              </a:path>
              <a:path w="1258570" h="1075054">
                <a:moveTo>
                  <a:pt x="67049" y="38826"/>
                </a:moveTo>
                <a:lnTo>
                  <a:pt x="50346" y="38826"/>
                </a:lnTo>
                <a:lnTo>
                  <a:pt x="60004" y="47075"/>
                </a:lnTo>
                <a:lnTo>
                  <a:pt x="67049" y="38826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59223645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1892" y="6464300"/>
            <a:ext cx="127698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16939" y="133604"/>
            <a:ext cx="10002520" cy="11849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ts val="4560"/>
              </a:lnSpc>
              <a:spcBef>
                <a:spcPts val="105"/>
              </a:spcBef>
            </a:pPr>
            <a:r>
              <a:rPr sz="4000" spc="-70" dirty="0"/>
              <a:t>Stateless </a:t>
            </a:r>
            <a:r>
              <a:rPr sz="4000" spc="-25" dirty="0"/>
              <a:t>web app: </a:t>
            </a:r>
            <a:r>
              <a:rPr sz="4000" spc="-55" dirty="0"/>
              <a:t>What </a:t>
            </a:r>
            <a:r>
              <a:rPr sz="4000" spc="-65" dirty="0"/>
              <a:t>time </a:t>
            </a:r>
            <a:r>
              <a:rPr sz="4000" spc="-125" dirty="0"/>
              <a:t>is</a:t>
            </a:r>
            <a:r>
              <a:rPr sz="4000" spc="-505" dirty="0"/>
              <a:t> </a:t>
            </a:r>
            <a:r>
              <a:rPr sz="4000" spc="-155" dirty="0"/>
              <a:t>it?</a:t>
            </a:r>
            <a:endParaRPr sz="4000"/>
          </a:p>
          <a:p>
            <a:pPr marL="12700">
              <a:lnSpc>
                <a:spcPts val="4560"/>
              </a:lnSpc>
            </a:pPr>
            <a:r>
              <a:rPr sz="4000" spc="-50" dirty="0"/>
              <a:t>Scaling </a:t>
            </a:r>
            <a:r>
              <a:rPr sz="4000" spc="-130" dirty="0"/>
              <a:t>horizontally, </a:t>
            </a:r>
            <a:r>
              <a:rPr sz="4000" spc="-30" dirty="0"/>
              <a:t>adding </a:t>
            </a:r>
            <a:r>
              <a:rPr sz="4000" spc="-15" dirty="0"/>
              <a:t>and </a:t>
            </a:r>
            <a:r>
              <a:rPr sz="4000" spc="-75" dirty="0"/>
              <a:t>removing</a:t>
            </a:r>
            <a:r>
              <a:rPr sz="4000" spc="-60" dirty="0"/>
              <a:t> </a:t>
            </a:r>
            <a:r>
              <a:rPr sz="4000" spc="-75" dirty="0"/>
              <a:t>instances</a:t>
            </a:r>
            <a:endParaRPr sz="4000"/>
          </a:p>
        </p:txBody>
      </p:sp>
      <p:sp>
        <p:nvSpPr>
          <p:cNvPr id="5" name="object 5"/>
          <p:cNvSpPr/>
          <p:nvPr/>
        </p:nvSpPr>
        <p:spPr>
          <a:xfrm>
            <a:off x="5482021" y="3526525"/>
            <a:ext cx="1955800" cy="76200"/>
          </a:xfrm>
          <a:custGeom>
            <a:avLst/>
            <a:gdLst/>
            <a:ahLst/>
            <a:cxnLst/>
            <a:rect l="l" t="t" r="r" b="b"/>
            <a:pathLst>
              <a:path w="1955800" h="76200">
                <a:moveTo>
                  <a:pt x="1879208" y="41274"/>
                </a:moveTo>
                <a:lnTo>
                  <a:pt x="1879208" y="76200"/>
                </a:lnTo>
                <a:lnTo>
                  <a:pt x="1949058" y="41275"/>
                </a:lnTo>
                <a:lnTo>
                  <a:pt x="1879208" y="41274"/>
                </a:lnTo>
                <a:close/>
              </a:path>
              <a:path w="1955800" h="76200">
                <a:moveTo>
                  <a:pt x="1879208" y="34924"/>
                </a:moveTo>
                <a:lnTo>
                  <a:pt x="1879208" y="41274"/>
                </a:lnTo>
                <a:lnTo>
                  <a:pt x="1891910" y="41275"/>
                </a:lnTo>
                <a:lnTo>
                  <a:pt x="1891910" y="34925"/>
                </a:lnTo>
                <a:lnTo>
                  <a:pt x="1879208" y="34924"/>
                </a:lnTo>
                <a:close/>
              </a:path>
              <a:path w="1955800" h="76200">
                <a:moveTo>
                  <a:pt x="1879208" y="0"/>
                </a:moveTo>
                <a:lnTo>
                  <a:pt x="1879208" y="34924"/>
                </a:lnTo>
                <a:lnTo>
                  <a:pt x="1891910" y="34925"/>
                </a:lnTo>
                <a:lnTo>
                  <a:pt x="1891910" y="41275"/>
                </a:lnTo>
                <a:lnTo>
                  <a:pt x="1949061" y="41273"/>
                </a:lnTo>
                <a:lnTo>
                  <a:pt x="1955408" y="38100"/>
                </a:lnTo>
                <a:lnTo>
                  <a:pt x="1879208" y="0"/>
                </a:lnTo>
                <a:close/>
              </a:path>
              <a:path w="1955800" h="76200">
                <a:moveTo>
                  <a:pt x="0" y="34923"/>
                </a:moveTo>
                <a:lnTo>
                  <a:pt x="0" y="41273"/>
                </a:lnTo>
                <a:lnTo>
                  <a:pt x="1879208" y="41274"/>
                </a:lnTo>
                <a:lnTo>
                  <a:pt x="1879208" y="34924"/>
                </a:lnTo>
                <a:lnTo>
                  <a:pt x="0" y="34923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579240" y="3117596"/>
            <a:ext cx="14909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What time is</a:t>
            </a:r>
            <a:r>
              <a:rPr sz="1800" spc="-6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it?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500500" y="3814775"/>
            <a:ext cx="1937385" cy="76200"/>
          </a:xfrm>
          <a:custGeom>
            <a:avLst/>
            <a:gdLst/>
            <a:ahLst/>
            <a:cxnLst/>
            <a:rect l="l" t="t" r="r" b="b"/>
            <a:pathLst>
              <a:path w="1937384" h="76200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41275"/>
                </a:lnTo>
                <a:lnTo>
                  <a:pt x="63501" y="41275"/>
                </a:lnTo>
                <a:lnTo>
                  <a:pt x="63501" y="34925"/>
                </a:lnTo>
                <a:lnTo>
                  <a:pt x="76200" y="34924"/>
                </a:lnTo>
                <a:lnTo>
                  <a:pt x="76200" y="0"/>
                </a:lnTo>
                <a:close/>
              </a:path>
              <a:path w="1937384" h="76200">
                <a:moveTo>
                  <a:pt x="76200" y="34924"/>
                </a:moveTo>
                <a:lnTo>
                  <a:pt x="63501" y="34925"/>
                </a:lnTo>
                <a:lnTo>
                  <a:pt x="63501" y="41275"/>
                </a:lnTo>
                <a:lnTo>
                  <a:pt x="76200" y="41274"/>
                </a:lnTo>
                <a:lnTo>
                  <a:pt x="76200" y="34924"/>
                </a:lnTo>
                <a:close/>
              </a:path>
              <a:path w="1937384" h="76200">
                <a:moveTo>
                  <a:pt x="76200" y="41274"/>
                </a:moveTo>
                <a:lnTo>
                  <a:pt x="63501" y="41275"/>
                </a:lnTo>
                <a:lnTo>
                  <a:pt x="76200" y="41275"/>
                </a:lnTo>
                <a:close/>
              </a:path>
              <a:path w="1937384" h="76200">
                <a:moveTo>
                  <a:pt x="1936929" y="34923"/>
                </a:moveTo>
                <a:lnTo>
                  <a:pt x="76200" y="34924"/>
                </a:lnTo>
                <a:lnTo>
                  <a:pt x="76200" y="41274"/>
                </a:lnTo>
                <a:lnTo>
                  <a:pt x="1936929" y="41273"/>
                </a:lnTo>
                <a:lnTo>
                  <a:pt x="1936929" y="34923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482021" y="5034079"/>
            <a:ext cx="1955800" cy="76200"/>
          </a:xfrm>
          <a:custGeom>
            <a:avLst/>
            <a:gdLst/>
            <a:ahLst/>
            <a:cxnLst/>
            <a:rect l="l" t="t" r="r" b="b"/>
            <a:pathLst>
              <a:path w="1955800" h="76200">
                <a:moveTo>
                  <a:pt x="1879208" y="41274"/>
                </a:moveTo>
                <a:lnTo>
                  <a:pt x="1879208" y="76200"/>
                </a:lnTo>
                <a:lnTo>
                  <a:pt x="1949058" y="41275"/>
                </a:lnTo>
                <a:lnTo>
                  <a:pt x="1879208" y="41274"/>
                </a:lnTo>
                <a:close/>
              </a:path>
              <a:path w="1955800" h="76200">
                <a:moveTo>
                  <a:pt x="1879208" y="34924"/>
                </a:moveTo>
                <a:lnTo>
                  <a:pt x="1879208" y="41274"/>
                </a:lnTo>
                <a:lnTo>
                  <a:pt x="1891910" y="41275"/>
                </a:lnTo>
                <a:lnTo>
                  <a:pt x="1891910" y="34925"/>
                </a:lnTo>
                <a:lnTo>
                  <a:pt x="1879208" y="34924"/>
                </a:lnTo>
                <a:close/>
              </a:path>
              <a:path w="1955800" h="76200">
                <a:moveTo>
                  <a:pt x="1879208" y="0"/>
                </a:moveTo>
                <a:lnTo>
                  <a:pt x="1879208" y="34924"/>
                </a:lnTo>
                <a:lnTo>
                  <a:pt x="1891910" y="34925"/>
                </a:lnTo>
                <a:lnTo>
                  <a:pt x="1891910" y="41275"/>
                </a:lnTo>
                <a:lnTo>
                  <a:pt x="1949061" y="41273"/>
                </a:lnTo>
                <a:lnTo>
                  <a:pt x="1955408" y="38100"/>
                </a:lnTo>
                <a:lnTo>
                  <a:pt x="1879208" y="0"/>
                </a:lnTo>
                <a:close/>
              </a:path>
              <a:path w="1955800" h="76200">
                <a:moveTo>
                  <a:pt x="0" y="34923"/>
                </a:moveTo>
                <a:lnTo>
                  <a:pt x="0" y="41273"/>
                </a:lnTo>
                <a:lnTo>
                  <a:pt x="1879208" y="41274"/>
                </a:lnTo>
                <a:lnTo>
                  <a:pt x="1879208" y="34924"/>
                </a:lnTo>
                <a:lnTo>
                  <a:pt x="0" y="34923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500500" y="5322327"/>
            <a:ext cx="1937385" cy="76200"/>
          </a:xfrm>
          <a:custGeom>
            <a:avLst/>
            <a:gdLst/>
            <a:ahLst/>
            <a:cxnLst/>
            <a:rect l="l" t="t" r="r" b="b"/>
            <a:pathLst>
              <a:path w="1937384" h="76200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41275"/>
                </a:lnTo>
                <a:lnTo>
                  <a:pt x="63501" y="41275"/>
                </a:lnTo>
                <a:lnTo>
                  <a:pt x="63501" y="34925"/>
                </a:lnTo>
                <a:lnTo>
                  <a:pt x="76200" y="34925"/>
                </a:lnTo>
                <a:lnTo>
                  <a:pt x="76200" y="0"/>
                </a:lnTo>
                <a:close/>
              </a:path>
              <a:path w="1937384" h="76200">
                <a:moveTo>
                  <a:pt x="76200" y="34925"/>
                </a:moveTo>
                <a:lnTo>
                  <a:pt x="63501" y="34925"/>
                </a:lnTo>
                <a:lnTo>
                  <a:pt x="63501" y="41275"/>
                </a:lnTo>
                <a:lnTo>
                  <a:pt x="76200" y="41275"/>
                </a:lnTo>
                <a:lnTo>
                  <a:pt x="76200" y="34925"/>
                </a:lnTo>
                <a:close/>
              </a:path>
              <a:path w="1937384" h="76200">
                <a:moveTo>
                  <a:pt x="1936929" y="34925"/>
                </a:moveTo>
                <a:lnTo>
                  <a:pt x="76200" y="34925"/>
                </a:lnTo>
                <a:lnTo>
                  <a:pt x="76200" y="41275"/>
                </a:lnTo>
                <a:lnTo>
                  <a:pt x="1936929" y="41275"/>
                </a:lnTo>
                <a:lnTo>
                  <a:pt x="1936929" y="34925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5579240" y="3958844"/>
            <a:ext cx="1490980" cy="1808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1015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5:30</a:t>
            </a:r>
            <a:r>
              <a:rPr sz="1800" spc="-2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pm!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6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What time is</a:t>
            </a:r>
            <a:r>
              <a:rPr sz="1800" spc="-6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it?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 marL="501015">
              <a:lnSpc>
                <a:spcPct val="100000"/>
              </a:lnSpc>
              <a:spcBef>
                <a:spcPts val="1935"/>
              </a:spcBef>
            </a:pP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6:30</a:t>
            </a:r>
            <a:r>
              <a:rPr sz="1800" spc="-2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pm!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473525" y="2133507"/>
            <a:ext cx="1955800" cy="76200"/>
          </a:xfrm>
          <a:custGeom>
            <a:avLst/>
            <a:gdLst/>
            <a:ahLst/>
            <a:cxnLst/>
            <a:rect l="l" t="t" r="r" b="b"/>
            <a:pathLst>
              <a:path w="1955800" h="76200">
                <a:moveTo>
                  <a:pt x="1879208" y="41274"/>
                </a:moveTo>
                <a:lnTo>
                  <a:pt x="1879208" y="76200"/>
                </a:lnTo>
                <a:lnTo>
                  <a:pt x="1949058" y="41275"/>
                </a:lnTo>
                <a:lnTo>
                  <a:pt x="1879208" y="41274"/>
                </a:lnTo>
                <a:close/>
              </a:path>
              <a:path w="1955800" h="76200">
                <a:moveTo>
                  <a:pt x="1879208" y="34924"/>
                </a:moveTo>
                <a:lnTo>
                  <a:pt x="1879208" y="41274"/>
                </a:lnTo>
                <a:lnTo>
                  <a:pt x="1891910" y="41275"/>
                </a:lnTo>
                <a:lnTo>
                  <a:pt x="1891910" y="34925"/>
                </a:lnTo>
                <a:lnTo>
                  <a:pt x="1879208" y="34924"/>
                </a:lnTo>
                <a:close/>
              </a:path>
              <a:path w="1955800" h="76200">
                <a:moveTo>
                  <a:pt x="1879208" y="0"/>
                </a:moveTo>
                <a:lnTo>
                  <a:pt x="1879208" y="34924"/>
                </a:lnTo>
                <a:lnTo>
                  <a:pt x="1891910" y="34925"/>
                </a:lnTo>
                <a:lnTo>
                  <a:pt x="1891910" y="41275"/>
                </a:lnTo>
                <a:lnTo>
                  <a:pt x="1949061" y="41273"/>
                </a:lnTo>
                <a:lnTo>
                  <a:pt x="1955408" y="38100"/>
                </a:lnTo>
                <a:lnTo>
                  <a:pt x="1879208" y="0"/>
                </a:lnTo>
                <a:close/>
              </a:path>
              <a:path w="1955800" h="76200">
                <a:moveTo>
                  <a:pt x="0" y="34923"/>
                </a:moveTo>
                <a:lnTo>
                  <a:pt x="0" y="41273"/>
                </a:lnTo>
                <a:lnTo>
                  <a:pt x="1879208" y="41274"/>
                </a:lnTo>
                <a:lnTo>
                  <a:pt x="1879208" y="34924"/>
                </a:lnTo>
                <a:lnTo>
                  <a:pt x="0" y="34923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5570745" y="1724659"/>
            <a:ext cx="14909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What time is</a:t>
            </a:r>
            <a:r>
              <a:rPr sz="1800" spc="-6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it?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5492005" y="2421756"/>
            <a:ext cx="1937385" cy="76200"/>
          </a:xfrm>
          <a:custGeom>
            <a:avLst/>
            <a:gdLst/>
            <a:ahLst/>
            <a:cxnLst/>
            <a:rect l="l" t="t" r="r" b="b"/>
            <a:pathLst>
              <a:path w="1937384" h="76200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41275"/>
                </a:lnTo>
                <a:lnTo>
                  <a:pt x="63501" y="41275"/>
                </a:lnTo>
                <a:lnTo>
                  <a:pt x="63501" y="34925"/>
                </a:lnTo>
                <a:lnTo>
                  <a:pt x="76200" y="34924"/>
                </a:lnTo>
                <a:lnTo>
                  <a:pt x="76200" y="0"/>
                </a:lnTo>
                <a:close/>
              </a:path>
              <a:path w="1937384" h="76200">
                <a:moveTo>
                  <a:pt x="76200" y="34924"/>
                </a:moveTo>
                <a:lnTo>
                  <a:pt x="63501" y="34925"/>
                </a:lnTo>
                <a:lnTo>
                  <a:pt x="63501" y="41275"/>
                </a:lnTo>
                <a:lnTo>
                  <a:pt x="76200" y="41274"/>
                </a:lnTo>
                <a:lnTo>
                  <a:pt x="76200" y="34924"/>
                </a:lnTo>
                <a:close/>
              </a:path>
              <a:path w="1937384" h="76200">
                <a:moveTo>
                  <a:pt x="76200" y="41274"/>
                </a:moveTo>
                <a:lnTo>
                  <a:pt x="63501" y="41275"/>
                </a:lnTo>
                <a:lnTo>
                  <a:pt x="76200" y="41275"/>
                </a:lnTo>
                <a:close/>
              </a:path>
              <a:path w="1937384" h="76200">
                <a:moveTo>
                  <a:pt x="1936929" y="34923"/>
                </a:moveTo>
                <a:lnTo>
                  <a:pt x="76200" y="34924"/>
                </a:lnTo>
                <a:lnTo>
                  <a:pt x="76200" y="41274"/>
                </a:lnTo>
                <a:lnTo>
                  <a:pt x="1936929" y="41273"/>
                </a:lnTo>
                <a:lnTo>
                  <a:pt x="1936929" y="34923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6059373" y="2565908"/>
            <a:ext cx="8655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7:30</a:t>
            </a:r>
            <a:r>
              <a:rPr sz="1800" spc="-7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pm!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7744968" y="3063239"/>
            <a:ext cx="1371600" cy="13685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751064" y="4538471"/>
            <a:ext cx="1368552" cy="13715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337303" y="3154679"/>
            <a:ext cx="1048512" cy="10180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325111" y="1770888"/>
            <a:ext cx="1048512" cy="101803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337303" y="4639055"/>
            <a:ext cx="1048512" cy="101803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761744" y="3005327"/>
            <a:ext cx="1307592" cy="130759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9297066" y="3434588"/>
            <a:ext cx="18688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Public </a:t>
            </a:r>
            <a:r>
              <a:rPr sz="1800" spc="-10" dirty="0">
                <a:solidFill>
                  <a:srgbClr val="444949"/>
                </a:solidFill>
                <a:latin typeface="Calibri"/>
                <a:cs typeface="Calibri"/>
              </a:rPr>
              <a:t>EC2 instance,  </a:t>
            </a: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No </a:t>
            </a:r>
            <a:r>
              <a:rPr sz="1800" spc="-10" dirty="0">
                <a:solidFill>
                  <a:srgbClr val="444949"/>
                </a:solidFill>
                <a:latin typeface="Calibri"/>
                <a:cs typeface="Calibri"/>
              </a:rPr>
              <a:t>Elastic</a:t>
            </a: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IP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3068567" y="2459855"/>
            <a:ext cx="1258570" cy="825500"/>
          </a:xfrm>
          <a:custGeom>
            <a:avLst/>
            <a:gdLst/>
            <a:ahLst/>
            <a:cxnLst/>
            <a:rect l="l" t="t" r="r" b="b"/>
            <a:pathLst>
              <a:path w="1258570" h="825500">
                <a:moveTo>
                  <a:pt x="42842" y="751287"/>
                </a:moveTo>
                <a:lnTo>
                  <a:pt x="0" y="824925"/>
                </a:lnTo>
                <a:lnTo>
                  <a:pt x="84616" y="815016"/>
                </a:lnTo>
                <a:lnTo>
                  <a:pt x="70033" y="792769"/>
                </a:lnTo>
                <a:lnTo>
                  <a:pt x="54848" y="792769"/>
                </a:lnTo>
                <a:lnTo>
                  <a:pt x="51366" y="787459"/>
                </a:lnTo>
                <a:lnTo>
                  <a:pt x="61988" y="780496"/>
                </a:lnTo>
                <a:lnTo>
                  <a:pt x="42842" y="751287"/>
                </a:lnTo>
                <a:close/>
              </a:path>
              <a:path w="1258570" h="825500">
                <a:moveTo>
                  <a:pt x="61988" y="780496"/>
                </a:moveTo>
                <a:lnTo>
                  <a:pt x="51366" y="787459"/>
                </a:lnTo>
                <a:lnTo>
                  <a:pt x="54848" y="792769"/>
                </a:lnTo>
                <a:lnTo>
                  <a:pt x="65469" y="785807"/>
                </a:lnTo>
                <a:lnTo>
                  <a:pt x="61988" y="780496"/>
                </a:lnTo>
                <a:close/>
              </a:path>
              <a:path w="1258570" h="825500">
                <a:moveTo>
                  <a:pt x="65469" y="785807"/>
                </a:moveTo>
                <a:lnTo>
                  <a:pt x="54848" y="792769"/>
                </a:lnTo>
                <a:lnTo>
                  <a:pt x="70033" y="792769"/>
                </a:lnTo>
                <a:lnTo>
                  <a:pt x="65469" y="785807"/>
                </a:lnTo>
                <a:close/>
              </a:path>
              <a:path w="1258570" h="825500">
                <a:moveTo>
                  <a:pt x="1193020" y="39118"/>
                </a:moveTo>
                <a:lnTo>
                  <a:pt x="61988" y="780496"/>
                </a:lnTo>
                <a:lnTo>
                  <a:pt x="65469" y="785807"/>
                </a:lnTo>
                <a:lnTo>
                  <a:pt x="1196501" y="44428"/>
                </a:lnTo>
                <a:lnTo>
                  <a:pt x="1193020" y="39118"/>
                </a:lnTo>
                <a:close/>
              </a:path>
              <a:path w="1258570" h="825500">
                <a:moveTo>
                  <a:pt x="1239781" y="32156"/>
                </a:moveTo>
                <a:lnTo>
                  <a:pt x="1203642" y="32156"/>
                </a:lnTo>
                <a:lnTo>
                  <a:pt x="1207123" y="37466"/>
                </a:lnTo>
                <a:lnTo>
                  <a:pt x="1196501" y="44428"/>
                </a:lnTo>
                <a:lnTo>
                  <a:pt x="1215647" y="73638"/>
                </a:lnTo>
                <a:lnTo>
                  <a:pt x="1239781" y="32156"/>
                </a:lnTo>
                <a:close/>
              </a:path>
              <a:path w="1258570" h="825500">
                <a:moveTo>
                  <a:pt x="1203642" y="32156"/>
                </a:moveTo>
                <a:lnTo>
                  <a:pt x="1193020" y="39118"/>
                </a:lnTo>
                <a:lnTo>
                  <a:pt x="1196501" y="44428"/>
                </a:lnTo>
                <a:lnTo>
                  <a:pt x="1207123" y="37466"/>
                </a:lnTo>
                <a:lnTo>
                  <a:pt x="1203642" y="32156"/>
                </a:lnTo>
                <a:close/>
              </a:path>
              <a:path w="1258570" h="825500">
                <a:moveTo>
                  <a:pt x="1258489" y="0"/>
                </a:moveTo>
                <a:lnTo>
                  <a:pt x="1173873" y="9908"/>
                </a:lnTo>
                <a:lnTo>
                  <a:pt x="1193020" y="39118"/>
                </a:lnTo>
                <a:lnTo>
                  <a:pt x="1203642" y="32156"/>
                </a:lnTo>
                <a:lnTo>
                  <a:pt x="1239781" y="32156"/>
                </a:lnTo>
                <a:lnTo>
                  <a:pt x="1258489" y="0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1197528" y="1755140"/>
            <a:ext cx="2509520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DNS</a:t>
            </a: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Query</a:t>
            </a:r>
            <a:endParaRPr sz="180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</a:pPr>
            <a:r>
              <a:rPr sz="1800" spc="-10" dirty="0">
                <a:solidFill>
                  <a:srgbClr val="444949"/>
                </a:solidFill>
                <a:latin typeface="Calibri"/>
                <a:cs typeface="Calibri"/>
              </a:rPr>
              <a:t>For api.whatisthetime.com  </a:t>
            </a: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A</a:t>
            </a: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444949"/>
                </a:solidFill>
                <a:latin typeface="Calibri"/>
                <a:cs typeface="Calibri"/>
              </a:rPr>
              <a:t>Record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spc="5" dirty="0">
                <a:solidFill>
                  <a:srgbClr val="444949"/>
                </a:solidFill>
                <a:latin typeface="Calibri"/>
                <a:cs typeface="Calibri"/>
              </a:rPr>
              <a:t>TTL </a:t>
            </a: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1</a:t>
            </a: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hour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3068567" y="3621680"/>
            <a:ext cx="1271270" cy="80010"/>
          </a:xfrm>
          <a:custGeom>
            <a:avLst/>
            <a:gdLst/>
            <a:ahLst/>
            <a:cxnLst/>
            <a:rect l="l" t="t" r="r" b="b"/>
            <a:pathLst>
              <a:path w="1271270" h="80010">
                <a:moveTo>
                  <a:pt x="1195017" y="44946"/>
                </a:moveTo>
                <a:lnTo>
                  <a:pt x="1194902" y="79871"/>
                </a:lnTo>
                <a:lnTo>
                  <a:pt x="1265244" y="44988"/>
                </a:lnTo>
                <a:lnTo>
                  <a:pt x="1207716" y="44988"/>
                </a:lnTo>
                <a:lnTo>
                  <a:pt x="1195017" y="44946"/>
                </a:lnTo>
                <a:close/>
              </a:path>
              <a:path w="1271270" h="80010">
                <a:moveTo>
                  <a:pt x="76324" y="0"/>
                </a:moveTo>
                <a:lnTo>
                  <a:pt x="0" y="37849"/>
                </a:lnTo>
                <a:lnTo>
                  <a:pt x="76074" y="76198"/>
                </a:lnTo>
                <a:lnTo>
                  <a:pt x="76188" y="41274"/>
                </a:lnTo>
                <a:lnTo>
                  <a:pt x="63489" y="41233"/>
                </a:lnTo>
                <a:lnTo>
                  <a:pt x="63510" y="34883"/>
                </a:lnTo>
                <a:lnTo>
                  <a:pt x="76209" y="34883"/>
                </a:lnTo>
                <a:lnTo>
                  <a:pt x="76324" y="0"/>
                </a:lnTo>
                <a:close/>
              </a:path>
              <a:path w="1271270" h="80010">
                <a:moveTo>
                  <a:pt x="1195037" y="38596"/>
                </a:moveTo>
                <a:lnTo>
                  <a:pt x="1195017" y="44946"/>
                </a:lnTo>
                <a:lnTo>
                  <a:pt x="1207716" y="44988"/>
                </a:lnTo>
                <a:lnTo>
                  <a:pt x="1207738" y="38638"/>
                </a:lnTo>
                <a:lnTo>
                  <a:pt x="1195037" y="38596"/>
                </a:lnTo>
                <a:close/>
              </a:path>
              <a:path w="1271270" h="80010">
                <a:moveTo>
                  <a:pt x="1195152" y="3671"/>
                </a:moveTo>
                <a:lnTo>
                  <a:pt x="1195037" y="38596"/>
                </a:lnTo>
                <a:lnTo>
                  <a:pt x="1207738" y="38638"/>
                </a:lnTo>
                <a:lnTo>
                  <a:pt x="1207716" y="44988"/>
                </a:lnTo>
                <a:lnTo>
                  <a:pt x="1265244" y="44988"/>
                </a:lnTo>
                <a:lnTo>
                  <a:pt x="1271226" y="42021"/>
                </a:lnTo>
                <a:lnTo>
                  <a:pt x="1195152" y="3671"/>
                </a:lnTo>
                <a:close/>
              </a:path>
              <a:path w="1271270" h="80010">
                <a:moveTo>
                  <a:pt x="76209" y="34924"/>
                </a:moveTo>
                <a:lnTo>
                  <a:pt x="76188" y="41274"/>
                </a:lnTo>
                <a:lnTo>
                  <a:pt x="1195017" y="44946"/>
                </a:lnTo>
                <a:lnTo>
                  <a:pt x="1195037" y="38596"/>
                </a:lnTo>
                <a:lnTo>
                  <a:pt x="76209" y="34924"/>
                </a:lnTo>
                <a:close/>
              </a:path>
              <a:path w="1271270" h="80010">
                <a:moveTo>
                  <a:pt x="63510" y="34883"/>
                </a:moveTo>
                <a:lnTo>
                  <a:pt x="63489" y="41233"/>
                </a:lnTo>
                <a:lnTo>
                  <a:pt x="76188" y="41274"/>
                </a:lnTo>
                <a:lnTo>
                  <a:pt x="76209" y="34924"/>
                </a:lnTo>
                <a:lnTo>
                  <a:pt x="63510" y="34883"/>
                </a:lnTo>
                <a:close/>
              </a:path>
              <a:path w="1271270" h="80010">
                <a:moveTo>
                  <a:pt x="76209" y="34883"/>
                </a:moveTo>
                <a:lnTo>
                  <a:pt x="63510" y="34883"/>
                </a:lnTo>
                <a:lnTo>
                  <a:pt x="76209" y="34924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081305" y="4072023"/>
            <a:ext cx="1258570" cy="1075055"/>
          </a:xfrm>
          <a:custGeom>
            <a:avLst/>
            <a:gdLst/>
            <a:ahLst/>
            <a:cxnLst/>
            <a:rect l="l" t="t" r="r" b="b"/>
            <a:pathLst>
              <a:path w="1258570" h="1075054">
                <a:moveTo>
                  <a:pt x="1198483" y="1027805"/>
                </a:moveTo>
                <a:lnTo>
                  <a:pt x="1175801" y="1054362"/>
                </a:lnTo>
                <a:lnTo>
                  <a:pt x="1258488" y="1074879"/>
                </a:lnTo>
                <a:lnTo>
                  <a:pt x="1242059" y="1036052"/>
                </a:lnTo>
                <a:lnTo>
                  <a:pt x="1208138" y="1036052"/>
                </a:lnTo>
                <a:lnTo>
                  <a:pt x="1198483" y="1027805"/>
                </a:lnTo>
                <a:close/>
              </a:path>
              <a:path w="1258570" h="1075054">
                <a:moveTo>
                  <a:pt x="1202608" y="1022976"/>
                </a:moveTo>
                <a:lnTo>
                  <a:pt x="1198483" y="1027805"/>
                </a:lnTo>
                <a:lnTo>
                  <a:pt x="1208138" y="1036052"/>
                </a:lnTo>
                <a:lnTo>
                  <a:pt x="1212263" y="1031223"/>
                </a:lnTo>
                <a:lnTo>
                  <a:pt x="1202608" y="1022976"/>
                </a:lnTo>
                <a:close/>
              </a:path>
              <a:path w="1258570" h="1075054">
                <a:moveTo>
                  <a:pt x="1225289" y="996420"/>
                </a:moveTo>
                <a:lnTo>
                  <a:pt x="1202608" y="1022976"/>
                </a:lnTo>
                <a:lnTo>
                  <a:pt x="1212263" y="1031223"/>
                </a:lnTo>
                <a:lnTo>
                  <a:pt x="1208138" y="1036052"/>
                </a:lnTo>
                <a:lnTo>
                  <a:pt x="1242059" y="1036052"/>
                </a:lnTo>
                <a:lnTo>
                  <a:pt x="1225289" y="996420"/>
                </a:lnTo>
                <a:close/>
              </a:path>
              <a:path w="1258570" h="1075054">
                <a:moveTo>
                  <a:pt x="60004" y="47075"/>
                </a:moveTo>
                <a:lnTo>
                  <a:pt x="55880" y="51903"/>
                </a:lnTo>
                <a:lnTo>
                  <a:pt x="1198483" y="1027805"/>
                </a:lnTo>
                <a:lnTo>
                  <a:pt x="1202608" y="1022976"/>
                </a:lnTo>
                <a:lnTo>
                  <a:pt x="60004" y="47075"/>
                </a:lnTo>
                <a:close/>
              </a:path>
              <a:path w="1258570" h="1075054">
                <a:moveTo>
                  <a:pt x="0" y="0"/>
                </a:moveTo>
                <a:lnTo>
                  <a:pt x="33197" y="78460"/>
                </a:lnTo>
                <a:lnTo>
                  <a:pt x="55880" y="51903"/>
                </a:lnTo>
                <a:lnTo>
                  <a:pt x="46222" y="43654"/>
                </a:lnTo>
                <a:lnTo>
                  <a:pt x="50346" y="38826"/>
                </a:lnTo>
                <a:lnTo>
                  <a:pt x="67049" y="38826"/>
                </a:lnTo>
                <a:lnTo>
                  <a:pt x="82687" y="20518"/>
                </a:lnTo>
                <a:lnTo>
                  <a:pt x="0" y="0"/>
                </a:lnTo>
                <a:close/>
              </a:path>
              <a:path w="1258570" h="1075054">
                <a:moveTo>
                  <a:pt x="50346" y="38826"/>
                </a:moveTo>
                <a:lnTo>
                  <a:pt x="46222" y="43654"/>
                </a:lnTo>
                <a:lnTo>
                  <a:pt x="55880" y="51903"/>
                </a:lnTo>
                <a:lnTo>
                  <a:pt x="60004" y="47075"/>
                </a:lnTo>
                <a:lnTo>
                  <a:pt x="50346" y="38826"/>
                </a:lnTo>
                <a:close/>
              </a:path>
              <a:path w="1258570" h="1075054">
                <a:moveTo>
                  <a:pt x="67049" y="38826"/>
                </a:moveTo>
                <a:lnTo>
                  <a:pt x="50346" y="38826"/>
                </a:lnTo>
                <a:lnTo>
                  <a:pt x="60004" y="47075"/>
                </a:lnTo>
                <a:lnTo>
                  <a:pt x="67049" y="38826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9274747" y="2133091"/>
            <a:ext cx="18351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444949"/>
                </a:solidFill>
                <a:latin typeface="Calibri"/>
                <a:cs typeface="Calibri"/>
              </a:rPr>
              <a:t>INSTANCE </a:t>
            </a: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IS</a:t>
            </a:r>
            <a:r>
              <a:rPr sz="1800" spc="-2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GONE!</a:t>
            </a:r>
            <a:endParaRPr sz="18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89528369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1892" y="6464300"/>
            <a:ext cx="127698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87630" rIns="0" bIns="0" rtlCol="0">
            <a:spAutoFit/>
          </a:bodyPr>
          <a:lstStyle/>
          <a:p>
            <a:pPr marL="12700" marR="5080">
              <a:lnSpc>
                <a:spcPts val="4750"/>
              </a:lnSpc>
              <a:spcBef>
                <a:spcPts val="690"/>
              </a:spcBef>
            </a:pPr>
            <a:r>
              <a:rPr spc="-75" dirty="0"/>
              <a:t>Stateless </a:t>
            </a:r>
            <a:r>
              <a:rPr spc="-30" dirty="0"/>
              <a:t>web </a:t>
            </a:r>
            <a:r>
              <a:rPr spc="-35" dirty="0"/>
              <a:t>app: </a:t>
            </a:r>
            <a:r>
              <a:rPr spc="-60" dirty="0"/>
              <a:t>What </a:t>
            </a:r>
            <a:r>
              <a:rPr spc="-75" dirty="0"/>
              <a:t>time </a:t>
            </a:r>
            <a:r>
              <a:rPr spc="-145" dirty="0"/>
              <a:t>is </a:t>
            </a:r>
            <a:r>
              <a:rPr spc="-175" dirty="0"/>
              <a:t>it?  </a:t>
            </a:r>
            <a:r>
              <a:rPr spc="-55" dirty="0"/>
              <a:t>Scaling </a:t>
            </a:r>
            <a:r>
              <a:rPr spc="-140" dirty="0"/>
              <a:t>horizontally, </a:t>
            </a:r>
            <a:r>
              <a:rPr spc="-100" dirty="0"/>
              <a:t>with </a:t>
            </a:r>
            <a:r>
              <a:rPr spc="-5" dirty="0"/>
              <a:t>a </a:t>
            </a:r>
            <a:r>
              <a:rPr spc="-50" dirty="0"/>
              <a:t>load</a:t>
            </a:r>
            <a:r>
              <a:rPr spc="-90" dirty="0"/>
              <a:t> </a:t>
            </a:r>
            <a:r>
              <a:rPr spc="-70" dirty="0"/>
              <a:t>balancer</a:t>
            </a:r>
          </a:p>
        </p:txBody>
      </p:sp>
      <p:sp>
        <p:nvSpPr>
          <p:cNvPr id="5" name="object 5"/>
          <p:cNvSpPr/>
          <p:nvPr/>
        </p:nvSpPr>
        <p:spPr>
          <a:xfrm>
            <a:off x="3564684" y="3709708"/>
            <a:ext cx="2604135" cy="76200"/>
          </a:xfrm>
          <a:custGeom>
            <a:avLst/>
            <a:gdLst/>
            <a:ahLst/>
            <a:cxnLst/>
            <a:rect l="l" t="t" r="r" b="b"/>
            <a:pathLst>
              <a:path w="2604135" h="76200">
                <a:moveTo>
                  <a:pt x="2527521" y="41275"/>
                </a:moveTo>
                <a:lnTo>
                  <a:pt x="2527473" y="76200"/>
                </a:lnTo>
                <a:lnTo>
                  <a:pt x="2597525" y="41292"/>
                </a:lnTo>
                <a:lnTo>
                  <a:pt x="2540215" y="41292"/>
                </a:lnTo>
                <a:lnTo>
                  <a:pt x="2527521" y="41275"/>
                </a:lnTo>
                <a:close/>
              </a:path>
              <a:path w="2604135" h="76200">
                <a:moveTo>
                  <a:pt x="2527529" y="34925"/>
                </a:moveTo>
                <a:lnTo>
                  <a:pt x="2527521" y="41275"/>
                </a:lnTo>
                <a:lnTo>
                  <a:pt x="2540215" y="41292"/>
                </a:lnTo>
                <a:lnTo>
                  <a:pt x="2540224" y="34942"/>
                </a:lnTo>
                <a:lnTo>
                  <a:pt x="2527529" y="34925"/>
                </a:lnTo>
                <a:close/>
              </a:path>
              <a:path w="2604135" h="76200">
                <a:moveTo>
                  <a:pt x="2527576" y="0"/>
                </a:moveTo>
                <a:lnTo>
                  <a:pt x="2527529" y="34925"/>
                </a:lnTo>
                <a:lnTo>
                  <a:pt x="2540224" y="34942"/>
                </a:lnTo>
                <a:lnTo>
                  <a:pt x="2540215" y="41292"/>
                </a:lnTo>
                <a:lnTo>
                  <a:pt x="2597525" y="41292"/>
                </a:lnTo>
                <a:lnTo>
                  <a:pt x="2603726" y="38202"/>
                </a:lnTo>
                <a:lnTo>
                  <a:pt x="2527576" y="0"/>
                </a:lnTo>
                <a:close/>
              </a:path>
              <a:path w="2604135" h="76200">
                <a:moveTo>
                  <a:pt x="8" y="31529"/>
                </a:moveTo>
                <a:lnTo>
                  <a:pt x="0" y="37879"/>
                </a:lnTo>
                <a:lnTo>
                  <a:pt x="2527521" y="41275"/>
                </a:lnTo>
                <a:lnTo>
                  <a:pt x="2527529" y="34925"/>
                </a:lnTo>
                <a:lnTo>
                  <a:pt x="8" y="31529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553388" y="3865949"/>
            <a:ext cx="2615565" cy="1195070"/>
          </a:xfrm>
          <a:custGeom>
            <a:avLst/>
            <a:gdLst/>
            <a:ahLst/>
            <a:cxnLst/>
            <a:rect l="l" t="t" r="r" b="b"/>
            <a:pathLst>
              <a:path w="2615565" h="1195070">
                <a:moveTo>
                  <a:pt x="2544345" y="31789"/>
                </a:moveTo>
                <a:lnTo>
                  <a:pt x="0" y="1189269"/>
                </a:lnTo>
                <a:lnTo>
                  <a:pt x="2630" y="1195049"/>
                </a:lnTo>
                <a:lnTo>
                  <a:pt x="2546975" y="37569"/>
                </a:lnTo>
                <a:lnTo>
                  <a:pt x="2544345" y="31789"/>
                </a:lnTo>
                <a:close/>
              </a:path>
              <a:path w="2615565" h="1195070">
                <a:moveTo>
                  <a:pt x="2596086" y="26530"/>
                </a:moveTo>
                <a:lnTo>
                  <a:pt x="2555905" y="26530"/>
                </a:lnTo>
                <a:lnTo>
                  <a:pt x="2558535" y="32310"/>
                </a:lnTo>
                <a:lnTo>
                  <a:pt x="2546975" y="37569"/>
                </a:lnTo>
                <a:lnTo>
                  <a:pt x="2561437" y="69359"/>
                </a:lnTo>
                <a:lnTo>
                  <a:pt x="2596086" y="26530"/>
                </a:lnTo>
                <a:close/>
              </a:path>
              <a:path w="2615565" h="1195070">
                <a:moveTo>
                  <a:pt x="2555905" y="26530"/>
                </a:moveTo>
                <a:lnTo>
                  <a:pt x="2544345" y="31789"/>
                </a:lnTo>
                <a:lnTo>
                  <a:pt x="2546975" y="37569"/>
                </a:lnTo>
                <a:lnTo>
                  <a:pt x="2558535" y="32310"/>
                </a:lnTo>
                <a:lnTo>
                  <a:pt x="2555905" y="26530"/>
                </a:lnTo>
                <a:close/>
              </a:path>
              <a:path w="2615565" h="1195070">
                <a:moveTo>
                  <a:pt x="2529884" y="0"/>
                </a:moveTo>
                <a:lnTo>
                  <a:pt x="2544345" y="31789"/>
                </a:lnTo>
                <a:lnTo>
                  <a:pt x="2555905" y="26530"/>
                </a:lnTo>
                <a:lnTo>
                  <a:pt x="2596086" y="26530"/>
                </a:lnTo>
                <a:lnTo>
                  <a:pt x="2615021" y="3125"/>
                </a:lnTo>
                <a:lnTo>
                  <a:pt x="2529884" y="0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544638" y="2154778"/>
            <a:ext cx="2623820" cy="1494790"/>
          </a:xfrm>
          <a:custGeom>
            <a:avLst/>
            <a:gdLst/>
            <a:ahLst/>
            <a:cxnLst/>
            <a:rect l="l" t="t" r="r" b="b"/>
            <a:pathLst>
              <a:path w="2623820" h="1494789">
                <a:moveTo>
                  <a:pt x="2555968" y="1459537"/>
                </a:moveTo>
                <a:lnTo>
                  <a:pt x="2538699" y="1489894"/>
                </a:lnTo>
                <a:lnTo>
                  <a:pt x="2623771" y="1494455"/>
                </a:lnTo>
                <a:lnTo>
                  <a:pt x="2604597" y="1465814"/>
                </a:lnTo>
                <a:lnTo>
                  <a:pt x="2567004" y="1465814"/>
                </a:lnTo>
                <a:lnTo>
                  <a:pt x="2555968" y="1459537"/>
                </a:lnTo>
                <a:close/>
              </a:path>
              <a:path w="2623820" h="1494789">
                <a:moveTo>
                  <a:pt x="2559108" y="1454017"/>
                </a:moveTo>
                <a:lnTo>
                  <a:pt x="2555968" y="1459537"/>
                </a:lnTo>
                <a:lnTo>
                  <a:pt x="2567004" y="1465814"/>
                </a:lnTo>
                <a:lnTo>
                  <a:pt x="2570144" y="1460295"/>
                </a:lnTo>
                <a:lnTo>
                  <a:pt x="2559108" y="1454017"/>
                </a:lnTo>
                <a:close/>
              </a:path>
              <a:path w="2623820" h="1494789">
                <a:moveTo>
                  <a:pt x="2576377" y="1423661"/>
                </a:moveTo>
                <a:lnTo>
                  <a:pt x="2559108" y="1454017"/>
                </a:lnTo>
                <a:lnTo>
                  <a:pt x="2570144" y="1460295"/>
                </a:lnTo>
                <a:lnTo>
                  <a:pt x="2567004" y="1465814"/>
                </a:lnTo>
                <a:lnTo>
                  <a:pt x="2604597" y="1465814"/>
                </a:lnTo>
                <a:lnTo>
                  <a:pt x="2576377" y="1423661"/>
                </a:lnTo>
                <a:close/>
              </a:path>
              <a:path w="2623820" h="1494789">
                <a:moveTo>
                  <a:pt x="3140" y="0"/>
                </a:moveTo>
                <a:lnTo>
                  <a:pt x="0" y="5519"/>
                </a:lnTo>
                <a:lnTo>
                  <a:pt x="2555968" y="1459537"/>
                </a:lnTo>
                <a:lnTo>
                  <a:pt x="2559108" y="1454017"/>
                </a:lnTo>
                <a:lnTo>
                  <a:pt x="3140" y="0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3643429" y="1709420"/>
            <a:ext cx="14909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What time is</a:t>
            </a:r>
            <a:r>
              <a:rPr sz="1800" spc="-6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it?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9698735" y="2682239"/>
            <a:ext cx="627887" cy="6248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732264" y="3471671"/>
            <a:ext cx="618744" cy="61874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410967" y="3191255"/>
            <a:ext cx="1048511" cy="10180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398776" y="1758695"/>
            <a:ext cx="1045463" cy="101803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410967" y="4623815"/>
            <a:ext cx="1048511" cy="101803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9395093" y="5202428"/>
            <a:ext cx="134048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solidFill>
                  <a:srgbClr val="444949"/>
                </a:solidFill>
                <a:latin typeface="Calibri"/>
                <a:cs typeface="Calibri"/>
              </a:rPr>
              <a:t>Private</a:t>
            </a:r>
            <a:endParaRPr sz="1800">
              <a:latin typeface="Calibri"/>
              <a:cs typeface="Calibri"/>
            </a:endParaRPr>
          </a:p>
          <a:p>
            <a:pPr marL="64769">
              <a:lnSpc>
                <a:spcPct val="100000"/>
              </a:lnSpc>
            </a:pPr>
            <a:r>
              <a:rPr sz="1800" spc="-10" dirty="0">
                <a:solidFill>
                  <a:srgbClr val="444949"/>
                </a:solidFill>
                <a:latin typeface="Calibri"/>
                <a:cs typeface="Calibri"/>
              </a:rPr>
              <a:t>EC2</a:t>
            </a:r>
            <a:r>
              <a:rPr sz="1800" spc="-4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444949"/>
                </a:solidFill>
                <a:latin typeface="Calibri"/>
                <a:cs typeface="Calibri"/>
              </a:rPr>
              <a:t>instances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92023" y="3230879"/>
            <a:ext cx="902208" cy="90220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106587" y="2481600"/>
            <a:ext cx="1258570" cy="825500"/>
          </a:xfrm>
          <a:custGeom>
            <a:avLst/>
            <a:gdLst/>
            <a:ahLst/>
            <a:cxnLst/>
            <a:rect l="l" t="t" r="r" b="b"/>
            <a:pathLst>
              <a:path w="1258570" h="825500">
                <a:moveTo>
                  <a:pt x="42842" y="751287"/>
                </a:moveTo>
                <a:lnTo>
                  <a:pt x="0" y="824925"/>
                </a:lnTo>
                <a:lnTo>
                  <a:pt x="84615" y="815016"/>
                </a:lnTo>
                <a:lnTo>
                  <a:pt x="70033" y="792769"/>
                </a:lnTo>
                <a:lnTo>
                  <a:pt x="54847" y="792769"/>
                </a:lnTo>
                <a:lnTo>
                  <a:pt x="51366" y="787459"/>
                </a:lnTo>
                <a:lnTo>
                  <a:pt x="61988" y="780496"/>
                </a:lnTo>
                <a:lnTo>
                  <a:pt x="42842" y="751287"/>
                </a:lnTo>
                <a:close/>
              </a:path>
              <a:path w="1258570" h="825500">
                <a:moveTo>
                  <a:pt x="61988" y="780496"/>
                </a:moveTo>
                <a:lnTo>
                  <a:pt x="51366" y="787459"/>
                </a:lnTo>
                <a:lnTo>
                  <a:pt x="54847" y="792769"/>
                </a:lnTo>
                <a:lnTo>
                  <a:pt x="65469" y="785807"/>
                </a:lnTo>
                <a:lnTo>
                  <a:pt x="61988" y="780496"/>
                </a:lnTo>
                <a:close/>
              </a:path>
              <a:path w="1258570" h="825500">
                <a:moveTo>
                  <a:pt x="65469" y="785807"/>
                </a:moveTo>
                <a:lnTo>
                  <a:pt x="54847" y="792769"/>
                </a:lnTo>
                <a:lnTo>
                  <a:pt x="70033" y="792769"/>
                </a:lnTo>
                <a:lnTo>
                  <a:pt x="65469" y="785807"/>
                </a:lnTo>
                <a:close/>
              </a:path>
              <a:path w="1258570" h="825500">
                <a:moveTo>
                  <a:pt x="1193020" y="39118"/>
                </a:moveTo>
                <a:lnTo>
                  <a:pt x="61988" y="780496"/>
                </a:lnTo>
                <a:lnTo>
                  <a:pt x="65469" y="785807"/>
                </a:lnTo>
                <a:lnTo>
                  <a:pt x="1196501" y="44428"/>
                </a:lnTo>
                <a:lnTo>
                  <a:pt x="1193020" y="39118"/>
                </a:lnTo>
                <a:close/>
              </a:path>
              <a:path w="1258570" h="825500">
                <a:moveTo>
                  <a:pt x="1239781" y="32156"/>
                </a:moveTo>
                <a:lnTo>
                  <a:pt x="1203641" y="32156"/>
                </a:lnTo>
                <a:lnTo>
                  <a:pt x="1207123" y="37466"/>
                </a:lnTo>
                <a:lnTo>
                  <a:pt x="1196501" y="44428"/>
                </a:lnTo>
                <a:lnTo>
                  <a:pt x="1215647" y="73638"/>
                </a:lnTo>
                <a:lnTo>
                  <a:pt x="1239781" y="32156"/>
                </a:lnTo>
                <a:close/>
              </a:path>
              <a:path w="1258570" h="825500">
                <a:moveTo>
                  <a:pt x="1203641" y="32156"/>
                </a:moveTo>
                <a:lnTo>
                  <a:pt x="1193020" y="39118"/>
                </a:lnTo>
                <a:lnTo>
                  <a:pt x="1196501" y="44428"/>
                </a:lnTo>
                <a:lnTo>
                  <a:pt x="1207123" y="37466"/>
                </a:lnTo>
                <a:lnTo>
                  <a:pt x="1203641" y="32156"/>
                </a:lnTo>
                <a:close/>
              </a:path>
              <a:path w="1258570" h="825500">
                <a:moveTo>
                  <a:pt x="1258489" y="0"/>
                </a:moveTo>
                <a:lnTo>
                  <a:pt x="1173874" y="9908"/>
                </a:lnTo>
                <a:lnTo>
                  <a:pt x="1193020" y="39118"/>
                </a:lnTo>
                <a:lnTo>
                  <a:pt x="1203641" y="32156"/>
                </a:lnTo>
                <a:lnTo>
                  <a:pt x="1239781" y="32156"/>
                </a:lnTo>
                <a:lnTo>
                  <a:pt x="1258489" y="0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151507" y="4291076"/>
            <a:ext cx="2509520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DNS</a:t>
            </a: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Query</a:t>
            </a:r>
            <a:endParaRPr sz="180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</a:pPr>
            <a:r>
              <a:rPr sz="1800" spc="-10" dirty="0">
                <a:solidFill>
                  <a:srgbClr val="444949"/>
                </a:solidFill>
                <a:latin typeface="Calibri"/>
                <a:cs typeface="Calibri"/>
              </a:rPr>
              <a:t>For api.whatisthetime.com  </a:t>
            </a: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Alias </a:t>
            </a:r>
            <a:r>
              <a:rPr sz="1800" spc="-15" dirty="0">
                <a:solidFill>
                  <a:srgbClr val="444949"/>
                </a:solidFill>
                <a:latin typeface="Calibri"/>
                <a:cs typeface="Calibri"/>
              </a:rPr>
              <a:t>Record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spc="5" dirty="0">
                <a:solidFill>
                  <a:srgbClr val="444949"/>
                </a:solidFill>
                <a:latin typeface="Calibri"/>
                <a:cs typeface="Calibri"/>
              </a:rPr>
              <a:t>TTL </a:t>
            </a: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1</a:t>
            </a: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hour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093848" y="3644837"/>
            <a:ext cx="1318895" cy="92075"/>
          </a:xfrm>
          <a:custGeom>
            <a:avLst/>
            <a:gdLst/>
            <a:ahLst/>
            <a:cxnLst/>
            <a:rect l="l" t="t" r="r" b="b"/>
            <a:pathLst>
              <a:path w="1318895" h="92075">
                <a:moveTo>
                  <a:pt x="1242937" y="15386"/>
                </a:moveTo>
                <a:lnTo>
                  <a:pt x="1242476" y="50307"/>
                </a:lnTo>
                <a:lnTo>
                  <a:pt x="1255173" y="50474"/>
                </a:lnTo>
                <a:lnTo>
                  <a:pt x="1255089" y="56824"/>
                </a:lnTo>
                <a:lnTo>
                  <a:pt x="1242390" y="56824"/>
                </a:lnTo>
                <a:lnTo>
                  <a:pt x="1241932" y="91578"/>
                </a:lnTo>
                <a:lnTo>
                  <a:pt x="1313793" y="56824"/>
                </a:lnTo>
                <a:lnTo>
                  <a:pt x="1255089" y="56824"/>
                </a:lnTo>
                <a:lnTo>
                  <a:pt x="1242392" y="56657"/>
                </a:lnTo>
                <a:lnTo>
                  <a:pt x="1314139" y="56657"/>
                </a:lnTo>
                <a:lnTo>
                  <a:pt x="1318627" y="54486"/>
                </a:lnTo>
                <a:lnTo>
                  <a:pt x="1242937" y="15386"/>
                </a:lnTo>
                <a:close/>
              </a:path>
              <a:path w="1318895" h="92075">
                <a:moveTo>
                  <a:pt x="76695" y="0"/>
                </a:moveTo>
                <a:lnTo>
                  <a:pt x="0" y="37091"/>
                </a:lnTo>
                <a:lnTo>
                  <a:pt x="75690" y="76193"/>
                </a:lnTo>
                <a:lnTo>
                  <a:pt x="76151" y="41271"/>
                </a:lnTo>
                <a:lnTo>
                  <a:pt x="63451" y="41103"/>
                </a:lnTo>
                <a:lnTo>
                  <a:pt x="63535" y="34754"/>
                </a:lnTo>
                <a:lnTo>
                  <a:pt x="76237" y="34754"/>
                </a:lnTo>
                <a:lnTo>
                  <a:pt x="76695" y="0"/>
                </a:lnTo>
                <a:close/>
              </a:path>
              <a:path w="1318895" h="92075">
                <a:moveTo>
                  <a:pt x="1242476" y="50307"/>
                </a:moveTo>
                <a:lnTo>
                  <a:pt x="1242392" y="56657"/>
                </a:lnTo>
                <a:lnTo>
                  <a:pt x="1255089" y="56824"/>
                </a:lnTo>
                <a:lnTo>
                  <a:pt x="1255173" y="50474"/>
                </a:lnTo>
                <a:lnTo>
                  <a:pt x="1242476" y="50307"/>
                </a:lnTo>
                <a:close/>
              </a:path>
              <a:path w="1318895" h="92075">
                <a:moveTo>
                  <a:pt x="76235" y="34922"/>
                </a:moveTo>
                <a:lnTo>
                  <a:pt x="76151" y="41271"/>
                </a:lnTo>
                <a:lnTo>
                  <a:pt x="1242392" y="56657"/>
                </a:lnTo>
                <a:lnTo>
                  <a:pt x="1242476" y="50307"/>
                </a:lnTo>
                <a:lnTo>
                  <a:pt x="76235" y="34922"/>
                </a:lnTo>
                <a:close/>
              </a:path>
              <a:path w="1318895" h="92075">
                <a:moveTo>
                  <a:pt x="63535" y="34754"/>
                </a:moveTo>
                <a:lnTo>
                  <a:pt x="63451" y="41103"/>
                </a:lnTo>
                <a:lnTo>
                  <a:pt x="76151" y="41271"/>
                </a:lnTo>
                <a:lnTo>
                  <a:pt x="76235" y="34922"/>
                </a:lnTo>
                <a:lnTo>
                  <a:pt x="63535" y="34754"/>
                </a:lnTo>
                <a:close/>
              </a:path>
              <a:path w="1318895" h="92075">
                <a:moveTo>
                  <a:pt x="76237" y="34754"/>
                </a:moveTo>
                <a:lnTo>
                  <a:pt x="63535" y="34754"/>
                </a:lnTo>
                <a:lnTo>
                  <a:pt x="76235" y="34922"/>
                </a:lnTo>
                <a:lnTo>
                  <a:pt x="76237" y="34754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119325" y="4093768"/>
            <a:ext cx="1258570" cy="1075055"/>
          </a:xfrm>
          <a:custGeom>
            <a:avLst/>
            <a:gdLst/>
            <a:ahLst/>
            <a:cxnLst/>
            <a:rect l="l" t="t" r="r" b="b"/>
            <a:pathLst>
              <a:path w="1258570" h="1075054">
                <a:moveTo>
                  <a:pt x="1198483" y="1027806"/>
                </a:moveTo>
                <a:lnTo>
                  <a:pt x="1175801" y="1054362"/>
                </a:lnTo>
                <a:lnTo>
                  <a:pt x="1258488" y="1074879"/>
                </a:lnTo>
                <a:lnTo>
                  <a:pt x="1242059" y="1036052"/>
                </a:lnTo>
                <a:lnTo>
                  <a:pt x="1208137" y="1036052"/>
                </a:lnTo>
                <a:lnTo>
                  <a:pt x="1198483" y="1027806"/>
                </a:lnTo>
                <a:close/>
              </a:path>
              <a:path w="1258570" h="1075054">
                <a:moveTo>
                  <a:pt x="1202608" y="1022977"/>
                </a:moveTo>
                <a:lnTo>
                  <a:pt x="1198483" y="1027806"/>
                </a:lnTo>
                <a:lnTo>
                  <a:pt x="1208137" y="1036052"/>
                </a:lnTo>
                <a:lnTo>
                  <a:pt x="1212262" y="1031223"/>
                </a:lnTo>
                <a:lnTo>
                  <a:pt x="1202608" y="1022977"/>
                </a:lnTo>
                <a:close/>
              </a:path>
              <a:path w="1258570" h="1075054">
                <a:moveTo>
                  <a:pt x="1225290" y="996420"/>
                </a:moveTo>
                <a:lnTo>
                  <a:pt x="1202608" y="1022977"/>
                </a:lnTo>
                <a:lnTo>
                  <a:pt x="1212262" y="1031223"/>
                </a:lnTo>
                <a:lnTo>
                  <a:pt x="1208137" y="1036052"/>
                </a:lnTo>
                <a:lnTo>
                  <a:pt x="1242059" y="1036052"/>
                </a:lnTo>
                <a:lnTo>
                  <a:pt x="1225290" y="996420"/>
                </a:lnTo>
                <a:close/>
              </a:path>
              <a:path w="1258570" h="1075054">
                <a:moveTo>
                  <a:pt x="60004" y="47075"/>
                </a:moveTo>
                <a:lnTo>
                  <a:pt x="55880" y="51903"/>
                </a:lnTo>
                <a:lnTo>
                  <a:pt x="1198483" y="1027806"/>
                </a:lnTo>
                <a:lnTo>
                  <a:pt x="1202608" y="1022977"/>
                </a:lnTo>
                <a:lnTo>
                  <a:pt x="60004" y="47075"/>
                </a:lnTo>
                <a:close/>
              </a:path>
              <a:path w="1258570" h="1075054">
                <a:moveTo>
                  <a:pt x="0" y="0"/>
                </a:moveTo>
                <a:lnTo>
                  <a:pt x="33197" y="78460"/>
                </a:lnTo>
                <a:lnTo>
                  <a:pt x="55880" y="51903"/>
                </a:lnTo>
                <a:lnTo>
                  <a:pt x="46222" y="43654"/>
                </a:lnTo>
                <a:lnTo>
                  <a:pt x="50346" y="38826"/>
                </a:lnTo>
                <a:lnTo>
                  <a:pt x="67049" y="38826"/>
                </a:lnTo>
                <a:lnTo>
                  <a:pt x="82686" y="20518"/>
                </a:lnTo>
                <a:lnTo>
                  <a:pt x="0" y="0"/>
                </a:lnTo>
                <a:close/>
              </a:path>
              <a:path w="1258570" h="1075054">
                <a:moveTo>
                  <a:pt x="50346" y="38826"/>
                </a:moveTo>
                <a:lnTo>
                  <a:pt x="46222" y="43654"/>
                </a:lnTo>
                <a:lnTo>
                  <a:pt x="55880" y="51903"/>
                </a:lnTo>
                <a:lnTo>
                  <a:pt x="60004" y="47075"/>
                </a:lnTo>
                <a:lnTo>
                  <a:pt x="50346" y="38826"/>
                </a:lnTo>
                <a:close/>
              </a:path>
              <a:path w="1258570" h="1075054">
                <a:moveTo>
                  <a:pt x="67049" y="38826"/>
                </a:moveTo>
                <a:lnTo>
                  <a:pt x="50346" y="38826"/>
                </a:lnTo>
                <a:lnTo>
                  <a:pt x="60004" y="47075"/>
                </a:lnTo>
                <a:lnTo>
                  <a:pt x="67049" y="38826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166103" y="3236976"/>
            <a:ext cx="1021079" cy="102108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792442" y="1830382"/>
            <a:ext cx="1761489" cy="4077970"/>
          </a:xfrm>
          <a:custGeom>
            <a:avLst/>
            <a:gdLst/>
            <a:ahLst/>
            <a:cxnLst/>
            <a:rect l="l" t="t" r="r" b="b"/>
            <a:pathLst>
              <a:path w="1761490" h="4077970">
                <a:moveTo>
                  <a:pt x="0" y="0"/>
                </a:moveTo>
                <a:lnTo>
                  <a:pt x="1760872" y="0"/>
                </a:lnTo>
                <a:lnTo>
                  <a:pt x="1760872" y="4077388"/>
                </a:lnTo>
                <a:lnTo>
                  <a:pt x="0" y="4077388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A5A5A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6147415" y="1901444"/>
            <a:ext cx="1050925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5" dirty="0">
                <a:solidFill>
                  <a:srgbClr val="A5A5A5"/>
                </a:solidFill>
                <a:latin typeface="Calibri"/>
                <a:cs typeface="Calibri"/>
              </a:rPr>
              <a:t>Availability zone</a:t>
            </a:r>
            <a:r>
              <a:rPr sz="1100" spc="-5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A5A5A5"/>
                </a:solidFill>
                <a:latin typeface="Calibri"/>
                <a:cs typeface="Calibri"/>
              </a:rPr>
              <a:t>1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9191862" y="1830382"/>
            <a:ext cx="1761489" cy="4077970"/>
          </a:xfrm>
          <a:custGeom>
            <a:avLst/>
            <a:gdLst/>
            <a:ahLst/>
            <a:cxnLst/>
            <a:rect l="l" t="t" r="r" b="b"/>
            <a:pathLst>
              <a:path w="1761490" h="4077970">
                <a:moveTo>
                  <a:pt x="0" y="0"/>
                </a:moveTo>
                <a:lnTo>
                  <a:pt x="1760872" y="0"/>
                </a:lnTo>
                <a:lnTo>
                  <a:pt x="1760872" y="4077388"/>
                </a:lnTo>
                <a:lnTo>
                  <a:pt x="0" y="4077388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A5A5A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9546836" y="1901444"/>
            <a:ext cx="1050925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5" dirty="0">
                <a:solidFill>
                  <a:srgbClr val="A5A5A5"/>
                </a:solidFill>
                <a:latin typeface="Calibri"/>
                <a:cs typeface="Calibri"/>
              </a:rPr>
              <a:t>Availability zone</a:t>
            </a:r>
            <a:r>
              <a:rPr sz="1100" spc="-5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A5A5A5"/>
                </a:solidFill>
                <a:latin typeface="Calibri"/>
                <a:cs typeface="Calibri"/>
              </a:rPr>
              <a:t>1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9726168" y="4282440"/>
            <a:ext cx="624840" cy="62788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7185500" y="2971604"/>
            <a:ext cx="2514600" cy="528955"/>
          </a:xfrm>
          <a:custGeom>
            <a:avLst/>
            <a:gdLst/>
            <a:ahLst/>
            <a:cxnLst/>
            <a:rect l="l" t="t" r="r" b="b"/>
            <a:pathLst>
              <a:path w="2514600" h="528954">
                <a:moveTo>
                  <a:pt x="67650" y="453991"/>
                </a:moveTo>
                <a:lnTo>
                  <a:pt x="0" y="505774"/>
                </a:lnTo>
                <a:lnTo>
                  <a:pt x="82016" y="528825"/>
                </a:lnTo>
                <a:lnTo>
                  <a:pt x="75891" y="496920"/>
                </a:lnTo>
                <a:lnTo>
                  <a:pt x="62962" y="496920"/>
                </a:lnTo>
                <a:lnTo>
                  <a:pt x="61765" y="490684"/>
                </a:lnTo>
                <a:lnTo>
                  <a:pt x="74234" y="488291"/>
                </a:lnTo>
                <a:lnTo>
                  <a:pt x="67650" y="453991"/>
                </a:lnTo>
                <a:close/>
              </a:path>
              <a:path w="2514600" h="528954">
                <a:moveTo>
                  <a:pt x="74234" y="488291"/>
                </a:moveTo>
                <a:lnTo>
                  <a:pt x="61765" y="490684"/>
                </a:lnTo>
                <a:lnTo>
                  <a:pt x="62962" y="496920"/>
                </a:lnTo>
                <a:lnTo>
                  <a:pt x="75432" y="494526"/>
                </a:lnTo>
                <a:lnTo>
                  <a:pt x="74234" y="488291"/>
                </a:lnTo>
                <a:close/>
              </a:path>
              <a:path w="2514600" h="528954">
                <a:moveTo>
                  <a:pt x="75432" y="494526"/>
                </a:moveTo>
                <a:lnTo>
                  <a:pt x="62962" y="496920"/>
                </a:lnTo>
                <a:lnTo>
                  <a:pt x="75891" y="496920"/>
                </a:lnTo>
                <a:lnTo>
                  <a:pt x="75432" y="494526"/>
                </a:lnTo>
                <a:close/>
              </a:path>
              <a:path w="2514600" h="528954">
                <a:moveTo>
                  <a:pt x="2439156" y="34298"/>
                </a:moveTo>
                <a:lnTo>
                  <a:pt x="74234" y="488291"/>
                </a:lnTo>
                <a:lnTo>
                  <a:pt x="75432" y="494526"/>
                </a:lnTo>
                <a:lnTo>
                  <a:pt x="2440353" y="40533"/>
                </a:lnTo>
                <a:lnTo>
                  <a:pt x="2439156" y="34298"/>
                </a:lnTo>
                <a:close/>
              </a:path>
              <a:path w="2514600" h="528954">
                <a:moveTo>
                  <a:pt x="2503022" y="31903"/>
                </a:moveTo>
                <a:lnTo>
                  <a:pt x="2451629" y="31903"/>
                </a:lnTo>
                <a:lnTo>
                  <a:pt x="2452825" y="38139"/>
                </a:lnTo>
                <a:lnTo>
                  <a:pt x="2440353" y="40533"/>
                </a:lnTo>
                <a:lnTo>
                  <a:pt x="2446938" y="74833"/>
                </a:lnTo>
                <a:lnTo>
                  <a:pt x="2503022" y="31903"/>
                </a:lnTo>
                <a:close/>
              </a:path>
              <a:path w="2514600" h="528954">
                <a:moveTo>
                  <a:pt x="2451629" y="31903"/>
                </a:moveTo>
                <a:lnTo>
                  <a:pt x="2439156" y="34298"/>
                </a:lnTo>
                <a:lnTo>
                  <a:pt x="2440353" y="40533"/>
                </a:lnTo>
                <a:lnTo>
                  <a:pt x="2452825" y="38139"/>
                </a:lnTo>
                <a:lnTo>
                  <a:pt x="2451629" y="31903"/>
                </a:lnTo>
                <a:close/>
              </a:path>
              <a:path w="2514600" h="528954">
                <a:moveTo>
                  <a:pt x="2432571" y="0"/>
                </a:moveTo>
                <a:lnTo>
                  <a:pt x="2439156" y="34298"/>
                </a:lnTo>
                <a:lnTo>
                  <a:pt x="2451629" y="31903"/>
                </a:lnTo>
                <a:lnTo>
                  <a:pt x="2503022" y="31903"/>
                </a:lnTo>
                <a:lnTo>
                  <a:pt x="2514588" y="23050"/>
                </a:lnTo>
                <a:lnTo>
                  <a:pt x="2432571" y="0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7185500" y="3710801"/>
            <a:ext cx="2547620" cy="107314"/>
          </a:xfrm>
          <a:custGeom>
            <a:avLst/>
            <a:gdLst/>
            <a:ahLst/>
            <a:cxnLst/>
            <a:rect l="l" t="t" r="r" b="b"/>
            <a:pathLst>
              <a:path w="2547620" h="107314">
                <a:moveTo>
                  <a:pt x="2470845" y="72299"/>
                </a:moveTo>
                <a:lnTo>
                  <a:pt x="2470392" y="107221"/>
                </a:lnTo>
                <a:lnTo>
                  <a:pt x="2542219" y="72463"/>
                </a:lnTo>
                <a:lnTo>
                  <a:pt x="2483540" y="72463"/>
                </a:lnTo>
                <a:lnTo>
                  <a:pt x="2470845" y="72299"/>
                </a:lnTo>
                <a:close/>
              </a:path>
              <a:path w="2547620" h="107314">
                <a:moveTo>
                  <a:pt x="76687" y="0"/>
                </a:moveTo>
                <a:lnTo>
                  <a:pt x="0" y="37109"/>
                </a:lnTo>
                <a:lnTo>
                  <a:pt x="75699" y="76193"/>
                </a:lnTo>
                <a:lnTo>
                  <a:pt x="76152" y="41271"/>
                </a:lnTo>
                <a:lnTo>
                  <a:pt x="63451" y="41107"/>
                </a:lnTo>
                <a:lnTo>
                  <a:pt x="63533" y="34757"/>
                </a:lnTo>
                <a:lnTo>
                  <a:pt x="76236" y="34757"/>
                </a:lnTo>
                <a:lnTo>
                  <a:pt x="76687" y="0"/>
                </a:lnTo>
                <a:close/>
              </a:path>
              <a:path w="2547620" h="107314">
                <a:moveTo>
                  <a:pt x="2470927" y="65949"/>
                </a:moveTo>
                <a:lnTo>
                  <a:pt x="2470845" y="72299"/>
                </a:lnTo>
                <a:lnTo>
                  <a:pt x="2483540" y="72463"/>
                </a:lnTo>
                <a:lnTo>
                  <a:pt x="2483623" y="66113"/>
                </a:lnTo>
                <a:lnTo>
                  <a:pt x="2470927" y="65949"/>
                </a:lnTo>
                <a:close/>
              </a:path>
              <a:path w="2547620" h="107314">
                <a:moveTo>
                  <a:pt x="2471380" y="31027"/>
                </a:moveTo>
                <a:lnTo>
                  <a:pt x="2470927" y="65949"/>
                </a:lnTo>
                <a:lnTo>
                  <a:pt x="2483623" y="66113"/>
                </a:lnTo>
                <a:lnTo>
                  <a:pt x="2483540" y="72463"/>
                </a:lnTo>
                <a:lnTo>
                  <a:pt x="2542219" y="72463"/>
                </a:lnTo>
                <a:lnTo>
                  <a:pt x="2547080" y="70111"/>
                </a:lnTo>
                <a:lnTo>
                  <a:pt x="2471380" y="31027"/>
                </a:lnTo>
                <a:close/>
              </a:path>
              <a:path w="2547620" h="107314">
                <a:moveTo>
                  <a:pt x="76234" y="34921"/>
                </a:moveTo>
                <a:lnTo>
                  <a:pt x="76152" y="41271"/>
                </a:lnTo>
                <a:lnTo>
                  <a:pt x="2470845" y="72299"/>
                </a:lnTo>
                <a:lnTo>
                  <a:pt x="2470927" y="65949"/>
                </a:lnTo>
                <a:lnTo>
                  <a:pt x="76234" y="34921"/>
                </a:lnTo>
                <a:close/>
              </a:path>
              <a:path w="2547620" h="107314">
                <a:moveTo>
                  <a:pt x="63533" y="34757"/>
                </a:moveTo>
                <a:lnTo>
                  <a:pt x="63451" y="41107"/>
                </a:lnTo>
                <a:lnTo>
                  <a:pt x="76152" y="41271"/>
                </a:lnTo>
                <a:lnTo>
                  <a:pt x="76234" y="34921"/>
                </a:lnTo>
                <a:lnTo>
                  <a:pt x="63533" y="34757"/>
                </a:lnTo>
                <a:close/>
              </a:path>
              <a:path w="2547620" h="107314">
                <a:moveTo>
                  <a:pt x="76236" y="34757"/>
                </a:moveTo>
                <a:lnTo>
                  <a:pt x="63533" y="34757"/>
                </a:lnTo>
                <a:lnTo>
                  <a:pt x="76234" y="34921"/>
                </a:lnTo>
                <a:lnTo>
                  <a:pt x="76236" y="34757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7217990" y="3981881"/>
            <a:ext cx="2509520" cy="633730"/>
          </a:xfrm>
          <a:custGeom>
            <a:avLst/>
            <a:gdLst/>
            <a:ahLst/>
            <a:cxnLst/>
            <a:rect l="l" t="t" r="r" b="b"/>
            <a:pathLst>
              <a:path w="2509520" h="633729">
                <a:moveTo>
                  <a:pt x="2434176" y="599588"/>
                </a:moveTo>
                <a:lnTo>
                  <a:pt x="2426122" y="633573"/>
                </a:lnTo>
                <a:lnTo>
                  <a:pt x="2509055" y="614070"/>
                </a:lnTo>
                <a:lnTo>
                  <a:pt x="2495236" y="602517"/>
                </a:lnTo>
                <a:lnTo>
                  <a:pt x="2446534" y="602517"/>
                </a:lnTo>
                <a:lnTo>
                  <a:pt x="2434176" y="599588"/>
                </a:lnTo>
                <a:close/>
              </a:path>
              <a:path w="2509520" h="633729">
                <a:moveTo>
                  <a:pt x="2435640" y="593410"/>
                </a:moveTo>
                <a:lnTo>
                  <a:pt x="2434176" y="599588"/>
                </a:lnTo>
                <a:lnTo>
                  <a:pt x="2446534" y="602517"/>
                </a:lnTo>
                <a:lnTo>
                  <a:pt x="2447998" y="596338"/>
                </a:lnTo>
                <a:lnTo>
                  <a:pt x="2435640" y="593410"/>
                </a:lnTo>
                <a:close/>
              </a:path>
              <a:path w="2509520" h="633729">
                <a:moveTo>
                  <a:pt x="2443693" y="559426"/>
                </a:moveTo>
                <a:lnTo>
                  <a:pt x="2435640" y="593410"/>
                </a:lnTo>
                <a:lnTo>
                  <a:pt x="2447998" y="596338"/>
                </a:lnTo>
                <a:lnTo>
                  <a:pt x="2446534" y="602517"/>
                </a:lnTo>
                <a:lnTo>
                  <a:pt x="2495236" y="602517"/>
                </a:lnTo>
                <a:lnTo>
                  <a:pt x="2443693" y="559426"/>
                </a:lnTo>
                <a:close/>
              </a:path>
              <a:path w="2509520" h="633729">
                <a:moveTo>
                  <a:pt x="74879" y="33984"/>
                </a:moveTo>
                <a:lnTo>
                  <a:pt x="73415" y="40162"/>
                </a:lnTo>
                <a:lnTo>
                  <a:pt x="2434176" y="599588"/>
                </a:lnTo>
                <a:lnTo>
                  <a:pt x="2435640" y="593410"/>
                </a:lnTo>
                <a:lnTo>
                  <a:pt x="74879" y="33984"/>
                </a:lnTo>
                <a:close/>
              </a:path>
              <a:path w="2509520" h="633729">
                <a:moveTo>
                  <a:pt x="82932" y="0"/>
                </a:moveTo>
                <a:lnTo>
                  <a:pt x="0" y="19503"/>
                </a:lnTo>
                <a:lnTo>
                  <a:pt x="65361" y="74147"/>
                </a:lnTo>
                <a:lnTo>
                  <a:pt x="73415" y="40162"/>
                </a:lnTo>
                <a:lnTo>
                  <a:pt x="61048" y="37232"/>
                </a:lnTo>
                <a:lnTo>
                  <a:pt x="62513" y="31054"/>
                </a:lnTo>
                <a:lnTo>
                  <a:pt x="75573" y="31054"/>
                </a:lnTo>
                <a:lnTo>
                  <a:pt x="82932" y="0"/>
                </a:lnTo>
                <a:close/>
              </a:path>
              <a:path w="2509520" h="633729">
                <a:moveTo>
                  <a:pt x="62513" y="31054"/>
                </a:moveTo>
                <a:lnTo>
                  <a:pt x="61048" y="37232"/>
                </a:lnTo>
                <a:lnTo>
                  <a:pt x="73415" y="40162"/>
                </a:lnTo>
                <a:lnTo>
                  <a:pt x="74879" y="33984"/>
                </a:lnTo>
                <a:lnTo>
                  <a:pt x="62513" y="31054"/>
                </a:lnTo>
                <a:close/>
              </a:path>
              <a:path w="2509520" h="633729">
                <a:moveTo>
                  <a:pt x="75573" y="31054"/>
                </a:moveTo>
                <a:lnTo>
                  <a:pt x="62513" y="31054"/>
                </a:lnTo>
                <a:lnTo>
                  <a:pt x="74879" y="33984"/>
                </a:lnTo>
                <a:lnTo>
                  <a:pt x="75573" y="31054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6027413" y="4352035"/>
            <a:ext cx="133858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ELB</a:t>
            </a:r>
            <a:r>
              <a:rPr sz="1800" spc="-1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+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Health</a:t>
            </a:r>
            <a:r>
              <a:rPr sz="1800" spc="-4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Checks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185840" y="2407411"/>
            <a:ext cx="1967864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444949"/>
                </a:solidFill>
                <a:latin typeface="Calibri"/>
                <a:cs typeface="Calibri"/>
              </a:rPr>
              <a:t>Restricted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Security </a:t>
            </a:r>
            <a:r>
              <a:rPr sz="1800" spc="-10" dirty="0">
                <a:solidFill>
                  <a:srgbClr val="444949"/>
                </a:solidFill>
                <a:latin typeface="Calibri"/>
                <a:cs typeface="Calibri"/>
              </a:rPr>
              <a:t>groups</a:t>
            </a:r>
            <a:r>
              <a:rPr sz="1800" spc="-2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rules</a:t>
            </a:r>
            <a:endParaRPr sz="18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402522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41892" y="6471592"/>
            <a:ext cx="1276985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374395"/>
            <a:ext cx="4773930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70" dirty="0"/>
              <a:t>IAM </a:t>
            </a:r>
            <a:r>
              <a:rPr spc="-5" dirty="0"/>
              <a:t>101 </a:t>
            </a:r>
            <a:r>
              <a:rPr spc="-105" dirty="0"/>
              <a:t>Brain</a:t>
            </a:r>
            <a:r>
              <a:rPr spc="50" dirty="0"/>
              <a:t> </a:t>
            </a:r>
            <a:r>
              <a:rPr spc="-15" dirty="0"/>
              <a:t>Dump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16939" y="1338783"/>
            <a:ext cx="9787890" cy="3601085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4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5" dirty="0">
                <a:solidFill>
                  <a:srgbClr val="444949"/>
                </a:solidFill>
                <a:latin typeface="Gill Sans MT"/>
                <a:cs typeface="Gill Sans MT"/>
              </a:rPr>
              <a:t>One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IAM </a:t>
            </a:r>
            <a:r>
              <a:rPr sz="4125" spc="-75" baseline="1010" dirty="0">
                <a:solidFill>
                  <a:srgbClr val="444949"/>
                </a:solidFill>
                <a:latin typeface="Gill Sans MT"/>
                <a:cs typeface="Gill Sans MT"/>
              </a:rPr>
              <a:t>User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per </a:t>
            </a:r>
            <a:r>
              <a:rPr sz="2800" spc="-25" dirty="0">
                <a:solidFill>
                  <a:srgbClr val="444949"/>
                </a:solidFill>
                <a:latin typeface="Gill Sans MT"/>
                <a:cs typeface="Gill Sans MT"/>
              </a:rPr>
              <a:t>PHYSICAL</a:t>
            </a:r>
            <a:r>
              <a:rPr sz="2800" spc="12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25" dirty="0">
                <a:solidFill>
                  <a:srgbClr val="444949"/>
                </a:solidFill>
                <a:latin typeface="Gill Sans MT"/>
                <a:cs typeface="Gill Sans MT"/>
              </a:rPr>
              <a:t>PERSON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5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5" dirty="0">
                <a:solidFill>
                  <a:srgbClr val="444949"/>
                </a:solidFill>
                <a:latin typeface="Gill Sans MT"/>
                <a:cs typeface="Gill Sans MT"/>
              </a:rPr>
              <a:t>One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IAM </a:t>
            </a:r>
            <a:r>
              <a:rPr sz="4125" spc="-37" baseline="1010" dirty="0">
                <a:solidFill>
                  <a:srgbClr val="444949"/>
                </a:solidFill>
                <a:latin typeface="Gill Sans MT"/>
                <a:cs typeface="Gill Sans MT"/>
              </a:rPr>
              <a:t>Role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per</a:t>
            </a:r>
            <a:r>
              <a:rPr sz="2800" spc="-12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Application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7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IAM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credentials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should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NEVER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BE</a:t>
            </a:r>
            <a:r>
              <a:rPr sz="2800" spc="12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SHARED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7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10" dirty="0">
                <a:solidFill>
                  <a:srgbClr val="444949"/>
                </a:solidFill>
                <a:latin typeface="Gill Sans MT"/>
                <a:cs typeface="Gill Sans MT"/>
              </a:rPr>
              <a:t>Never, </a:t>
            </a:r>
            <a:r>
              <a:rPr sz="2800" spc="-130" dirty="0">
                <a:solidFill>
                  <a:srgbClr val="444949"/>
                </a:solidFill>
                <a:latin typeface="Gill Sans MT"/>
                <a:cs typeface="Gill Sans MT"/>
              </a:rPr>
              <a:t>ever, ever, ever, </a:t>
            </a:r>
            <a:r>
              <a:rPr sz="2800" spc="-65" dirty="0">
                <a:solidFill>
                  <a:srgbClr val="444949"/>
                </a:solidFill>
                <a:latin typeface="Gill Sans MT"/>
                <a:cs typeface="Gill Sans MT"/>
              </a:rPr>
              <a:t>write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IAM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credentials in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code.</a:t>
            </a:r>
            <a:r>
              <a:rPr sz="2800" spc="-43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EVER.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5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5" dirty="0">
                <a:solidFill>
                  <a:srgbClr val="444949"/>
                </a:solidFill>
                <a:latin typeface="Gill Sans MT"/>
                <a:cs typeface="Gill Sans MT"/>
              </a:rPr>
              <a:t>And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even </a:t>
            </a:r>
            <a:r>
              <a:rPr sz="2800" spc="-85" dirty="0">
                <a:solidFill>
                  <a:srgbClr val="444949"/>
                </a:solidFill>
                <a:latin typeface="Gill Sans MT"/>
                <a:cs typeface="Gill Sans MT"/>
              </a:rPr>
              <a:t>less,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NEVER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EVER EVER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COMMIT </a:t>
            </a:r>
            <a:r>
              <a:rPr sz="2800" spc="-110" dirty="0">
                <a:solidFill>
                  <a:srgbClr val="444949"/>
                </a:solidFill>
                <a:latin typeface="Gill Sans MT"/>
                <a:cs typeface="Gill Sans MT"/>
              </a:rPr>
              <a:t>YOUR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IAM</a:t>
            </a:r>
            <a:r>
              <a:rPr sz="2800" spc="-31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credentials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720"/>
              </a:spcBef>
              <a:buSzPct val="101818"/>
              <a:buFont typeface="Arial"/>
              <a:buChar char="•"/>
              <a:tabLst>
                <a:tab pos="241300" algn="l"/>
              </a:tabLst>
            </a:pPr>
            <a:r>
              <a:rPr sz="4125" spc="-52" baseline="1010" dirty="0">
                <a:solidFill>
                  <a:srgbClr val="444949"/>
                </a:solidFill>
                <a:latin typeface="Gill Sans MT"/>
                <a:cs typeface="Gill Sans MT"/>
              </a:rPr>
              <a:t>Never </a:t>
            </a:r>
            <a:r>
              <a:rPr sz="4125" spc="-30" baseline="1010" dirty="0">
                <a:solidFill>
                  <a:srgbClr val="444949"/>
                </a:solidFill>
                <a:latin typeface="Gill Sans MT"/>
                <a:cs typeface="Gill Sans MT"/>
              </a:rPr>
              <a:t>use </a:t>
            </a:r>
            <a:r>
              <a:rPr sz="4125" spc="-22" baseline="1010" dirty="0">
                <a:solidFill>
                  <a:srgbClr val="444949"/>
                </a:solidFill>
                <a:latin typeface="Gill Sans MT"/>
                <a:cs typeface="Gill Sans MT"/>
              </a:rPr>
              <a:t>the </a:t>
            </a:r>
            <a:r>
              <a:rPr sz="4125" spc="-104" baseline="1010" dirty="0">
                <a:solidFill>
                  <a:srgbClr val="444949"/>
                </a:solidFill>
                <a:latin typeface="Gill Sans MT"/>
                <a:cs typeface="Gill Sans MT"/>
              </a:rPr>
              <a:t>ROOT </a:t>
            </a:r>
            <a:r>
              <a:rPr sz="4125" spc="-30" baseline="1010" dirty="0">
                <a:solidFill>
                  <a:srgbClr val="444949"/>
                </a:solidFill>
                <a:latin typeface="Gill Sans MT"/>
                <a:cs typeface="Gill Sans MT"/>
              </a:rPr>
              <a:t>account </a:t>
            </a:r>
            <a:r>
              <a:rPr sz="4125" spc="-15" baseline="1010" dirty="0">
                <a:solidFill>
                  <a:srgbClr val="444949"/>
                </a:solidFill>
                <a:latin typeface="Gill Sans MT"/>
                <a:cs typeface="Gill Sans MT"/>
              </a:rPr>
              <a:t>except </a:t>
            </a:r>
            <a:r>
              <a:rPr sz="4125" spc="-97" baseline="1010" dirty="0">
                <a:solidFill>
                  <a:srgbClr val="444949"/>
                </a:solidFill>
                <a:latin typeface="Gill Sans MT"/>
                <a:cs typeface="Gill Sans MT"/>
              </a:rPr>
              <a:t>for </a:t>
            </a:r>
            <a:r>
              <a:rPr sz="4125" spc="-82" baseline="1010" dirty="0">
                <a:solidFill>
                  <a:srgbClr val="444949"/>
                </a:solidFill>
                <a:latin typeface="Gill Sans MT"/>
                <a:cs typeface="Gill Sans MT"/>
              </a:rPr>
              <a:t>initial</a:t>
            </a:r>
            <a:r>
              <a:rPr sz="4125" spc="457" baseline="101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4125" spc="-67" baseline="1010" dirty="0">
                <a:solidFill>
                  <a:srgbClr val="444949"/>
                </a:solidFill>
                <a:latin typeface="Gill Sans MT"/>
                <a:cs typeface="Gill Sans MT"/>
              </a:rPr>
              <a:t>setup.</a:t>
            </a:r>
            <a:endParaRPr sz="4125" baseline="101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735"/>
              </a:spcBef>
              <a:buSzPct val="101818"/>
              <a:buFont typeface="Arial"/>
              <a:buChar char="•"/>
              <a:tabLst>
                <a:tab pos="241300" algn="l"/>
              </a:tabLst>
            </a:pPr>
            <a:r>
              <a:rPr sz="4125" spc="-52" baseline="1010" dirty="0">
                <a:solidFill>
                  <a:srgbClr val="444949"/>
                </a:solidFill>
                <a:latin typeface="Gill Sans MT"/>
                <a:cs typeface="Gill Sans MT"/>
              </a:rPr>
              <a:t>Never </a:t>
            </a:r>
            <a:r>
              <a:rPr sz="4125" spc="-30" baseline="1010" dirty="0">
                <a:solidFill>
                  <a:srgbClr val="444949"/>
                </a:solidFill>
                <a:latin typeface="Gill Sans MT"/>
                <a:cs typeface="Gill Sans MT"/>
              </a:rPr>
              <a:t>use </a:t>
            </a:r>
            <a:r>
              <a:rPr sz="4125" spc="-104" baseline="1010" dirty="0">
                <a:solidFill>
                  <a:srgbClr val="444949"/>
                </a:solidFill>
                <a:latin typeface="Gill Sans MT"/>
                <a:cs typeface="Gill Sans MT"/>
              </a:rPr>
              <a:t>ROOT </a:t>
            </a:r>
            <a:r>
              <a:rPr sz="4125" spc="-15" baseline="1010" dirty="0">
                <a:solidFill>
                  <a:srgbClr val="444949"/>
                </a:solidFill>
                <a:latin typeface="Gill Sans MT"/>
                <a:cs typeface="Gill Sans MT"/>
              </a:rPr>
              <a:t>IAM</a:t>
            </a:r>
            <a:r>
              <a:rPr sz="4125" spc="217" baseline="101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4125" spc="-60" baseline="1010" dirty="0">
                <a:solidFill>
                  <a:srgbClr val="444949"/>
                </a:solidFill>
                <a:latin typeface="Gill Sans MT"/>
                <a:cs typeface="Gill Sans MT"/>
              </a:rPr>
              <a:t>Credentials</a:t>
            </a:r>
            <a:endParaRPr sz="4125" baseline="1010"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2320874099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1892" y="6464300"/>
            <a:ext cx="127698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16939" y="72644"/>
            <a:ext cx="10071735" cy="129857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ts val="5015"/>
              </a:lnSpc>
              <a:spcBef>
                <a:spcPts val="90"/>
              </a:spcBef>
            </a:pPr>
            <a:r>
              <a:rPr spc="-75" dirty="0"/>
              <a:t>Stateless </a:t>
            </a:r>
            <a:r>
              <a:rPr spc="-30" dirty="0"/>
              <a:t>web </a:t>
            </a:r>
            <a:r>
              <a:rPr spc="-35" dirty="0"/>
              <a:t>app: </a:t>
            </a:r>
            <a:r>
              <a:rPr spc="-60" dirty="0"/>
              <a:t>What </a:t>
            </a:r>
            <a:r>
              <a:rPr spc="-75" dirty="0"/>
              <a:t>time </a:t>
            </a:r>
            <a:r>
              <a:rPr spc="-145" dirty="0"/>
              <a:t>is</a:t>
            </a:r>
            <a:r>
              <a:rPr spc="-520" dirty="0"/>
              <a:t> </a:t>
            </a:r>
            <a:r>
              <a:rPr spc="-175" dirty="0"/>
              <a:t>it?</a:t>
            </a:r>
          </a:p>
          <a:p>
            <a:pPr marL="12700">
              <a:lnSpc>
                <a:spcPts val="5015"/>
              </a:lnSpc>
            </a:pPr>
            <a:r>
              <a:rPr spc="-55" dirty="0"/>
              <a:t>Scaling </a:t>
            </a:r>
            <a:r>
              <a:rPr spc="-140" dirty="0"/>
              <a:t>horizontally, </a:t>
            </a:r>
            <a:r>
              <a:rPr spc="-100" dirty="0"/>
              <a:t>with </a:t>
            </a:r>
            <a:r>
              <a:rPr spc="-30" dirty="0"/>
              <a:t>an </a:t>
            </a:r>
            <a:r>
              <a:rPr spc="-70" dirty="0"/>
              <a:t>auto-scaling</a:t>
            </a:r>
            <a:r>
              <a:rPr spc="-40" dirty="0"/>
              <a:t> </a:t>
            </a:r>
            <a:r>
              <a:rPr spc="-70" dirty="0"/>
              <a:t>group</a:t>
            </a:r>
          </a:p>
        </p:txBody>
      </p:sp>
      <p:sp>
        <p:nvSpPr>
          <p:cNvPr id="5" name="object 5"/>
          <p:cNvSpPr/>
          <p:nvPr/>
        </p:nvSpPr>
        <p:spPr>
          <a:xfrm>
            <a:off x="3564684" y="3709708"/>
            <a:ext cx="2604135" cy="76200"/>
          </a:xfrm>
          <a:custGeom>
            <a:avLst/>
            <a:gdLst/>
            <a:ahLst/>
            <a:cxnLst/>
            <a:rect l="l" t="t" r="r" b="b"/>
            <a:pathLst>
              <a:path w="2604135" h="76200">
                <a:moveTo>
                  <a:pt x="2527521" y="41275"/>
                </a:moveTo>
                <a:lnTo>
                  <a:pt x="2527473" y="76200"/>
                </a:lnTo>
                <a:lnTo>
                  <a:pt x="2597525" y="41292"/>
                </a:lnTo>
                <a:lnTo>
                  <a:pt x="2540215" y="41292"/>
                </a:lnTo>
                <a:lnTo>
                  <a:pt x="2527521" y="41275"/>
                </a:lnTo>
                <a:close/>
              </a:path>
              <a:path w="2604135" h="76200">
                <a:moveTo>
                  <a:pt x="2527529" y="34925"/>
                </a:moveTo>
                <a:lnTo>
                  <a:pt x="2527521" y="41275"/>
                </a:lnTo>
                <a:lnTo>
                  <a:pt x="2540215" y="41292"/>
                </a:lnTo>
                <a:lnTo>
                  <a:pt x="2540224" y="34942"/>
                </a:lnTo>
                <a:lnTo>
                  <a:pt x="2527529" y="34925"/>
                </a:lnTo>
                <a:close/>
              </a:path>
              <a:path w="2604135" h="76200">
                <a:moveTo>
                  <a:pt x="2527576" y="0"/>
                </a:moveTo>
                <a:lnTo>
                  <a:pt x="2527529" y="34925"/>
                </a:lnTo>
                <a:lnTo>
                  <a:pt x="2540224" y="34942"/>
                </a:lnTo>
                <a:lnTo>
                  <a:pt x="2540215" y="41292"/>
                </a:lnTo>
                <a:lnTo>
                  <a:pt x="2597525" y="41292"/>
                </a:lnTo>
                <a:lnTo>
                  <a:pt x="2603726" y="38202"/>
                </a:lnTo>
                <a:lnTo>
                  <a:pt x="2527576" y="0"/>
                </a:lnTo>
                <a:close/>
              </a:path>
              <a:path w="2604135" h="76200">
                <a:moveTo>
                  <a:pt x="8" y="31529"/>
                </a:moveTo>
                <a:lnTo>
                  <a:pt x="0" y="37879"/>
                </a:lnTo>
                <a:lnTo>
                  <a:pt x="2527521" y="41275"/>
                </a:lnTo>
                <a:lnTo>
                  <a:pt x="2527529" y="34925"/>
                </a:lnTo>
                <a:lnTo>
                  <a:pt x="8" y="31529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553388" y="3865949"/>
            <a:ext cx="2615565" cy="1195070"/>
          </a:xfrm>
          <a:custGeom>
            <a:avLst/>
            <a:gdLst/>
            <a:ahLst/>
            <a:cxnLst/>
            <a:rect l="l" t="t" r="r" b="b"/>
            <a:pathLst>
              <a:path w="2615565" h="1195070">
                <a:moveTo>
                  <a:pt x="2544345" y="31789"/>
                </a:moveTo>
                <a:lnTo>
                  <a:pt x="0" y="1189269"/>
                </a:lnTo>
                <a:lnTo>
                  <a:pt x="2630" y="1195049"/>
                </a:lnTo>
                <a:lnTo>
                  <a:pt x="2546975" y="37569"/>
                </a:lnTo>
                <a:lnTo>
                  <a:pt x="2544345" y="31789"/>
                </a:lnTo>
                <a:close/>
              </a:path>
              <a:path w="2615565" h="1195070">
                <a:moveTo>
                  <a:pt x="2596086" y="26530"/>
                </a:moveTo>
                <a:lnTo>
                  <a:pt x="2555905" y="26530"/>
                </a:lnTo>
                <a:lnTo>
                  <a:pt x="2558535" y="32310"/>
                </a:lnTo>
                <a:lnTo>
                  <a:pt x="2546975" y="37569"/>
                </a:lnTo>
                <a:lnTo>
                  <a:pt x="2561437" y="69359"/>
                </a:lnTo>
                <a:lnTo>
                  <a:pt x="2596086" y="26530"/>
                </a:lnTo>
                <a:close/>
              </a:path>
              <a:path w="2615565" h="1195070">
                <a:moveTo>
                  <a:pt x="2555905" y="26530"/>
                </a:moveTo>
                <a:lnTo>
                  <a:pt x="2544345" y="31789"/>
                </a:lnTo>
                <a:lnTo>
                  <a:pt x="2546975" y="37569"/>
                </a:lnTo>
                <a:lnTo>
                  <a:pt x="2558535" y="32310"/>
                </a:lnTo>
                <a:lnTo>
                  <a:pt x="2555905" y="26530"/>
                </a:lnTo>
                <a:close/>
              </a:path>
              <a:path w="2615565" h="1195070">
                <a:moveTo>
                  <a:pt x="2529884" y="0"/>
                </a:moveTo>
                <a:lnTo>
                  <a:pt x="2544345" y="31789"/>
                </a:lnTo>
                <a:lnTo>
                  <a:pt x="2555905" y="26530"/>
                </a:lnTo>
                <a:lnTo>
                  <a:pt x="2596086" y="26530"/>
                </a:lnTo>
                <a:lnTo>
                  <a:pt x="2615021" y="3125"/>
                </a:lnTo>
                <a:lnTo>
                  <a:pt x="2529884" y="0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544638" y="2154778"/>
            <a:ext cx="2623820" cy="1494790"/>
          </a:xfrm>
          <a:custGeom>
            <a:avLst/>
            <a:gdLst/>
            <a:ahLst/>
            <a:cxnLst/>
            <a:rect l="l" t="t" r="r" b="b"/>
            <a:pathLst>
              <a:path w="2623820" h="1494789">
                <a:moveTo>
                  <a:pt x="2555968" y="1459537"/>
                </a:moveTo>
                <a:lnTo>
                  <a:pt x="2538699" y="1489894"/>
                </a:lnTo>
                <a:lnTo>
                  <a:pt x="2623771" y="1494455"/>
                </a:lnTo>
                <a:lnTo>
                  <a:pt x="2604597" y="1465814"/>
                </a:lnTo>
                <a:lnTo>
                  <a:pt x="2567004" y="1465814"/>
                </a:lnTo>
                <a:lnTo>
                  <a:pt x="2555968" y="1459537"/>
                </a:lnTo>
                <a:close/>
              </a:path>
              <a:path w="2623820" h="1494789">
                <a:moveTo>
                  <a:pt x="2559108" y="1454017"/>
                </a:moveTo>
                <a:lnTo>
                  <a:pt x="2555968" y="1459537"/>
                </a:lnTo>
                <a:lnTo>
                  <a:pt x="2567004" y="1465814"/>
                </a:lnTo>
                <a:lnTo>
                  <a:pt x="2570144" y="1460295"/>
                </a:lnTo>
                <a:lnTo>
                  <a:pt x="2559108" y="1454017"/>
                </a:lnTo>
                <a:close/>
              </a:path>
              <a:path w="2623820" h="1494789">
                <a:moveTo>
                  <a:pt x="2576377" y="1423661"/>
                </a:moveTo>
                <a:lnTo>
                  <a:pt x="2559108" y="1454017"/>
                </a:lnTo>
                <a:lnTo>
                  <a:pt x="2570144" y="1460295"/>
                </a:lnTo>
                <a:lnTo>
                  <a:pt x="2567004" y="1465814"/>
                </a:lnTo>
                <a:lnTo>
                  <a:pt x="2604597" y="1465814"/>
                </a:lnTo>
                <a:lnTo>
                  <a:pt x="2576377" y="1423661"/>
                </a:lnTo>
                <a:close/>
              </a:path>
              <a:path w="2623820" h="1494789">
                <a:moveTo>
                  <a:pt x="3140" y="0"/>
                </a:moveTo>
                <a:lnTo>
                  <a:pt x="0" y="5519"/>
                </a:lnTo>
                <a:lnTo>
                  <a:pt x="2555968" y="1459537"/>
                </a:lnTo>
                <a:lnTo>
                  <a:pt x="2559108" y="1454017"/>
                </a:lnTo>
                <a:lnTo>
                  <a:pt x="3140" y="0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3643429" y="1709420"/>
            <a:ext cx="14909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What time is</a:t>
            </a:r>
            <a:r>
              <a:rPr sz="1800" spc="-6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it?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8878823" y="2682239"/>
            <a:ext cx="627887" cy="6248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912352" y="3471671"/>
            <a:ext cx="618744" cy="61874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410967" y="3191255"/>
            <a:ext cx="1048511" cy="10180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398776" y="1758695"/>
            <a:ext cx="1045463" cy="101803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410967" y="4623815"/>
            <a:ext cx="1048511" cy="101803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8378116" y="5202428"/>
            <a:ext cx="1748789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955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solidFill>
                  <a:srgbClr val="444949"/>
                </a:solidFill>
                <a:latin typeface="Calibri"/>
                <a:cs typeface="Calibri"/>
              </a:rPr>
              <a:t>Private</a:t>
            </a:r>
            <a:endParaRPr sz="1800">
              <a:latin typeface="Calibri"/>
              <a:cs typeface="Calibri"/>
            </a:endParaRPr>
          </a:p>
          <a:p>
            <a:pPr marL="261620">
              <a:lnSpc>
                <a:spcPct val="100000"/>
              </a:lnSpc>
            </a:pPr>
            <a:r>
              <a:rPr sz="1800" spc="-10" dirty="0">
                <a:solidFill>
                  <a:srgbClr val="444949"/>
                </a:solidFill>
                <a:latin typeface="Calibri"/>
                <a:cs typeface="Calibri"/>
              </a:rPr>
              <a:t>EC2 instances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92023" y="3230879"/>
            <a:ext cx="902208" cy="90220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106587" y="2481600"/>
            <a:ext cx="1258570" cy="825500"/>
          </a:xfrm>
          <a:custGeom>
            <a:avLst/>
            <a:gdLst/>
            <a:ahLst/>
            <a:cxnLst/>
            <a:rect l="l" t="t" r="r" b="b"/>
            <a:pathLst>
              <a:path w="1258570" h="825500">
                <a:moveTo>
                  <a:pt x="42842" y="751287"/>
                </a:moveTo>
                <a:lnTo>
                  <a:pt x="0" y="824925"/>
                </a:lnTo>
                <a:lnTo>
                  <a:pt x="84615" y="815016"/>
                </a:lnTo>
                <a:lnTo>
                  <a:pt x="70033" y="792769"/>
                </a:lnTo>
                <a:lnTo>
                  <a:pt x="54847" y="792769"/>
                </a:lnTo>
                <a:lnTo>
                  <a:pt x="51366" y="787459"/>
                </a:lnTo>
                <a:lnTo>
                  <a:pt x="61988" y="780496"/>
                </a:lnTo>
                <a:lnTo>
                  <a:pt x="42842" y="751287"/>
                </a:lnTo>
                <a:close/>
              </a:path>
              <a:path w="1258570" h="825500">
                <a:moveTo>
                  <a:pt x="61988" y="780496"/>
                </a:moveTo>
                <a:lnTo>
                  <a:pt x="51366" y="787459"/>
                </a:lnTo>
                <a:lnTo>
                  <a:pt x="54847" y="792769"/>
                </a:lnTo>
                <a:lnTo>
                  <a:pt x="65469" y="785807"/>
                </a:lnTo>
                <a:lnTo>
                  <a:pt x="61988" y="780496"/>
                </a:lnTo>
                <a:close/>
              </a:path>
              <a:path w="1258570" h="825500">
                <a:moveTo>
                  <a:pt x="65469" y="785807"/>
                </a:moveTo>
                <a:lnTo>
                  <a:pt x="54847" y="792769"/>
                </a:lnTo>
                <a:lnTo>
                  <a:pt x="70033" y="792769"/>
                </a:lnTo>
                <a:lnTo>
                  <a:pt x="65469" y="785807"/>
                </a:lnTo>
                <a:close/>
              </a:path>
              <a:path w="1258570" h="825500">
                <a:moveTo>
                  <a:pt x="1193020" y="39118"/>
                </a:moveTo>
                <a:lnTo>
                  <a:pt x="61988" y="780496"/>
                </a:lnTo>
                <a:lnTo>
                  <a:pt x="65469" y="785807"/>
                </a:lnTo>
                <a:lnTo>
                  <a:pt x="1196501" y="44428"/>
                </a:lnTo>
                <a:lnTo>
                  <a:pt x="1193020" y="39118"/>
                </a:lnTo>
                <a:close/>
              </a:path>
              <a:path w="1258570" h="825500">
                <a:moveTo>
                  <a:pt x="1239781" y="32156"/>
                </a:moveTo>
                <a:lnTo>
                  <a:pt x="1203641" y="32156"/>
                </a:lnTo>
                <a:lnTo>
                  <a:pt x="1207123" y="37466"/>
                </a:lnTo>
                <a:lnTo>
                  <a:pt x="1196501" y="44428"/>
                </a:lnTo>
                <a:lnTo>
                  <a:pt x="1215647" y="73638"/>
                </a:lnTo>
                <a:lnTo>
                  <a:pt x="1239781" y="32156"/>
                </a:lnTo>
                <a:close/>
              </a:path>
              <a:path w="1258570" h="825500">
                <a:moveTo>
                  <a:pt x="1203641" y="32156"/>
                </a:moveTo>
                <a:lnTo>
                  <a:pt x="1193020" y="39118"/>
                </a:lnTo>
                <a:lnTo>
                  <a:pt x="1196501" y="44428"/>
                </a:lnTo>
                <a:lnTo>
                  <a:pt x="1207123" y="37466"/>
                </a:lnTo>
                <a:lnTo>
                  <a:pt x="1203641" y="32156"/>
                </a:lnTo>
                <a:close/>
              </a:path>
              <a:path w="1258570" h="825500">
                <a:moveTo>
                  <a:pt x="1258489" y="0"/>
                </a:moveTo>
                <a:lnTo>
                  <a:pt x="1173874" y="9908"/>
                </a:lnTo>
                <a:lnTo>
                  <a:pt x="1193020" y="39118"/>
                </a:lnTo>
                <a:lnTo>
                  <a:pt x="1203641" y="32156"/>
                </a:lnTo>
                <a:lnTo>
                  <a:pt x="1239781" y="32156"/>
                </a:lnTo>
                <a:lnTo>
                  <a:pt x="1258489" y="0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151507" y="4291076"/>
            <a:ext cx="2509520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DNS</a:t>
            </a: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Query</a:t>
            </a:r>
            <a:endParaRPr sz="180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</a:pPr>
            <a:r>
              <a:rPr sz="1800" spc="-10" dirty="0">
                <a:solidFill>
                  <a:srgbClr val="444949"/>
                </a:solidFill>
                <a:latin typeface="Calibri"/>
                <a:cs typeface="Calibri"/>
              </a:rPr>
              <a:t>For api.whatisthetime.com  </a:t>
            </a: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Alias </a:t>
            </a:r>
            <a:r>
              <a:rPr sz="1800" spc="-15" dirty="0">
                <a:solidFill>
                  <a:srgbClr val="444949"/>
                </a:solidFill>
                <a:latin typeface="Calibri"/>
                <a:cs typeface="Calibri"/>
              </a:rPr>
              <a:t>Record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spc="5" dirty="0">
                <a:solidFill>
                  <a:srgbClr val="444949"/>
                </a:solidFill>
                <a:latin typeface="Calibri"/>
                <a:cs typeface="Calibri"/>
              </a:rPr>
              <a:t>TTL </a:t>
            </a: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1</a:t>
            </a: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hour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093848" y="3644837"/>
            <a:ext cx="1318895" cy="92075"/>
          </a:xfrm>
          <a:custGeom>
            <a:avLst/>
            <a:gdLst/>
            <a:ahLst/>
            <a:cxnLst/>
            <a:rect l="l" t="t" r="r" b="b"/>
            <a:pathLst>
              <a:path w="1318895" h="92075">
                <a:moveTo>
                  <a:pt x="1242937" y="15386"/>
                </a:moveTo>
                <a:lnTo>
                  <a:pt x="1242476" y="50307"/>
                </a:lnTo>
                <a:lnTo>
                  <a:pt x="1255173" y="50474"/>
                </a:lnTo>
                <a:lnTo>
                  <a:pt x="1255089" y="56824"/>
                </a:lnTo>
                <a:lnTo>
                  <a:pt x="1242390" y="56824"/>
                </a:lnTo>
                <a:lnTo>
                  <a:pt x="1241932" y="91578"/>
                </a:lnTo>
                <a:lnTo>
                  <a:pt x="1313793" y="56824"/>
                </a:lnTo>
                <a:lnTo>
                  <a:pt x="1255089" y="56824"/>
                </a:lnTo>
                <a:lnTo>
                  <a:pt x="1242392" y="56657"/>
                </a:lnTo>
                <a:lnTo>
                  <a:pt x="1314139" y="56657"/>
                </a:lnTo>
                <a:lnTo>
                  <a:pt x="1318627" y="54486"/>
                </a:lnTo>
                <a:lnTo>
                  <a:pt x="1242937" y="15386"/>
                </a:lnTo>
                <a:close/>
              </a:path>
              <a:path w="1318895" h="92075">
                <a:moveTo>
                  <a:pt x="76695" y="0"/>
                </a:moveTo>
                <a:lnTo>
                  <a:pt x="0" y="37091"/>
                </a:lnTo>
                <a:lnTo>
                  <a:pt x="75690" y="76193"/>
                </a:lnTo>
                <a:lnTo>
                  <a:pt x="76151" y="41271"/>
                </a:lnTo>
                <a:lnTo>
                  <a:pt x="63451" y="41103"/>
                </a:lnTo>
                <a:lnTo>
                  <a:pt x="63535" y="34754"/>
                </a:lnTo>
                <a:lnTo>
                  <a:pt x="76237" y="34754"/>
                </a:lnTo>
                <a:lnTo>
                  <a:pt x="76695" y="0"/>
                </a:lnTo>
                <a:close/>
              </a:path>
              <a:path w="1318895" h="92075">
                <a:moveTo>
                  <a:pt x="1242476" y="50307"/>
                </a:moveTo>
                <a:lnTo>
                  <a:pt x="1242392" y="56657"/>
                </a:lnTo>
                <a:lnTo>
                  <a:pt x="1255089" y="56824"/>
                </a:lnTo>
                <a:lnTo>
                  <a:pt x="1255173" y="50474"/>
                </a:lnTo>
                <a:lnTo>
                  <a:pt x="1242476" y="50307"/>
                </a:lnTo>
                <a:close/>
              </a:path>
              <a:path w="1318895" h="92075">
                <a:moveTo>
                  <a:pt x="76235" y="34922"/>
                </a:moveTo>
                <a:lnTo>
                  <a:pt x="76151" y="41271"/>
                </a:lnTo>
                <a:lnTo>
                  <a:pt x="1242392" y="56657"/>
                </a:lnTo>
                <a:lnTo>
                  <a:pt x="1242476" y="50307"/>
                </a:lnTo>
                <a:lnTo>
                  <a:pt x="76235" y="34922"/>
                </a:lnTo>
                <a:close/>
              </a:path>
              <a:path w="1318895" h="92075">
                <a:moveTo>
                  <a:pt x="63535" y="34754"/>
                </a:moveTo>
                <a:lnTo>
                  <a:pt x="63451" y="41103"/>
                </a:lnTo>
                <a:lnTo>
                  <a:pt x="76151" y="41271"/>
                </a:lnTo>
                <a:lnTo>
                  <a:pt x="76235" y="34922"/>
                </a:lnTo>
                <a:lnTo>
                  <a:pt x="63535" y="34754"/>
                </a:lnTo>
                <a:close/>
              </a:path>
              <a:path w="1318895" h="92075">
                <a:moveTo>
                  <a:pt x="76237" y="34754"/>
                </a:moveTo>
                <a:lnTo>
                  <a:pt x="63535" y="34754"/>
                </a:lnTo>
                <a:lnTo>
                  <a:pt x="76235" y="34922"/>
                </a:lnTo>
                <a:lnTo>
                  <a:pt x="76237" y="34754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119325" y="4093768"/>
            <a:ext cx="1258570" cy="1075055"/>
          </a:xfrm>
          <a:custGeom>
            <a:avLst/>
            <a:gdLst/>
            <a:ahLst/>
            <a:cxnLst/>
            <a:rect l="l" t="t" r="r" b="b"/>
            <a:pathLst>
              <a:path w="1258570" h="1075054">
                <a:moveTo>
                  <a:pt x="1198483" y="1027806"/>
                </a:moveTo>
                <a:lnTo>
                  <a:pt x="1175801" y="1054362"/>
                </a:lnTo>
                <a:lnTo>
                  <a:pt x="1258488" y="1074879"/>
                </a:lnTo>
                <a:lnTo>
                  <a:pt x="1242059" y="1036052"/>
                </a:lnTo>
                <a:lnTo>
                  <a:pt x="1208137" y="1036052"/>
                </a:lnTo>
                <a:lnTo>
                  <a:pt x="1198483" y="1027806"/>
                </a:lnTo>
                <a:close/>
              </a:path>
              <a:path w="1258570" h="1075054">
                <a:moveTo>
                  <a:pt x="1202608" y="1022977"/>
                </a:moveTo>
                <a:lnTo>
                  <a:pt x="1198483" y="1027806"/>
                </a:lnTo>
                <a:lnTo>
                  <a:pt x="1208137" y="1036052"/>
                </a:lnTo>
                <a:lnTo>
                  <a:pt x="1212262" y="1031223"/>
                </a:lnTo>
                <a:lnTo>
                  <a:pt x="1202608" y="1022977"/>
                </a:lnTo>
                <a:close/>
              </a:path>
              <a:path w="1258570" h="1075054">
                <a:moveTo>
                  <a:pt x="1225290" y="996420"/>
                </a:moveTo>
                <a:lnTo>
                  <a:pt x="1202608" y="1022977"/>
                </a:lnTo>
                <a:lnTo>
                  <a:pt x="1212262" y="1031223"/>
                </a:lnTo>
                <a:lnTo>
                  <a:pt x="1208137" y="1036052"/>
                </a:lnTo>
                <a:lnTo>
                  <a:pt x="1242059" y="1036052"/>
                </a:lnTo>
                <a:lnTo>
                  <a:pt x="1225290" y="996420"/>
                </a:lnTo>
                <a:close/>
              </a:path>
              <a:path w="1258570" h="1075054">
                <a:moveTo>
                  <a:pt x="60004" y="47075"/>
                </a:moveTo>
                <a:lnTo>
                  <a:pt x="55880" y="51903"/>
                </a:lnTo>
                <a:lnTo>
                  <a:pt x="1198483" y="1027806"/>
                </a:lnTo>
                <a:lnTo>
                  <a:pt x="1202608" y="1022977"/>
                </a:lnTo>
                <a:lnTo>
                  <a:pt x="60004" y="47075"/>
                </a:lnTo>
                <a:close/>
              </a:path>
              <a:path w="1258570" h="1075054">
                <a:moveTo>
                  <a:pt x="0" y="0"/>
                </a:moveTo>
                <a:lnTo>
                  <a:pt x="33197" y="78460"/>
                </a:lnTo>
                <a:lnTo>
                  <a:pt x="55880" y="51903"/>
                </a:lnTo>
                <a:lnTo>
                  <a:pt x="46222" y="43654"/>
                </a:lnTo>
                <a:lnTo>
                  <a:pt x="50346" y="38826"/>
                </a:lnTo>
                <a:lnTo>
                  <a:pt x="67049" y="38826"/>
                </a:lnTo>
                <a:lnTo>
                  <a:pt x="82686" y="20518"/>
                </a:lnTo>
                <a:lnTo>
                  <a:pt x="0" y="0"/>
                </a:lnTo>
                <a:close/>
              </a:path>
              <a:path w="1258570" h="1075054">
                <a:moveTo>
                  <a:pt x="50346" y="38826"/>
                </a:moveTo>
                <a:lnTo>
                  <a:pt x="46222" y="43654"/>
                </a:lnTo>
                <a:lnTo>
                  <a:pt x="55880" y="51903"/>
                </a:lnTo>
                <a:lnTo>
                  <a:pt x="60004" y="47075"/>
                </a:lnTo>
                <a:lnTo>
                  <a:pt x="50346" y="38826"/>
                </a:lnTo>
                <a:close/>
              </a:path>
              <a:path w="1258570" h="1075054">
                <a:moveTo>
                  <a:pt x="67049" y="38826"/>
                </a:moveTo>
                <a:lnTo>
                  <a:pt x="50346" y="38826"/>
                </a:lnTo>
                <a:lnTo>
                  <a:pt x="60004" y="47075"/>
                </a:lnTo>
                <a:lnTo>
                  <a:pt x="67049" y="38826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166103" y="3236976"/>
            <a:ext cx="1021079" cy="102108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792442" y="1830382"/>
            <a:ext cx="1761489" cy="4077970"/>
          </a:xfrm>
          <a:custGeom>
            <a:avLst/>
            <a:gdLst/>
            <a:ahLst/>
            <a:cxnLst/>
            <a:rect l="l" t="t" r="r" b="b"/>
            <a:pathLst>
              <a:path w="1761490" h="4077970">
                <a:moveTo>
                  <a:pt x="0" y="0"/>
                </a:moveTo>
                <a:lnTo>
                  <a:pt x="1760872" y="0"/>
                </a:lnTo>
                <a:lnTo>
                  <a:pt x="1760872" y="4077388"/>
                </a:lnTo>
                <a:lnTo>
                  <a:pt x="0" y="4077388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A5A5A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6147415" y="1901444"/>
            <a:ext cx="1050925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5" dirty="0">
                <a:solidFill>
                  <a:srgbClr val="A5A5A5"/>
                </a:solidFill>
                <a:latin typeface="Calibri"/>
                <a:cs typeface="Calibri"/>
              </a:rPr>
              <a:t>Availability zone</a:t>
            </a:r>
            <a:r>
              <a:rPr sz="1100" spc="-5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A5A5A5"/>
                </a:solidFill>
                <a:latin typeface="Calibri"/>
                <a:cs typeface="Calibri"/>
              </a:rPr>
              <a:t>1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8371766" y="1830382"/>
            <a:ext cx="1761489" cy="4077970"/>
          </a:xfrm>
          <a:custGeom>
            <a:avLst/>
            <a:gdLst/>
            <a:ahLst/>
            <a:cxnLst/>
            <a:rect l="l" t="t" r="r" b="b"/>
            <a:pathLst>
              <a:path w="1761490" h="4077970">
                <a:moveTo>
                  <a:pt x="0" y="0"/>
                </a:moveTo>
                <a:lnTo>
                  <a:pt x="1760872" y="0"/>
                </a:lnTo>
                <a:lnTo>
                  <a:pt x="1760872" y="4077388"/>
                </a:lnTo>
                <a:lnTo>
                  <a:pt x="0" y="4077388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A5A5A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8378116" y="1901444"/>
            <a:ext cx="1748789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61315">
              <a:lnSpc>
                <a:spcPct val="100000"/>
              </a:lnSpc>
              <a:spcBef>
                <a:spcPts val="105"/>
              </a:spcBef>
            </a:pPr>
            <a:r>
              <a:rPr sz="1100" spc="-5" dirty="0">
                <a:solidFill>
                  <a:srgbClr val="A5A5A5"/>
                </a:solidFill>
                <a:latin typeface="Calibri"/>
                <a:cs typeface="Calibri"/>
              </a:rPr>
              <a:t>Availability zone</a:t>
            </a:r>
            <a:r>
              <a:rPr sz="1100" spc="-10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A5A5A5"/>
                </a:solidFill>
                <a:latin typeface="Calibri"/>
                <a:cs typeface="Calibri"/>
              </a:rPr>
              <a:t>1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8906256" y="4282440"/>
            <a:ext cx="624840" cy="62788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7195025" y="2982742"/>
            <a:ext cx="1685289" cy="588645"/>
          </a:xfrm>
          <a:custGeom>
            <a:avLst/>
            <a:gdLst/>
            <a:ahLst/>
            <a:cxnLst/>
            <a:rect l="l" t="t" r="r" b="b"/>
            <a:pathLst>
              <a:path w="1685290" h="588645">
                <a:moveTo>
                  <a:pt x="60144" y="516233"/>
                </a:moveTo>
                <a:lnTo>
                  <a:pt x="0" y="576571"/>
                </a:lnTo>
                <a:lnTo>
                  <a:pt x="84357" y="588484"/>
                </a:lnTo>
                <a:lnTo>
                  <a:pt x="74611" y="559404"/>
                </a:lnTo>
                <a:lnTo>
                  <a:pt x="61219" y="559404"/>
                </a:lnTo>
                <a:lnTo>
                  <a:pt x="59202" y="553383"/>
                </a:lnTo>
                <a:lnTo>
                  <a:pt x="71242" y="549348"/>
                </a:lnTo>
                <a:lnTo>
                  <a:pt x="60144" y="516233"/>
                </a:lnTo>
                <a:close/>
              </a:path>
              <a:path w="1685290" h="588645">
                <a:moveTo>
                  <a:pt x="71242" y="549348"/>
                </a:moveTo>
                <a:lnTo>
                  <a:pt x="59202" y="553383"/>
                </a:lnTo>
                <a:lnTo>
                  <a:pt x="61219" y="559404"/>
                </a:lnTo>
                <a:lnTo>
                  <a:pt x="73259" y="555369"/>
                </a:lnTo>
                <a:lnTo>
                  <a:pt x="71242" y="549348"/>
                </a:lnTo>
                <a:close/>
              </a:path>
              <a:path w="1685290" h="588645">
                <a:moveTo>
                  <a:pt x="73259" y="555369"/>
                </a:moveTo>
                <a:lnTo>
                  <a:pt x="61219" y="559404"/>
                </a:lnTo>
                <a:lnTo>
                  <a:pt x="74611" y="559404"/>
                </a:lnTo>
                <a:lnTo>
                  <a:pt x="73259" y="555369"/>
                </a:lnTo>
                <a:close/>
              </a:path>
              <a:path w="1685290" h="588645">
                <a:moveTo>
                  <a:pt x="1611707" y="33113"/>
                </a:moveTo>
                <a:lnTo>
                  <a:pt x="71242" y="549348"/>
                </a:lnTo>
                <a:lnTo>
                  <a:pt x="73259" y="555369"/>
                </a:lnTo>
                <a:lnTo>
                  <a:pt x="1613725" y="39135"/>
                </a:lnTo>
                <a:lnTo>
                  <a:pt x="1611707" y="33113"/>
                </a:lnTo>
                <a:close/>
              </a:path>
              <a:path w="1685290" h="588645">
                <a:moveTo>
                  <a:pt x="1667855" y="29079"/>
                </a:moveTo>
                <a:lnTo>
                  <a:pt x="1623747" y="29079"/>
                </a:lnTo>
                <a:lnTo>
                  <a:pt x="1625765" y="35100"/>
                </a:lnTo>
                <a:lnTo>
                  <a:pt x="1613725" y="39135"/>
                </a:lnTo>
                <a:lnTo>
                  <a:pt x="1624822" y="72250"/>
                </a:lnTo>
                <a:lnTo>
                  <a:pt x="1667855" y="29079"/>
                </a:lnTo>
                <a:close/>
              </a:path>
              <a:path w="1685290" h="588645">
                <a:moveTo>
                  <a:pt x="1623747" y="29079"/>
                </a:moveTo>
                <a:lnTo>
                  <a:pt x="1611707" y="33113"/>
                </a:lnTo>
                <a:lnTo>
                  <a:pt x="1613725" y="39135"/>
                </a:lnTo>
                <a:lnTo>
                  <a:pt x="1625765" y="35100"/>
                </a:lnTo>
                <a:lnTo>
                  <a:pt x="1623747" y="29079"/>
                </a:lnTo>
                <a:close/>
              </a:path>
              <a:path w="1685290" h="588645">
                <a:moveTo>
                  <a:pt x="1600610" y="0"/>
                </a:moveTo>
                <a:lnTo>
                  <a:pt x="1611707" y="33113"/>
                </a:lnTo>
                <a:lnTo>
                  <a:pt x="1623747" y="29079"/>
                </a:lnTo>
                <a:lnTo>
                  <a:pt x="1667855" y="29079"/>
                </a:lnTo>
                <a:lnTo>
                  <a:pt x="1684967" y="11912"/>
                </a:lnTo>
                <a:lnTo>
                  <a:pt x="1600610" y="0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7185500" y="3711273"/>
            <a:ext cx="1727200" cy="106680"/>
          </a:xfrm>
          <a:custGeom>
            <a:avLst/>
            <a:gdLst/>
            <a:ahLst/>
            <a:cxnLst/>
            <a:rect l="l" t="t" r="r" b="b"/>
            <a:pathLst>
              <a:path w="1727200" h="106679">
                <a:moveTo>
                  <a:pt x="1650736" y="71357"/>
                </a:moveTo>
                <a:lnTo>
                  <a:pt x="1650069" y="106276"/>
                </a:lnTo>
                <a:lnTo>
                  <a:pt x="1722866" y="71600"/>
                </a:lnTo>
                <a:lnTo>
                  <a:pt x="1663434" y="71600"/>
                </a:lnTo>
                <a:lnTo>
                  <a:pt x="1650736" y="71357"/>
                </a:lnTo>
                <a:close/>
              </a:path>
              <a:path w="1727200" h="106679">
                <a:moveTo>
                  <a:pt x="76913" y="0"/>
                </a:moveTo>
                <a:lnTo>
                  <a:pt x="0" y="36636"/>
                </a:lnTo>
                <a:lnTo>
                  <a:pt x="75458" y="76186"/>
                </a:lnTo>
                <a:lnTo>
                  <a:pt x="76125" y="41267"/>
                </a:lnTo>
                <a:lnTo>
                  <a:pt x="63426" y="41024"/>
                </a:lnTo>
                <a:lnTo>
                  <a:pt x="63548" y="34676"/>
                </a:lnTo>
                <a:lnTo>
                  <a:pt x="76251" y="34676"/>
                </a:lnTo>
                <a:lnTo>
                  <a:pt x="76913" y="0"/>
                </a:lnTo>
                <a:close/>
              </a:path>
              <a:path w="1727200" h="106679">
                <a:moveTo>
                  <a:pt x="1650857" y="65008"/>
                </a:moveTo>
                <a:lnTo>
                  <a:pt x="1650736" y="71357"/>
                </a:lnTo>
                <a:lnTo>
                  <a:pt x="1663434" y="71600"/>
                </a:lnTo>
                <a:lnTo>
                  <a:pt x="1663556" y="65251"/>
                </a:lnTo>
                <a:lnTo>
                  <a:pt x="1650857" y="65008"/>
                </a:lnTo>
                <a:close/>
              </a:path>
              <a:path w="1727200" h="106679">
                <a:moveTo>
                  <a:pt x="1651524" y="30090"/>
                </a:moveTo>
                <a:lnTo>
                  <a:pt x="1650857" y="65008"/>
                </a:lnTo>
                <a:lnTo>
                  <a:pt x="1663556" y="65251"/>
                </a:lnTo>
                <a:lnTo>
                  <a:pt x="1663434" y="71600"/>
                </a:lnTo>
                <a:lnTo>
                  <a:pt x="1722866" y="71600"/>
                </a:lnTo>
                <a:lnTo>
                  <a:pt x="1726982" y="69639"/>
                </a:lnTo>
                <a:lnTo>
                  <a:pt x="1651524" y="30090"/>
                </a:lnTo>
                <a:close/>
              </a:path>
              <a:path w="1727200" h="106679">
                <a:moveTo>
                  <a:pt x="76246" y="34918"/>
                </a:moveTo>
                <a:lnTo>
                  <a:pt x="76125" y="41267"/>
                </a:lnTo>
                <a:lnTo>
                  <a:pt x="1650736" y="71357"/>
                </a:lnTo>
                <a:lnTo>
                  <a:pt x="1650857" y="65008"/>
                </a:lnTo>
                <a:lnTo>
                  <a:pt x="76246" y="34918"/>
                </a:lnTo>
                <a:close/>
              </a:path>
              <a:path w="1727200" h="106679">
                <a:moveTo>
                  <a:pt x="63548" y="34676"/>
                </a:moveTo>
                <a:lnTo>
                  <a:pt x="63426" y="41024"/>
                </a:lnTo>
                <a:lnTo>
                  <a:pt x="76125" y="41267"/>
                </a:lnTo>
                <a:lnTo>
                  <a:pt x="76246" y="34918"/>
                </a:lnTo>
                <a:lnTo>
                  <a:pt x="63548" y="34676"/>
                </a:lnTo>
                <a:close/>
              </a:path>
              <a:path w="1727200" h="106679">
                <a:moveTo>
                  <a:pt x="76251" y="34676"/>
                </a:moveTo>
                <a:lnTo>
                  <a:pt x="63548" y="34676"/>
                </a:lnTo>
                <a:lnTo>
                  <a:pt x="76246" y="34918"/>
                </a:lnTo>
                <a:lnTo>
                  <a:pt x="76251" y="34676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7217990" y="3935078"/>
            <a:ext cx="1689100" cy="669290"/>
          </a:xfrm>
          <a:custGeom>
            <a:avLst/>
            <a:gdLst/>
            <a:ahLst/>
            <a:cxnLst/>
            <a:rect l="l" t="t" r="r" b="b"/>
            <a:pathLst>
              <a:path w="1689100" h="669289">
                <a:moveTo>
                  <a:pt x="1616738" y="636362"/>
                </a:moveTo>
                <a:lnTo>
                  <a:pt x="1604147" y="668939"/>
                </a:lnTo>
                <a:lnTo>
                  <a:pt x="1688957" y="660873"/>
                </a:lnTo>
                <a:lnTo>
                  <a:pt x="1670818" y="640941"/>
                </a:lnTo>
                <a:lnTo>
                  <a:pt x="1628583" y="640941"/>
                </a:lnTo>
                <a:lnTo>
                  <a:pt x="1616738" y="636362"/>
                </a:lnTo>
                <a:close/>
              </a:path>
              <a:path w="1689100" h="669289">
                <a:moveTo>
                  <a:pt x="1619027" y="630439"/>
                </a:moveTo>
                <a:lnTo>
                  <a:pt x="1616738" y="636362"/>
                </a:lnTo>
                <a:lnTo>
                  <a:pt x="1628583" y="640941"/>
                </a:lnTo>
                <a:lnTo>
                  <a:pt x="1630871" y="635017"/>
                </a:lnTo>
                <a:lnTo>
                  <a:pt x="1619027" y="630439"/>
                </a:lnTo>
                <a:close/>
              </a:path>
              <a:path w="1689100" h="669289">
                <a:moveTo>
                  <a:pt x="1631618" y="597863"/>
                </a:moveTo>
                <a:lnTo>
                  <a:pt x="1619027" y="630439"/>
                </a:lnTo>
                <a:lnTo>
                  <a:pt x="1630871" y="635017"/>
                </a:lnTo>
                <a:lnTo>
                  <a:pt x="1628583" y="640941"/>
                </a:lnTo>
                <a:lnTo>
                  <a:pt x="1670818" y="640941"/>
                </a:lnTo>
                <a:lnTo>
                  <a:pt x="1631618" y="597863"/>
                </a:lnTo>
                <a:close/>
              </a:path>
              <a:path w="1689100" h="669289">
                <a:moveTo>
                  <a:pt x="72220" y="32576"/>
                </a:moveTo>
                <a:lnTo>
                  <a:pt x="69931" y="38498"/>
                </a:lnTo>
                <a:lnTo>
                  <a:pt x="1616738" y="636362"/>
                </a:lnTo>
                <a:lnTo>
                  <a:pt x="1619027" y="630439"/>
                </a:lnTo>
                <a:lnTo>
                  <a:pt x="72220" y="32576"/>
                </a:lnTo>
                <a:close/>
              </a:path>
              <a:path w="1689100" h="669289">
                <a:moveTo>
                  <a:pt x="84811" y="0"/>
                </a:moveTo>
                <a:lnTo>
                  <a:pt x="0" y="8065"/>
                </a:lnTo>
                <a:lnTo>
                  <a:pt x="57340" y="71075"/>
                </a:lnTo>
                <a:lnTo>
                  <a:pt x="69931" y="38498"/>
                </a:lnTo>
                <a:lnTo>
                  <a:pt x="58084" y="33919"/>
                </a:lnTo>
                <a:lnTo>
                  <a:pt x="60373" y="27997"/>
                </a:lnTo>
                <a:lnTo>
                  <a:pt x="73990" y="27997"/>
                </a:lnTo>
                <a:lnTo>
                  <a:pt x="84811" y="0"/>
                </a:lnTo>
                <a:close/>
              </a:path>
              <a:path w="1689100" h="669289">
                <a:moveTo>
                  <a:pt x="60373" y="27997"/>
                </a:moveTo>
                <a:lnTo>
                  <a:pt x="58084" y="33919"/>
                </a:lnTo>
                <a:lnTo>
                  <a:pt x="69931" y="38498"/>
                </a:lnTo>
                <a:lnTo>
                  <a:pt x="72220" y="32576"/>
                </a:lnTo>
                <a:lnTo>
                  <a:pt x="60373" y="27997"/>
                </a:lnTo>
                <a:close/>
              </a:path>
              <a:path w="1689100" h="669289">
                <a:moveTo>
                  <a:pt x="73990" y="27997"/>
                </a:moveTo>
                <a:lnTo>
                  <a:pt x="60373" y="27997"/>
                </a:lnTo>
                <a:lnTo>
                  <a:pt x="72220" y="32576"/>
                </a:lnTo>
                <a:lnTo>
                  <a:pt x="73990" y="27997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6027413" y="4352035"/>
            <a:ext cx="133858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ELB</a:t>
            </a:r>
            <a:r>
              <a:rPr sz="1800" spc="-1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+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Health</a:t>
            </a:r>
            <a:r>
              <a:rPr sz="1800" spc="-4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Checks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8202590" y="2272775"/>
            <a:ext cx="2193925" cy="2785745"/>
          </a:xfrm>
          <a:custGeom>
            <a:avLst/>
            <a:gdLst/>
            <a:ahLst/>
            <a:cxnLst/>
            <a:rect l="l" t="t" r="r" b="b"/>
            <a:pathLst>
              <a:path w="2193925" h="2785745">
                <a:moveTo>
                  <a:pt x="0" y="0"/>
                </a:moveTo>
                <a:lnTo>
                  <a:pt x="2193435" y="0"/>
                </a:lnTo>
                <a:lnTo>
                  <a:pt x="2193435" y="2785335"/>
                </a:lnTo>
                <a:lnTo>
                  <a:pt x="0" y="2785335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D8661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8769081" y="2511044"/>
            <a:ext cx="1073785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1100" spc="-5" dirty="0">
                <a:solidFill>
                  <a:srgbClr val="D86613"/>
                </a:solidFill>
                <a:latin typeface="Calibri"/>
                <a:cs typeface="Calibri"/>
              </a:rPr>
              <a:t>Auto Scaling</a:t>
            </a:r>
            <a:r>
              <a:rPr sz="1100" spc="-80" dirty="0">
                <a:solidFill>
                  <a:srgbClr val="D86613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solidFill>
                  <a:srgbClr val="D86613"/>
                </a:solidFill>
                <a:latin typeface="Calibri"/>
                <a:cs typeface="Calibri"/>
              </a:rPr>
              <a:t>group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8202168" y="2270760"/>
            <a:ext cx="280416" cy="28346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33647449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1892" y="6464300"/>
            <a:ext cx="127698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16939" y="72644"/>
            <a:ext cx="7536815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75" dirty="0"/>
              <a:t>Stateless </a:t>
            </a:r>
            <a:r>
              <a:rPr spc="-30" dirty="0"/>
              <a:t>web </a:t>
            </a:r>
            <a:r>
              <a:rPr spc="-35" dirty="0"/>
              <a:t>app: </a:t>
            </a:r>
            <a:r>
              <a:rPr spc="-60" dirty="0"/>
              <a:t>What </a:t>
            </a:r>
            <a:r>
              <a:rPr spc="-75" dirty="0"/>
              <a:t>time </a:t>
            </a:r>
            <a:r>
              <a:rPr spc="-145" dirty="0"/>
              <a:t>is</a:t>
            </a:r>
            <a:r>
              <a:rPr spc="-555" dirty="0"/>
              <a:t> </a:t>
            </a:r>
            <a:r>
              <a:rPr spc="-175" dirty="0"/>
              <a:t>it?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16939" y="676148"/>
            <a:ext cx="5569585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4400" spc="-75" dirty="0">
                <a:solidFill>
                  <a:srgbClr val="444949"/>
                </a:solidFill>
                <a:latin typeface="Gill Sans MT"/>
                <a:cs typeface="Gill Sans MT"/>
              </a:rPr>
              <a:t>Making </a:t>
            </a:r>
            <a:r>
              <a:rPr sz="4400" spc="-125" dirty="0">
                <a:solidFill>
                  <a:srgbClr val="444949"/>
                </a:solidFill>
                <a:latin typeface="Gill Sans MT"/>
                <a:cs typeface="Gill Sans MT"/>
              </a:rPr>
              <a:t>our </a:t>
            </a:r>
            <a:r>
              <a:rPr sz="4400" spc="20" dirty="0">
                <a:solidFill>
                  <a:srgbClr val="444949"/>
                </a:solidFill>
                <a:latin typeface="Gill Sans MT"/>
                <a:cs typeface="Gill Sans MT"/>
              </a:rPr>
              <a:t>app</a:t>
            </a:r>
            <a:r>
              <a:rPr sz="4400" spc="18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4400" spc="-85" dirty="0">
                <a:solidFill>
                  <a:srgbClr val="444949"/>
                </a:solidFill>
                <a:latin typeface="Gill Sans MT"/>
                <a:cs typeface="Gill Sans MT"/>
              </a:rPr>
              <a:t>multi-AZ</a:t>
            </a:r>
            <a:endParaRPr sz="4400">
              <a:latin typeface="Gill Sans MT"/>
              <a:cs typeface="Gill Sans MT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564684" y="3709708"/>
            <a:ext cx="2604135" cy="76200"/>
          </a:xfrm>
          <a:custGeom>
            <a:avLst/>
            <a:gdLst/>
            <a:ahLst/>
            <a:cxnLst/>
            <a:rect l="l" t="t" r="r" b="b"/>
            <a:pathLst>
              <a:path w="2604135" h="76200">
                <a:moveTo>
                  <a:pt x="2527521" y="41275"/>
                </a:moveTo>
                <a:lnTo>
                  <a:pt x="2527473" y="76200"/>
                </a:lnTo>
                <a:lnTo>
                  <a:pt x="2597525" y="41292"/>
                </a:lnTo>
                <a:lnTo>
                  <a:pt x="2540215" y="41292"/>
                </a:lnTo>
                <a:lnTo>
                  <a:pt x="2527521" y="41275"/>
                </a:lnTo>
                <a:close/>
              </a:path>
              <a:path w="2604135" h="76200">
                <a:moveTo>
                  <a:pt x="2527529" y="34925"/>
                </a:moveTo>
                <a:lnTo>
                  <a:pt x="2527521" y="41275"/>
                </a:lnTo>
                <a:lnTo>
                  <a:pt x="2540215" y="41292"/>
                </a:lnTo>
                <a:lnTo>
                  <a:pt x="2540224" y="34942"/>
                </a:lnTo>
                <a:lnTo>
                  <a:pt x="2527529" y="34925"/>
                </a:lnTo>
                <a:close/>
              </a:path>
              <a:path w="2604135" h="76200">
                <a:moveTo>
                  <a:pt x="2527576" y="0"/>
                </a:moveTo>
                <a:lnTo>
                  <a:pt x="2527529" y="34925"/>
                </a:lnTo>
                <a:lnTo>
                  <a:pt x="2540224" y="34942"/>
                </a:lnTo>
                <a:lnTo>
                  <a:pt x="2540215" y="41292"/>
                </a:lnTo>
                <a:lnTo>
                  <a:pt x="2597525" y="41292"/>
                </a:lnTo>
                <a:lnTo>
                  <a:pt x="2603726" y="38202"/>
                </a:lnTo>
                <a:lnTo>
                  <a:pt x="2527576" y="0"/>
                </a:lnTo>
                <a:close/>
              </a:path>
              <a:path w="2604135" h="76200">
                <a:moveTo>
                  <a:pt x="8" y="31529"/>
                </a:moveTo>
                <a:lnTo>
                  <a:pt x="0" y="37879"/>
                </a:lnTo>
                <a:lnTo>
                  <a:pt x="2527521" y="41275"/>
                </a:lnTo>
                <a:lnTo>
                  <a:pt x="2527529" y="34925"/>
                </a:lnTo>
                <a:lnTo>
                  <a:pt x="8" y="31529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553388" y="3865949"/>
            <a:ext cx="2615565" cy="1195070"/>
          </a:xfrm>
          <a:custGeom>
            <a:avLst/>
            <a:gdLst/>
            <a:ahLst/>
            <a:cxnLst/>
            <a:rect l="l" t="t" r="r" b="b"/>
            <a:pathLst>
              <a:path w="2615565" h="1195070">
                <a:moveTo>
                  <a:pt x="2544345" y="31789"/>
                </a:moveTo>
                <a:lnTo>
                  <a:pt x="0" y="1189269"/>
                </a:lnTo>
                <a:lnTo>
                  <a:pt x="2630" y="1195049"/>
                </a:lnTo>
                <a:lnTo>
                  <a:pt x="2546975" y="37569"/>
                </a:lnTo>
                <a:lnTo>
                  <a:pt x="2544345" y="31789"/>
                </a:lnTo>
                <a:close/>
              </a:path>
              <a:path w="2615565" h="1195070">
                <a:moveTo>
                  <a:pt x="2596086" y="26530"/>
                </a:moveTo>
                <a:lnTo>
                  <a:pt x="2555905" y="26530"/>
                </a:lnTo>
                <a:lnTo>
                  <a:pt x="2558535" y="32310"/>
                </a:lnTo>
                <a:lnTo>
                  <a:pt x="2546975" y="37569"/>
                </a:lnTo>
                <a:lnTo>
                  <a:pt x="2561437" y="69359"/>
                </a:lnTo>
                <a:lnTo>
                  <a:pt x="2596086" y="26530"/>
                </a:lnTo>
                <a:close/>
              </a:path>
              <a:path w="2615565" h="1195070">
                <a:moveTo>
                  <a:pt x="2555905" y="26530"/>
                </a:moveTo>
                <a:lnTo>
                  <a:pt x="2544345" y="31789"/>
                </a:lnTo>
                <a:lnTo>
                  <a:pt x="2546975" y="37569"/>
                </a:lnTo>
                <a:lnTo>
                  <a:pt x="2558535" y="32310"/>
                </a:lnTo>
                <a:lnTo>
                  <a:pt x="2555905" y="26530"/>
                </a:lnTo>
                <a:close/>
              </a:path>
              <a:path w="2615565" h="1195070">
                <a:moveTo>
                  <a:pt x="2529884" y="0"/>
                </a:moveTo>
                <a:lnTo>
                  <a:pt x="2544345" y="31789"/>
                </a:lnTo>
                <a:lnTo>
                  <a:pt x="2555905" y="26530"/>
                </a:lnTo>
                <a:lnTo>
                  <a:pt x="2596086" y="26530"/>
                </a:lnTo>
                <a:lnTo>
                  <a:pt x="2615021" y="3125"/>
                </a:lnTo>
                <a:lnTo>
                  <a:pt x="2529884" y="0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544638" y="2154778"/>
            <a:ext cx="2623820" cy="1494790"/>
          </a:xfrm>
          <a:custGeom>
            <a:avLst/>
            <a:gdLst/>
            <a:ahLst/>
            <a:cxnLst/>
            <a:rect l="l" t="t" r="r" b="b"/>
            <a:pathLst>
              <a:path w="2623820" h="1494789">
                <a:moveTo>
                  <a:pt x="2555968" y="1459537"/>
                </a:moveTo>
                <a:lnTo>
                  <a:pt x="2538699" y="1489894"/>
                </a:lnTo>
                <a:lnTo>
                  <a:pt x="2623771" y="1494455"/>
                </a:lnTo>
                <a:lnTo>
                  <a:pt x="2604597" y="1465814"/>
                </a:lnTo>
                <a:lnTo>
                  <a:pt x="2567004" y="1465814"/>
                </a:lnTo>
                <a:lnTo>
                  <a:pt x="2555968" y="1459537"/>
                </a:lnTo>
                <a:close/>
              </a:path>
              <a:path w="2623820" h="1494789">
                <a:moveTo>
                  <a:pt x="2559108" y="1454017"/>
                </a:moveTo>
                <a:lnTo>
                  <a:pt x="2555968" y="1459537"/>
                </a:lnTo>
                <a:lnTo>
                  <a:pt x="2567004" y="1465814"/>
                </a:lnTo>
                <a:lnTo>
                  <a:pt x="2570144" y="1460295"/>
                </a:lnTo>
                <a:lnTo>
                  <a:pt x="2559108" y="1454017"/>
                </a:lnTo>
                <a:close/>
              </a:path>
              <a:path w="2623820" h="1494789">
                <a:moveTo>
                  <a:pt x="2576377" y="1423661"/>
                </a:moveTo>
                <a:lnTo>
                  <a:pt x="2559108" y="1454017"/>
                </a:lnTo>
                <a:lnTo>
                  <a:pt x="2570144" y="1460295"/>
                </a:lnTo>
                <a:lnTo>
                  <a:pt x="2567004" y="1465814"/>
                </a:lnTo>
                <a:lnTo>
                  <a:pt x="2604597" y="1465814"/>
                </a:lnTo>
                <a:lnTo>
                  <a:pt x="2576377" y="1423661"/>
                </a:lnTo>
                <a:close/>
              </a:path>
              <a:path w="2623820" h="1494789">
                <a:moveTo>
                  <a:pt x="3140" y="0"/>
                </a:moveTo>
                <a:lnTo>
                  <a:pt x="0" y="5519"/>
                </a:lnTo>
                <a:lnTo>
                  <a:pt x="2555968" y="1459537"/>
                </a:lnTo>
                <a:lnTo>
                  <a:pt x="2559108" y="1454017"/>
                </a:lnTo>
                <a:lnTo>
                  <a:pt x="3140" y="0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3643429" y="1709420"/>
            <a:ext cx="14909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What time is</a:t>
            </a:r>
            <a:r>
              <a:rPr sz="1800" spc="-6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it?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8878823" y="2682239"/>
            <a:ext cx="627887" cy="6248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924543" y="3666744"/>
            <a:ext cx="621792" cy="61874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410967" y="3191255"/>
            <a:ext cx="1048511" cy="10180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398776" y="1758695"/>
            <a:ext cx="1045463" cy="101803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410967" y="4623815"/>
            <a:ext cx="1048511" cy="101803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92023" y="3230879"/>
            <a:ext cx="902208" cy="90220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106587" y="2481600"/>
            <a:ext cx="1258570" cy="825500"/>
          </a:xfrm>
          <a:custGeom>
            <a:avLst/>
            <a:gdLst/>
            <a:ahLst/>
            <a:cxnLst/>
            <a:rect l="l" t="t" r="r" b="b"/>
            <a:pathLst>
              <a:path w="1258570" h="825500">
                <a:moveTo>
                  <a:pt x="42842" y="751287"/>
                </a:moveTo>
                <a:lnTo>
                  <a:pt x="0" y="824925"/>
                </a:lnTo>
                <a:lnTo>
                  <a:pt x="84615" y="815016"/>
                </a:lnTo>
                <a:lnTo>
                  <a:pt x="70033" y="792769"/>
                </a:lnTo>
                <a:lnTo>
                  <a:pt x="54847" y="792769"/>
                </a:lnTo>
                <a:lnTo>
                  <a:pt x="51366" y="787459"/>
                </a:lnTo>
                <a:lnTo>
                  <a:pt x="61988" y="780496"/>
                </a:lnTo>
                <a:lnTo>
                  <a:pt x="42842" y="751287"/>
                </a:lnTo>
                <a:close/>
              </a:path>
              <a:path w="1258570" h="825500">
                <a:moveTo>
                  <a:pt x="61988" y="780496"/>
                </a:moveTo>
                <a:lnTo>
                  <a:pt x="51366" y="787459"/>
                </a:lnTo>
                <a:lnTo>
                  <a:pt x="54847" y="792769"/>
                </a:lnTo>
                <a:lnTo>
                  <a:pt x="65469" y="785807"/>
                </a:lnTo>
                <a:lnTo>
                  <a:pt x="61988" y="780496"/>
                </a:lnTo>
                <a:close/>
              </a:path>
              <a:path w="1258570" h="825500">
                <a:moveTo>
                  <a:pt x="65469" y="785807"/>
                </a:moveTo>
                <a:lnTo>
                  <a:pt x="54847" y="792769"/>
                </a:lnTo>
                <a:lnTo>
                  <a:pt x="70033" y="792769"/>
                </a:lnTo>
                <a:lnTo>
                  <a:pt x="65469" y="785807"/>
                </a:lnTo>
                <a:close/>
              </a:path>
              <a:path w="1258570" h="825500">
                <a:moveTo>
                  <a:pt x="1193020" y="39118"/>
                </a:moveTo>
                <a:lnTo>
                  <a:pt x="61988" y="780496"/>
                </a:lnTo>
                <a:lnTo>
                  <a:pt x="65469" y="785807"/>
                </a:lnTo>
                <a:lnTo>
                  <a:pt x="1196501" y="44428"/>
                </a:lnTo>
                <a:lnTo>
                  <a:pt x="1193020" y="39118"/>
                </a:lnTo>
                <a:close/>
              </a:path>
              <a:path w="1258570" h="825500">
                <a:moveTo>
                  <a:pt x="1239781" y="32156"/>
                </a:moveTo>
                <a:lnTo>
                  <a:pt x="1203641" y="32156"/>
                </a:lnTo>
                <a:lnTo>
                  <a:pt x="1207123" y="37466"/>
                </a:lnTo>
                <a:lnTo>
                  <a:pt x="1196501" y="44428"/>
                </a:lnTo>
                <a:lnTo>
                  <a:pt x="1215647" y="73638"/>
                </a:lnTo>
                <a:lnTo>
                  <a:pt x="1239781" y="32156"/>
                </a:lnTo>
                <a:close/>
              </a:path>
              <a:path w="1258570" h="825500">
                <a:moveTo>
                  <a:pt x="1203641" y="32156"/>
                </a:moveTo>
                <a:lnTo>
                  <a:pt x="1193020" y="39118"/>
                </a:lnTo>
                <a:lnTo>
                  <a:pt x="1196501" y="44428"/>
                </a:lnTo>
                <a:lnTo>
                  <a:pt x="1207123" y="37466"/>
                </a:lnTo>
                <a:lnTo>
                  <a:pt x="1203641" y="32156"/>
                </a:lnTo>
                <a:close/>
              </a:path>
              <a:path w="1258570" h="825500">
                <a:moveTo>
                  <a:pt x="1258489" y="0"/>
                </a:moveTo>
                <a:lnTo>
                  <a:pt x="1173874" y="9908"/>
                </a:lnTo>
                <a:lnTo>
                  <a:pt x="1193020" y="39118"/>
                </a:lnTo>
                <a:lnTo>
                  <a:pt x="1203641" y="32156"/>
                </a:lnTo>
                <a:lnTo>
                  <a:pt x="1239781" y="32156"/>
                </a:lnTo>
                <a:lnTo>
                  <a:pt x="1258489" y="0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151507" y="4291076"/>
            <a:ext cx="2509520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DNS</a:t>
            </a: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Query</a:t>
            </a:r>
            <a:endParaRPr sz="180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</a:pPr>
            <a:r>
              <a:rPr sz="1800" spc="-10" dirty="0">
                <a:solidFill>
                  <a:srgbClr val="444949"/>
                </a:solidFill>
                <a:latin typeface="Calibri"/>
                <a:cs typeface="Calibri"/>
              </a:rPr>
              <a:t>For api.whatisthetime.com  </a:t>
            </a: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Alias </a:t>
            </a:r>
            <a:r>
              <a:rPr sz="1800" spc="-15" dirty="0">
                <a:solidFill>
                  <a:srgbClr val="444949"/>
                </a:solidFill>
                <a:latin typeface="Calibri"/>
                <a:cs typeface="Calibri"/>
              </a:rPr>
              <a:t>Record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spc="5" dirty="0">
                <a:solidFill>
                  <a:srgbClr val="444949"/>
                </a:solidFill>
                <a:latin typeface="Calibri"/>
                <a:cs typeface="Calibri"/>
              </a:rPr>
              <a:t>TTL </a:t>
            </a: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1</a:t>
            </a: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hour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093848" y="3644837"/>
            <a:ext cx="1318895" cy="92075"/>
          </a:xfrm>
          <a:custGeom>
            <a:avLst/>
            <a:gdLst/>
            <a:ahLst/>
            <a:cxnLst/>
            <a:rect l="l" t="t" r="r" b="b"/>
            <a:pathLst>
              <a:path w="1318895" h="92075">
                <a:moveTo>
                  <a:pt x="1242937" y="15386"/>
                </a:moveTo>
                <a:lnTo>
                  <a:pt x="1242476" y="50307"/>
                </a:lnTo>
                <a:lnTo>
                  <a:pt x="1255173" y="50474"/>
                </a:lnTo>
                <a:lnTo>
                  <a:pt x="1255089" y="56824"/>
                </a:lnTo>
                <a:lnTo>
                  <a:pt x="1242390" y="56824"/>
                </a:lnTo>
                <a:lnTo>
                  <a:pt x="1241932" y="91578"/>
                </a:lnTo>
                <a:lnTo>
                  <a:pt x="1313793" y="56824"/>
                </a:lnTo>
                <a:lnTo>
                  <a:pt x="1255089" y="56824"/>
                </a:lnTo>
                <a:lnTo>
                  <a:pt x="1242392" y="56657"/>
                </a:lnTo>
                <a:lnTo>
                  <a:pt x="1314139" y="56657"/>
                </a:lnTo>
                <a:lnTo>
                  <a:pt x="1318627" y="54486"/>
                </a:lnTo>
                <a:lnTo>
                  <a:pt x="1242937" y="15386"/>
                </a:lnTo>
                <a:close/>
              </a:path>
              <a:path w="1318895" h="92075">
                <a:moveTo>
                  <a:pt x="76695" y="0"/>
                </a:moveTo>
                <a:lnTo>
                  <a:pt x="0" y="37091"/>
                </a:lnTo>
                <a:lnTo>
                  <a:pt x="75690" y="76193"/>
                </a:lnTo>
                <a:lnTo>
                  <a:pt x="76151" y="41271"/>
                </a:lnTo>
                <a:lnTo>
                  <a:pt x="63451" y="41103"/>
                </a:lnTo>
                <a:lnTo>
                  <a:pt x="63535" y="34754"/>
                </a:lnTo>
                <a:lnTo>
                  <a:pt x="76237" y="34754"/>
                </a:lnTo>
                <a:lnTo>
                  <a:pt x="76695" y="0"/>
                </a:lnTo>
                <a:close/>
              </a:path>
              <a:path w="1318895" h="92075">
                <a:moveTo>
                  <a:pt x="1242476" y="50307"/>
                </a:moveTo>
                <a:lnTo>
                  <a:pt x="1242392" y="56657"/>
                </a:lnTo>
                <a:lnTo>
                  <a:pt x="1255089" y="56824"/>
                </a:lnTo>
                <a:lnTo>
                  <a:pt x="1255173" y="50474"/>
                </a:lnTo>
                <a:lnTo>
                  <a:pt x="1242476" y="50307"/>
                </a:lnTo>
                <a:close/>
              </a:path>
              <a:path w="1318895" h="92075">
                <a:moveTo>
                  <a:pt x="76235" y="34922"/>
                </a:moveTo>
                <a:lnTo>
                  <a:pt x="76151" y="41271"/>
                </a:lnTo>
                <a:lnTo>
                  <a:pt x="1242392" y="56657"/>
                </a:lnTo>
                <a:lnTo>
                  <a:pt x="1242476" y="50307"/>
                </a:lnTo>
                <a:lnTo>
                  <a:pt x="76235" y="34922"/>
                </a:lnTo>
                <a:close/>
              </a:path>
              <a:path w="1318895" h="92075">
                <a:moveTo>
                  <a:pt x="63535" y="34754"/>
                </a:moveTo>
                <a:lnTo>
                  <a:pt x="63451" y="41103"/>
                </a:lnTo>
                <a:lnTo>
                  <a:pt x="76151" y="41271"/>
                </a:lnTo>
                <a:lnTo>
                  <a:pt x="76235" y="34922"/>
                </a:lnTo>
                <a:lnTo>
                  <a:pt x="63535" y="34754"/>
                </a:lnTo>
                <a:close/>
              </a:path>
              <a:path w="1318895" h="92075">
                <a:moveTo>
                  <a:pt x="76237" y="34754"/>
                </a:moveTo>
                <a:lnTo>
                  <a:pt x="63535" y="34754"/>
                </a:lnTo>
                <a:lnTo>
                  <a:pt x="76235" y="34922"/>
                </a:lnTo>
                <a:lnTo>
                  <a:pt x="76237" y="34754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119325" y="4093768"/>
            <a:ext cx="1258570" cy="1075055"/>
          </a:xfrm>
          <a:custGeom>
            <a:avLst/>
            <a:gdLst/>
            <a:ahLst/>
            <a:cxnLst/>
            <a:rect l="l" t="t" r="r" b="b"/>
            <a:pathLst>
              <a:path w="1258570" h="1075054">
                <a:moveTo>
                  <a:pt x="1198483" y="1027806"/>
                </a:moveTo>
                <a:lnTo>
                  <a:pt x="1175801" y="1054362"/>
                </a:lnTo>
                <a:lnTo>
                  <a:pt x="1258488" y="1074879"/>
                </a:lnTo>
                <a:lnTo>
                  <a:pt x="1242059" y="1036052"/>
                </a:lnTo>
                <a:lnTo>
                  <a:pt x="1208137" y="1036052"/>
                </a:lnTo>
                <a:lnTo>
                  <a:pt x="1198483" y="1027806"/>
                </a:lnTo>
                <a:close/>
              </a:path>
              <a:path w="1258570" h="1075054">
                <a:moveTo>
                  <a:pt x="1202608" y="1022977"/>
                </a:moveTo>
                <a:lnTo>
                  <a:pt x="1198483" y="1027806"/>
                </a:lnTo>
                <a:lnTo>
                  <a:pt x="1208137" y="1036052"/>
                </a:lnTo>
                <a:lnTo>
                  <a:pt x="1212262" y="1031223"/>
                </a:lnTo>
                <a:lnTo>
                  <a:pt x="1202608" y="1022977"/>
                </a:lnTo>
                <a:close/>
              </a:path>
              <a:path w="1258570" h="1075054">
                <a:moveTo>
                  <a:pt x="1225290" y="996420"/>
                </a:moveTo>
                <a:lnTo>
                  <a:pt x="1202608" y="1022977"/>
                </a:lnTo>
                <a:lnTo>
                  <a:pt x="1212262" y="1031223"/>
                </a:lnTo>
                <a:lnTo>
                  <a:pt x="1208137" y="1036052"/>
                </a:lnTo>
                <a:lnTo>
                  <a:pt x="1242059" y="1036052"/>
                </a:lnTo>
                <a:lnTo>
                  <a:pt x="1225290" y="996420"/>
                </a:lnTo>
                <a:close/>
              </a:path>
              <a:path w="1258570" h="1075054">
                <a:moveTo>
                  <a:pt x="60004" y="47075"/>
                </a:moveTo>
                <a:lnTo>
                  <a:pt x="55880" y="51903"/>
                </a:lnTo>
                <a:lnTo>
                  <a:pt x="1198483" y="1027806"/>
                </a:lnTo>
                <a:lnTo>
                  <a:pt x="1202608" y="1022977"/>
                </a:lnTo>
                <a:lnTo>
                  <a:pt x="60004" y="47075"/>
                </a:lnTo>
                <a:close/>
              </a:path>
              <a:path w="1258570" h="1075054">
                <a:moveTo>
                  <a:pt x="0" y="0"/>
                </a:moveTo>
                <a:lnTo>
                  <a:pt x="33197" y="78460"/>
                </a:lnTo>
                <a:lnTo>
                  <a:pt x="55880" y="51903"/>
                </a:lnTo>
                <a:lnTo>
                  <a:pt x="46222" y="43654"/>
                </a:lnTo>
                <a:lnTo>
                  <a:pt x="50346" y="38826"/>
                </a:lnTo>
                <a:lnTo>
                  <a:pt x="67049" y="38826"/>
                </a:lnTo>
                <a:lnTo>
                  <a:pt x="82686" y="20518"/>
                </a:lnTo>
                <a:lnTo>
                  <a:pt x="0" y="0"/>
                </a:lnTo>
                <a:close/>
              </a:path>
              <a:path w="1258570" h="1075054">
                <a:moveTo>
                  <a:pt x="50346" y="38826"/>
                </a:moveTo>
                <a:lnTo>
                  <a:pt x="46222" y="43654"/>
                </a:lnTo>
                <a:lnTo>
                  <a:pt x="55880" y="51903"/>
                </a:lnTo>
                <a:lnTo>
                  <a:pt x="60004" y="47075"/>
                </a:lnTo>
                <a:lnTo>
                  <a:pt x="50346" y="38826"/>
                </a:lnTo>
                <a:close/>
              </a:path>
              <a:path w="1258570" h="1075054">
                <a:moveTo>
                  <a:pt x="67049" y="38826"/>
                </a:moveTo>
                <a:lnTo>
                  <a:pt x="50346" y="38826"/>
                </a:lnTo>
                <a:lnTo>
                  <a:pt x="60004" y="47075"/>
                </a:lnTo>
                <a:lnTo>
                  <a:pt x="67049" y="38826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166103" y="3236976"/>
            <a:ext cx="1021079" cy="102108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792442" y="1830382"/>
            <a:ext cx="1761489" cy="4077970"/>
          </a:xfrm>
          <a:custGeom>
            <a:avLst/>
            <a:gdLst/>
            <a:ahLst/>
            <a:cxnLst/>
            <a:rect l="l" t="t" r="r" b="b"/>
            <a:pathLst>
              <a:path w="1761490" h="4077970">
                <a:moveTo>
                  <a:pt x="0" y="0"/>
                </a:moveTo>
                <a:lnTo>
                  <a:pt x="1760872" y="0"/>
                </a:lnTo>
                <a:lnTo>
                  <a:pt x="1760872" y="4077388"/>
                </a:lnTo>
                <a:lnTo>
                  <a:pt x="0" y="4077388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A5A5A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5999777" y="1901444"/>
            <a:ext cx="1345565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b="1" spc="-5" dirty="0">
                <a:solidFill>
                  <a:srgbClr val="A5A5A5"/>
                </a:solidFill>
                <a:latin typeface="Calibri"/>
                <a:cs typeface="Calibri"/>
              </a:rPr>
              <a:t>Availability zone </a:t>
            </a:r>
            <a:r>
              <a:rPr sz="1100" b="1" dirty="0">
                <a:solidFill>
                  <a:srgbClr val="A5A5A5"/>
                </a:solidFill>
                <a:latin typeface="Calibri"/>
                <a:cs typeface="Calibri"/>
              </a:rPr>
              <a:t>1 to</a:t>
            </a:r>
            <a:r>
              <a:rPr sz="1100" b="1" spc="-40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100" b="1" dirty="0">
                <a:solidFill>
                  <a:srgbClr val="A5A5A5"/>
                </a:solidFill>
                <a:latin typeface="Calibri"/>
                <a:cs typeface="Calibri"/>
              </a:rPr>
              <a:t>3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8371766" y="1830382"/>
            <a:ext cx="1761489" cy="1515745"/>
          </a:xfrm>
          <a:custGeom>
            <a:avLst/>
            <a:gdLst/>
            <a:ahLst/>
            <a:cxnLst/>
            <a:rect l="l" t="t" r="r" b="b"/>
            <a:pathLst>
              <a:path w="1761490" h="1515745">
                <a:moveTo>
                  <a:pt x="0" y="0"/>
                </a:moveTo>
                <a:lnTo>
                  <a:pt x="1760872" y="0"/>
                </a:lnTo>
                <a:lnTo>
                  <a:pt x="1760872" y="1515602"/>
                </a:lnTo>
                <a:lnTo>
                  <a:pt x="0" y="1515602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A5A5A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8726740" y="1901444"/>
            <a:ext cx="1050925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5" dirty="0">
                <a:solidFill>
                  <a:srgbClr val="A5A5A5"/>
                </a:solidFill>
                <a:latin typeface="Calibri"/>
                <a:cs typeface="Calibri"/>
              </a:rPr>
              <a:t>Availability zone</a:t>
            </a:r>
            <a:r>
              <a:rPr sz="1100" spc="-5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A5A5A5"/>
                </a:solidFill>
                <a:latin typeface="Calibri"/>
                <a:cs typeface="Calibri"/>
              </a:rPr>
              <a:t>1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8906256" y="4282440"/>
            <a:ext cx="624840" cy="62788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7195025" y="2982742"/>
            <a:ext cx="1685289" cy="588645"/>
          </a:xfrm>
          <a:custGeom>
            <a:avLst/>
            <a:gdLst/>
            <a:ahLst/>
            <a:cxnLst/>
            <a:rect l="l" t="t" r="r" b="b"/>
            <a:pathLst>
              <a:path w="1685290" h="588645">
                <a:moveTo>
                  <a:pt x="60144" y="516233"/>
                </a:moveTo>
                <a:lnTo>
                  <a:pt x="0" y="576571"/>
                </a:lnTo>
                <a:lnTo>
                  <a:pt x="84357" y="588484"/>
                </a:lnTo>
                <a:lnTo>
                  <a:pt x="74611" y="559404"/>
                </a:lnTo>
                <a:lnTo>
                  <a:pt x="61219" y="559404"/>
                </a:lnTo>
                <a:lnTo>
                  <a:pt x="59202" y="553383"/>
                </a:lnTo>
                <a:lnTo>
                  <a:pt x="71242" y="549348"/>
                </a:lnTo>
                <a:lnTo>
                  <a:pt x="60144" y="516233"/>
                </a:lnTo>
                <a:close/>
              </a:path>
              <a:path w="1685290" h="588645">
                <a:moveTo>
                  <a:pt x="71242" y="549348"/>
                </a:moveTo>
                <a:lnTo>
                  <a:pt x="59202" y="553383"/>
                </a:lnTo>
                <a:lnTo>
                  <a:pt x="61219" y="559404"/>
                </a:lnTo>
                <a:lnTo>
                  <a:pt x="73259" y="555369"/>
                </a:lnTo>
                <a:lnTo>
                  <a:pt x="71242" y="549348"/>
                </a:lnTo>
                <a:close/>
              </a:path>
              <a:path w="1685290" h="588645">
                <a:moveTo>
                  <a:pt x="73259" y="555369"/>
                </a:moveTo>
                <a:lnTo>
                  <a:pt x="61219" y="559404"/>
                </a:lnTo>
                <a:lnTo>
                  <a:pt x="74611" y="559404"/>
                </a:lnTo>
                <a:lnTo>
                  <a:pt x="73259" y="555369"/>
                </a:lnTo>
                <a:close/>
              </a:path>
              <a:path w="1685290" h="588645">
                <a:moveTo>
                  <a:pt x="1611707" y="33113"/>
                </a:moveTo>
                <a:lnTo>
                  <a:pt x="71242" y="549348"/>
                </a:lnTo>
                <a:lnTo>
                  <a:pt x="73259" y="555369"/>
                </a:lnTo>
                <a:lnTo>
                  <a:pt x="1613725" y="39135"/>
                </a:lnTo>
                <a:lnTo>
                  <a:pt x="1611707" y="33113"/>
                </a:lnTo>
                <a:close/>
              </a:path>
              <a:path w="1685290" h="588645">
                <a:moveTo>
                  <a:pt x="1667855" y="29079"/>
                </a:moveTo>
                <a:lnTo>
                  <a:pt x="1623747" y="29079"/>
                </a:lnTo>
                <a:lnTo>
                  <a:pt x="1625765" y="35100"/>
                </a:lnTo>
                <a:lnTo>
                  <a:pt x="1613725" y="39135"/>
                </a:lnTo>
                <a:lnTo>
                  <a:pt x="1624822" y="72250"/>
                </a:lnTo>
                <a:lnTo>
                  <a:pt x="1667855" y="29079"/>
                </a:lnTo>
                <a:close/>
              </a:path>
              <a:path w="1685290" h="588645">
                <a:moveTo>
                  <a:pt x="1623747" y="29079"/>
                </a:moveTo>
                <a:lnTo>
                  <a:pt x="1611707" y="33113"/>
                </a:lnTo>
                <a:lnTo>
                  <a:pt x="1613725" y="39135"/>
                </a:lnTo>
                <a:lnTo>
                  <a:pt x="1625765" y="35100"/>
                </a:lnTo>
                <a:lnTo>
                  <a:pt x="1623747" y="29079"/>
                </a:lnTo>
                <a:close/>
              </a:path>
              <a:path w="1685290" h="588645">
                <a:moveTo>
                  <a:pt x="1600610" y="0"/>
                </a:moveTo>
                <a:lnTo>
                  <a:pt x="1611707" y="33113"/>
                </a:lnTo>
                <a:lnTo>
                  <a:pt x="1623747" y="29079"/>
                </a:lnTo>
                <a:lnTo>
                  <a:pt x="1667855" y="29079"/>
                </a:lnTo>
                <a:lnTo>
                  <a:pt x="1684967" y="11912"/>
                </a:lnTo>
                <a:lnTo>
                  <a:pt x="1600610" y="0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7185500" y="3720026"/>
            <a:ext cx="1741805" cy="283845"/>
          </a:xfrm>
          <a:custGeom>
            <a:avLst/>
            <a:gdLst/>
            <a:ahLst/>
            <a:cxnLst/>
            <a:rect l="l" t="t" r="r" b="b"/>
            <a:pathLst>
              <a:path w="1741804" h="283845">
                <a:moveTo>
                  <a:pt x="1665645" y="249176"/>
                </a:moveTo>
                <a:lnTo>
                  <a:pt x="1661111" y="283805"/>
                </a:lnTo>
                <a:lnTo>
                  <a:pt x="1741613" y="255921"/>
                </a:lnTo>
                <a:lnTo>
                  <a:pt x="1734064" y="250825"/>
                </a:lnTo>
                <a:lnTo>
                  <a:pt x="1678238" y="250825"/>
                </a:lnTo>
                <a:lnTo>
                  <a:pt x="1665645" y="249176"/>
                </a:lnTo>
                <a:close/>
              </a:path>
              <a:path w="1741804" h="283845">
                <a:moveTo>
                  <a:pt x="1666469" y="242880"/>
                </a:moveTo>
                <a:lnTo>
                  <a:pt x="1665645" y="249176"/>
                </a:lnTo>
                <a:lnTo>
                  <a:pt x="1678238" y="250825"/>
                </a:lnTo>
                <a:lnTo>
                  <a:pt x="1679063" y="244529"/>
                </a:lnTo>
                <a:lnTo>
                  <a:pt x="1666469" y="242880"/>
                </a:lnTo>
                <a:close/>
              </a:path>
              <a:path w="1741804" h="283845">
                <a:moveTo>
                  <a:pt x="1671003" y="208250"/>
                </a:moveTo>
                <a:lnTo>
                  <a:pt x="1666469" y="242880"/>
                </a:lnTo>
                <a:lnTo>
                  <a:pt x="1679063" y="244529"/>
                </a:lnTo>
                <a:lnTo>
                  <a:pt x="1678238" y="250825"/>
                </a:lnTo>
                <a:lnTo>
                  <a:pt x="1734064" y="250825"/>
                </a:lnTo>
                <a:lnTo>
                  <a:pt x="1671003" y="208250"/>
                </a:lnTo>
                <a:close/>
              </a:path>
              <a:path w="1741804" h="283845">
                <a:moveTo>
                  <a:pt x="75967" y="34629"/>
                </a:moveTo>
                <a:lnTo>
                  <a:pt x="75142" y="40924"/>
                </a:lnTo>
                <a:lnTo>
                  <a:pt x="1665645" y="249176"/>
                </a:lnTo>
                <a:lnTo>
                  <a:pt x="1666469" y="242880"/>
                </a:lnTo>
                <a:lnTo>
                  <a:pt x="75967" y="34629"/>
                </a:lnTo>
                <a:close/>
              </a:path>
              <a:path w="1741804" h="283845">
                <a:moveTo>
                  <a:pt x="80501" y="0"/>
                </a:moveTo>
                <a:lnTo>
                  <a:pt x="0" y="27884"/>
                </a:lnTo>
                <a:lnTo>
                  <a:pt x="70608" y="75554"/>
                </a:lnTo>
                <a:lnTo>
                  <a:pt x="75142" y="40924"/>
                </a:lnTo>
                <a:lnTo>
                  <a:pt x="62551" y="39276"/>
                </a:lnTo>
                <a:lnTo>
                  <a:pt x="63375" y="32980"/>
                </a:lnTo>
                <a:lnTo>
                  <a:pt x="76182" y="32980"/>
                </a:lnTo>
                <a:lnTo>
                  <a:pt x="80501" y="0"/>
                </a:lnTo>
                <a:close/>
              </a:path>
              <a:path w="1741804" h="283845">
                <a:moveTo>
                  <a:pt x="63375" y="32980"/>
                </a:moveTo>
                <a:lnTo>
                  <a:pt x="62551" y="39276"/>
                </a:lnTo>
                <a:lnTo>
                  <a:pt x="75142" y="40924"/>
                </a:lnTo>
                <a:lnTo>
                  <a:pt x="75967" y="34629"/>
                </a:lnTo>
                <a:lnTo>
                  <a:pt x="63375" y="32980"/>
                </a:lnTo>
                <a:close/>
              </a:path>
              <a:path w="1741804" h="283845">
                <a:moveTo>
                  <a:pt x="76182" y="32980"/>
                </a:moveTo>
                <a:lnTo>
                  <a:pt x="63375" y="32980"/>
                </a:lnTo>
                <a:lnTo>
                  <a:pt x="75967" y="34629"/>
                </a:lnTo>
                <a:lnTo>
                  <a:pt x="76182" y="32980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7217990" y="3935078"/>
            <a:ext cx="1689100" cy="669290"/>
          </a:xfrm>
          <a:custGeom>
            <a:avLst/>
            <a:gdLst/>
            <a:ahLst/>
            <a:cxnLst/>
            <a:rect l="l" t="t" r="r" b="b"/>
            <a:pathLst>
              <a:path w="1689100" h="669289">
                <a:moveTo>
                  <a:pt x="1616738" y="636362"/>
                </a:moveTo>
                <a:lnTo>
                  <a:pt x="1604147" y="668939"/>
                </a:lnTo>
                <a:lnTo>
                  <a:pt x="1688957" y="660873"/>
                </a:lnTo>
                <a:lnTo>
                  <a:pt x="1670818" y="640941"/>
                </a:lnTo>
                <a:lnTo>
                  <a:pt x="1628583" y="640941"/>
                </a:lnTo>
                <a:lnTo>
                  <a:pt x="1616738" y="636362"/>
                </a:lnTo>
                <a:close/>
              </a:path>
              <a:path w="1689100" h="669289">
                <a:moveTo>
                  <a:pt x="1619027" y="630439"/>
                </a:moveTo>
                <a:lnTo>
                  <a:pt x="1616738" y="636362"/>
                </a:lnTo>
                <a:lnTo>
                  <a:pt x="1628583" y="640941"/>
                </a:lnTo>
                <a:lnTo>
                  <a:pt x="1630871" y="635017"/>
                </a:lnTo>
                <a:lnTo>
                  <a:pt x="1619027" y="630439"/>
                </a:lnTo>
                <a:close/>
              </a:path>
              <a:path w="1689100" h="669289">
                <a:moveTo>
                  <a:pt x="1631618" y="597863"/>
                </a:moveTo>
                <a:lnTo>
                  <a:pt x="1619027" y="630439"/>
                </a:lnTo>
                <a:lnTo>
                  <a:pt x="1630871" y="635017"/>
                </a:lnTo>
                <a:lnTo>
                  <a:pt x="1628583" y="640941"/>
                </a:lnTo>
                <a:lnTo>
                  <a:pt x="1670818" y="640941"/>
                </a:lnTo>
                <a:lnTo>
                  <a:pt x="1631618" y="597863"/>
                </a:lnTo>
                <a:close/>
              </a:path>
              <a:path w="1689100" h="669289">
                <a:moveTo>
                  <a:pt x="72220" y="32576"/>
                </a:moveTo>
                <a:lnTo>
                  <a:pt x="69931" y="38498"/>
                </a:lnTo>
                <a:lnTo>
                  <a:pt x="1616738" y="636362"/>
                </a:lnTo>
                <a:lnTo>
                  <a:pt x="1619027" y="630439"/>
                </a:lnTo>
                <a:lnTo>
                  <a:pt x="72220" y="32576"/>
                </a:lnTo>
                <a:close/>
              </a:path>
              <a:path w="1689100" h="669289">
                <a:moveTo>
                  <a:pt x="84811" y="0"/>
                </a:moveTo>
                <a:lnTo>
                  <a:pt x="0" y="8065"/>
                </a:lnTo>
                <a:lnTo>
                  <a:pt x="57340" y="71075"/>
                </a:lnTo>
                <a:lnTo>
                  <a:pt x="69931" y="38498"/>
                </a:lnTo>
                <a:lnTo>
                  <a:pt x="58084" y="33919"/>
                </a:lnTo>
                <a:lnTo>
                  <a:pt x="60373" y="27997"/>
                </a:lnTo>
                <a:lnTo>
                  <a:pt x="73990" y="27997"/>
                </a:lnTo>
                <a:lnTo>
                  <a:pt x="84811" y="0"/>
                </a:lnTo>
                <a:close/>
              </a:path>
              <a:path w="1689100" h="669289">
                <a:moveTo>
                  <a:pt x="60373" y="27997"/>
                </a:moveTo>
                <a:lnTo>
                  <a:pt x="58084" y="33919"/>
                </a:lnTo>
                <a:lnTo>
                  <a:pt x="69931" y="38498"/>
                </a:lnTo>
                <a:lnTo>
                  <a:pt x="72220" y="32576"/>
                </a:lnTo>
                <a:lnTo>
                  <a:pt x="60373" y="27997"/>
                </a:lnTo>
                <a:close/>
              </a:path>
              <a:path w="1689100" h="669289">
                <a:moveTo>
                  <a:pt x="73990" y="27997"/>
                </a:moveTo>
                <a:lnTo>
                  <a:pt x="60373" y="27997"/>
                </a:lnTo>
                <a:lnTo>
                  <a:pt x="72220" y="32576"/>
                </a:lnTo>
                <a:lnTo>
                  <a:pt x="73990" y="27997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6027413" y="4352035"/>
            <a:ext cx="1338580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ELB</a:t>
            </a:r>
            <a:r>
              <a:rPr sz="1800" spc="-1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+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Health</a:t>
            </a:r>
            <a:r>
              <a:rPr sz="1800" spc="-4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Checks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+ </a:t>
            </a: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Multi</a:t>
            </a:r>
            <a:r>
              <a:rPr sz="1800" spc="-1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AZ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8202590" y="1280160"/>
            <a:ext cx="2193925" cy="5402580"/>
          </a:xfrm>
          <a:custGeom>
            <a:avLst/>
            <a:gdLst/>
            <a:ahLst/>
            <a:cxnLst/>
            <a:rect l="l" t="t" r="r" b="b"/>
            <a:pathLst>
              <a:path w="2193925" h="5402580">
                <a:moveTo>
                  <a:pt x="0" y="0"/>
                </a:moveTo>
                <a:lnTo>
                  <a:pt x="2193435" y="0"/>
                </a:lnTo>
                <a:lnTo>
                  <a:pt x="2193435" y="5401995"/>
                </a:lnTo>
                <a:lnTo>
                  <a:pt x="0" y="5401995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D8661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8756381" y="1517395"/>
            <a:ext cx="1086485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5" dirty="0">
                <a:solidFill>
                  <a:srgbClr val="D86613"/>
                </a:solidFill>
                <a:latin typeface="Calibri"/>
                <a:cs typeface="Calibri"/>
              </a:rPr>
              <a:t>Auto Scaling</a:t>
            </a:r>
            <a:r>
              <a:rPr sz="1100" spc="-80" dirty="0">
                <a:solidFill>
                  <a:srgbClr val="D86613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solidFill>
                  <a:srgbClr val="D86613"/>
                </a:solidFill>
                <a:latin typeface="Calibri"/>
                <a:cs typeface="Calibri"/>
              </a:rPr>
              <a:t>group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8202168" y="1307591"/>
            <a:ext cx="280416" cy="28041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8375546" y="3414406"/>
            <a:ext cx="1761489" cy="1515745"/>
          </a:xfrm>
          <a:custGeom>
            <a:avLst/>
            <a:gdLst/>
            <a:ahLst/>
            <a:cxnLst/>
            <a:rect l="l" t="t" r="r" b="b"/>
            <a:pathLst>
              <a:path w="1761490" h="1515745">
                <a:moveTo>
                  <a:pt x="0" y="0"/>
                </a:moveTo>
                <a:lnTo>
                  <a:pt x="1760872" y="0"/>
                </a:lnTo>
                <a:lnTo>
                  <a:pt x="1760872" y="1515602"/>
                </a:lnTo>
                <a:lnTo>
                  <a:pt x="0" y="1515602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A5A5A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8730521" y="3483355"/>
            <a:ext cx="1050925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5" dirty="0">
                <a:solidFill>
                  <a:srgbClr val="A5A5A5"/>
                </a:solidFill>
                <a:latin typeface="Calibri"/>
                <a:cs typeface="Calibri"/>
              </a:rPr>
              <a:t>Availability zone</a:t>
            </a:r>
            <a:r>
              <a:rPr sz="1100" spc="-5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A5A5A5"/>
                </a:solidFill>
                <a:latin typeface="Calibri"/>
                <a:cs typeface="Calibri"/>
              </a:rPr>
              <a:t>2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8371766" y="5022189"/>
            <a:ext cx="1761489" cy="1515745"/>
          </a:xfrm>
          <a:custGeom>
            <a:avLst/>
            <a:gdLst/>
            <a:ahLst/>
            <a:cxnLst/>
            <a:rect l="l" t="t" r="r" b="b"/>
            <a:pathLst>
              <a:path w="1761490" h="1515745">
                <a:moveTo>
                  <a:pt x="0" y="0"/>
                </a:moveTo>
                <a:lnTo>
                  <a:pt x="1760872" y="0"/>
                </a:lnTo>
                <a:lnTo>
                  <a:pt x="1760872" y="1515602"/>
                </a:lnTo>
                <a:lnTo>
                  <a:pt x="0" y="1515602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A5A5A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8726740" y="5092700"/>
            <a:ext cx="105092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5" dirty="0">
                <a:solidFill>
                  <a:srgbClr val="A5A5A5"/>
                </a:solidFill>
                <a:latin typeface="Calibri"/>
                <a:cs typeface="Calibri"/>
              </a:rPr>
              <a:t>Availability zone</a:t>
            </a:r>
            <a:r>
              <a:rPr sz="1100" spc="-5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A5A5A5"/>
                </a:solidFill>
                <a:latin typeface="Calibri"/>
                <a:cs typeface="Calibri"/>
              </a:rPr>
              <a:t>3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8924543" y="5522976"/>
            <a:ext cx="621792" cy="62179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8909304" y="2048255"/>
            <a:ext cx="618744" cy="61874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7185500" y="2357828"/>
            <a:ext cx="1724660" cy="1006475"/>
          </a:xfrm>
          <a:custGeom>
            <a:avLst/>
            <a:gdLst/>
            <a:ahLst/>
            <a:cxnLst/>
            <a:rect l="l" t="t" r="r" b="b"/>
            <a:pathLst>
              <a:path w="1724659" h="1006475">
                <a:moveTo>
                  <a:pt x="46608" y="934938"/>
                </a:moveTo>
                <a:lnTo>
                  <a:pt x="0" y="1006252"/>
                </a:lnTo>
                <a:lnTo>
                  <a:pt x="85016" y="1000751"/>
                </a:lnTo>
                <a:lnTo>
                  <a:pt x="71148" y="976988"/>
                </a:lnTo>
                <a:lnTo>
                  <a:pt x="56442" y="976988"/>
                </a:lnTo>
                <a:lnTo>
                  <a:pt x="53242" y="971504"/>
                </a:lnTo>
                <a:lnTo>
                  <a:pt x="64212" y="965102"/>
                </a:lnTo>
                <a:lnTo>
                  <a:pt x="46608" y="934938"/>
                </a:lnTo>
                <a:close/>
              </a:path>
              <a:path w="1724659" h="1006475">
                <a:moveTo>
                  <a:pt x="64212" y="965102"/>
                </a:moveTo>
                <a:lnTo>
                  <a:pt x="53242" y="971504"/>
                </a:lnTo>
                <a:lnTo>
                  <a:pt x="56442" y="976988"/>
                </a:lnTo>
                <a:lnTo>
                  <a:pt x="67412" y="970586"/>
                </a:lnTo>
                <a:lnTo>
                  <a:pt x="64212" y="965102"/>
                </a:lnTo>
                <a:close/>
              </a:path>
              <a:path w="1724659" h="1006475">
                <a:moveTo>
                  <a:pt x="67412" y="970586"/>
                </a:moveTo>
                <a:lnTo>
                  <a:pt x="56442" y="976988"/>
                </a:lnTo>
                <a:lnTo>
                  <a:pt x="71148" y="976988"/>
                </a:lnTo>
                <a:lnTo>
                  <a:pt x="67412" y="970586"/>
                </a:lnTo>
                <a:close/>
              </a:path>
              <a:path w="1724659" h="1006475">
                <a:moveTo>
                  <a:pt x="1656802" y="35666"/>
                </a:moveTo>
                <a:lnTo>
                  <a:pt x="64212" y="965102"/>
                </a:lnTo>
                <a:lnTo>
                  <a:pt x="67412" y="970586"/>
                </a:lnTo>
                <a:lnTo>
                  <a:pt x="1660002" y="41150"/>
                </a:lnTo>
                <a:lnTo>
                  <a:pt x="1656802" y="35666"/>
                </a:lnTo>
                <a:close/>
              </a:path>
              <a:path w="1724659" h="1006475">
                <a:moveTo>
                  <a:pt x="1705087" y="29267"/>
                </a:moveTo>
                <a:lnTo>
                  <a:pt x="1667767" y="29267"/>
                </a:lnTo>
                <a:lnTo>
                  <a:pt x="1670968" y="34751"/>
                </a:lnTo>
                <a:lnTo>
                  <a:pt x="1660002" y="41150"/>
                </a:lnTo>
                <a:lnTo>
                  <a:pt x="1677606" y="71314"/>
                </a:lnTo>
                <a:lnTo>
                  <a:pt x="1705087" y="29267"/>
                </a:lnTo>
                <a:close/>
              </a:path>
              <a:path w="1724659" h="1006475">
                <a:moveTo>
                  <a:pt x="1667767" y="29267"/>
                </a:moveTo>
                <a:lnTo>
                  <a:pt x="1656802" y="35666"/>
                </a:lnTo>
                <a:lnTo>
                  <a:pt x="1660002" y="41150"/>
                </a:lnTo>
                <a:lnTo>
                  <a:pt x="1670968" y="34751"/>
                </a:lnTo>
                <a:lnTo>
                  <a:pt x="1667767" y="29267"/>
                </a:lnTo>
                <a:close/>
              </a:path>
              <a:path w="1724659" h="1006475">
                <a:moveTo>
                  <a:pt x="1724215" y="0"/>
                </a:moveTo>
                <a:lnTo>
                  <a:pt x="1639199" y="5502"/>
                </a:lnTo>
                <a:lnTo>
                  <a:pt x="1656802" y="35666"/>
                </a:lnTo>
                <a:lnTo>
                  <a:pt x="1667767" y="29267"/>
                </a:lnTo>
                <a:lnTo>
                  <a:pt x="1705087" y="29267"/>
                </a:lnTo>
                <a:lnTo>
                  <a:pt x="1724215" y="0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7217990" y="4150563"/>
            <a:ext cx="1709420" cy="1684020"/>
          </a:xfrm>
          <a:custGeom>
            <a:avLst/>
            <a:gdLst/>
            <a:ahLst/>
            <a:cxnLst/>
            <a:rect l="l" t="t" r="r" b="b"/>
            <a:pathLst>
              <a:path w="1709420" h="1684020">
                <a:moveTo>
                  <a:pt x="1652607" y="1632389"/>
                </a:moveTo>
                <a:lnTo>
                  <a:pt x="1628098" y="1657269"/>
                </a:lnTo>
                <a:lnTo>
                  <a:pt x="1709121" y="1683602"/>
                </a:lnTo>
                <a:lnTo>
                  <a:pt x="1694665" y="1641299"/>
                </a:lnTo>
                <a:lnTo>
                  <a:pt x="1661652" y="1641299"/>
                </a:lnTo>
                <a:lnTo>
                  <a:pt x="1652607" y="1632389"/>
                </a:lnTo>
                <a:close/>
              </a:path>
              <a:path w="1709420" h="1684020">
                <a:moveTo>
                  <a:pt x="1657063" y="1627865"/>
                </a:moveTo>
                <a:lnTo>
                  <a:pt x="1652607" y="1632389"/>
                </a:lnTo>
                <a:lnTo>
                  <a:pt x="1661652" y="1641299"/>
                </a:lnTo>
                <a:lnTo>
                  <a:pt x="1666109" y="1636775"/>
                </a:lnTo>
                <a:lnTo>
                  <a:pt x="1657063" y="1627865"/>
                </a:lnTo>
                <a:close/>
              </a:path>
              <a:path w="1709420" h="1684020">
                <a:moveTo>
                  <a:pt x="1681572" y="1602983"/>
                </a:moveTo>
                <a:lnTo>
                  <a:pt x="1657063" y="1627865"/>
                </a:lnTo>
                <a:lnTo>
                  <a:pt x="1666109" y="1636775"/>
                </a:lnTo>
                <a:lnTo>
                  <a:pt x="1661652" y="1641299"/>
                </a:lnTo>
                <a:lnTo>
                  <a:pt x="1694665" y="1641299"/>
                </a:lnTo>
                <a:lnTo>
                  <a:pt x="1681572" y="1602983"/>
                </a:lnTo>
                <a:close/>
              </a:path>
              <a:path w="1709420" h="1684020">
                <a:moveTo>
                  <a:pt x="56514" y="51212"/>
                </a:moveTo>
                <a:lnTo>
                  <a:pt x="52057" y="55736"/>
                </a:lnTo>
                <a:lnTo>
                  <a:pt x="1652607" y="1632389"/>
                </a:lnTo>
                <a:lnTo>
                  <a:pt x="1657063" y="1627865"/>
                </a:lnTo>
                <a:lnTo>
                  <a:pt x="56514" y="51212"/>
                </a:lnTo>
                <a:close/>
              </a:path>
              <a:path w="1709420" h="1684020">
                <a:moveTo>
                  <a:pt x="0" y="0"/>
                </a:moveTo>
                <a:lnTo>
                  <a:pt x="27548" y="80617"/>
                </a:lnTo>
                <a:lnTo>
                  <a:pt x="52057" y="55736"/>
                </a:lnTo>
                <a:lnTo>
                  <a:pt x="43012" y="46826"/>
                </a:lnTo>
                <a:lnTo>
                  <a:pt x="47468" y="42302"/>
                </a:lnTo>
                <a:lnTo>
                  <a:pt x="65291" y="42302"/>
                </a:lnTo>
                <a:lnTo>
                  <a:pt x="81023" y="26332"/>
                </a:lnTo>
                <a:lnTo>
                  <a:pt x="0" y="0"/>
                </a:lnTo>
                <a:close/>
              </a:path>
              <a:path w="1709420" h="1684020">
                <a:moveTo>
                  <a:pt x="47468" y="42302"/>
                </a:moveTo>
                <a:lnTo>
                  <a:pt x="43012" y="46826"/>
                </a:lnTo>
                <a:lnTo>
                  <a:pt x="52057" y="55736"/>
                </a:lnTo>
                <a:lnTo>
                  <a:pt x="56514" y="51212"/>
                </a:lnTo>
                <a:lnTo>
                  <a:pt x="47468" y="42302"/>
                </a:lnTo>
                <a:close/>
              </a:path>
              <a:path w="1709420" h="1684020">
                <a:moveTo>
                  <a:pt x="65291" y="42302"/>
                </a:moveTo>
                <a:lnTo>
                  <a:pt x="47468" y="42302"/>
                </a:lnTo>
                <a:lnTo>
                  <a:pt x="56514" y="51212"/>
                </a:lnTo>
                <a:lnTo>
                  <a:pt x="65291" y="42302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74326651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1892" y="6464300"/>
            <a:ext cx="127698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16939" y="374395"/>
            <a:ext cx="9065260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70" dirty="0"/>
              <a:t>Minimum </a:t>
            </a:r>
            <a:r>
              <a:rPr spc="-5" dirty="0"/>
              <a:t>2 </a:t>
            </a:r>
            <a:r>
              <a:rPr spc="-30" dirty="0"/>
              <a:t>AZ </a:t>
            </a:r>
            <a:r>
              <a:rPr spc="325" dirty="0"/>
              <a:t>=&gt; </a:t>
            </a:r>
            <a:r>
              <a:rPr spc="-150" dirty="0"/>
              <a:t>Let’s </a:t>
            </a:r>
            <a:r>
              <a:rPr spc="-75" dirty="0"/>
              <a:t>reserve</a:t>
            </a:r>
            <a:r>
              <a:rPr spc="-325" dirty="0"/>
              <a:t> </a:t>
            </a:r>
            <a:r>
              <a:rPr spc="-70" dirty="0"/>
              <a:t>capacity</a:t>
            </a:r>
          </a:p>
        </p:txBody>
      </p:sp>
      <p:sp>
        <p:nvSpPr>
          <p:cNvPr id="5" name="object 5"/>
          <p:cNvSpPr/>
          <p:nvPr/>
        </p:nvSpPr>
        <p:spPr>
          <a:xfrm>
            <a:off x="3564684" y="3709708"/>
            <a:ext cx="2604135" cy="76200"/>
          </a:xfrm>
          <a:custGeom>
            <a:avLst/>
            <a:gdLst/>
            <a:ahLst/>
            <a:cxnLst/>
            <a:rect l="l" t="t" r="r" b="b"/>
            <a:pathLst>
              <a:path w="2604135" h="76200">
                <a:moveTo>
                  <a:pt x="2527521" y="41275"/>
                </a:moveTo>
                <a:lnTo>
                  <a:pt x="2527473" y="76200"/>
                </a:lnTo>
                <a:lnTo>
                  <a:pt x="2597525" y="41292"/>
                </a:lnTo>
                <a:lnTo>
                  <a:pt x="2540215" y="41292"/>
                </a:lnTo>
                <a:lnTo>
                  <a:pt x="2527521" y="41275"/>
                </a:lnTo>
                <a:close/>
              </a:path>
              <a:path w="2604135" h="76200">
                <a:moveTo>
                  <a:pt x="2527529" y="34925"/>
                </a:moveTo>
                <a:lnTo>
                  <a:pt x="2527521" y="41275"/>
                </a:lnTo>
                <a:lnTo>
                  <a:pt x="2540215" y="41292"/>
                </a:lnTo>
                <a:lnTo>
                  <a:pt x="2540224" y="34942"/>
                </a:lnTo>
                <a:lnTo>
                  <a:pt x="2527529" y="34925"/>
                </a:lnTo>
                <a:close/>
              </a:path>
              <a:path w="2604135" h="76200">
                <a:moveTo>
                  <a:pt x="2527576" y="0"/>
                </a:moveTo>
                <a:lnTo>
                  <a:pt x="2527529" y="34925"/>
                </a:lnTo>
                <a:lnTo>
                  <a:pt x="2540224" y="34942"/>
                </a:lnTo>
                <a:lnTo>
                  <a:pt x="2540215" y="41292"/>
                </a:lnTo>
                <a:lnTo>
                  <a:pt x="2597525" y="41292"/>
                </a:lnTo>
                <a:lnTo>
                  <a:pt x="2603726" y="38202"/>
                </a:lnTo>
                <a:lnTo>
                  <a:pt x="2527576" y="0"/>
                </a:lnTo>
                <a:close/>
              </a:path>
              <a:path w="2604135" h="76200">
                <a:moveTo>
                  <a:pt x="8" y="31529"/>
                </a:moveTo>
                <a:lnTo>
                  <a:pt x="0" y="37879"/>
                </a:lnTo>
                <a:lnTo>
                  <a:pt x="2527521" y="41275"/>
                </a:lnTo>
                <a:lnTo>
                  <a:pt x="2527529" y="34925"/>
                </a:lnTo>
                <a:lnTo>
                  <a:pt x="8" y="31529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924543" y="3666744"/>
            <a:ext cx="621792" cy="6187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410967" y="3191255"/>
            <a:ext cx="1048511" cy="101803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92023" y="3230879"/>
            <a:ext cx="902208" cy="90220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51507" y="4291076"/>
            <a:ext cx="2509520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DNS</a:t>
            </a: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Query</a:t>
            </a:r>
            <a:endParaRPr sz="180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</a:pPr>
            <a:r>
              <a:rPr sz="1800" spc="-10" dirty="0">
                <a:solidFill>
                  <a:srgbClr val="444949"/>
                </a:solidFill>
                <a:latin typeface="Calibri"/>
                <a:cs typeface="Calibri"/>
              </a:rPr>
              <a:t>For api.whatisthetime.com  </a:t>
            </a: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Alias </a:t>
            </a:r>
            <a:r>
              <a:rPr sz="1800" spc="-15" dirty="0">
                <a:solidFill>
                  <a:srgbClr val="444949"/>
                </a:solidFill>
                <a:latin typeface="Calibri"/>
                <a:cs typeface="Calibri"/>
              </a:rPr>
              <a:t>Record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spc="5" dirty="0">
                <a:solidFill>
                  <a:srgbClr val="444949"/>
                </a:solidFill>
                <a:latin typeface="Calibri"/>
                <a:cs typeface="Calibri"/>
              </a:rPr>
              <a:t>TTL </a:t>
            </a: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1</a:t>
            </a: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hour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093848" y="3644837"/>
            <a:ext cx="1318895" cy="92075"/>
          </a:xfrm>
          <a:custGeom>
            <a:avLst/>
            <a:gdLst/>
            <a:ahLst/>
            <a:cxnLst/>
            <a:rect l="l" t="t" r="r" b="b"/>
            <a:pathLst>
              <a:path w="1318895" h="92075">
                <a:moveTo>
                  <a:pt x="1242937" y="15386"/>
                </a:moveTo>
                <a:lnTo>
                  <a:pt x="1242476" y="50307"/>
                </a:lnTo>
                <a:lnTo>
                  <a:pt x="1255173" y="50474"/>
                </a:lnTo>
                <a:lnTo>
                  <a:pt x="1255089" y="56824"/>
                </a:lnTo>
                <a:lnTo>
                  <a:pt x="1242390" y="56824"/>
                </a:lnTo>
                <a:lnTo>
                  <a:pt x="1241932" y="91578"/>
                </a:lnTo>
                <a:lnTo>
                  <a:pt x="1313793" y="56824"/>
                </a:lnTo>
                <a:lnTo>
                  <a:pt x="1255089" y="56824"/>
                </a:lnTo>
                <a:lnTo>
                  <a:pt x="1242392" y="56657"/>
                </a:lnTo>
                <a:lnTo>
                  <a:pt x="1314139" y="56657"/>
                </a:lnTo>
                <a:lnTo>
                  <a:pt x="1318627" y="54486"/>
                </a:lnTo>
                <a:lnTo>
                  <a:pt x="1242937" y="15386"/>
                </a:lnTo>
                <a:close/>
              </a:path>
              <a:path w="1318895" h="92075">
                <a:moveTo>
                  <a:pt x="76695" y="0"/>
                </a:moveTo>
                <a:lnTo>
                  <a:pt x="0" y="37091"/>
                </a:lnTo>
                <a:lnTo>
                  <a:pt x="75690" y="76193"/>
                </a:lnTo>
                <a:lnTo>
                  <a:pt x="76151" y="41271"/>
                </a:lnTo>
                <a:lnTo>
                  <a:pt x="63451" y="41103"/>
                </a:lnTo>
                <a:lnTo>
                  <a:pt x="63535" y="34754"/>
                </a:lnTo>
                <a:lnTo>
                  <a:pt x="76237" y="34754"/>
                </a:lnTo>
                <a:lnTo>
                  <a:pt x="76695" y="0"/>
                </a:lnTo>
                <a:close/>
              </a:path>
              <a:path w="1318895" h="92075">
                <a:moveTo>
                  <a:pt x="1242476" y="50307"/>
                </a:moveTo>
                <a:lnTo>
                  <a:pt x="1242392" y="56657"/>
                </a:lnTo>
                <a:lnTo>
                  <a:pt x="1255089" y="56824"/>
                </a:lnTo>
                <a:lnTo>
                  <a:pt x="1255173" y="50474"/>
                </a:lnTo>
                <a:lnTo>
                  <a:pt x="1242476" y="50307"/>
                </a:lnTo>
                <a:close/>
              </a:path>
              <a:path w="1318895" h="92075">
                <a:moveTo>
                  <a:pt x="76235" y="34922"/>
                </a:moveTo>
                <a:lnTo>
                  <a:pt x="76151" y="41271"/>
                </a:lnTo>
                <a:lnTo>
                  <a:pt x="1242392" y="56657"/>
                </a:lnTo>
                <a:lnTo>
                  <a:pt x="1242476" y="50307"/>
                </a:lnTo>
                <a:lnTo>
                  <a:pt x="76235" y="34922"/>
                </a:lnTo>
                <a:close/>
              </a:path>
              <a:path w="1318895" h="92075">
                <a:moveTo>
                  <a:pt x="63535" y="34754"/>
                </a:moveTo>
                <a:lnTo>
                  <a:pt x="63451" y="41103"/>
                </a:lnTo>
                <a:lnTo>
                  <a:pt x="76151" y="41271"/>
                </a:lnTo>
                <a:lnTo>
                  <a:pt x="76235" y="34922"/>
                </a:lnTo>
                <a:lnTo>
                  <a:pt x="63535" y="34754"/>
                </a:lnTo>
                <a:close/>
              </a:path>
              <a:path w="1318895" h="92075">
                <a:moveTo>
                  <a:pt x="76237" y="34754"/>
                </a:moveTo>
                <a:lnTo>
                  <a:pt x="63535" y="34754"/>
                </a:lnTo>
                <a:lnTo>
                  <a:pt x="76235" y="34922"/>
                </a:lnTo>
                <a:lnTo>
                  <a:pt x="76237" y="34754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166103" y="3236976"/>
            <a:ext cx="1021079" cy="102108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792442" y="1830382"/>
            <a:ext cx="1761489" cy="4077970"/>
          </a:xfrm>
          <a:custGeom>
            <a:avLst/>
            <a:gdLst/>
            <a:ahLst/>
            <a:cxnLst/>
            <a:rect l="l" t="t" r="r" b="b"/>
            <a:pathLst>
              <a:path w="1761490" h="4077970">
                <a:moveTo>
                  <a:pt x="0" y="0"/>
                </a:moveTo>
                <a:lnTo>
                  <a:pt x="1760872" y="0"/>
                </a:lnTo>
                <a:lnTo>
                  <a:pt x="1760872" y="4077388"/>
                </a:lnTo>
                <a:lnTo>
                  <a:pt x="0" y="4077388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A5A5A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5999777" y="1901444"/>
            <a:ext cx="1345565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b="1" spc="-5" dirty="0">
                <a:solidFill>
                  <a:srgbClr val="A5A5A5"/>
                </a:solidFill>
                <a:latin typeface="Calibri"/>
                <a:cs typeface="Calibri"/>
              </a:rPr>
              <a:t>Availability zone </a:t>
            </a:r>
            <a:r>
              <a:rPr sz="1100" b="1" dirty="0">
                <a:solidFill>
                  <a:srgbClr val="A5A5A5"/>
                </a:solidFill>
                <a:latin typeface="Calibri"/>
                <a:cs typeface="Calibri"/>
              </a:rPr>
              <a:t>1 to</a:t>
            </a:r>
            <a:r>
              <a:rPr sz="1100" b="1" spc="-40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100" b="1" dirty="0">
                <a:solidFill>
                  <a:srgbClr val="A5A5A5"/>
                </a:solidFill>
                <a:latin typeface="Calibri"/>
                <a:cs typeface="Calibri"/>
              </a:rPr>
              <a:t>3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8371766" y="1830382"/>
            <a:ext cx="1761489" cy="1515745"/>
          </a:xfrm>
          <a:custGeom>
            <a:avLst/>
            <a:gdLst/>
            <a:ahLst/>
            <a:cxnLst/>
            <a:rect l="l" t="t" r="r" b="b"/>
            <a:pathLst>
              <a:path w="1761490" h="1515745">
                <a:moveTo>
                  <a:pt x="0" y="0"/>
                </a:moveTo>
                <a:lnTo>
                  <a:pt x="1760872" y="0"/>
                </a:lnTo>
                <a:lnTo>
                  <a:pt x="1760872" y="1515602"/>
                </a:lnTo>
                <a:lnTo>
                  <a:pt x="0" y="1515602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A5A5A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8726740" y="1901444"/>
            <a:ext cx="1050925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5" dirty="0">
                <a:solidFill>
                  <a:srgbClr val="A5A5A5"/>
                </a:solidFill>
                <a:latin typeface="Calibri"/>
                <a:cs typeface="Calibri"/>
              </a:rPr>
              <a:t>Availability zone</a:t>
            </a:r>
            <a:r>
              <a:rPr sz="1100" spc="-5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A5A5A5"/>
                </a:solidFill>
                <a:latin typeface="Calibri"/>
                <a:cs typeface="Calibri"/>
              </a:rPr>
              <a:t>1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7185500" y="3720026"/>
            <a:ext cx="1741805" cy="283845"/>
          </a:xfrm>
          <a:custGeom>
            <a:avLst/>
            <a:gdLst/>
            <a:ahLst/>
            <a:cxnLst/>
            <a:rect l="l" t="t" r="r" b="b"/>
            <a:pathLst>
              <a:path w="1741804" h="283845">
                <a:moveTo>
                  <a:pt x="1665645" y="249176"/>
                </a:moveTo>
                <a:lnTo>
                  <a:pt x="1661111" y="283805"/>
                </a:lnTo>
                <a:lnTo>
                  <a:pt x="1741613" y="255921"/>
                </a:lnTo>
                <a:lnTo>
                  <a:pt x="1734064" y="250825"/>
                </a:lnTo>
                <a:lnTo>
                  <a:pt x="1678238" y="250825"/>
                </a:lnTo>
                <a:lnTo>
                  <a:pt x="1665645" y="249176"/>
                </a:lnTo>
                <a:close/>
              </a:path>
              <a:path w="1741804" h="283845">
                <a:moveTo>
                  <a:pt x="1666469" y="242880"/>
                </a:moveTo>
                <a:lnTo>
                  <a:pt x="1665645" y="249176"/>
                </a:lnTo>
                <a:lnTo>
                  <a:pt x="1678238" y="250825"/>
                </a:lnTo>
                <a:lnTo>
                  <a:pt x="1679063" y="244529"/>
                </a:lnTo>
                <a:lnTo>
                  <a:pt x="1666469" y="242880"/>
                </a:lnTo>
                <a:close/>
              </a:path>
              <a:path w="1741804" h="283845">
                <a:moveTo>
                  <a:pt x="1671003" y="208250"/>
                </a:moveTo>
                <a:lnTo>
                  <a:pt x="1666469" y="242880"/>
                </a:lnTo>
                <a:lnTo>
                  <a:pt x="1679063" y="244529"/>
                </a:lnTo>
                <a:lnTo>
                  <a:pt x="1678238" y="250825"/>
                </a:lnTo>
                <a:lnTo>
                  <a:pt x="1734064" y="250825"/>
                </a:lnTo>
                <a:lnTo>
                  <a:pt x="1671003" y="208250"/>
                </a:lnTo>
                <a:close/>
              </a:path>
              <a:path w="1741804" h="283845">
                <a:moveTo>
                  <a:pt x="75967" y="34629"/>
                </a:moveTo>
                <a:lnTo>
                  <a:pt x="75142" y="40924"/>
                </a:lnTo>
                <a:lnTo>
                  <a:pt x="1665645" y="249176"/>
                </a:lnTo>
                <a:lnTo>
                  <a:pt x="1666469" y="242880"/>
                </a:lnTo>
                <a:lnTo>
                  <a:pt x="75967" y="34629"/>
                </a:lnTo>
                <a:close/>
              </a:path>
              <a:path w="1741804" h="283845">
                <a:moveTo>
                  <a:pt x="80501" y="0"/>
                </a:moveTo>
                <a:lnTo>
                  <a:pt x="0" y="27884"/>
                </a:lnTo>
                <a:lnTo>
                  <a:pt x="70608" y="75554"/>
                </a:lnTo>
                <a:lnTo>
                  <a:pt x="75142" y="40924"/>
                </a:lnTo>
                <a:lnTo>
                  <a:pt x="62551" y="39276"/>
                </a:lnTo>
                <a:lnTo>
                  <a:pt x="63375" y="32980"/>
                </a:lnTo>
                <a:lnTo>
                  <a:pt x="76182" y="32980"/>
                </a:lnTo>
                <a:lnTo>
                  <a:pt x="80501" y="0"/>
                </a:lnTo>
                <a:close/>
              </a:path>
              <a:path w="1741804" h="283845">
                <a:moveTo>
                  <a:pt x="63375" y="32980"/>
                </a:moveTo>
                <a:lnTo>
                  <a:pt x="62551" y="39276"/>
                </a:lnTo>
                <a:lnTo>
                  <a:pt x="75142" y="40924"/>
                </a:lnTo>
                <a:lnTo>
                  <a:pt x="75967" y="34629"/>
                </a:lnTo>
                <a:lnTo>
                  <a:pt x="63375" y="32980"/>
                </a:lnTo>
                <a:close/>
              </a:path>
              <a:path w="1741804" h="283845">
                <a:moveTo>
                  <a:pt x="76182" y="32980"/>
                </a:moveTo>
                <a:lnTo>
                  <a:pt x="63375" y="32980"/>
                </a:lnTo>
                <a:lnTo>
                  <a:pt x="75967" y="34629"/>
                </a:lnTo>
                <a:lnTo>
                  <a:pt x="76182" y="32980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6027413" y="4352035"/>
            <a:ext cx="1338580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ELB</a:t>
            </a:r>
            <a:r>
              <a:rPr sz="1800" spc="-1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+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Health</a:t>
            </a:r>
            <a:r>
              <a:rPr sz="1800" spc="-4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Checks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+ </a:t>
            </a: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Multi</a:t>
            </a:r>
            <a:r>
              <a:rPr sz="1800" spc="-1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AZ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8202590" y="1280160"/>
            <a:ext cx="2193925" cy="5402580"/>
          </a:xfrm>
          <a:custGeom>
            <a:avLst/>
            <a:gdLst/>
            <a:ahLst/>
            <a:cxnLst/>
            <a:rect l="l" t="t" r="r" b="b"/>
            <a:pathLst>
              <a:path w="2193925" h="5402580">
                <a:moveTo>
                  <a:pt x="0" y="0"/>
                </a:moveTo>
                <a:lnTo>
                  <a:pt x="2193435" y="0"/>
                </a:lnTo>
                <a:lnTo>
                  <a:pt x="2193435" y="5401995"/>
                </a:lnTo>
                <a:lnTo>
                  <a:pt x="0" y="5401995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D8661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8756381" y="1517395"/>
            <a:ext cx="1086485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5" dirty="0">
                <a:solidFill>
                  <a:srgbClr val="D86613"/>
                </a:solidFill>
                <a:latin typeface="Calibri"/>
                <a:cs typeface="Calibri"/>
              </a:rPr>
              <a:t>Auto Scaling</a:t>
            </a:r>
            <a:r>
              <a:rPr sz="1100" spc="-80" dirty="0">
                <a:solidFill>
                  <a:srgbClr val="D86613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solidFill>
                  <a:srgbClr val="D86613"/>
                </a:solidFill>
                <a:latin typeface="Calibri"/>
                <a:cs typeface="Calibri"/>
              </a:rPr>
              <a:t>group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8202168" y="1307591"/>
            <a:ext cx="280416" cy="28041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8375546" y="3414406"/>
            <a:ext cx="1761489" cy="1515745"/>
          </a:xfrm>
          <a:prstGeom prst="rect">
            <a:avLst/>
          </a:prstGeom>
          <a:ln w="12700">
            <a:solidFill>
              <a:srgbClr val="A5A5A5"/>
            </a:solidFill>
          </a:ln>
        </p:spPr>
        <p:txBody>
          <a:bodyPr vert="horz" wrap="square" lIns="0" tIns="81915" rIns="0" bIns="0" rtlCol="0">
            <a:spAutoFit/>
          </a:bodyPr>
          <a:lstStyle/>
          <a:p>
            <a:pPr marL="367665">
              <a:lnSpc>
                <a:spcPct val="100000"/>
              </a:lnSpc>
              <a:spcBef>
                <a:spcPts val="645"/>
              </a:spcBef>
            </a:pPr>
            <a:r>
              <a:rPr sz="1100" spc="-5" dirty="0">
                <a:solidFill>
                  <a:srgbClr val="A5A5A5"/>
                </a:solidFill>
                <a:latin typeface="Calibri"/>
                <a:cs typeface="Calibri"/>
              </a:rPr>
              <a:t>Availability zone</a:t>
            </a:r>
            <a:r>
              <a:rPr sz="1100" spc="-10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A5A5A5"/>
                </a:solidFill>
                <a:latin typeface="Calibri"/>
                <a:cs typeface="Calibri"/>
              </a:rPr>
              <a:t>2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8909304" y="2048255"/>
            <a:ext cx="618744" cy="61874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185500" y="2357828"/>
            <a:ext cx="1724660" cy="1006475"/>
          </a:xfrm>
          <a:custGeom>
            <a:avLst/>
            <a:gdLst/>
            <a:ahLst/>
            <a:cxnLst/>
            <a:rect l="l" t="t" r="r" b="b"/>
            <a:pathLst>
              <a:path w="1724659" h="1006475">
                <a:moveTo>
                  <a:pt x="46608" y="934938"/>
                </a:moveTo>
                <a:lnTo>
                  <a:pt x="0" y="1006252"/>
                </a:lnTo>
                <a:lnTo>
                  <a:pt x="85016" y="1000751"/>
                </a:lnTo>
                <a:lnTo>
                  <a:pt x="71148" y="976988"/>
                </a:lnTo>
                <a:lnTo>
                  <a:pt x="56442" y="976988"/>
                </a:lnTo>
                <a:lnTo>
                  <a:pt x="53242" y="971504"/>
                </a:lnTo>
                <a:lnTo>
                  <a:pt x="64212" y="965102"/>
                </a:lnTo>
                <a:lnTo>
                  <a:pt x="46608" y="934938"/>
                </a:lnTo>
                <a:close/>
              </a:path>
              <a:path w="1724659" h="1006475">
                <a:moveTo>
                  <a:pt x="64212" y="965102"/>
                </a:moveTo>
                <a:lnTo>
                  <a:pt x="53242" y="971504"/>
                </a:lnTo>
                <a:lnTo>
                  <a:pt x="56442" y="976988"/>
                </a:lnTo>
                <a:lnTo>
                  <a:pt x="67412" y="970586"/>
                </a:lnTo>
                <a:lnTo>
                  <a:pt x="64212" y="965102"/>
                </a:lnTo>
                <a:close/>
              </a:path>
              <a:path w="1724659" h="1006475">
                <a:moveTo>
                  <a:pt x="67412" y="970586"/>
                </a:moveTo>
                <a:lnTo>
                  <a:pt x="56442" y="976988"/>
                </a:lnTo>
                <a:lnTo>
                  <a:pt x="71148" y="976988"/>
                </a:lnTo>
                <a:lnTo>
                  <a:pt x="67412" y="970586"/>
                </a:lnTo>
                <a:close/>
              </a:path>
              <a:path w="1724659" h="1006475">
                <a:moveTo>
                  <a:pt x="1656802" y="35666"/>
                </a:moveTo>
                <a:lnTo>
                  <a:pt x="64212" y="965102"/>
                </a:lnTo>
                <a:lnTo>
                  <a:pt x="67412" y="970586"/>
                </a:lnTo>
                <a:lnTo>
                  <a:pt x="1660002" y="41150"/>
                </a:lnTo>
                <a:lnTo>
                  <a:pt x="1656802" y="35666"/>
                </a:lnTo>
                <a:close/>
              </a:path>
              <a:path w="1724659" h="1006475">
                <a:moveTo>
                  <a:pt x="1705087" y="29267"/>
                </a:moveTo>
                <a:lnTo>
                  <a:pt x="1667767" y="29267"/>
                </a:lnTo>
                <a:lnTo>
                  <a:pt x="1670968" y="34751"/>
                </a:lnTo>
                <a:lnTo>
                  <a:pt x="1660002" y="41150"/>
                </a:lnTo>
                <a:lnTo>
                  <a:pt x="1677606" y="71314"/>
                </a:lnTo>
                <a:lnTo>
                  <a:pt x="1705087" y="29267"/>
                </a:lnTo>
                <a:close/>
              </a:path>
              <a:path w="1724659" h="1006475">
                <a:moveTo>
                  <a:pt x="1667767" y="29267"/>
                </a:moveTo>
                <a:lnTo>
                  <a:pt x="1656802" y="35666"/>
                </a:lnTo>
                <a:lnTo>
                  <a:pt x="1660002" y="41150"/>
                </a:lnTo>
                <a:lnTo>
                  <a:pt x="1670968" y="34751"/>
                </a:lnTo>
                <a:lnTo>
                  <a:pt x="1667767" y="29267"/>
                </a:lnTo>
                <a:close/>
              </a:path>
              <a:path w="1724659" h="1006475">
                <a:moveTo>
                  <a:pt x="1724215" y="0"/>
                </a:moveTo>
                <a:lnTo>
                  <a:pt x="1639199" y="5502"/>
                </a:lnTo>
                <a:lnTo>
                  <a:pt x="1656802" y="35666"/>
                </a:lnTo>
                <a:lnTo>
                  <a:pt x="1667767" y="29267"/>
                </a:lnTo>
                <a:lnTo>
                  <a:pt x="1705087" y="29267"/>
                </a:lnTo>
                <a:lnTo>
                  <a:pt x="1724215" y="0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8420097" y="5565140"/>
            <a:ext cx="1919605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Minimum</a:t>
            </a:r>
            <a:r>
              <a:rPr sz="1800" spc="-1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capacity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= </a:t>
            </a:r>
            <a:r>
              <a:rPr sz="1800" spc="-10" dirty="0">
                <a:solidFill>
                  <a:srgbClr val="444949"/>
                </a:solidFill>
                <a:latin typeface="Calibri"/>
                <a:cs typeface="Calibri"/>
              </a:rPr>
              <a:t>reserved</a:t>
            </a:r>
            <a:r>
              <a:rPr sz="1800" spc="-1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444949"/>
                </a:solidFill>
                <a:latin typeface="Calibri"/>
                <a:cs typeface="Calibri"/>
              </a:rPr>
              <a:t>instances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= </a:t>
            </a:r>
            <a:r>
              <a:rPr sz="1800" spc="-10" dirty="0">
                <a:solidFill>
                  <a:srgbClr val="444949"/>
                </a:solidFill>
                <a:latin typeface="Calibri"/>
                <a:cs typeface="Calibri"/>
              </a:rPr>
              <a:t>cost savings</a:t>
            </a:r>
            <a:endParaRPr sz="18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24708964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1892" y="6464300"/>
            <a:ext cx="127698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16939" y="374395"/>
            <a:ext cx="7141845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120" dirty="0"/>
              <a:t>In this </a:t>
            </a:r>
            <a:r>
              <a:rPr spc="-105" dirty="0"/>
              <a:t>lecture </a:t>
            </a:r>
            <a:r>
              <a:rPr spc="-90" dirty="0"/>
              <a:t>we’ve</a:t>
            </a:r>
            <a:r>
              <a:rPr spc="385" dirty="0"/>
              <a:t> </a:t>
            </a:r>
            <a:r>
              <a:rPr spc="-75" dirty="0"/>
              <a:t>discussed…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16939" y="1339393"/>
            <a:ext cx="8057515" cy="4338320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484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50" dirty="0">
                <a:solidFill>
                  <a:srgbClr val="444949"/>
                </a:solidFill>
                <a:latin typeface="Gill Sans MT"/>
                <a:cs typeface="Gill Sans MT"/>
              </a:rPr>
              <a:t>Public </a:t>
            </a:r>
            <a:r>
              <a:rPr sz="2600" spc="-60" dirty="0">
                <a:solidFill>
                  <a:srgbClr val="444949"/>
                </a:solidFill>
                <a:latin typeface="Gill Sans MT"/>
                <a:cs typeface="Gill Sans MT"/>
              </a:rPr>
              <a:t>vs </a:t>
            </a:r>
            <a:r>
              <a:rPr sz="2600" spc="-45" dirty="0">
                <a:solidFill>
                  <a:srgbClr val="444949"/>
                </a:solidFill>
                <a:latin typeface="Gill Sans MT"/>
                <a:cs typeface="Gill Sans MT"/>
              </a:rPr>
              <a:t>Private </a:t>
            </a:r>
            <a:r>
              <a:rPr sz="2600" spc="-60" dirty="0">
                <a:solidFill>
                  <a:srgbClr val="444949"/>
                </a:solidFill>
                <a:latin typeface="Gill Sans MT"/>
                <a:cs typeface="Gill Sans MT"/>
              </a:rPr>
              <a:t>IP </a:t>
            </a:r>
            <a:r>
              <a:rPr sz="2600" spc="-10" dirty="0">
                <a:solidFill>
                  <a:srgbClr val="444949"/>
                </a:solidFill>
                <a:latin typeface="Gill Sans MT"/>
                <a:cs typeface="Gill Sans MT"/>
              </a:rPr>
              <a:t>and </a:t>
            </a:r>
            <a:r>
              <a:rPr sz="2600" spc="-40" dirty="0">
                <a:solidFill>
                  <a:srgbClr val="444949"/>
                </a:solidFill>
                <a:latin typeface="Gill Sans MT"/>
                <a:cs typeface="Gill Sans MT"/>
              </a:rPr>
              <a:t>EC2</a:t>
            </a:r>
            <a:r>
              <a:rPr sz="2600" spc="26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spc="-50" dirty="0">
                <a:solidFill>
                  <a:srgbClr val="444949"/>
                </a:solidFill>
                <a:latin typeface="Gill Sans MT"/>
                <a:cs typeface="Gill Sans MT"/>
              </a:rPr>
              <a:t>instances</a:t>
            </a:r>
            <a:endParaRPr sz="26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384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60" dirty="0">
                <a:solidFill>
                  <a:srgbClr val="444949"/>
                </a:solidFill>
                <a:latin typeface="Gill Sans MT"/>
                <a:cs typeface="Gill Sans MT"/>
              </a:rPr>
              <a:t>Elastic IP vs </a:t>
            </a:r>
            <a:r>
              <a:rPr sz="2600" spc="-50" dirty="0">
                <a:solidFill>
                  <a:srgbClr val="444949"/>
                </a:solidFill>
                <a:latin typeface="Gill Sans MT"/>
                <a:cs typeface="Gill Sans MT"/>
              </a:rPr>
              <a:t>Route </a:t>
            </a:r>
            <a:r>
              <a:rPr sz="2600" spc="-5" dirty="0">
                <a:solidFill>
                  <a:srgbClr val="444949"/>
                </a:solidFill>
                <a:latin typeface="Gill Sans MT"/>
                <a:cs typeface="Gill Sans MT"/>
              </a:rPr>
              <a:t>53 </a:t>
            </a:r>
            <a:r>
              <a:rPr sz="2600" spc="-60" dirty="0">
                <a:solidFill>
                  <a:srgbClr val="444949"/>
                </a:solidFill>
                <a:latin typeface="Gill Sans MT"/>
                <a:cs typeface="Gill Sans MT"/>
              </a:rPr>
              <a:t>vs </a:t>
            </a:r>
            <a:r>
              <a:rPr sz="2600" spc="-25" dirty="0">
                <a:solidFill>
                  <a:srgbClr val="444949"/>
                </a:solidFill>
                <a:latin typeface="Gill Sans MT"/>
                <a:cs typeface="Gill Sans MT"/>
              </a:rPr>
              <a:t>Load</a:t>
            </a:r>
            <a:r>
              <a:rPr sz="2600" spc="34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spc="-45" dirty="0">
                <a:solidFill>
                  <a:srgbClr val="444949"/>
                </a:solidFill>
                <a:latin typeface="Gill Sans MT"/>
                <a:cs typeface="Gill Sans MT"/>
              </a:rPr>
              <a:t>Balancers</a:t>
            </a:r>
            <a:endParaRPr sz="26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359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45" dirty="0">
                <a:solidFill>
                  <a:srgbClr val="444949"/>
                </a:solidFill>
                <a:latin typeface="Gill Sans MT"/>
                <a:cs typeface="Gill Sans MT"/>
              </a:rPr>
              <a:t>Route </a:t>
            </a:r>
            <a:r>
              <a:rPr sz="2600" spc="-5" dirty="0">
                <a:solidFill>
                  <a:srgbClr val="444949"/>
                </a:solidFill>
                <a:latin typeface="Gill Sans MT"/>
                <a:cs typeface="Gill Sans MT"/>
              </a:rPr>
              <a:t>53</a:t>
            </a:r>
            <a:r>
              <a:rPr sz="2600" spc="-55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spc="-85" dirty="0">
                <a:solidFill>
                  <a:srgbClr val="444949"/>
                </a:solidFill>
                <a:latin typeface="Gill Sans MT"/>
                <a:cs typeface="Gill Sans MT"/>
              </a:rPr>
              <a:t>TTL, </a:t>
            </a:r>
            <a:r>
              <a:rPr sz="2600" spc="-10" dirty="0">
                <a:solidFill>
                  <a:srgbClr val="444949"/>
                </a:solidFill>
                <a:latin typeface="Gill Sans MT"/>
                <a:cs typeface="Gill Sans MT"/>
              </a:rPr>
              <a:t>A </a:t>
            </a:r>
            <a:r>
              <a:rPr sz="2600" spc="-75" dirty="0">
                <a:solidFill>
                  <a:srgbClr val="444949"/>
                </a:solidFill>
                <a:latin typeface="Gill Sans MT"/>
                <a:cs typeface="Gill Sans MT"/>
              </a:rPr>
              <a:t>records </a:t>
            </a:r>
            <a:r>
              <a:rPr sz="2600" spc="-15" dirty="0">
                <a:solidFill>
                  <a:srgbClr val="444949"/>
                </a:solidFill>
                <a:latin typeface="Gill Sans MT"/>
                <a:cs typeface="Gill Sans MT"/>
              </a:rPr>
              <a:t>and </a:t>
            </a:r>
            <a:r>
              <a:rPr sz="2600" spc="-55" dirty="0">
                <a:solidFill>
                  <a:srgbClr val="444949"/>
                </a:solidFill>
                <a:latin typeface="Gill Sans MT"/>
                <a:cs typeface="Gill Sans MT"/>
              </a:rPr>
              <a:t>Alias </a:t>
            </a:r>
            <a:r>
              <a:rPr sz="2600" spc="-60" dirty="0">
                <a:solidFill>
                  <a:srgbClr val="444949"/>
                </a:solidFill>
                <a:latin typeface="Gill Sans MT"/>
                <a:cs typeface="Gill Sans MT"/>
              </a:rPr>
              <a:t>Records</a:t>
            </a:r>
            <a:endParaRPr sz="26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380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40" dirty="0">
                <a:solidFill>
                  <a:srgbClr val="444949"/>
                </a:solidFill>
                <a:latin typeface="Gill Sans MT"/>
                <a:cs typeface="Gill Sans MT"/>
              </a:rPr>
              <a:t>Maintaining EC2 </a:t>
            </a:r>
            <a:r>
              <a:rPr sz="2600" spc="-50" dirty="0">
                <a:solidFill>
                  <a:srgbClr val="444949"/>
                </a:solidFill>
                <a:latin typeface="Gill Sans MT"/>
                <a:cs typeface="Gill Sans MT"/>
              </a:rPr>
              <a:t>instances </a:t>
            </a:r>
            <a:r>
              <a:rPr sz="2600" spc="-45" dirty="0">
                <a:solidFill>
                  <a:srgbClr val="444949"/>
                </a:solidFill>
                <a:latin typeface="Gill Sans MT"/>
                <a:cs typeface="Gill Sans MT"/>
              </a:rPr>
              <a:t>manually </a:t>
            </a:r>
            <a:r>
              <a:rPr sz="2600" spc="-60" dirty="0">
                <a:solidFill>
                  <a:srgbClr val="444949"/>
                </a:solidFill>
                <a:latin typeface="Gill Sans MT"/>
                <a:cs typeface="Gill Sans MT"/>
              </a:rPr>
              <a:t>vs </a:t>
            </a:r>
            <a:r>
              <a:rPr sz="2600" spc="-35" dirty="0">
                <a:solidFill>
                  <a:srgbClr val="444949"/>
                </a:solidFill>
                <a:latin typeface="Gill Sans MT"/>
                <a:cs typeface="Gill Sans MT"/>
              </a:rPr>
              <a:t>Auto Scaling</a:t>
            </a:r>
            <a:r>
              <a:rPr sz="2600" spc="21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spc="-60" dirty="0">
                <a:solidFill>
                  <a:srgbClr val="444949"/>
                </a:solidFill>
                <a:latin typeface="Gill Sans MT"/>
                <a:cs typeface="Gill Sans MT"/>
              </a:rPr>
              <a:t>Groups</a:t>
            </a:r>
            <a:endParaRPr sz="26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385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55" dirty="0">
                <a:solidFill>
                  <a:srgbClr val="444949"/>
                </a:solidFill>
                <a:latin typeface="Gill Sans MT"/>
                <a:cs typeface="Gill Sans MT"/>
              </a:rPr>
              <a:t>Multi </a:t>
            </a:r>
            <a:r>
              <a:rPr sz="2600" spc="-20" dirty="0">
                <a:solidFill>
                  <a:srgbClr val="444949"/>
                </a:solidFill>
                <a:latin typeface="Gill Sans MT"/>
                <a:cs typeface="Gill Sans MT"/>
              </a:rPr>
              <a:t>AZ </a:t>
            </a:r>
            <a:r>
              <a:rPr sz="2600" spc="-55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2600" spc="-40" dirty="0">
                <a:solidFill>
                  <a:srgbClr val="444949"/>
                </a:solidFill>
                <a:latin typeface="Gill Sans MT"/>
                <a:cs typeface="Gill Sans MT"/>
              </a:rPr>
              <a:t>survive</a:t>
            </a:r>
            <a:r>
              <a:rPr sz="2600" spc="-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spc="-55" dirty="0">
                <a:solidFill>
                  <a:srgbClr val="444949"/>
                </a:solidFill>
                <a:latin typeface="Gill Sans MT"/>
                <a:cs typeface="Gill Sans MT"/>
              </a:rPr>
              <a:t>disasters</a:t>
            </a:r>
            <a:endParaRPr sz="26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360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60" dirty="0">
                <a:solidFill>
                  <a:srgbClr val="444949"/>
                </a:solidFill>
                <a:latin typeface="Gill Sans MT"/>
                <a:cs typeface="Gill Sans MT"/>
              </a:rPr>
              <a:t>ELB </a:t>
            </a:r>
            <a:r>
              <a:rPr sz="2600" spc="-35" dirty="0">
                <a:solidFill>
                  <a:srgbClr val="444949"/>
                </a:solidFill>
                <a:latin typeface="Gill Sans MT"/>
                <a:cs typeface="Gill Sans MT"/>
              </a:rPr>
              <a:t>Health</a:t>
            </a:r>
            <a:r>
              <a:rPr sz="2600" spc="6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spc="-65" dirty="0">
                <a:solidFill>
                  <a:srgbClr val="444949"/>
                </a:solidFill>
                <a:latin typeface="Gill Sans MT"/>
                <a:cs typeface="Gill Sans MT"/>
              </a:rPr>
              <a:t>Checks</a:t>
            </a:r>
            <a:endParaRPr sz="26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385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50" dirty="0">
                <a:solidFill>
                  <a:srgbClr val="444949"/>
                </a:solidFill>
                <a:latin typeface="Gill Sans MT"/>
                <a:cs typeface="Gill Sans MT"/>
              </a:rPr>
              <a:t>Security </a:t>
            </a:r>
            <a:r>
              <a:rPr sz="2600" spc="-55" dirty="0">
                <a:solidFill>
                  <a:srgbClr val="444949"/>
                </a:solidFill>
                <a:latin typeface="Gill Sans MT"/>
                <a:cs typeface="Gill Sans MT"/>
              </a:rPr>
              <a:t>Group</a:t>
            </a:r>
            <a:r>
              <a:rPr sz="2600" spc="5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spc="-60" dirty="0">
                <a:solidFill>
                  <a:srgbClr val="444949"/>
                </a:solidFill>
                <a:latin typeface="Gill Sans MT"/>
                <a:cs typeface="Gill Sans MT"/>
              </a:rPr>
              <a:t>Rules</a:t>
            </a:r>
            <a:endParaRPr sz="26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385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40" dirty="0">
                <a:solidFill>
                  <a:srgbClr val="444949"/>
                </a:solidFill>
                <a:latin typeface="Gill Sans MT"/>
                <a:cs typeface="Gill Sans MT"/>
              </a:rPr>
              <a:t>Reservation </a:t>
            </a:r>
            <a:r>
              <a:rPr sz="2600" spc="-30" dirty="0">
                <a:solidFill>
                  <a:srgbClr val="444949"/>
                </a:solidFill>
                <a:latin typeface="Gill Sans MT"/>
                <a:cs typeface="Gill Sans MT"/>
              </a:rPr>
              <a:t>of </a:t>
            </a:r>
            <a:r>
              <a:rPr sz="2600" spc="-40" dirty="0">
                <a:solidFill>
                  <a:srgbClr val="444949"/>
                </a:solidFill>
                <a:latin typeface="Gill Sans MT"/>
                <a:cs typeface="Gill Sans MT"/>
              </a:rPr>
              <a:t>capacity </a:t>
            </a:r>
            <a:r>
              <a:rPr sz="2600" spc="-85" dirty="0">
                <a:solidFill>
                  <a:srgbClr val="444949"/>
                </a:solidFill>
                <a:latin typeface="Gill Sans MT"/>
                <a:cs typeface="Gill Sans MT"/>
              </a:rPr>
              <a:t>for </a:t>
            </a:r>
            <a:r>
              <a:rPr sz="2600" spc="-55" dirty="0">
                <a:solidFill>
                  <a:srgbClr val="444949"/>
                </a:solidFill>
                <a:latin typeface="Gill Sans MT"/>
                <a:cs typeface="Gill Sans MT"/>
              </a:rPr>
              <a:t>costing savings </a:t>
            </a:r>
            <a:r>
              <a:rPr sz="2600" spc="-25" dirty="0">
                <a:solidFill>
                  <a:srgbClr val="444949"/>
                </a:solidFill>
                <a:latin typeface="Gill Sans MT"/>
                <a:cs typeface="Gill Sans MT"/>
              </a:rPr>
              <a:t>when</a:t>
            </a:r>
            <a:r>
              <a:rPr sz="2600" spc="36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spc="-45" dirty="0">
                <a:solidFill>
                  <a:srgbClr val="444949"/>
                </a:solidFill>
                <a:latin typeface="Gill Sans MT"/>
                <a:cs typeface="Gill Sans MT"/>
              </a:rPr>
              <a:t>possible</a:t>
            </a:r>
            <a:endParaRPr sz="2600">
              <a:latin typeface="Gill Sans MT"/>
              <a:cs typeface="Gill Sans MT"/>
            </a:endParaRPr>
          </a:p>
          <a:p>
            <a:pPr marL="241300" marR="5080" indent="-228600">
              <a:lnSpc>
                <a:spcPct val="80000"/>
              </a:lnSpc>
              <a:spcBef>
                <a:spcPts val="985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125" dirty="0">
                <a:solidFill>
                  <a:srgbClr val="444949"/>
                </a:solidFill>
                <a:latin typeface="Gill Sans MT"/>
                <a:cs typeface="Gill Sans MT"/>
              </a:rPr>
              <a:t>We’re </a:t>
            </a:r>
            <a:r>
              <a:rPr sz="2600" spc="-45" dirty="0">
                <a:solidFill>
                  <a:srgbClr val="444949"/>
                </a:solidFill>
                <a:latin typeface="Gill Sans MT"/>
                <a:cs typeface="Gill Sans MT"/>
              </a:rPr>
              <a:t>considering </a:t>
            </a:r>
            <a:r>
              <a:rPr sz="2600" spc="-5" dirty="0">
                <a:solidFill>
                  <a:srgbClr val="444949"/>
                </a:solidFill>
                <a:latin typeface="Gill Sans MT"/>
                <a:cs typeface="Gill Sans MT"/>
              </a:rPr>
              <a:t>5 </a:t>
            </a:r>
            <a:r>
              <a:rPr sz="2600" spc="-55" dirty="0">
                <a:solidFill>
                  <a:srgbClr val="444949"/>
                </a:solidFill>
                <a:latin typeface="Gill Sans MT"/>
                <a:cs typeface="Gill Sans MT"/>
              </a:rPr>
              <a:t>pillars </a:t>
            </a:r>
            <a:r>
              <a:rPr sz="2600" spc="-85" dirty="0">
                <a:solidFill>
                  <a:srgbClr val="444949"/>
                </a:solidFill>
                <a:latin typeface="Gill Sans MT"/>
                <a:cs typeface="Gill Sans MT"/>
              </a:rPr>
              <a:t>for </a:t>
            </a:r>
            <a:r>
              <a:rPr sz="2600" spc="-5" dirty="0">
                <a:solidFill>
                  <a:srgbClr val="444949"/>
                </a:solidFill>
                <a:latin typeface="Gill Sans MT"/>
                <a:cs typeface="Gill Sans MT"/>
              </a:rPr>
              <a:t>a </a:t>
            </a:r>
            <a:r>
              <a:rPr sz="2600" spc="-60" dirty="0">
                <a:solidFill>
                  <a:srgbClr val="444949"/>
                </a:solidFill>
                <a:latin typeface="Gill Sans MT"/>
                <a:cs typeface="Gill Sans MT"/>
              </a:rPr>
              <a:t>well </a:t>
            </a:r>
            <a:r>
              <a:rPr sz="2600" spc="-50" dirty="0">
                <a:solidFill>
                  <a:srgbClr val="444949"/>
                </a:solidFill>
                <a:latin typeface="Gill Sans MT"/>
                <a:cs typeface="Gill Sans MT"/>
              </a:rPr>
              <a:t>architected </a:t>
            </a:r>
            <a:r>
              <a:rPr sz="2600" spc="-45" dirty="0">
                <a:solidFill>
                  <a:srgbClr val="444949"/>
                </a:solidFill>
                <a:latin typeface="Gill Sans MT"/>
                <a:cs typeface="Gill Sans MT"/>
              </a:rPr>
              <a:t>application:  </a:t>
            </a:r>
            <a:r>
              <a:rPr sz="2600" spc="-75" dirty="0">
                <a:solidFill>
                  <a:srgbClr val="444949"/>
                </a:solidFill>
                <a:latin typeface="Gill Sans MT"/>
                <a:cs typeface="Gill Sans MT"/>
              </a:rPr>
              <a:t>costs, </a:t>
            </a:r>
            <a:r>
              <a:rPr sz="2600" spc="-40" dirty="0">
                <a:solidFill>
                  <a:srgbClr val="444949"/>
                </a:solidFill>
                <a:latin typeface="Gill Sans MT"/>
                <a:cs typeface="Gill Sans MT"/>
              </a:rPr>
              <a:t>performance, </a:t>
            </a:r>
            <a:r>
              <a:rPr sz="2600" spc="-90" dirty="0">
                <a:solidFill>
                  <a:srgbClr val="444949"/>
                </a:solidFill>
                <a:latin typeface="Gill Sans MT"/>
                <a:cs typeface="Gill Sans MT"/>
              </a:rPr>
              <a:t>reliability, </a:t>
            </a:r>
            <a:r>
              <a:rPr sz="2600" spc="-95" dirty="0">
                <a:solidFill>
                  <a:srgbClr val="444949"/>
                </a:solidFill>
                <a:latin typeface="Gill Sans MT"/>
                <a:cs typeface="Gill Sans MT"/>
              </a:rPr>
              <a:t>security, </a:t>
            </a:r>
            <a:r>
              <a:rPr sz="2600" spc="-40" dirty="0">
                <a:solidFill>
                  <a:srgbClr val="444949"/>
                </a:solidFill>
                <a:latin typeface="Gill Sans MT"/>
                <a:cs typeface="Gill Sans MT"/>
              </a:rPr>
              <a:t>operational</a:t>
            </a:r>
            <a:r>
              <a:rPr sz="2600" spc="-48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spc="-40" dirty="0">
                <a:solidFill>
                  <a:srgbClr val="444949"/>
                </a:solidFill>
                <a:latin typeface="Gill Sans MT"/>
                <a:cs typeface="Gill Sans MT"/>
              </a:rPr>
              <a:t>excellence</a:t>
            </a:r>
            <a:endParaRPr sz="2600"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2349550771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41892" y="6471592"/>
            <a:ext cx="1276985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374395"/>
            <a:ext cx="7538720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60" dirty="0"/>
              <a:t>Stateful </a:t>
            </a:r>
            <a:r>
              <a:rPr spc="-105" dirty="0"/>
              <a:t>Web </a:t>
            </a:r>
            <a:r>
              <a:rPr spc="-35" dirty="0"/>
              <a:t>App:</a:t>
            </a:r>
            <a:r>
              <a:rPr spc="-910" dirty="0"/>
              <a:t> </a:t>
            </a:r>
            <a:r>
              <a:rPr spc="-85" dirty="0"/>
              <a:t>MyClothes.com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16939" y="1338783"/>
            <a:ext cx="9557385" cy="4116070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434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MyClothes.com </a:t>
            </a:r>
            <a:r>
              <a:rPr sz="2800" spc="-65" dirty="0">
                <a:solidFill>
                  <a:srgbClr val="444949"/>
                </a:solidFill>
                <a:latin typeface="Gill Sans MT"/>
                <a:cs typeface="Gill Sans MT"/>
              </a:rPr>
              <a:t>allows </a:t>
            </a:r>
            <a:r>
              <a:rPr sz="2800" spc="-15" dirty="0">
                <a:solidFill>
                  <a:srgbClr val="444949"/>
                </a:solidFill>
                <a:latin typeface="Gill Sans MT"/>
                <a:cs typeface="Gill Sans MT"/>
              </a:rPr>
              <a:t>people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buy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clothes</a:t>
            </a:r>
            <a:r>
              <a:rPr sz="2800" spc="15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online.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33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90" dirty="0">
                <a:solidFill>
                  <a:srgbClr val="444949"/>
                </a:solidFill>
                <a:latin typeface="Gill Sans MT"/>
                <a:cs typeface="Gill Sans MT"/>
              </a:rPr>
              <a:t>There’s </a:t>
            </a:r>
            <a:r>
              <a:rPr sz="2800" dirty="0">
                <a:solidFill>
                  <a:srgbClr val="444949"/>
                </a:solidFill>
                <a:latin typeface="Gill Sans MT"/>
                <a:cs typeface="Gill Sans MT"/>
              </a:rPr>
              <a:t>a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shopping</a:t>
            </a:r>
            <a:r>
              <a:rPr sz="2800" spc="6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25" dirty="0">
                <a:solidFill>
                  <a:srgbClr val="444949"/>
                </a:solidFill>
                <a:latin typeface="Gill Sans MT"/>
                <a:cs typeface="Gill Sans MT"/>
              </a:rPr>
              <a:t>cart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31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75" dirty="0">
                <a:solidFill>
                  <a:srgbClr val="444949"/>
                </a:solidFill>
                <a:latin typeface="Gill Sans MT"/>
                <a:cs typeface="Gill Sans MT"/>
              </a:rPr>
              <a:t>Our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website </a:t>
            </a:r>
            <a:r>
              <a:rPr sz="2800" spc="-90" dirty="0">
                <a:solidFill>
                  <a:srgbClr val="444949"/>
                </a:solidFill>
                <a:latin typeface="Gill Sans MT"/>
                <a:cs typeface="Gill Sans MT"/>
              </a:rPr>
              <a:t>is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having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hundreds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of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users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at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the </a:t>
            </a:r>
            <a:r>
              <a:rPr sz="2800" spc="-25" dirty="0">
                <a:solidFill>
                  <a:srgbClr val="444949"/>
                </a:solidFill>
                <a:latin typeface="Gill Sans MT"/>
                <a:cs typeface="Gill Sans MT"/>
              </a:rPr>
              <a:t>same</a:t>
            </a:r>
            <a:r>
              <a:rPr sz="2800" spc="38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time</a:t>
            </a:r>
            <a:endParaRPr sz="2800">
              <a:latin typeface="Gill Sans MT"/>
              <a:cs typeface="Gill Sans MT"/>
            </a:endParaRPr>
          </a:p>
          <a:p>
            <a:pPr marL="241300" marR="5080" indent="-228600">
              <a:lnSpc>
                <a:spcPts val="2690"/>
              </a:lnSpc>
              <a:spcBef>
                <a:spcPts val="98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14" dirty="0">
                <a:solidFill>
                  <a:srgbClr val="444949"/>
                </a:solidFill>
                <a:latin typeface="Gill Sans MT"/>
                <a:cs typeface="Gill Sans MT"/>
              </a:rPr>
              <a:t>We </a:t>
            </a:r>
            <a:r>
              <a:rPr sz="2800" spc="-10" dirty="0">
                <a:solidFill>
                  <a:srgbClr val="444949"/>
                </a:solidFill>
                <a:latin typeface="Gill Sans MT"/>
                <a:cs typeface="Gill Sans MT"/>
              </a:rPr>
              <a:t>need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scale,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maintain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horizontal scalability </a:t>
            </a:r>
            <a:r>
              <a:rPr sz="2800" spc="-10" dirty="0">
                <a:solidFill>
                  <a:srgbClr val="444949"/>
                </a:solidFill>
                <a:latin typeface="Gill Sans MT"/>
                <a:cs typeface="Gill Sans MT"/>
              </a:rPr>
              <a:t>and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keep </a:t>
            </a:r>
            <a:r>
              <a:rPr sz="2800" spc="-80" dirty="0">
                <a:solidFill>
                  <a:srgbClr val="444949"/>
                </a:solidFill>
                <a:latin typeface="Gill Sans MT"/>
                <a:cs typeface="Gill Sans MT"/>
              </a:rPr>
              <a:t>our </a:t>
            </a:r>
            <a:r>
              <a:rPr sz="2800" spc="-20" dirty="0">
                <a:solidFill>
                  <a:srgbClr val="444949"/>
                </a:solidFill>
                <a:latin typeface="Gill Sans MT"/>
                <a:cs typeface="Gill Sans MT"/>
              </a:rPr>
              <a:t>web 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application as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stateless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as</a:t>
            </a:r>
            <a:r>
              <a:rPr sz="2800" spc="9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possible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35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Users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should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not lose </a:t>
            </a:r>
            <a:r>
              <a:rPr sz="2800" spc="-80" dirty="0">
                <a:solidFill>
                  <a:srgbClr val="444949"/>
                </a:solidFill>
                <a:latin typeface="Gill Sans MT"/>
                <a:cs typeface="Gill Sans MT"/>
              </a:rPr>
              <a:t>their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shopping</a:t>
            </a:r>
            <a:r>
              <a:rPr sz="2800" spc="26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25" dirty="0">
                <a:solidFill>
                  <a:srgbClr val="444949"/>
                </a:solidFill>
                <a:latin typeface="Gill Sans MT"/>
                <a:cs typeface="Gill Sans MT"/>
              </a:rPr>
              <a:t>cart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31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Users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should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have </a:t>
            </a:r>
            <a:r>
              <a:rPr sz="2800" spc="-80" dirty="0">
                <a:solidFill>
                  <a:srgbClr val="444949"/>
                </a:solidFill>
                <a:latin typeface="Gill Sans MT"/>
                <a:cs typeface="Gill Sans MT"/>
              </a:rPr>
              <a:t>their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details (address, </a:t>
            </a:r>
            <a:r>
              <a:rPr sz="2800" spc="-35" dirty="0">
                <a:solidFill>
                  <a:srgbClr val="444949"/>
                </a:solidFill>
                <a:latin typeface="Gill Sans MT"/>
                <a:cs typeface="Gill Sans MT"/>
              </a:rPr>
              <a:t>etc)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in </a:t>
            </a:r>
            <a:r>
              <a:rPr sz="2800" dirty="0">
                <a:solidFill>
                  <a:srgbClr val="444949"/>
                </a:solidFill>
                <a:latin typeface="Gill Sans MT"/>
                <a:cs typeface="Gill Sans MT"/>
              </a:rPr>
              <a:t>a</a:t>
            </a:r>
            <a:r>
              <a:rPr sz="2800" spc="18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20" dirty="0">
                <a:solidFill>
                  <a:srgbClr val="444949"/>
                </a:solidFill>
                <a:latin typeface="Gill Sans MT"/>
                <a:cs typeface="Gill Sans MT"/>
              </a:rPr>
              <a:t>database</a:t>
            </a:r>
            <a:endParaRPr sz="2800">
              <a:latin typeface="Gill Sans MT"/>
              <a:cs typeface="Gill Sans MT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444949"/>
              </a:buClr>
              <a:buFont typeface="Arial"/>
              <a:buChar char="•"/>
            </a:pPr>
            <a:endParaRPr sz="35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buFont typeface="Arial"/>
              <a:buChar char="•"/>
              <a:tabLst>
                <a:tab pos="241300" algn="l"/>
              </a:tabLst>
            </a:pPr>
            <a:r>
              <a:rPr sz="2800" spc="-95" dirty="0">
                <a:solidFill>
                  <a:srgbClr val="444949"/>
                </a:solidFill>
                <a:latin typeface="Gill Sans MT"/>
                <a:cs typeface="Gill Sans MT"/>
              </a:rPr>
              <a:t>Let’s </a:t>
            </a:r>
            <a:r>
              <a:rPr sz="2800" spc="-35" dirty="0">
                <a:solidFill>
                  <a:srgbClr val="444949"/>
                </a:solidFill>
                <a:latin typeface="Gill Sans MT"/>
                <a:cs typeface="Gill Sans MT"/>
              </a:rPr>
              <a:t>see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how </a:t>
            </a:r>
            <a:r>
              <a:rPr sz="2800" spc="-35" dirty="0">
                <a:solidFill>
                  <a:srgbClr val="444949"/>
                </a:solidFill>
                <a:latin typeface="Gill Sans MT"/>
                <a:cs typeface="Gill Sans MT"/>
              </a:rPr>
              <a:t>we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can</a:t>
            </a:r>
            <a:r>
              <a:rPr sz="2800" spc="16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70" dirty="0">
                <a:solidFill>
                  <a:srgbClr val="444949"/>
                </a:solidFill>
                <a:latin typeface="Gill Sans MT"/>
                <a:cs typeface="Gill Sans MT"/>
              </a:rPr>
              <a:t>proceed!</a:t>
            </a:r>
            <a:endParaRPr sz="2800"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1833538919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374395"/>
            <a:ext cx="7538720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60" dirty="0"/>
              <a:t>Stateful </a:t>
            </a:r>
            <a:r>
              <a:rPr spc="-105" dirty="0"/>
              <a:t>Web </a:t>
            </a:r>
            <a:r>
              <a:rPr spc="-35" dirty="0"/>
              <a:t>App:</a:t>
            </a:r>
            <a:r>
              <a:rPr spc="-910" dirty="0"/>
              <a:t> </a:t>
            </a:r>
            <a:r>
              <a:rPr spc="-85" dirty="0"/>
              <a:t>MyClothes.com</a:t>
            </a:r>
          </a:p>
        </p:txBody>
      </p:sp>
      <p:sp>
        <p:nvSpPr>
          <p:cNvPr id="4" name="object 4"/>
          <p:cNvSpPr/>
          <p:nvPr/>
        </p:nvSpPr>
        <p:spPr>
          <a:xfrm>
            <a:off x="2074884" y="3783777"/>
            <a:ext cx="2604135" cy="76200"/>
          </a:xfrm>
          <a:custGeom>
            <a:avLst/>
            <a:gdLst/>
            <a:ahLst/>
            <a:cxnLst/>
            <a:rect l="l" t="t" r="r" b="b"/>
            <a:pathLst>
              <a:path w="2604135" h="76200">
                <a:moveTo>
                  <a:pt x="2527520" y="41274"/>
                </a:moveTo>
                <a:lnTo>
                  <a:pt x="2527473" y="76200"/>
                </a:lnTo>
                <a:lnTo>
                  <a:pt x="2597524" y="41291"/>
                </a:lnTo>
                <a:lnTo>
                  <a:pt x="2540214" y="41291"/>
                </a:lnTo>
                <a:lnTo>
                  <a:pt x="2527520" y="41274"/>
                </a:lnTo>
                <a:close/>
              </a:path>
              <a:path w="2604135" h="76200">
                <a:moveTo>
                  <a:pt x="2527529" y="34924"/>
                </a:moveTo>
                <a:lnTo>
                  <a:pt x="2527520" y="41274"/>
                </a:lnTo>
                <a:lnTo>
                  <a:pt x="2540214" y="41291"/>
                </a:lnTo>
                <a:lnTo>
                  <a:pt x="2540223" y="34941"/>
                </a:lnTo>
                <a:lnTo>
                  <a:pt x="2527529" y="34924"/>
                </a:lnTo>
                <a:close/>
              </a:path>
              <a:path w="2604135" h="76200">
                <a:moveTo>
                  <a:pt x="2527575" y="0"/>
                </a:moveTo>
                <a:lnTo>
                  <a:pt x="2527529" y="34924"/>
                </a:lnTo>
                <a:lnTo>
                  <a:pt x="2540223" y="34941"/>
                </a:lnTo>
                <a:lnTo>
                  <a:pt x="2540214" y="41291"/>
                </a:lnTo>
                <a:lnTo>
                  <a:pt x="2597524" y="41291"/>
                </a:lnTo>
                <a:lnTo>
                  <a:pt x="2603724" y="38201"/>
                </a:lnTo>
                <a:lnTo>
                  <a:pt x="2527575" y="0"/>
                </a:lnTo>
                <a:close/>
              </a:path>
              <a:path w="2604135" h="76200">
                <a:moveTo>
                  <a:pt x="7" y="31527"/>
                </a:moveTo>
                <a:lnTo>
                  <a:pt x="0" y="37877"/>
                </a:lnTo>
                <a:lnTo>
                  <a:pt x="2527520" y="41274"/>
                </a:lnTo>
                <a:lnTo>
                  <a:pt x="2527529" y="34924"/>
                </a:lnTo>
                <a:lnTo>
                  <a:pt x="7" y="31527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675632" y="3313176"/>
            <a:ext cx="1021080" cy="10180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302640" y="2672862"/>
            <a:ext cx="1761489" cy="2440940"/>
          </a:xfrm>
          <a:custGeom>
            <a:avLst/>
            <a:gdLst/>
            <a:ahLst/>
            <a:cxnLst/>
            <a:rect l="l" t="t" r="r" b="b"/>
            <a:pathLst>
              <a:path w="1761489" h="2440940">
                <a:moveTo>
                  <a:pt x="0" y="0"/>
                </a:moveTo>
                <a:lnTo>
                  <a:pt x="1760872" y="0"/>
                </a:lnTo>
                <a:lnTo>
                  <a:pt x="1760872" y="2440945"/>
                </a:lnTo>
                <a:lnTo>
                  <a:pt x="0" y="2440945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A5A5A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921139" y="2742692"/>
            <a:ext cx="524510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b="1" spc="-5" dirty="0">
                <a:solidFill>
                  <a:srgbClr val="A5A5A5"/>
                </a:solidFill>
                <a:latin typeface="Calibri"/>
                <a:cs typeface="Calibri"/>
              </a:rPr>
              <a:t>Multi</a:t>
            </a:r>
            <a:r>
              <a:rPr sz="1100" b="1" spc="-50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100" b="1" spc="-5" dirty="0">
                <a:solidFill>
                  <a:srgbClr val="A5A5A5"/>
                </a:solidFill>
                <a:latin typeface="Calibri"/>
                <a:cs typeface="Calibri"/>
              </a:rPr>
              <a:t>AZ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881965" y="2308683"/>
            <a:ext cx="1761489" cy="1011555"/>
          </a:xfrm>
          <a:custGeom>
            <a:avLst/>
            <a:gdLst/>
            <a:ahLst/>
            <a:cxnLst/>
            <a:rect l="l" t="t" r="r" b="b"/>
            <a:pathLst>
              <a:path w="1761490" h="1011554">
                <a:moveTo>
                  <a:pt x="0" y="0"/>
                </a:moveTo>
                <a:lnTo>
                  <a:pt x="1760872" y="0"/>
                </a:lnTo>
                <a:lnTo>
                  <a:pt x="1760872" y="1011292"/>
                </a:lnTo>
                <a:lnTo>
                  <a:pt x="0" y="1011292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A5A5A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403592" y="3776471"/>
            <a:ext cx="627888" cy="62788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755013" y="3839352"/>
            <a:ext cx="1650364" cy="278765"/>
          </a:xfrm>
          <a:custGeom>
            <a:avLst/>
            <a:gdLst/>
            <a:ahLst/>
            <a:cxnLst/>
            <a:rect l="l" t="t" r="r" b="b"/>
            <a:pathLst>
              <a:path w="1650365" h="278764">
                <a:moveTo>
                  <a:pt x="1573870" y="244068"/>
                </a:moveTo>
                <a:lnTo>
                  <a:pt x="1569178" y="278677"/>
                </a:lnTo>
                <a:lnTo>
                  <a:pt x="1649806" y="251157"/>
                </a:lnTo>
                <a:lnTo>
                  <a:pt x="1641909" y="245774"/>
                </a:lnTo>
                <a:lnTo>
                  <a:pt x="1586454" y="245774"/>
                </a:lnTo>
                <a:lnTo>
                  <a:pt x="1573870" y="244068"/>
                </a:lnTo>
                <a:close/>
              </a:path>
              <a:path w="1650365" h="278764">
                <a:moveTo>
                  <a:pt x="1574722" y="237775"/>
                </a:moveTo>
                <a:lnTo>
                  <a:pt x="1573870" y="244068"/>
                </a:lnTo>
                <a:lnTo>
                  <a:pt x="1586454" y="245774"/>
                </a:lnTo>
                <a:lnTo>
                  <a:pt x="1587308" y="239481"/>
                </a:lnTo>
                <a:lnTo>
                  <a:pt x="1574722" y="237775"/>
                </a:lnTo>
                <a:close/>
              </a:path>
              <a:path w="1650365" h="278764">
                <a:moveTo>
                  <a:pt x="1579413" y="203166"/>
                </a:moveTo>
                <a:lnTo>
                  <a:pt x="1574722" y="237775"/>
                </a:lnTo>
                <a:lnTo>
                  <a:pt x="1587308" y="239481"/>
                </a:lnTo>
                <a:lnTo>
                  <a:pt x="1586454" y="245774"/>
                </a:lnTo>
                <a:lnTo>
                  <a:pt x="1641909" y="245774"/>
                </a:lnTo>
                <a:lnTo>
                  <a:pt x="1579413" y="203166"/>
                </a:lnTo>
                <a:close/>
              </a:path>
              <a:path w="1650365" h="278764">
                <a:moveTo>
                  <a:pt x="75935" y="34607"/>
                </a:moveTo>
                <a:lnTo>
                  <a:pt x="75082" y="40900"/>
                </a:lnTo>
                <a:lnTo>
                  <a:pt x="1573870" y="244068"/>
                </a:lnTo>
                <a:lnTo>
                  <a:pt x="1574722" y="237775"/>
                </a:lnTo>
                <a:lnTo>
                  <a:pt x="75935" y="34607"/>
                </a:lnTo>
                <a:close/>
              </a:path>
              <a:path w="1650365" h="278764">
                <a:moveTo>
                  <a:pt x="80627" y="0"/>
                </a:moveTo>
                <a:lnTo>
                  <a:pt x="0" y="27518"/>
                </a:lnTo>
                <a:lnTo>
                  <a:pt x="70391" y="75509"/>
                </a:lnTo>
                <a:lnTo>
                  <a:pt x="75082" y="40900"/>
                </a:lnTo>
                <a:lnTo>
                  <a:pt x="62499" y="39194"/>
                </a:lnTo>
                <a:lnTo>
                  <a:pt x="63352" y="32901"/>
                </a:lnTo>
                <a:lnTo>
                  <a:pt x="76166" y="32901"/>
                </a:lnTo>
                <a:lnTo>
                  <a:pt x="80627" y="0"/>
                </a:lnTo>
                <a:close/>
              </a:path>
              <a:path w="1650365" h="278764">
                <a:moveTo>
                  <a:pt x="63352" y="32901"/>
                </a:moveTo>
                <a:lnTo>
                  <a:pt x="62499" y="39194"/>
                </a:lnTo>
                <a:lnTo>
                  <a:pt x="75082" y="40900"/>
                </a:lnTo>
                <a:lnTo>
                  <a:pt x="75935" y="34607"/>
                </a:lnTo>
                <a:lnTo>
                  <a:pt x="63352" y="32901"/>
                </a:lnTo>
                <a:close/>
              </a:path>
              <a:path w="1650365" h="278764">
                <a:moveTo>
                  <a:pt x="76166" y="32901"/>
                </a:moveTo>
                <a:lnTo>
                  <a:pt x="63352" y="32901"/>
                </a:lnTo>
                <a:lnTo>
                  <a:pt x="75935" y="34607"/>
                </a:lnTo>
                <a:lnTo>
                  <a:pt x="76166" y="32901"/>
                </a:lnTo>
                <a:close/>
              </a:path>
            </a:pathLst>
          </a:custGeom>
          <a:solidFill>
            <a:srgbClr val="5091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656518" y="1758462"/>
            <a:ext cx="2145030" cy="4333240"/>
          </a:xfrm>
          <a:custGeom>
            <a:avLst/>
            <a:gdLst/>
            <a:ahLst/>
            <a:cxnLst/>
            <a:rect l="l" t="t" r="r" b="b"/>
            <a:pathLst>
              <a:path w="2145029" h="4333240">
                <a:moveTo>
                  <a:pt x="0" y="0"/>
                </a:moveTo>
                <a:lnTo>
                  <a:pt x="2144404" y="0"/>
                </a:lnTo>
                <a:lnTo>
                  <a:pt x="2144404" y="4332850"/>
                </a:lnTo>
                <a:lnTo>
                  <a:pt x="0" y="433285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D8661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7185794" y="1995932"/>
            <a:ext cx="1101725" cy="574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5" dirty="0">
                <a:solidFill>
                  <a:srgbClr val="D86613"/>
                </a:solidFill>
                <a:latin typeface="Calibri"/>
                <a:cs typeface="Calibri"/>
              </a:rPr>
              <a:t>Auto Scaling</a:t>
            </a:r>
            <a:r>
              <a:rPr sz="1100" spc="-100" dirty="0">
                <a:solidFill>
                  <a:srgbClr val="D86613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solidFill>
                  <a:srgbClr val="D86613"/>
                </a:solidFill>
                <a:latin typeface="Calibri"/>
                <a:cs typeface="Calibri"/>
              </a:rPr>
              <a:t>group</a:t>
            </a: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450">
              <a:latin typeface="Times New Roman"/>
              <a:cs typeface="Times New Roman"/>
            </a:endParaRPr>
          </a:p>
          <a:p>
            <a:pPr marL="63500">
              <a:lnSpc>
                <a:spcPct val="100000"/>
              </a:lnSpc>
            </a:pPr>
            <a:r>
              <a:rPr sz="1100" spc="-5" dirty="0">
                <a:solidFill>
                  <a:srgbClr val="A5A5A5"/>
                </a:solidFill>
                <a:latin typeface="Calibri"/>
                <a:cs typeface="Calibri"/>
              </a:rPr>
              <a:t>Availability zone</a:t>
            </a:r>
            <a:r>
              <a:rPr sz="1100" spc="-70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A5A5A5"/>
                </a:solidFill>
                <a:latin typeface="Calibri"/>
                <a:cs typeface="Calibri"/>
              </a:rPr>
              <a:t>1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8436864" y="1767839"/>
            <a:ext cx="280416" cy="28041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885745" y="3442647"/>
            <a:ext cx="1761489" cy="1213485"/>
          </a:xfrm>
          <a:custGeom>
            <a:avLst/>
            <a:gdLst/>
            <a:ahLst/>
            <a:cxnLst/>
            <a:rect l="l" t="t" r="r" b="b"/>
            <a:pathLst>
              <a:path w="1761490" h="1213485">
                <a:moveTo>
                  <a:pt x="0" y="0"/>
                </a:moveTo>
                <a:lnTo>
                  <a:pt x="1760872" y="0"/>
                </a:lnTo>
                <a:lnTo>
                  <a:pt x="1760872" y="1213261"/>
                </a:lnTo>
                <a:lnTo>
                  <a:pt x="0" y="1213261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A5A5A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7240719" y="3510788"/>
            <a:ext cx="1050925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5" dirty="0">
                <a:solidFill>
                  <a:srgbClr val="A5A5A5"/>
                </a:solidFill>
                <a:latin typeface="Calibri"/>
                <a:cs typeface="Calibri"/>
              </a:rPr>
              <a:t>Availability zone</a:t>
            </a:r>
            <a:r>
              <a:rPr sz="1100" spc="-5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A5A5A5"/>
                </a:solidFill>
                <a:latin typeface="Calibri"/>
                <a:cs typeface="Calibri"/>
              </a:rPr>
              <a:t>2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6881965" y="4738371"/>
            <a:ext cx="1761489" cy="1195070"/>
          </a:xfrm>
          <a:custGeom>
            <a:avLst/>
            <a:gdLst/>
            <a:ahLst/>
            <a:cxnLst/>
            <a:rect l="l" t="t" r="r" b="b"/>
            <a:pathLst>
              <a:path w="1761490" h="1195070">
                <a:moveTo>
                  <a:pt x="0" y="0"/>
                </a:moveTo>
                <a:lnTo>
                  <a:pt x="1760872" y="0"/>
                </a:lnTo>
                <a:lnTo>
                  <a:pt x="1760872" y="1194988"/>
                </a:lnTo>
                <a:lnTo>
                  <a:pt x="0" y="1194988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A5A5A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7236938" y="4809235"/>
            <a:ext cx="105092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5" dirty="0">
                <a:solidFill>
                  <a:srgbClr val="A5A5A5"/>
                </a:solidFill>
                <a:latin typeface="Calibri"/>
                <a:cs typeface="Calibri"/>
              </a:rPr>
              <a:t>Availability zone</a:t>
            </a:r>
            <a:r>
              <a:rPr sz="1100" spc="-5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A5A5A5"/>
                </a:solidFill>
                <a:latin typeface="Calibri"/>
                <a:cs typeface="Calibri"/>
              </a:rPr>
              <a:t>3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7403592" y="5111496"/>
            <a:ext cx="621792" cy="62179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418831" y="2526792"/>
            <a:ext cx="621792" cy="61874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755013" y="2834539"/>
            <a:ext cx="1664970" cy="797560"/>
          </a:xfrm>
          <a:custGeom>
            <a:avLst/>
            <a:gdLst/>
            <a:ahLst/>
            <a:cxnLst/>
            <a:rect l="l" t="t" r="r" b="b"/>
            <a:pathLst>
              <a:path w="1664970" h="797560">
                <a:moveTo>
                  <a:pt x="52379" y="728353"/>
                </a:moveTo>
                <a:lnTo>
                  <a:pt x="0" y="795543"/>
                </a:lnTo>
                <a:lnTo>
                  <a:pt x="85178" y="797133"/>
                </a:lnTo>
                <a:lnTo>
                  <a:pt x="72753" y="771076"/>
                </a:lnTo>
                <a:lnTo>
                  <a:pt x="58682" y="771076"/>
                </a:lnTo>
                <a:lnTo>
                  <a:pt x="55949" y="765345"/>
                </a:lnTo>
                <a:lnTo>
                  <a:pt x="67413" y="759878"/>
                </a:lnTo>
                <a:lnTo>
                  <a:pt x="52379" y="728353"/>
                </a:lnTo>
                <a:close/>
              </a:path>
              <a:path w="1664970" h="797560">
                <a:moveTo>
                  <a:pt x="67413" y="759878"/>
                </a:moveTo>
                <a:lnTo>
                  <a:pt x="55949" y="765345"/>
                </a:lnTo>
                <a:lnTo>
                  <a:pt x="58682" y="771076"/>
                </a:lnTo>
                <a:lnTo>
                  <a:pt x="70146" y="765610"/>
                </a:lnTo>
                <a:lnTo>
                  <a:pt x="67413" y="759878"/>
                </a:lnTo>
                <a:close/>
              </a:path>
              <a:path w="1664970" h="797560">
                <a:moveTo>
                  <a:pt x="70146" y="765610"/>
                </a:moveTo>
                <a:lnTo>
                  <a:pt x="58682" y="771076"/>
                </a:lnTo>
                <a:lnTo>
                  <a:pt x="72753" y="771076"/>
                </a:lnTo>
                <a:lnTo>
                  <a:pt x="70146" y="765610"/>
                </a:lnTo>
                <a:close/>
              </a:path>
              <a:path w="1664970" h="797560">
                <a:moveTo>
                  <a:pt x="1594754" y="31524"/>
                </a:moveTo>
                <a:lnTo>
                  <a:pt x="67413" y="759878"/>
                </a:lnTo>
                <a:lnTo>
                  <a:pt x="70146" y="765610"/>
                </a:lnTo>
                <a:lnTo>
                  <a:pt x="1597487" y="37255"/>
                </a:lnTo>
                <a:lnTo>
                  <a:pt x="1594754" y="31524"/>
                </a:lnTo>
                <a:close/>
              </a:path>
              <a:path w="1664970" h="797560">
                <a:moveTo>
                  <a:pt x="1645825" y="26057"/>
                </a:moveTo>
                <a:lnTo>
                  <a:pt x="1606217" y="26057"/>
                </a:lnTo>
                <a:lnTo>
                  <a:pt x="1608950" y="31789"/>
                </a:lnTo>
                <a:lnTo>
                  <a:pt x="1597487" y="37255"/>
                </a:lnTo>
                <a:lnTo>
                  <a:pt x="1612520" y="68779"/>
                </a:lnTo>
                <a:lnTo>
                  <a:pt x="1645825" y="26057"/>
                </a:lnTo>
                <a:close/>
              </a:path>
              <a:path w="1664970" h="797560">
                <a:moveTo>
                  <a:pt x="1606217" y="26057"/>
                </a:moveTo>
                <a:lnTo>
                  <a:pt x="1594754" y="31524"/>
                </a:lnTo>
                <a:lnTo>
                  <a:pt x="1597487" y="37255"/>
                </a:lnTo>
                <a:lnTo>
                  <a:pt x="1608950" y="31789"/>
                </a:lnTo>
                <a:lnTo>
                  <a:pt x="1606217" y="26057"/>
                </a:lnTo>
                <a:close/>
              </a:path>
              <a:path w="1664970" h="797560">
                <a:moveTo>
                  <a:pt x="1579721" y="0"/>
                </a:moveTo>
                <a:lnTo>
                  <a:pt x="1594754" y="31524"/>
                </a:lnTo>
                <a:lnTo>
                  <a:pt x="1606217" y="26057"/>
                </a:lnTo>
                <a:lnTo>
                  <a:pt x="1645825" y="26057"/>
                </a:lnTo>
                <a:lnTo>
                  <a:pt x="1664900" y="1590"/>
                </a:lnTo>
                <a:lnTo>
                  <a:pt x="1579721" y="0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755013" y="4157530"/>
            <a:ext cx="1650364" cy="1265555"/>
          </a:xfrm>
          <a:custGeom>
            <a:avLst/>
            <a:gdLst/>
            <a:ahLst/>
            <a:cxnLst/>
            <a:rect l="l" t="t" r="r" b="b"/>
            <a:pathLst>
              <a:path w="1650365" h="1265554">
                <a:moveTo>
                  <a:pt x="1587410" y="1221525"/>
                </a:moveTo>
                <a:lnTo>
                  <a:pt x="1566155" y="1249238"/>
                </a:lnTo>
                <a:lnTo>
                  <a:pt x="1649806" y="1265381"/>
                </a:lnTo>
                <a:lnTo>
                  <a:pt x="1632228" y="1229255"/>
                </a:lnTo>
                <a:lnTo>
                  <a:pt x="1597488" y="1229255"/>
                </a:lnTo>
                <a:lnTo>
                  <a:pt x="1587410" y="1221525"/>
                </a:lnTo>
                <a:close/>
              </a:path>
              <a:path w="1650365" h="1265554">
                <a:moveTo>
                  <a:pt x="1591274" y="1216487"/>
                </a:moveTo>
                <a:lnTo>
                  <a:pt x="1587410" y="1221525"/>
                </a:lnTo>
                <a:lnTo>
                  <a:pt x="1597488" y="1229255"/>
                </a:lnTo>
                <a:lnTo>
                  <a:pt x="1601353" y="1224217"/>
                </a:lnTo>
                <a:lnTo>
                  <a:pt x="1591274" y="1216487"/>
                </a:lnTo>
                <a:close/>
              </a:path>
              <a:path w="1650365" h="1265554">
                <a:moveTo>
                  <a:pt x="1612530" y="1188774"/>
                </a:moveTo>
                <a:lnTo>
                  <a:pt x="1591274" y="1216487"/>
                </a:lnTo>
                <a:lnTo>
                  <a:pt x="1601353" y="1224217"/>
                </a:lnTo>
                <a:lnTo>
                  <a:pt x="1597488" y="1229255"/>
                </a:lnTo>
                <a:lnTo>
                  <a:pt x="1632228" y="1229255"/>
                </a:lnTo>
                <a:lnTo>
                  <a:pt x="1612530" y="1188774"/>
                </a:lnTo>
                <a:close/>
              </a:path>
              <a:path w="1650365" h="1265554">
                <a:moveTo>
                  <a:pt x="62396" y="43854"/>
                </a:moveTo>
                <a:lnTo>
                  <a:pt x="58531" y="48893"/>
                </a:lnTo>
                <a:lnTo>
                  <a:pt x="1587410" y="1221525"/>
                </a:lnTo>
                <a:lnTo>
                  <a:pt x="1591274" y="1216487"/>
                </a:lnTo>
                <a:lnTo>
                  <a:pt x="62396" y="43854"/>
                </a:lnTo>
                <a:close/>
              </a:path>
              <a:path w="1650365" h="1265554">
                <a:moveTo>
                  <a:pt x="0" y="0"/>
                </a:moveTo>
                <a:lnTo>
                  <a:pt x="37275" y="76606"/>
                </a:lnTo>
                <a:lnTo>
                  <a:pt x="58531" y="48893"/>
                </a:lnTo>
                <a:lnTo>
                  <a:pt x="48456" y="41165"/>
                </a:lnTo>
                <a:lnTo>
                  <a:pt x="52321" y="36127"/>
                </a:lnTo>
                <a:lnTo>
                  <a:pt x="68322" y="36127"/>
                </a:lnTo>
                <a:lnTo>
                  <a:pt x="83651" y="16142"/>
                </a:lnTo>
                <a:lnTo>
                  <a:pt x="0" y="0"/>
                </a:lnTo>
                <a:close/>
              </a:path>
              <a:path w="1650365" h="1265554">
                <a:moveTo>
                  <a:pt x="52321" y="36127"/>
                </a:moveTo>
                <a:lnTo>
                  <a:pt x="48456" y="41165"/>
                </a:lnTo>
                <a:lnTo>
                  <a:pt x="58531" y="48893"/>
                </a:lnTo>
                <a:lnTo>
                  <a:pt x="62396" y="43854"/>
                </a:lnTo>
                <a:lnTo>
                  <a:pt x="52321" y="36127"/>
                </a:lnTo>
                <a:close/>
              </a:path>
              <a:path w="1650365" h="1265554">
                <a:moveTo>
                  <a:pt x="68322" y="36127"/>
                </a:moveTo>
                <a:lnTo>
                  <a:pt x="52321" y="36127"/>
                </a:lnTo>
                <a:lnTo>
                  <a:pt x="62396" y="43854"/>
                </a:lnTo>
                <a:lnTo>
                  <a:pt x="68322" y="36127"/>
                </a:lnTo>
                <a:close/>
              </a:path>
            </a:pathLst>
          </a:custGeom>
          <a:solidFill>
            <a:srgbClr val="F6980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754879" y="1438655"/>
            <a:ext cx="902208" cy="90220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406751" y="1851479"/>
            <a:ext cx="3350895" cy="1414780"/>
          </a:xfrm>
          <a:custGeom>
            <a:avLst/>
            <a:gdLst/>
            <a:ahLst/>
            <a:cxnLst/>
            <a:rect l="l" t="t" r="r" b="b"/>
            <a:pathLst>
              <a:path w="3350895" h="1414779">
                <a:moveTo>
                  <a:pt x="34925" y="1338315"/>
                </a:moveTo>
                <a:lnTo>
                  <a:pt x="0" y="1338315"/>
                </a:lnTo>
                <a:lnTo>
                  <a:pt x="38100" y="1414515"/>
                </a:lnTo>
                <a:lnTo>
                  <a:pt x="69850" y="1351015"/>
                </a:lnTo>
                <a:lnTo>
                  <a:pt x="34925" y="1351015"/>
                </a:lnTo>
                <a:lnTo>
                  <a:pt x="34925" y="1338315"/>
                </a:lnTo>
                <a:close/>
              </a:path>
              <a:path w="3350895" h="1414779">
                <a:moveTo>
                  <a:pt x="3274202" y="34925"/>
                </a:moveTo>
                <a:lnTo>
                  <a:pt x="34925" y="34925"/>
                </a:lnTo>
                <a:lnTo>
                  <a:pt x="34925" y="1351015"/>
                </a:lnTo>
                <a:lnTo>
                  <a:pt x="41275" y="1351015"/>
                </a:lnTo>
                <a:lnTo>
                  <a:pt x="41275" y="41275"/>
                </a:lnTo>
                <a:lnTo>
                  <a:pt x="38100" y="41275"/>
                </a:lnTo>
                <a:lnTo>
                  <a:pt x="41275" y="38100"/>
                </a:lnTo>
                <a:lnTo>
                  <a:pt x="3274202" y="38100"/>
                </a:lnTo>
                <a:lnTo>
                  <a:pt x="3274202" y="34925"/>
                </a:lnTo>
                <a:close/>
              </a:path>
              <a:path w="3350895" h="1414779">
                <a:moveTo>
                  <a:pt x="76200" y="1338315"/>
                </a:moveTo>
                <a:lnTo>
                  <a:pt x="41275" y="1338315"/>
                </a:lnTo>
                <a:lnTo>
                  <a:pt x="41275" y="1351015"/>
                </a:lnTo>
                <a:lnTo>
                  <a:pt x="69850" y="1351015"/>
                </a:lnTo>
                <a:lnTo>
                  <a:pt x="76200" y="1338315"/>
                </a:lnTo>
                <a:close/>
              </a:path>
              <a:path w="3350895" h="1414779">
                <a:moveTo>
                  <a:pt x="3274202" y="0"/>
                </a:moveTo>
                <a:lnTo>
                  <a:pt x="3274202" y="76200"/>
                </a:lnTo>
                <a:lnTo>
                  <a:pt x="3344052" y="41275"/>
                </a:lnTo>
                <a:lnTo>
                  <a:pt x="3286904" y="41275"/>
                </a:lnTo>
                <a:lnTo>
                  <a:pt x="3286904" y="34925"/>
                </a:lnTo>
                <a:lnTo>
                  <a:pt x="3344052" y="34925"/>
                </a:lnTo>
                <a:lnTo>
                  <a:pt x="3274202" y="0"/>
                </a:lnTo>
                <a:close/>
              </a:path>
              <a:path w="3350895" h="1414779">
                <a:moveTo>
                  <a:pt x="41275" y="38100"/>
                </a:moveTo>
                <a:lnTo>
                  <a:pt x="38100" y="41275"/>
                </a:lnTo>
                <a:lnTo>
                  <a:pt x="41275" y="41275"/>
                </a:lnTo>
                <a:lnTo>
                  <a:pt x="41275" y="38100"/>
                </a:lnTo>
                <a:close/>
              </a:path>
              <a:path w="3350895" h="1414779">
                <a:moveTo>
                  <a:pt x="3274202" y="38100"/>
                </a:moveTo>
                <a:lnTo>
                  <a:pt x="41275" y="38100"/>
                </a:lnTo>
                <a:lnTo>
                  <a:pt x="41275" y="41275"/>
                </a:lnTo>
                <a:lnTo>
                  <a:pt x="3274202" y="41275"/>
                </a:lnTo>
                <a:lnTo>
                  <a:pt x="3274202" y="38100"/>
                </a:lnTo>
                <a:close/>
              </a:path>
              <a:path w="3350895" h="1414779">
                <a:moveTo>
                  <a:pt x="3344052" y="34925"/>
                </a:moveTo>
                <a:lnTo>
                  <a:pt x="3286904" y="34925"/>
                </a:lnTo>
                <a:lnTo>
                  <a:pt x="3286904" y="41275"/>
                </a:lnTo>
                <a:lnTo>
                  <a:pt x="3344052" y="41275"/>
                </a:lnTo>
                <a:lnTo>
                  <a:pt x="3350402" y="38100"/>
                </a:lnTo>
                <a:lnTo>
                  <a:pt x="3344052" y="34925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990600" y="3294888"/>
            <a:ext cx="972312" cy="96926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045225" y="3936579"/>
            <a:ext cx="2604135" cy="76200"/>
          </a:xfrm>
          <a:custGeom>
            <a:avLst/>
            <a:gdLst/>
            <a:ahLst/>
            <a:cxnLst/>
            <a:rect l="l" t="t" r="r" b="b"/>
            <a:pathLst>
              <a:path w="2604135" h="76200">
                <a:moveTo>
                  <a:pt x="2527521" y="41275"/>
                </a:moveTo>
                <a:lnTo>
                  <a:pt x="2527473" y="76200"/>
                </a:lnTo>
                <a:lnTo>
                  <a:pt x="2597524" y="41292"/>
                </a:lnTo>
                <a:lnTo>
                  <a:pt x="2540215" y="41292"/>
                </a:lnTo>
                <a:lnTo>
                  <a:pt x="2527521" y="41275"/>
                </a:lnTo>
                <a:close/>
              </a:path>
              <a:path w="2604135" h="76200">
                <a:moveTo>
                  <a:pt x="2527529" y="34925"/>
                </a:moveTo>
                <a:lnTo>
                  <a:pt x="2527521" y="41275"/>
                </a:lnTo>
                <a:lnTo>
                  <a:pt x="2540215" y="41292"/>
                </a:lnTo>
                <a:lnTo>
                  <a:pt x="2540223" y="34942"/>
                </a:lnTo>
                <a:lnTo>
                  <a:pt x="2527529" y="34925"/>
                </a:lnTo>
                <a:close/>
              </a:path>
              <a:path w="2604135" h="76200">
                <a:moveTo>
                  <a:pt x="2527576" y="0"/>
                </a:moveTo>
                <a:lnTo>
                  <a:pt x="2527529" y="34925"/>
                </a:lnTo>
                <a:lnTo>
                  <a:pt x="2540223" y="34942"/>
                </a:lnTo>
                <a:lnTo>
                  <a:pt x="2540215" y="41292"/>
                </a:lnTo>
                <a:lnTo>
                  <a:pt x="2597524" y="41292"/>
                </a:lnTo>
                <a:lnTo>
                  <a:pt x="2603724" y="38202"/>
                </a:lnTo>
                <a:lnTo>
                  <a:pt x="2527576" y="0"/>
                </a:lnTo>
                <a:close/>
              </a:path>
              <a:path w="2604135" h="76200">
                <a:moveTo>
                  <a:pt x="8" y="31529"/>
                </a:moveTo>
                <a:lnTo>
                  <a:pt x="0" y="37879"/>
                </a:lnTo>
                <a:lnTo>
                  <a:pt x="2527521" y="41275"/>
                </a:lnTo>
                <a:lnTo>
                  <a:pt x="2527529" y="34925"/>
                </a:lnTo>
                <a:lnTo>
                  <a:pt x="8" y="31529"/>
                </a:lnTo>
                <a:close/>
              </a:path>
            </a:pathLst>
          </a:custGeom>
          <a:solidFill>
            <a:srgbClr val="5091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074882" y="4121053"/>
            <a:ext cx="2604135" cy="76200"/>
          </a:xfrm>
          <a:custGeom>
            <a:avLst/>
            <a:gdLst/>
            <a:ahLst/>
            <a:cxnLst/>
            <a:rect l="l" t="t" r="r" b="b"/>
            <a:pathLst>
              <a:path w="2604135" h="76200">
                <a:moveTo>
                  <a:pt x="2527521" y="41275"/>
                </a:moveTo>
                <a:lnTo>
                  <a:pt x="2527473" y="76200"/>
                </a:lnTo>
                <a:lnTo>
                  <a:pt x="2597524" y="41292"/>
                </a:lnTo>
                <a:lnTo>
                  <a:pt x="2540215" y="41292"/>
                </a:lnTo>
                <a:lnTo>
                  <a:pt x="2527521" y="41275"/>
                </a:lnTo>
                <a:close/>
              </a:path>
              <a:path w="2604135" h="76200">
                <a:moveTo>
                  <a:pt x="2527529" y="34925"/>
                </a:moveTo>
                <a:lnTo>
                  <a:pt x="2527521" y="41275"/>
                </a:lnTo>
                <a:lnTo>
                  <a:pt x="2540215" y="41292"/>
                </a:lnTo>
                <a:lnTo>
                  <a:pt x="2540223" y="34942"/>
                </a:lnTo>
                <a:lnTo>
                  <a:pt x="2527529" y="34925"/>
                </a:lnTo>
                <a:close/>
              </a:path>
              <a:path w="2604135" h="76200">
                <a:moveTo>
                  <a:pt x="2527576" y="0"/>
                </a:moveTo>
                <a:lnTo>
                  <a:pt x="2527529" y="34925"/>
                </a:lnTo>
                <a:lnTo>
                  <a:pt x="2540223" y="34942"/>
                </a:lnTo>
                <a:lnTo>
                  <a:pt x="2540215" y="41292"/>
                </a:lnTo>
                <a:lnTo>
                  <a:pt x="2597524" y="41292"/>
                </a:lnTo>
                <a:lnTo>
                  <a:pt x="2603724" y="38202"/>
                </a:lnTo>
                <a:lnTo>
                  <a:pt x="2527576" y="0"/>
                </a:lnTo>
                <a:close/>
              </a:path>
              <a:path w="2604135" h="76200">
                <a:moveTo>
                  <a:pt x="8" y="31529"/>
                </a:moveTo>
                <a:lnTo>
                  <a:pt x="0" y="37879"/>
                </a:lnTo>
                <a:lnTo>
                  <a:pt x="2527521" y="41275"/>
                </a:lnTo>
                <a:lnTo>
                  <a:pt x="2527529" y="34925"/>
                </a:lnTo>
                <a:lnTo>
                  <a:pt x="8" y="31529"/>
                </a:lnTo>
                <a:close/>
              </a:path>
            </a:pathLst>
          </a:custGeom>
          <a:solidFill>
            <a:srgbClr val="F6980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241892" y="6471592"/>
            <a:ext cx="1276985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58037200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87630" rIns="0" bIns="0" rtlCol="0">
            <a:spAutoFit/>
          </a:bodyPr>
          <a:lstStyle/>
          <a:p>
            <a:pPr marL="12700" marR="5080">
              <a:lnSpc>
                <a:spcPts val="4750"/>
              </a:lnSpc>
              <a:spcBef>
                <a:spcPts val="690"/>
              </a:spcBef>
            </a:pPr>
            <a:r>
              <a:rPr spc="-60" dirty="0"/>
              <a:t>Stateful </a:t>
            </a:r>
            <a:r>
              <a:rPr spc="-105" dirty="0"/>
              <a:t>Web </a:t>
            </a:r>
            <a:r>
              <a:rPr spc="-35" dirty="0"/>
              <a:t>App: </a:t>
            </a:r>
            <a:r>
              <a:rPr spc="-85" dirty="0"/>
              <a:t>MyClothes.com  </a:t>
            </a:r>
            <a:r>
              <a:rPr spc="-95" dirty="0"/>
              <a:t>Introduce </a:t>
            </a:r>
            <a:r>
              <a:rPr spc="-105" dirty="0"/>
              <a:t>Stickiness </a:t>
            </a:r>
            <a:r>
              <a:rPr spc="-55" dirty="0"/>
              <a:t>(Session</a:t>
            </a:r>
            <a:r>
              <a:rPr spc="-50" dirty="0"/>
              <a:t> </a:t>
            </a:r>
            <a:r>
              <a:rPr spc="-80" dirty="0"/>
              <a:t>Affinity)</a:t>
            </a:r>
          </a:p>
        </p:txBody>
      </p:sp>
      <p:sp>
        <p:nvSpPr>
          <p:cNvPr id="4" name="object 4"/>
          <p:cNvSpPr/>
          <p:nvPr/>
        </p:nvSpPr>
        <p:spPr>
          <a:xfrm>
            <a:off x="2074884" y="3783777"/>
            <a:ext cx="2604135" cy="76200"/>
          </a:xfrm>
          <a:custGeom>
            <a:avLst/>
            <a:gdLst/>
            <a:ahLst/>
            <a:cxnLst/>
            <a:rect l="l" t="t" r="r" b="b"/>
            <a:pathLst>
              <a:path w="2604135" h="76200">
                <a:moveTo>
                  <a:pt x="2527520" y="41274"/>
                </a:moveTo>
                <a:lnTo>
                  <a:pt x="2527473" y="76200"/>
                </a:lnTo>
                <a:lnTo>
                  <a:pt x="2597524" y="41291"/>
                </a:lnTo>
                <a:lnTo>
                  <a:pt x="2540214" y="41291"/>
                </a:lnTo>
                <a:lnTo>
                  <a:pt x="2527520" y="41274"/>
                </a:lnTo>
                <a:close/>
              </a:path>
              <a:path w="2604135" h="76200">
                <a:moveTo>
                  <a:pt x="2527529" y="34924"/>
                </a:moveTo>
                <a:lnTo>
                  <a:pt x="2527520" y="41274"/>
                </a:lnTo>
                <a:lnTo>
                  <a:pt x="2540214" y="41291"/>
                </a:lnTo>
                <a:lnTo>
                  <a:pt x="2540223" y="34941"/>
                </a:lnTo>
                <a:lnTo>
                  <a:pt x="2527529" y="34924"/>
                </a:lnTo>
                <a:close/>
              </a:path>
              <a:path w="2604135" h="76200">
                <a:moveTo>
                  <a:pt x="2527575" y="0"/>
                </a:moveTo>
                <a:lnTo>
                  <a:pt x="2527529" y="34924"/>
                </a:lnTo>
                <a:lnTo>
                  <a:pt x="2540223" y="34941"/>
                </a:lnTo>
                <a:lnTo>
                  <a:pt x="2540214" y="41291"/>
                </a:lnTo>
                <a:lnTo>
                  <a:pt x="2597524" y="41291"/>
                </a:lnTo>
                <a:lnTo>
                  <a:pt x="2603724" y="38201"/>
                </a:lnTo>
                <a:lnTo>
                  <a:pt x="2527575" y="0"/>
                </a:lnTo>
                <a:close/>
              </a:path>
              <a:path w="2604135" h="76200">
                <a:moveTo>
                  <a:pt x="7" y="31527"/>
                </a:moveTo>
                <a:lnTo>
                  <a:pt x="0" y="37877"/>
                </a:lnTo>
                <a:lnTo>
                  <a:pt x="2527520" y="41274"/>
                </a:lnTo>
                <a:lnTo>
                  <a:pt x="2527529" y="34924"/>
                </a:lnTo>
                <a:lnTo>
                  <a:pt x="7" y="31527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675632" y="3313176"/>
            <a:ext cx="1021080" cy="10180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302640" y="2672862"/>
            <a:ext cx="1761489" cy="2440940"/>
          </a:xfrm>
          <a:custGeom>
            <a:avLst/>
            <a:gdLst/>
            <a:ahLst/>
            <a:cxnLst/>
            <a:rect l="l" t="t" r="r" b="b"/>
            <a:pathLst>
              <a:path w="1761489" h="2440940">
                <a:moveTo>
                  <a:pt x="0" y="0"/>
                </a:moveTo>
                <a:lnTo>
                  <a:pt x="1760872" y="0"/>
                </a:lnTo>
                <a:lnTo>
                  <a:pt x="1760872" y="2440945"/>
                </a:lnTo>
                <a:lnTo>
                  <a:pt x="0" y="2440945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A5A5A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921139" y="2742692"/>
            <a:ext cx="524510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b="1" spc="-5" dirty="0">
                <a:solidFill>
                  <a:srgbClr val="A5A5A5"/>
                </a:solidFill>
                <a:latin typeface="Calibri"/>
                <a:cs typeface="Calibri"/>
              </a:rPr>
              <a:t>Multi</a:t>
            </a:r>
            <a:r>
              <a:rPr sz="1100" b="1" spc="-50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100" b="1" spc="-5" dirty="0">
                <a:solidFill>
                  <a:srgbClr val="A5A5A5"/>
                </a:solidFill>
                <a:latin typeface="Calibri"/>
                <a:cs typeface="Calibri"/>
              </a:rPr>
              <a:t>AZ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881965" y="2308683"/>
            <a:ext cx="1761489" cy="1011555"/>
          </a:xfrm>
          <a:custGeom>
            <a:avLst/>
            <a:gdLst/>
            <a:ahLst/>
            <a:cxnLst/>
            <a:rect l="l" t="t" r="r" b="b"/>
            <a:pathLst>
              <a:path w="1761490" h="1011554">
                <a:moveTo>
                  <a:pt x="0" y="0"/>
                </a:moveTo>
                <a:lnTo>
                  <a:pt x="1760872" y="0"/>
                </a:lnTo>
                <a:lnTo>
                  <a:pt x="1760872" y="1011292"/>
                </a:lnTo>
                <a:lnTo>
                  <a:pt x="0" y="1011292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A5A5A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7236938" y="2376932"/>
            <a:ext cx="1050925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5" dirty="0">
                <a:solidFill>
                  <a:srgbClr val="A5A5A5"/>
                </a:solidFill>
                <a:latin typeface="Calibri"/>
                <a:cs typeface="Calibri"/>
              </a:rPr>
              <a:t>Availability zone</a:t>
            </a:r>
            <a:r>
              <a:rPr sz="1100" spc="-5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A5A5A5"/>
                </a:solidFill>
                <a:latin typeface="Calibri"/>
                <a:cs typeface="Calibri"/>
              </a:rPr>
              <a:t>1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7403592" y="3776471"/>
            <a:ext cx="627888" cy="62788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755013" y="2996417"/>
            <a:ext cx="1664970" cy="870585"/>
          </a:xfrm>
          <a:custGeom>
            <a:avLst/>
            <a:gdLst/>
            <a:ahLst/>
            <a:cxnLst/>
            <a:rect l="l" t="t" r="r" b="b"/>
            <a:pathLst>
              <a:path w="1664970" h="870585">
                <a:moveTo>
                  <a:pt x="49875" y="801383"/>
                </a:moveTo>
                <a:lnTo>
                  <a:pt x="0" y="870452"/>
                </a:lnTo>
                <a:lnTo>
                  <a:pt x="85180" y="868912"/>
                </a:lnTo>
                <a:lnTo>
                  <a:pt x="72074" y="843845"/>
                </a:lnTo>
                <a:lnTo>
                  <a:pt x="57744" y="843845"/>
                </a:lnTo>
                <a:lnTo>
                  <a:pt x="54803" y="838219"/>
                </a:lnTo>
                <a:lnTo>
                  <a:pt x="66057" y="832335"/>
                </a:lnTo>
                <a:lnTo>
                  <a:pt x="49875" y="801383"/>
                </a:lnTo>
                <a:close/>
              </a:path>
              <a:path w="1664970" h="870585">
                <a:moveTo>
                  <a:pt x="66057" y="832335"/>
                </a:moveTo>
                <a:lnTo>
                  <a:pt x="54803" y="838219"/>
                </a:lnTo>
                <a:lnTo>
                  <a:pt x="57744" y="843845"/>
                </a:lnTo>
                <a:lnTo>
                  <a:pt x="68998" y="837961"/>
                </a:lnTo>
                <a:lnTo>
                  <a:pt x="66057" y="832335"/>
                </a:lnTo>
                <a:close/>
              </a:path>
              <a:path w="1664970" h="870585">
                <a:moveTo>
                  <a:pt x="68998" y="837961"/>
                </a:moveTo>
                <a:lnTo>
                  <a:pt x="57744" y="843845"/>
                </a:lnTo>
                <a:lnTo>
                  <a:pt x="72074" y="843845"/>
                </a:lnTo>
                <a:lnTo>
                  <a:pt x="68998" y="837961"/>
                </a:lnTo>
                <a:close/>
              </a:path>
              <a:path w="1664970" h="870585">
                <a:moveTo>
                  <a:pt x="1595901" y="32491"/>
                </a:moveTo>
                <a:lnTo>
                  <a:pt x="66057" y="832335"/>
                </a:lnTo>
                <a:lnTo>
                  <a:pt x="68998" y="837961"/>
                </a:lnTo>
                <a:lnTo>
                  <a:pt x="1598843" y="38118"/>
                </a:lnTo>
                <a:lnTo>
                  <a:pt x="1595901" y="32491"/>
                </a:lnTo>
                <a:close/>
              </a:path>
              <a:path w="1664970" h="870585">
                <a:moveTo>
                  <a:pt x="1645686" y="26607"/>
                </a:moveTo>
                <a:lnTo>
                  <a:pt x="1607155" y="26607"/>
                </a:lnTo>
                <a:lnTo>
                  <a:pt x="1610097" y="32235"/>
                </a:lnTo>
                <a:lnTo>
                  <a:pt x="1598843" y="38118"/>
                </a:lnTo>
                <a:lnTo>
                  <a:pt x="1615024" y="69068"/>
                </a:lnTo>
                <a:lnTo>
                  <a:pt x="1645686" y="26607"/>
                </a:lnTo>
                <a:close/>
              </a:path>
              <a:path w="1664970" h="870585">
                <a:moveTo>
                  <a:pt x="1607155" y="26607"/>
                </a:moveTo>
                <a:lnTo>
                  <a:pt x="1595901" y="32491"/>
                </a:lnTo>
                <a:lnTo>
                  <a:pt x="1598843" y="38118"/>
                </a:lnTo>
                <a:lnTo>
                  <a:pt x="1610097" y="32235"/>
                </a:lnTo>
                <a:lnTo>
                  <a:pt x="1607155" y="26607"/>
                </a:lnTo>
                <a:close/>
              </a:path>
              <a:path w="1664970" h="870585">
                <a:moveTo>
                  <a:pt x="1664900" y="0"/>
                </a:moveTo>
                <a:lnTo>
                  <a:pt x="1579719" y="1541"/>
                </a:lnTo>
                <a:lnTo>
                  <a:pt x="1595901" y="32491"/>
                </a:lnTo>
                <a:lnTo>
                  <a:pt x="1607155" y="26607"/>
                </a:lnTo>
                <a:lnTo>
                  <a:pt x="1645686" y="26607"/>
                </a:lnTo>
                <a:lnTo>
                  <a:pt x="1664900" y="0"/>
                </a:lnTo>
                <a:close/>
              </a:path>
            </a:pathLst>
          </a:custGeom>
          <a:solidFill>
            <a:srgbClr val="5091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656518" y="1758462"/>
            <a:ext cx="2145030" cy="4333240"/>
          </a:xfrm>
          <a:custGeom>
            <a:avLst/>
            <a:gdLst/>
            <a:ahLst/>
            <a:cxnLst/>
            <a:rect l="l" t="t" r="r" b="b"/>
            <a:pathLst>
              <a:path w="2145029" h="4333240">
                <a:moveTo>
                  <a:pt x="0" y="0"/>
                </a:moveTo>
                <a:lnTo>
                  <a:pt x="2144404" y="0"/>
                </a:lnTo>
                <a:lnTo>
                  <a:pt x="2144404" y="4332850"/>
                </a:lnTo>
                <a:lnTo>
                  <a:pt x="0" y="433285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D8661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7185794" y="1995932"/>
            <a:ext cx="1086485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5" dirty="0">
                <a:solidFill>
                  <a:srgbClr val="D86613"/>
                </a:solidFill>
                <a:latin typeface="Calibri"/>
                <a:cs typeface="Calibri"/>
              </a:rPr>
              <a:t>Auto Scaling</a:t>
            </a:r>
            <a:r>
              <a:rPr sz="1100" spc="-80" dirty="0">
                <a:solidFill>
                  <a:srgbClr val="D86613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solidFill>
                  <a:srgbClr val="D86613"/>
                </a:solidFill>
                <a:latin typeface="Calibri"/>
                <a:cs typeface="Calibri"/>
              </a:rPr>
              <a:t>group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8436864" y="1767839"/>
            <a:ext cx="280416" cy="28041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885745" y="3442647"/>
            <a:ext cx="1761489" cy="1213485"/>
          </a:xfrm>
          <a:custGeom>
            <a:avLst/>
            <a:gdLst/>
            <a:ahLst/>
            <a:cxnLst/>
            <a:rect l="l" t="t" r="r" b="b"/>
            <a:pathLst>
              <a:path w="1761490" h="1213485">
                <a:moveTo>
                  <a:pt x="0" y="0"/>
                </a:moveTo>
                <a:lnTo>
                  <a:pt x="1760872" y="0"/>
                </a:lnTo>
                <a:lnTo>
                  <a:pt x="1760872" y="1213261"/>
                </a:lnTo>
                <a:lnTo>
                  <a:pt x="0" y="1213261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A5A5A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7240719" y="3510788"/>
            <a:ext cx="1050925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5" dirty="0">
                <a:solidFill>
                  <a:srgbClr val="A5A5A5"/>
                </a:solidFill>
                <a:latin typeface="Calibri"/>
                <a:cs typeface="Calibri"/>
              </a:rPr>
              <a:t>Availability zone</a:t>
            </a:r>
            <a:r>
              <a:rPr sz="1100" spc="-5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A5A5A5"/>
                </a:solidFill>
                <a:latin typeface="Calibri"/>
                <a:cs typeface="Calibri"/>
              </a:rPr>
              <a:t>2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881965" y="4738371"/>
            <a:ext cx="1761489" cy="1195070"/>
          </a:xfrm>
          <a:prstGeom prst="rect">
            <a:avLst/>
          </a:prstGeom>
          <a:ln w="12700">
            <a:solidFill>
              <a:srgbClr val="A5A5A5"/>
            </a:solidFill>
          </a:ln>
        </p:spPr>
        <p:txBody>
          <a:bodyPr vert="horz" wrap="square" lIns="0" tIns="83820" rIns="0" bIns="0" rtlCol="0">
            <a:spAutoFit/>
          </a:bodyPr>
          <a:lstStyle/>
          <a:p>
            <a:pPr marL="367665">
              <a:lnSpc>
                <a:spcPct val="100000"/>
              </a:lnSpc>
              <a:spcBef>
                <a:spcPts val="660"/>
              </a:spcBef>
            </a:pPr>
            <a:r>
              <a:rPr sz="1100" spc="-5" dirty="0">
                <a:solidFill>
                  <a:srgbClr val="A5A5A5"/>
                </a:solidFill>
                <a:latin typeface="Calibri"/>
                <a:cs typeface="Calibri"/>
              </a:rPr>
              <a:t>Availability zone</a:t>
            </a:r>
            <a:r>
              <a:rPr sz="1100" spc="-10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A5A5A5"/>
                </a:solidFill>
                <a:latin typeface="Calibri"/>
                <a:cs typeface="Calibri"/>
              </a:rPr>
              <a:t>3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7403592" y="5111496"/>
            <a:ext cx="621792" cy="62179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418831" y="2526792"/>
            <a:ext cx="621792" cy="61874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755013" y="2834539"/>
            <a:ext cx="1664970" cy="797560"/>
          </a:xfrm>
          <a:custGeom>
            <a:avLst/>
            <a:gdLst/>
            <a:ahLst/>
            <a:cxnLst/>
            <a:rect l="l" t="t" r="r" b="b"/>
            <a:pathLst>
              <a:path w="1664970" h="797560">
                <a:moveTo>
                  <a:pt x="52379" y="728353"/>
                </a:moveTo>
                <a:lnTo>
                  <a:pt x="0" y="795543"/>
                </a:lnTo>
                <a:lnTo>
                  <a:pt x="85178" y="797133"/>
                </a:lnTo>
                <a:lnTo>
                  <a:pt x="72753" y="771076"/>
                </a:lnTo>
                <a:lnTo>
                  <a:pt x="58682" y="771076"/>
                </a:lnTo>
                <a:lnTo>
                  <a:pt x="55949" y="765345"/>
                </a:lnTo>
                <a:lnTo>
                  <a:pt x="67413" y="759878"/>
                </a:lnTo>
                <a:lnTo>
                  <a:pt x="52379" y="728353"/>
                </a:lnTo>
                <a:close/>
              </a:path>
              <a:path w="1664970" h="797560">
                <a:moveTo>
                  <a:pt x="67413" y="759878"/>
                </a:moveTo>
                <a:lnTo>
                  <a:pt x="55949" y="765345"/>
                </a:lnTo>
                <a:lnTo>
                  <a:pt x="58682" y="771076"/>
                </a:lnTo>
                <a:lnTo>
                  <a:pt x="70146" y="765610"/>
                </a:lnTo>
                <a:lnTo>
                  <a:pt x="67413" y="759878"/>
                </a:lnTo>
                <a:close/>
              </a:path>
              <a:path w="1664970" h="797560">
                <a:moveTo>
                  <a:pt x="70146" y="765610"/>
                </a:moveTo>
                <a:lnTo>
                  <a:pt x="58682" y="771076"/>
                </a:lnTo>
                <a:lnTo>
                  <a:pt x="72753" y="771076"/>
                </a:lnTo>
                <a:lnTo>
                  <a:pt x="70146" y="765610"/>
                </a:lnTo>
                <a:close/>
              </a:path>
              <a:path w="1664970" h="797560">
                <a:moveTo>
                  <a:pt x="1594754" y="31524"/>
                </a:moveTo>
                <a:lnTo>
                  <a:pt x="67413" y="759878"/>
                </a:lnTo>
                <a:lnTo>
                  <a:pt x="70146" y="765610"/>
                </a:lnTo>
                <a:lnTo>
                  <a:pt x="1597487" y="37255"/>
                </a:lnTo>
                <a:lnTo>
                  <a:pt x="1594754" y="31524"/>
                </a:lnTo>
                <a:close/>
              </a:path>
              <a:path w="1664970" h="797560">
                <a:moveTo>
                  <a:pt x="1645825" y="26057"/>
                </a:moveTo>
                <a:lnTo>
                  <a:pt x="1606217" y="26057"/>
                </a:lnTo>
                <a:lnTo>
                  <a:pt x="1608950" y="31789"/>
                </a:lnTo>
                <a:lnTo>
                  <a:pt x="1597487" y="37255"/>
                </a:lnTo>
                <a:lnTo>
                  <a:pt x="1612520" y="68779"/>
                </a:lnTo>
                <a:lnTo>
                  <a:pt x="1645825" y="26057"/>
                </a:lnTo>
                <a:close/>
              </a:path>
              <a:path w="1664970" h="797560">
                <a:moveTo>
                  <a:pt x="1606217" y="26057"/>
                </a:moveTo>
                <a:lnTo>
                  <a:pt x="1594754" y="31524"/>
                </a:lnTo>
                <a:lnTo>
                  <a:pt x="1597487" y="37255"/>
                </a:lnTo>
                <a:lnTo>
                  <a:pt x="1608950" y="31789"/>
                </a:lnTo>
                <a:lnTo>
                  <a:pt x="1606217" y="26057"/>
                </a:lnTo>
                <a:close/>
              </a:path>
              <a:path w="1664970" h="797560">
                <a:moveTo>
                  <a:pt x="1579721" y="0"/>
                </a:moveTo>
                <a:lnTo>
                  <a:pt x="1594754" y="31524"/>
                </a:lnTo>
                <a:lnTo>
                  <a:pt x="1606217" y="26057"/>
                </a:lnTo>
                <a:lnTo>
                  <a:pt x="1645825" y="26057"/>
                </a:lnTo>
                <a:lnTo>
                  <a:pt x="1664900" y="1590"/>
                </a:lnTo>
                <a:lnTo>
                  <a:pt x="1579721" y="0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755013" y="3145233"/>
            <a:ext cx="1664970" cy="1012825"/>
          </a:xfrm>
          <a:custGeom>
            <a:avLst/>
            <a:gdLst/>
            <a:ahLst/>
            <a:cxnLst/>
            <a:rect l="l" t="t" r="r" b="b"/>
            <a:pathLst>
              <a:path w="1664970" h="1012825">
                <a:moveTo>
                  <a:pt x="45314" y="940153"/>
                </a:moveTo>
                <a:lnTo>
                  <a:pt x="0" y="1012296"/>
                </a:lnTo>
                <a:lnTo>
                  <a:pt x="84903" y="1005263"/>
                </a:lnTo>
                <a:lnTo>
                  <a:pt x="70771" y="982021"/>
                </a:lnTo>
                <a:lnTo>
                  <a:pt x="55905" y="982021"/>
                </a:lnTo>
                <a:lnTo>
                  <a:pt x="52605" y="976594"/>
                </a:lnTo>
                <a:lnTo>
                  <a:pt x="63459" y="969995"/>
                </a:lnTo>
                <a:lnTo>
                  <a:pt x="45314" y="940153"/>
                </a:lnTo>
                <a:close/>
              </a:path>
              <a:path w="1664970" h="1012825">
                <a:moveTo>
                  <a:pt x="63459" y="969995"/>
                </a:moveTo>
                <a:lnTo>
                  <a:pt x="52605" y="976594"/>
                </a:lnTo>
                <a:lnTo>
                  <a:pt x="55905" y="982021"/>
                </a:lnTo>
                <a:lnTo>
                  <a:pt x="66759" y="975421"/>
                </a:lnTo>
                <a:lnTo>
                  <a:pt x="63459" y="969995"/>
                </a:lnTo>
                <a:close/>
              </a:path>
              <a:path w="1664970" h="1012825">
                <a:moveTo>
                  <a:pt x="66759" y="975421"/>
                </a:moveTo>
                <a:lnTo>
                  <a:pt x="55905" y="982021"/>
                </a:lnTo>
                <a:lnTo>
                  <a:pt x="70771" y="982021"/>
                </a:lnTo>
                <a:lnTo>
                  <a:pt x="66759" y="975421"/>
                </a:lnTo>
                <a:close/>
              </a:path>
              <a:path w="1664970" h="1012825">
                <a:moveTo>
                  <a:pt x="1598141" y="36874"/>
                </a:moveTo>
                <a:lnTo>
                  <a:pt x="63459" y="969995"/>
                </a:lnTo>
                <a:lnTo>
                  <a:pt x="66759" y="975421"/>
                </a:lnTo>
                <a:lnTo>
                  <a:pt x="1601440" y="42300"/>
                </a:lnTo>
                <a:lnTo>
                  <a:pt x="1598141" y="36874"/>
                </a:lnTo>
                <a:close/>
              </a:path>
              <a:path w="1664970" h="1012825">
                <a:moveTo>
                  <a:pt x="1645881" y="30278"/>
                </a:moveTo>
                <a:lnTo>
                  <a:pt x="1608990" y="30278"/>
                </a:lnTo>
                <a:lnTo>
                  <a:pt x="1612290" y="35703"/>
                </a:lnTo>
                <a:lnTo>
                  <a:pt x="1601440" y="42300"/>
                </a:lnTo>
                <a:lnTo>
                  <a:pt x="1619585" y="72142"/>
                </a:lnTo>
                <a:lnTo>
                  <a:pt x="1645881" y="30278"/>
                </a:lnTo>
                <a:close/>
              </a:path>
              <a:path w="1664970" h="1012825">
                <a:moveTo>
                  <a:pt x="1608990" y="30278"/>
                </a:moveTo>
                <a:lnTo>
                  <a:pt x="1598141" y="36874"/>
                </a:lnTo>
                <a:lnTo>
                  <a:pt x="1601440" y="42300"/>
                </a:lnTo>
                <a:lnTo>
                  <a:pt x="1612290" y="35703"/>
                </a:lnTo>
                <a:lnTo>
                  <a:pt x="1608990" y="30278"/>
                </a:lnTo>
                <a:close/>
              </a:path>
              <a:path w="1664970" h="1012825">
                <a:moveTo>
                  <a:pt x="1664900" y="0"/>
                </a:moveTo>
                <a:lnTo>
                  <a:pt x="1579996" y="7033"/>
                </a:lnTo>
                <a:lnTo>
                  <a:pt x="1598141" y="36874"/>
                </a:lnTo>
                <a:lnTo>
                  <a:pt x="1608990" y="30278"/>
                </a:lnTo>
                <a:lnTo>
                  <a:pt x="1645881" y="30278"/>
                </a:lnTo>
                <a:lnTo>
                  <a:pt x="1664900" y="0"/>
                </a:lnTo>
                <a:close/>
              </a:path>
            </a:pathLst>
          </a:custGeom>
          <a:solidFill>
            <a:srgbClr val="F6980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754879" y="1438655"/>
            <a:ext cx="902208" cy="90220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406751" y="1851479"/>
            <a:ext cx="3350895" cy="1414780"/>
          </a:xfrm>
          <a:custGeom>
            <a:avLst/>
            <a:gdLst/>
            <a:ahLst/>
            <a:cxnLst/>
            <a:rect l="l" t="t" r="r" b="b"/>
            <a:pathLst>
              <a:path w="3350895" h="1414779">
                <a:moveTo>
                  <a:pt x="34925" y="1338315"/>
                </a:moveTo>
                <a:lnTo>
                  <a:pt x="0" y="1338315"/>
                </a:lnTo>
                <a:lnTo>
                  <a:pt x="38100" y="1414515"/>
                </a:lnTo>
                <a:lnTo>
                  <a:pt x="69850" y="1351015"/>
                </a:lnTo>
                <a:lnTo>
                  <a:pt x="34925" y="1351015"/>
                </a:lnTo>
                <a:lnTo>
                  <a:pt x="34925" y="1338315"/>
                </a:lnTo>
                <a:close/>
              </a:path>
              <a:path w="3350895" h="1414779">
                <a:moveTo>
                  <a:pt x="3274202" y="34925"/>
                </a:moveTo>
                <a:lnTo>
                  <a:pt x="34925" y="34925"/>
                </a:lnTo>
                <a:lnTo>
                  <a:pt x="34925" y="1351015"/>
                </a:lnTo>
                <a:lnTo>
                  <a:pt x="41275" y="1351015"/>
                </a:lnTo>
                <a:lnTo>
                  <a:pt x="41275" y="41275"/>
                </a:lnTo>
                <a:lnTo>
                  <a:pt x="38100" y="41275"/>
                </a:lnTo>
                <a:lnTo>
                  <a:pt x="41275" y="38100"/>
                </a:lnTo>
                <a:lnTo>
                  <a:pt x="3274202" y="38100"/>
                </a:lnTo>
                <a:lnTo>
                  <a:pt x="3274202" y="34925"/>
                </a:lnTo>
                <a:close/>
              </a:path>
              <a:path w="3350895" h="1414779">
                <a:moveTo>
                  <a:pt x="76200" y="1338315"/>
                </a:moveTo>
                <a:lnTo>
                  <a:pt x="41275" y="1338315"/>
                </a:lnTo>
                <a:lnTo>
                  <a:pt x="41275" y="1351015"/>
                </a:lnTo>
                <a:lnTo>
                  <a:pt x="69850" y="1351015"/>
                </a:lnTo>
                <a:lnTo>
                  <a:pt x="76200" y="1338315"/>
                </a:lnTo>
                <a:close/>
              </a:path>
              <a:path w="3350895" h="1414779">
                <a:moveTo>
                  <a:pt x="3274202" y="0"/>
                </a:moveTo>
                <a:lnTo>
                  <a:pt x="3274202" y="76200"/>
                </a:lnTo>
                <a:lnTo>
                  <a:pt x="3344052" y="41275"/>
                </a:lnTo>
                <a:lnTo>
                  <a:pt x="3286904" y="41275"/>
                </a:lnTo>
                <a:lnTo>
                  <a:pt x="3286904" y="34925"/>
                </a:lnTo>
                <a:lnTo>
                  <a:pt x="3344052" y="34925"/>
                </a:lnTo>
                <a:lnTo>
                  <a:pt x="3274202" y="0"/>
                </a:lnTo>
                <a:close/>
              </a:path>
              <a:path w="3350895" h="1414779">
                <a:moveTo>
                  <a:pt x="41275" y="38100"/>
                </a:moveTo>
                <a:lnTo>
                  <a:pt x="38100" y="41275"/>
                </a:lnTo>
                <a:lnTo>
                  <a:pt x="41275" y="41275"/>
                </a:lnTo>
                <a:lnTo>
                  <a:pt x="41275" y="38100"/>
                </a:lnTo>
                <a:close/>
              </a:path>
              <a:path w="3350895" h="1414779">
                <a:moveTo>
                  <a:pt x="3274202" y="38100"/>
                </a:moveTo>
                <a:lnTo>
                  <a:pt x="41275" y="38100"/>
                </a:lnTo>
                <a:lnTo>
                  <a:pt x="41275" y="41275"/>
                </a:lnTo>
                <a:lnTo>
                  <a:pt x="3274202" y="41275"/>
                </a:lnTo>
                <a:lnTo>
                  <a:pt x="3274202" y="38100"/>
                </a:lnTo>
                <a:close/>
              </a:path>
              <a:path w="3350895" h="1414779">
                <a:moveTo>
                  <a:pt x="3344052" y="34925"/>
                </a:moveTo>
                <a:lnTo>
                  <a:pt x="3286904" y="34925"/>
                </a:lnTo>
                <a:lnTo>
                  <a:pt x="3286904" y="41275"/>
                </a:lnTo>
                <a:lnTo>
                  <a:pt x="3344052" y="41275"/>
                </a:lnTo>
                <a:lnTo>
                  <a:pt x="3350402" y="38100"/>
                </a:lnTo>
                <a:lnTo>
                  <a:pt x="3344052" y="34925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990600" y="3294888"/>
            <a:ext cx="972312" cy="96926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045225" y="3936579"/>
            <a:ext cx="2604135" cy="76200"/>
          </a:xfrm>
          <a:custGeom>
            <a:avLst/>
            <a:gdLst/>
            <a:ahLst/>
            <a:cxnLst/>
            <a:rect l="l" t="t" r="r" b="b"/>
            <a:pathLst>
              <a:path w="2604135" h="76200">
                <a:moveTo>
                  <a:pt x="2527521" y="41275"/>
                </a:moveTo>
                <a:lnTo>
                  <a:pt x="2527473" y="76200"/>
                </a:lnTo>
                <a:lnTo>
                  <a:pt x="2597524" y="41292"/>
                </a:lnTo>
                <a:lnTo>
                  <a:pt x="2540215" y="41292"/>
                </a:lnTo>
                <a:lnTo>
                  <a:pt x="2527521" y="41275"/>
                </a:lnTo>
                <a:close/>
              </a:path>
              <a:path w="2604135" h="76200">
                <a:moveTo>
                  <a:pt x="2527529" y="34925"/>
                </a:moveTo>
                <a:lnTo>
                  <a:pt x="2527521" y="41275"/>
                </a:lnTo>
                <a:lnTo>
                  <a:pt x="2540215" y="41292"/>
                </a:lnTo>
                <a:lnTo>
                  <a:pt x="2540223" y="34942"/>
                </a:lnTo>
                <a:lnTo>
                  <a:pt x="2527529" y="34925"/>
                </a:lnTo>
                <a:close/>
              </a:path>
              <a:path w="2604135" h="76200">
                <a:moveTo>
                  <a:pt x="2527576" y="0"/>
                </a:moveTo>
                <a:lnTo>
                  <a:pt x="2527529" y="34925"/>
                </a:lnTo>
                <a:lnTo>
                  <a:pt x="2540223" y="34942"/>
                </a:lnTo>
                <a:lnTo>
                  <a:pt x="2540215" y="41292"/>
                </a:lnTo>
                <a:lnTo>
                  <a:pt x="2597524" y="41292"/>
                </a:lnTo>
                <a:lnTo>
                  <a:pt x="2603724" y="38202"/>
                </a:lnTo>
                <a:lnTo>
                  <a:pt x="2527576" y="0"/>
                </a:lnTo>
                <a:close/>
              </a:path>
              <a:path w="2604135" h="76200">
                <a:moveTo>
                  <a:pt x="8" y="31529"/>
                </a:moveTo>
                <a:lnTo>
                  <a:pt x="0" y="37879"/>
                </a:lnTo>
                <a:lnTo>
                  <a:pt x="2527521" y="41275"/>
                </a:lnTo>
                <a:lnTo>
                  <a:pt x="2527529" y="34925"/>
                </a:lnTo>
                <a:lnTo>
                  <a:pt x="8" y="31529"/>
                </a:lnTo>
                <a:close/>
              </a:path>
            </a:pathLst>
          </a:custGeom>
          <a:solidFill>
            <a:srgbClr val="5091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074882" y="4121053"/>
            <a:ext cx="2604135" cy="76200"/>
          </a:xfrm>
          <a:custGeom>
            <a:avLst/>
            <a:gdLst/>
            <a:ahLst/>
            <a:cxnLst/>
            <a:rect l="l" t="t" r="r" b="b"/>
            <a:pathLst>
              <a:path w="2604135" h="76200">
                <a:moveTo>
                  <a:pt x="2527521" y="41275"/>
                </a:moveTo>
                <a:lnTo>
                  <a:pt x="2527473" y="76200"/>
                </a:lnTo>
                <a:lnTo>
                  <a:pt x="2597524" y="41292"/>
                </a:lnTo>
                <a:lnTo>
                  <a:pt x="2540215" y="41292"/>
                </a:lnTo>
                <a:lnTo>
                  <a:pt x="2527521" y="41275"/>
                </a:lnTo>
                <a:close/>
              </a:path>
              <a:path w="2604135" h="76200">
                <a:moveTo>
                  <a:pt x="2527529" y="34925"/>
                </a:moveTo>
                <a:lnTo>
                  <a:pt x="2527521" y="41275"/>
                </a:lnTo>
                <a:lnTo>
                  <a:pt x="2540215" y="41292"/>
                </a:lnTo>
                <a:lnTo>
                  <a:pt x="2540223" y="34942"/>
                </a:lnTo>
                <a:lnTo>
                  <a:pt x="2527529" y="34925"/>
                </a:lnTo>
                <a:close/>
              </a:path>
              <a:path w="2604135" h="76200">
                <a:moveTo>
                  <a:pt x="2527576" y="0"/>
                </a:moveTo>
                <a:lnTo>
                  <a:pt x="2527529" y="34925"/>
                </a:lnTo>
                <a:lnTo>
                  <a:pt x="2540223" y="34942"/>
                </a:lnTo>
                <a:lnTo>
                  <a:pt x="2540215" y="41292"/>
                </a:lnTo>
                <a:lnTo>
                  <a:pt x="2597524" y="41292"/>
                </a:lnTo>
                <a:lnTo>
                  <a:pt x="2603724" y="38202"/>
                </a:lnTo>
                <a:lnTo>
                  <a:pt x="2527576" y="0"/>
                </a:lnTo>
                <a:close/>
              </a:path>
              <a:path w="2604135" h="76200">
                <a:moveTo>
                  <a:pt x="8" y="31529"/>
                </a:moveTo>
                <a:lnTo>
                  <a:pt x="0" y="37879"/>
                </a:lnTo>
                <a:lnTo>
                  <a:pt x="2527521" y="41275"/>
                </a:lnTo>
                <a:lnTo>
                  <a:pt x="2527529" y="34925"/>
                </a:lnTo>
                <a:lnTo>
                  <a:pt x="8" y="31529"/>
                </a:lnTo>
                <a:close/>
              </a:path>
            </a:pathLst>
          </a:custGeom>
          <a:solidFill>
            <a:srgbClr val="F6980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4571310" y="4516628"/>
            <a:ext cx="13087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ELB</a:t>
            </a:r>
            <a:r>
              <a:rPr sz="1800" spc="-6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Stickiness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241892" y="6471592"/>
            <a:ext cx="1276985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7311157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87630" rIns="0" bIns="0" rtlCol="0">
            <a:spAutoFit/>
          </a:bodyPr>
          <a:lstStyle/>
          <a:p>
            <a:pPr marL="12700" marR="5080">
              <a:lnSpc>
                <a:spcPts val="4750"/>
              </a:lnSpc>
              <a:spcBef>
                <a:spcPts val="690"/>
              </a:spcBef>
            </a:pPr>
            <a:r>
              <a:rPr spc="-60" dirty="0"/>
              <a:t>Stateful </a:t>
            </a:r>
            <a:r>
              <a:rPr spc="-105" dirty="0"/>
              <a:t>Web </a:t>
            </a:r>
            <a:r>
              <a:rPr spc="-35" dirty="0"/>
              <a:t>App:</a:t>
            </a:r>
            <a:r>
              <a:rPr spc="-910" dirty="0"/>
              <a:t> </a:t>
            </a:r>
            <a:r>
              <a:rPr spc="-85" dirty="0"/>
              <a:t>MyClothes.com  </a:t>
            </a:r>
            <a:r>
              <a:rPr spc="-95" dirty="0"/>
              <a:t>Introduce </a:t>
            </a:r>
            <a:r>
              <a:rPr spc="-114" dirty="0"/>
              <a:t>User</a:t>
            </a:r>
            <a:r>
              <a:rPr spc="95" dirty="0"/>
              <a:t> </a:t>
            </a:r>
            <a:r>
              <a:rPr spc="-110" dirty="0"/>
              <a:t>Cookies</a:t>
            </a:r>
          </a:p>
        </p:txBody>
      </p:sp>
      <p:sp>
        <p:nvSpPr>
          <p:cNvPr id="4" name="object 4"/>
          <p:cNvSpPr/>
          <p:nvPr/>
        </p:nvSpPr>
        <p:spPr>
          <a:xfrm>
            <a:off x="2074884" y="3783777"/>
            <a:ext cx="2604135" cy="76200"/>
          </a:xfrm>
          <a:custGeom>
            <a:avLst/>
            <a:gdLst/>
            <a:ahLst/>
            <a:cxnLst/>
            <a:rect l="l" t="t" r="r" b="b"/>
            <a:pathLst>
              <a:path w="2604135" h="76200">
                <a:moveTo>
                  <a:pt x="2527520" y="41274"/>
                </a:moveTo>
                <a:lnTo>
                  <a:pt x="2527473" y="76200"/>
                </a:lnTo>
                <a:lnTo>
                  <a:pt x="2597524" y="41291"/>
                </a:lnTo>
                <a:lnTo>
                  <a:pt x="2540214" y="41291"/>
                </a:lnTo>
                <a:lnTo>
                  <a:pt x="2527520" y="41274"/>
                </a:lnTo>
                <a:close/>
              </a:path>
              <a:path w="2604135" h="76200">
                <a:moveTo>
                  <a:pt x="2527529" y="34924"/>
                </a:moveTo>
                <a:lnTo>
                  <a:pt x="2527520" y="41274"/>
                </a:lnTo>
                <a:lnTo>
                  <a:pt x="2540214" y="41291"/>
                </a:lnTo>
                <a:lnTo>
                  <a:pt x="2540223" y="34941"/>
                </a:lnTo>
                <a:lnTo>
                  <a:pt x="2527529" y="34924"/>
                </a:lnTo>
                <a:close/>
              </a:path>
              <a:path w="2604135" h="76200">
                <a:moveTo>
                  <a:pt x="2527575" y="0"/>
                </a:moveTo>
                <a:lnTo>
                  <a:pt x="2527529" y="34924"/>
                </a:lnTo>
                <a:lnTo>
                  <a:pt x="2540223" y="34941"/>
                </a:lnTo>
                <a:lnTo>
                  <a:pt x="2540214" y="41291"/>
                </a:lnTo>
                <a:lnTo>
                  <a:pt x="2597524" y="41291"/>
                </a:lnTo>
                <a:lnTo>
                  <a:pt x="2603724" y="38201"/>
                </a:lnTo>
                <a:lnTo>
                  <a:pt x="2527575" y="0"/>
                </a:lnTo>
                <a:close/>
              </a:path>
              <a:path w="2604135" h="76200">
                <a:moveTo>
                  <a:pt x="7" y="31527"/>
                </a:moveTo>
                <a:lnTo>
                  <a:pt x="0" y="37877"/>
                </a:lnTo>
                <a:lnTo>
                  <a:pt x="2527520" y="41274"/>
                </a:lnTo>
                <a:lnTo>
                  <a:pt x="2527529" y="34924"/>
                </a:lnTo>
                <a:lnTo>
                  <a:pt x="7" y="31527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675632" y="3313176"/>
            <a:ext cx="1021080" cy="10180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302640" y="2672862"/>
            <a:ext cx="1761489" cy="2440940"/>
          </a:xfrm>
          <a:custGeom>
            <a:avLst/>
            <a:gdLst/>
            <a:ahLst/>
            <a:cxnLst/>
            <a:rect l="l" t="t" r="r" b="b"/>
            <a:pathLst>
              <a:path w="1761489" h="2440940">
                <a:moveTo>
                  <a:pt x="0" y="0"/>
                </a:moveTo>
                <a:lnTo>
                  <a:pt x="1760872" y="0"/>
                </a:lnTo>
                <a:lnTo>
                  <a:pt x="1760872" y="2440945"/>
                </a:lnTo>
                <a:lnTo>
                  <a:pt x="0" y="2440945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A5A5A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921139" y="2742692"/>
            <a:ext cx="524510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b="1" spc="-5" dirty="0">
                <a:solidFill>
                  <a:srgbClr val="A5A5A5"/>
                </a:solidFill>
                <a:latin typeface="Calibri"/>
                <a:cs typeface="Calibri"/>
              </a:rPr>
              <a:t>Multi</a:t>
            </a:r>
            <a:r>
              <a:rPr sz="1100" b="1" spc="-50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100" b="1" spc="-5" dirty="0">
                <a:solidFill>
                  <a:srgbClr val="A5A5A5"/>
                </a:solidFill>
                <a:latin typeface="Calibri"/>
                <a:cs typeface="Calibri"/>
              </a:rPr>
              <a:t>AZ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881965" y="2308683"/>
            <a:ext cx="1761489" cy="1011555"/>
          </a:xfrm>
          <a:custGeom>
            <a:avLst/>
            <a:gdLst/>
            <a:ahLst/>
            <a:cxnLst/>
            <a:rect l="l" t="t" r="r" b="b"/>
            <a:pathLst>
              <a:path w="1761490" h="1011554">
                <a:moveTo>
                  <a:pt x="0" y="0"/>
                </a:moveTo>
                <a:lnTo>
                  <a:pt x="1760872" y="0"/>
                </a:lnTo>
                <a:lnTo>
                  <a:pt x="1760872" y="1011292"/>
                </a:lnTo>
                <a:lnTo>
                  <a:pt x="0" y="1011292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A5A5A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403592" y="3776471"/>
            <a:ext cx="627888" cy="62788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755013" y="3839353"/>
            <a:ext cx="1650364" cy="278765"/>
          </a:xfrm>
          <a:custGeom>
            <a:avLst/>
            <a:gdLst/>
            <a:ahLst/>
            <a:cxnLst/>
            <a:rect l="l" t="t" r="r" b="b"/>
            <a:pathLst>
              <a:path w="1650365" h="278764">
                <a:moveTo>
                  <a:pt x="1573870" y="244067"/>
                </a:moveTo>
                <a:lnTo>
                  <a:pt x="1569178" y="278676"/>
                </a:lnTo>
                <a:lnTo>
                  <a:pt x="1649806" y="251156"/>
                </a:lnTo>
                <a:lnTo>
                  <a:pt x="1641909" y="245772"/>
                </a:lnTo>
                <a:lnTo>
                  <a:pt x="1586454" y="245772"/>
                </a:lnTo>
                <a:lnTo>
                  <a:pt x="1573870" y="244067"/>
                </a:lnTo>
                <a:close/>
              </a:path>
              <a:path w="1650365" h="278764">
                <a:moveTo>
                  <a:pt x="1574722" y="237774"/>
                </a:moveTo>
                <a:lnTo>
                  <a:pt x="1573870" y="244067"/>
                </a:lnTo>
                <a:lnTo>
                  <a:pt x="1586454" y="245772"/>
                </a:lnTo>
                <a:lnTo>
                  <a:pt x="1587308" y="239480"/>
                </a:lnTo>
                <a:lnTo>
                  <a:pt x="1574722" y="237774"/>
                </a:lnTo>
                <a:close/>
              </a:path>
              <a:path w="1650365" h="278764">
                <a:moveTo>
                  <a:pt x="1579413" y="203165"/>
                </a:moveTo>
                <a:lnTo>
                  <a:pt x="1574722" y="237774"/>
                </a:lnTo>
                <a:lnTo>
                  <a:pt x="1587308" y="239480"/>
                </a:lnTo>
                <a:lnTo>
                  <a:pt x="1586454" y="245772"/>
                </a:lnTo>
                <a:lnTo>
                  <a:pt x="1641909" y="245772"/>
                </a:lnTo>
                <a:lnTo>
                  <a:pt x="1579413" y="203165"/>
                </a:lnTo>
                <a:close/>
              </a:path>
              <a:path w="1650365" h="278764">
                <a:moveTo>
                  <a:pt x="75935" y="34607"/>
                </a:moveTo>
                <a:lnTo>
                  <a:pt x="75082" y="40900"/>
                </a:lnTo>
                <a:lnTo>
                  <a:pt x="1573870" y="244067"/>
                </a:lnTo>
                <a:lnTo>
                  <a:pt x="1574722" y="237774"/>
                </a:lnTo>
                <a:lnTo>
                  <a:pt x="75935" y="34607"/>
                </a:lnTo>
                <a:close/>
              </a:path>
              <a:path w="1650365" h="278764">
                <a:moveTo>
                  <a:pt x="80627" y="0"/>
                </a:moveTo>
                <a:lnTo>
                  <a:pt x="0" y="27518"/>
                </a:lnTo>
                <a:lnTo>
                  <a:pt x="70391" y="75509"/>
                </a:lnTo>
                <a:lnTo>
                  <a:pt x="75082" y="40900"/>
                </a:lnTo>
                <a:lnTo>
                  <a:pt x="62500" y="39194"/>
                </a:lnTo>
                <a:lnTo>
                  <a:pt x="63353" y="32901"/>
                </a:lnTo>
                <a:lnTo>
                  <a:pt x="76166" y="32901"/>
                </a:lnTo>
                <a:lnTo>
                  <a:pt x="80627" y="0"/>
                </a:lnTo>
                <a:close/>
              </a:path>
              <a:path w="1650365" h="278764">
                <a:moveTo>
                  <a:pt x="63353" y="32901"/>
                </a:moveTo>
                <a:lnTo>
                  <a:pt x="62500" y="39194"/>
                </a:lnTo>
                <a:lnTo>
                  <a:pt x="75082" y="40900"/>
                </a:lnTo>
                <a:lnTo>
                  <a:pt x="75935" y="34607"/>
                </a:lnTo>
                <a:lnTo>
                  <a:pt x="63353" y="32901"/>
                </a:lnTo>
                <a:close/>
              </a:path>
              <a:path w="1650365" h="278764">
                <a:moveTo>
                  <a:pt x="76166" y="32901"/>
                </a:moveTo>
                <a:lnTo>
                  <a:pt x="63353" y="32901"/>
                </a:lnTo>
                <a:lnTo>
                  <a:pt x="75935" y="34607"/>
                </a:lnTo>
                <a:lnTo>
                  <a:pt x="76166" y="32901"/>
                </a:lnTo>
                <a:close/>
              </a:path>
            </a:pathLst>
          </a:custGeom>
          <a:solidFill>
            <a:srgbClr val="5091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656518" y="1758462"/>
            <a:ext cx="2145030" cy="4333240"/>
          </a:xfrm>
          <a:custGeom>
            <a:avLst/>
            <a:gdLst/>
            <a:ahLst/>
            <a:cxnLst/>
            <a:rect l="l" t="t" r="r" b="b"/>
            <a:pathLst>
              <a:path w="2145029" h="4333240">
                <a:moveTo>
                  <a:pt x="0" y="0"/>
                </a:moveTo>
                <a:lnTo>
                  <a:pt x="2144404" y="0"/>
                </a:lnTo>
                <a:lnTo>
                  <a:pt x="2144404" y="4332850"/>
                </a:lnTo>
                <a:lnTo>
                  <a:pt x="0" y="433285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D8661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7185794" y="1995932"/>
            <a:ext cx="1101725" cy="574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5" dirty="0">
                <a:solidFill>
                  <a:srgbClr val="D86613"/>
                </a:solidFill>
                <a:latin typeface="Calibri"/>
                <a:cs typeface="Calibri"/>
              </a:rPr>
              <a:t>Auto Scaling</a:t>
            </a:r>
            <a:r>
              <a:rPr sz="1100" spc="-100" dirty="0">
                <a:solidFill>
                  <a:srgbClr val="D86613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solidFill>
                  <a:srgbClr val="D86613"/>
                </a:solidFill>
                <a:latin typeface="Calibri"/>
                <a:cs typeface="Calibri"/>
              </a:rPr>
              <a:t>group</a:t>
            </a: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450">
              <a:latin typeface="Times New Roman"/>
              <a:cs typeface="Times New Roman"/>
            </a:endParaRPr>
          </a:p>
          <a:p>
            <a:pPr marL="63500">
              <a:lnSpc>
                <a:spcPct val="100000"/>
              </a:lnSpc>
            </a:pPr>
            <a:r>
              <a:rPr sz="1100" spc="-5" dirty="0">
                <a:solidFill>
                  <a:srgbClr val="A5A5A5"/>
                </a:solidFill>
                <a:latin typeface="Calibri"/>
                <a:cs typeface="Calibri"/>
              </a:rPr>
              <a:t>Availability zone</a:t>
            </a:r>
            <a:r>
              <a:rPr sz="1100" spc="-70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A5A5A5"/>
                </a:solidFill>
                <a:latin typeface="Calibri"/>
                <a:cs typeface="Calibri"/>
              </a:rPr>
              <a:t>1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8436864" y="1767839"/>
            <a:ext cx="280416" cy="28041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885745" y="3442647"/>
            <a:ext cx="1761489" cy="1213485"/>
          </a:xfrm>
          <a:custGeom>
            <a:avLst/>
            <a:gdLst/>
            <a:ahLst/>
            <a:cxnLst/>
            <a:rect l="l" t="t" r="r" b="b"/>
            <a:pathLst>
              <a:path w="1761490" h="1213485">
                <a:moveTo>
                  <a:pt x="0" y="0"/>
                </a:moveTo>
                <a:lnTo>
                  <a:pt x="1760872" y="0"/>
                </a:lnTo>
                <a:lnTo>
                  <a:pt x="1760872" y="1213261"/>
                </a:lnTo>
                <a:lnTo>
                  <a:pt x="0" y="1213261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A5A5A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7240719" y="3510788"/>
            <a:ext cx="1050925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5" dirty="0">
                <a:solidFill>
                  <a:srgbClr val="A5A5A5"/>
                </a:solidFill>
                <a:latin typeface="Calibri"/>
                <a:cs typeface="Calibri"/>
              </a:rPr>
              <a:t>Availability zone</a:t>
            </a:r>
            <a:r>
              <a:rPr sz="1100" spc="-5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A5A5A5"/>
                </a:solidFill>
                <a:latin typeface="Calibri"/>
                <a:cs typeface="Calibri"/>
              </a:rPr>
              <a:t>2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6881965" y="4738371"/>
            <a:ext cx="1761489" cy="1195070"/>
          </a:xfrm>
          <a:custGeom>
            <a:avLst/>
            <a:gdLst/>
            <a:ahLst/>
            <a:cxnLst/>
            <a:rect l="l" t="t" r="r" b="b"/>
            <a:pathLst>
              <a:path w="1761490" h="1195070">
                <a:moveTo>
                  <a:pt x="0" y="0"/>
                </a:moveTo>
                <a:lnTo>
                  <a:pt x="1760872" y="0"/>
                </a:lnTo>
                <a:lnTo>
                  <a:pt x="1760872" y="1194988"/>
                </a:lnTo>
                <a:lnTo>
                  <a:pt x="0" y="1194988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A5A5A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7236938" y="4809235"/>
            <a:ext cx="105092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5" dirty="0">
                <a:solidFill>
                  <a:srgbClr val="A5A5A5"/>
                </a:solidFill>
                <a:latin typeface="Calibri"/>
                <a:cs typeface="Calibri"/>
              </a:rPr>
              <a:t>Availability zone</a:t>
            </a:r>
            <a:r>
              <a:rPr sz="1100" spc="-5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A5A5A5"/>
                </a:solidFill>
                <a:latin typeface="Calibri"/>
                <a:cs typeface="Calibri"/>
              </a:rPr>
              <a:t>3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7403592" y="5111496"/>
            <a:ext cx="621792" cy="62179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418831" y="2526792"/>
            <a:ext cx="621792" cy="61874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755013" y="2834539"/>
            <a:ext cx="1664970" cy="797560"/>
          </a:xfrm>
          <a:custGeom>
            <a:avLst/>
            <a:gdLst/>
            <a:ahLst/>
            <a:cxnLst/>
            <a:rect l="l" t="t" r="r" b="b"/>
            <a:pathLst>
              <a:path w="1664970" h="797560">
                <a:moveTo>
                  <a:pt x="52379" y="728353"/>
                </a:moveTo>
                <a:lnTo>
                  <a:pt x="0" y="795543"/>
                </a:lnTo>
                <a:lnTo>
                  <a:pt x="85178" y="797133"/>
                </a:lnTo>
                <a:lnTo>
                  <a:pt x="72753" y="771076"/>
                </a:lnTo>
                <a:lnTo>
                  <a:pt x="58682" y="771076"/>
                </a:lnTo>
                <a:lnTo>
                  <a:pt x="55949" y="765345"/>
                </a:lnTo>
                <a:lnTo>
                  <a:pt x="67413" y="759878"/>
                </a:lnTo>
                <a:lnTo>
                  <a:pt x="52379" y="728353"/>
                </a:lnTo>
                <a:close/>
              </a:path>
              <a:path w="1664970" h="797560">
                <a:moveTo>
                  <a:pt x="67413" y="759878"/>
                </a:moveTo>
                <a:lnTo>
                  <a:pt x="55949" y="765345"/>
                </a:lnTo>
                <a:lnTo>
                  <a:pt x="58682" y="771076"/>
                </a:lnTo>
                <a:lnTo>
                  <a:pt x="70146" y="765610"/>
                </a:lnTo>
                <a:lnTo>
                  <a:pt x="67413" y="759878"/>
                </a:lnTo>
                <a:close/>
              </a:path>
              <a:path w="1664970" h="797560">
                <a:moveTo>
                  <a:pt x="70146" y="765610"/>
                </a:moveTo>
                <a:lnTo>
                  <a:pt x="58682" y="771076"/>
                </a:lnTo>
                <a:lnTo>
                  <a:pt x="72753" y="771076"/>
                </a:lnTo>
                <a:lnTo>
                  <a:pt x="70146" y="765610"/>
                </a:lnTo>
                <a:close/>
              </a:path>
              <a:path w="1664970" h="797560">
                <a:moveTo>
                  <a:pt x="1594754" y="31524"/>
                </a:moveTo>
                <a:lnTo>
                  <a:pt x="67413" y="759878"/>
                </a:lnTo>
                <a:lnTo>
                  <a:pt x="70146" y="765610"/>
                </a:lnTo>
                <a:lnTo>
                  <a:pt x="1597487" y="37255"/>
                </a:lnTo>
                <a:lnTo>
                  <a:pt x="1594754" y="31524"/>
                </a:lnTo>
                <a:close/>
              </a:path>
              <a:path w="1664970" h="797560">
                <a:moveTo>
                  <a:pt x="1645825" y="26057"/>
                </a:moveTo>
                <a:lnTo>
                  <a:pt x="1606217" y="26057"/>
                </a:lnTo>
                <a:lnTo>
                  <a:pt x="1608950" y="31789"/>
                </a:lnTo>
                <a:lnTo>
                  <a:pt x="1597487" y="37255"/>
                </a:lnTo>
                <a:lnTo>
                  <a:pt x="1612520" y="68779"/>
                </a:lnTo>
                <a:lnTo>
                  <a:pt x="1645825" y="26057"/>
                </a:lnTo>
                <a:close/>
              </a:path>
              <a:path w="1664970" h="797560">
                <a:moveTo>
                  <a:pt x="1606217" y="26057"/>
                </a:moveTo>
                <a:lnTo>
                  <a:pt x="1594754" y="31524"/>
                </a:lnTo>
                <a:lnTo>
                  <a:pt x="1597487" y="37255"/>
                </a:lnTo>
                <a:lnTo>
                  <a:pt x="1608950" y="31789"/>
                </a:lnTo>
                <a:lnTo>
                  <a:pt x="1606217" y="26057"/>
                </a:lnTo>
                <a:close/>
              </a:path>
              <a:path w="1664970" h="797560">
                <a:moveTo>
                  <a:pt x="1579721" y="0"/>
                </a:moveTo>
                <a:lnTo>
                  <a:pt x="1594754" y="31524"/>
                </a:lnTo>
                <a:lnTo>
                  <a:pt x="1606217" y="26057"/>
                </a:lnTo>
                <a:lnTo>
                  <a:pt x="1645825" y="26057"/>
                </a:lnTo>
                <a:lnTo>
                  <a:pt x="1664900" y="1590"/>
                </a:lnTo>
                <a:lnTo>
                  <a:pt x="1579721" y="0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755013" y="4157530"/>
            <a:ext cx="1518285" cy="1265555"/>
          </a:xfrm>
          <a:custGeom>
            <a:avLst/>
            <a:gdLst/>
            <a:ahLst/>
            <a:cxnLst/>
            <a:rect l="l" t="t" r="r" b="b"/>
            <a:pathLst>
              <a:path w="1518284" h="1265554">
                <a:moveTo>
                  <a:pt x="1457683" y="1219033"/>
                </a:moveTo>
                <a:lnTo>
                  <a:pt x="1435322" y="1245862"/>
                </a:lnTo>
                <a:lnTo>
                  <a:pt x="1518250" y="1265381"/>
                </a:lnTo>
                <a:lnTo>
                  <a:pt x="1501534" y="1227164"/>
                </a:lnTo>
                <a:lnTo>
                  <a:pt x="1467439" y="1227164"/>
                </a:lnTo>
                <a:lnTo>
                  <a:pt x="1457683" y="1219033"/>
                </a:lnTo>
                <a:close/>
              </a:path>
              <a:path w="1518284" h="1265554">
                <a:moveTo>
                  <a:pt x="1461748" y="1214155"/>
                </a:moveTo>
                <a:lnTo>
                  <a:pt x="1457683" y="1219033"/>
                </a:lnTo>
                <a:lnTo>
                  <a:pt x="1467439" y="1227164"/>
                </a:lnTo>
                <a:lnTo>
                  <a:pt x="1471504" y="1222286"/>
                </a:lnTo>
                <a:lnTo>
                  <a:pt x="1461748" y="1214155"/>
                </a:lnTo>
                <a:close/>
              </a:path>
              <a:path w="1518284" h="1265554">
                <a:moveTo>
                  <a:pt x="1484109" y="1187326"/>
                </a:moveTo>
                <a:lnTo>
                  <a:pt x="1461748" y="1214155"/>
                </a:lnTo>
                <a:lnTo>
                  <a:pt x="1471504" y="1222286"/>
                </a:lnTo>
                <a:lnTo>
                  <a:pt x="1467439" y="1227164"/>
                </a:lnTo>
                <a:lnTo>
                  <a:pt x="1501534" y="1227164"/>
                </a:lnTo>
                <a:lnTo>
                  <a:pt x="1484109" y="1187326"/>
                </a:lnTo>
                <a:close/>
              </a:path>
              <a:path w="1518284" h="1265554">
                <a:moveTo>
                  <a:pt x="60568" y="46346"/>
                </a:moveTo>
                <a:lnTo>
                  <a:pt x="56502" y="51224"/>
                </a:lnTo>
                <a:lnTo>
                  <a:pt x="1457683" y="1219033"/>
                </a:lnTo>
                <a:lnTo>
                  <a:pt x="1461748" y="1214155"/>
                </a:lnTo>
                <a:lnTo>
                  <a:pt x="60568" y="46346"/>
                </a:lnTo>
                <a:close/>
              </a:path>
              <a:path w="1518284" h="1265554">
                <a:moveTo>
                  <a:pt x="0" y="0"/>
                </a:moveTo>
                <a:lnTo>
                  <a:pt x="34142" y="78052"/>
                </a:lnTo>
                <a:lnTo>
                  <a:pt x="56502" y="51224"/>
                </a:lnTo>
                <a:lnTo>
                  <a:pt x="46743" y="43091"/>
                </a:lnTo>
                <a:lnTo>
                  <a:pt x="50808" y="38213"/>
                </a:lnTo>
                <a:lnTo>
                  <a:pt x="67347" y="38213"/>
                </a:lnTo>
                <a:lnTo>
                  <a:pt x="82928" y="19518"/>
                </a:lnTo>
                <a:lnTo>
                  <a:pt x="0" y="0"/>
                </a:lnTo>
                <a:close/>
              </a:path>
              <a:path w="1518284" h="1265554">
                <a:moveTo>
                  <a:pt x="50808" y="38213"/>
                </a:moveTo>
                <a:lnTo>
                  <a:pt x="46743" y="43091"/>
                </a:lnTo>
                <a:lnTo>
                  <a:pt x="56502" y="51224"/>
                </a:lnTo>
                <a:lnTo>
                  <a:pt x="60568" y="46346"/>
                </a:lnTo>
                <a:lnTo>
                  <a:pt x="50808" y="38213"/>
                </a:lnTo>
                <a:close/>
              </a:path>
              <a:path w="1518284" h="1265554">
                <a:moveTo>
                  <a:pt x="67347" y="38213"/>
                </a:moveTo>
                <a:lnTo>
                  <a:pt x="50808" y="38213"/>
                </a:lnTo>
                <a:lnTo>
                  <a:pt x="60568" y="46346"/>
                </a:lnTo>
                <a:lnTo>
                  <a:pt x="67347" y="38213"/>
                </a:lnTo>
                <a:close/>
              </a:path>
            </a:pathLst>
          </a:custGeom>
          <a:solidFill>
            <a:srgbClr val="F6980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754879" y="1438655"/>
            <a:ext cx="902208" cy="90220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406751" y="1851479"/>
            <a:ext cx="3350895" cy="1414780"/>
          </a:xfrm>
          <a:custGeom>
            <a:avLst/>
            <a:gdLst/>
            <a:ahLst/>
            <a:cxnLst/>
            <a:rect l="l" t="t" r="r" b="b"/>
            <a:pathLst>
              <a:path w="3350895" h="1414779">
                <a:moveTo>
                  <a:pt x="34925" y="1338315"/>
                </a:moveTo>
                <a:lnTo>
                  <a:pt x="0" y="1338315"/>
                </a:lnTo>
                <a:lnTo>
                  <a:pt x="38100" y="1414515"/>
                </a:lnTo>
                <a:lnTo>
                  <a:pt x="69850" y="1351015"/>
                </a:lnTo>
                <a:lnTo>
                  <a:pt x="34925" y="1351015"/>
                </a:lnTo>
                <a:lnTo>
                  <a:pt x="34925" y="1338315"/>
                </a:lnTo>
                <a:close/>
              </a:path>
              <a:path w="3350895" h="1414779">
                <a:moveTo>
                  <a:pt x="3274202" y="34925"/>
                </a:moveTo>
                <a:lnTo>
                  <a:pt x="34925" y="34925"/>
                </a:lnTo>
                <a:lnTo>
                  <a:pt x="34925" y="1351015"/>
                </a:lnTo>
                <a:lnTo>
                  <a:pt x="41275" y="1351015"/>
                </a:lnTo>
                <a:lnTo>
                  <a:pt x="41275" y="41275"/>
                </a:lnTo>
                <a:lnTo>
                  <a:pt x="38100" y="41275"/>
                </a:lnTo>
                <a:lnTo>
                  <a:pt x="41275" y="38100"/>
                </a:lnTo>
                <a:lnTo>
                  <a:pt x="3274202" y="38100"/>
                </a:lnTo>
                <a:lnTo>
                  <a:pt x="3274202" y="34925"/>
                </a:lnTo>
                <a:close/>
              </a:path>
              <a:path w="3350895" h="1414779">
                <a:moveTo>
                  <a:pt x="76200" y="1338315"/>
                </a:moveTo>
                <a:lnTo>
                  <a:pt x="41275" y="1338315"/>
                </a:lnTo>
                <a:lnTo>
                  <a:pt x="41275" y="1351015"/>
                </a:lnTo>
                <a:lnTo>
                  <a:pt x="69850" y="1351015"/>
                </a:lnTo>
                <a:lnTo>
                  <a:pt x="76200" y="1338315"/>
                </a:lnTo>
                <a:close/>
              </a:path>
              <a:path w="3350895" h="1414779">
                <a:moveTo>
                  <a:pt x="3274202" y="0"/>
                </a:moveTo>
                <a:lnTo>
                  <a:pt x="3274202" y="76200"/>
                </a:lnTo>
                <a:lnTo>
                  <a:pt x="3344052" y="41275"/>
                </a:lnTo>
                <a:lnTo>
                  <a:pt x="3286904" y="41275"/>
                </a:lnTo>
                <a:lnTo>
                  <a:pt x="3286904" y="34925"/>
                </a:lnTo>
                <a:lnTo>
                  <a:pt x="3344052" y="34925"/>
                </a:lnTo>
                <a:lnTo>
                  <a:pt x="3274202" y="0"/>
                </a:lnTo>
                <a:close/>
              </a:path>
              <a:path w="3350895" h="1414779">
                <a:moveTo>
                  <a:pt x="41275" y="38100"/>
                </a:moveTo>
                <a:lnTo>
                  <a:pt x="38100" y="41275"/>
                </a:lnTo>
                <a:lnTo>
                  <a:pt x="41275" y="41275"/>
                </a:lnTo>
                <a:lnTo>
                  <a:pt x="41275" y="38100"/>
                </a:lnTo>
                <a:close/>
              </a:path>
              <a:path w="3350895" h="1414779">
                <a:moveTo>
                  <a:pt x="3274202" y="38100"/>
                </a:moveTo>
                <a:lnTo>
                  <a:pt x="41275" y="38100"/>
                </a:lnTo>
                <a:lnTo>
                  <a:pt x="41275" y="41275"/>
                </a:lnTo>
                <a:lnTo>
                  <a:pt x="3274202" y="41275"/>
                </a:lnTo>
                <a:lnTo>
                  <a:pt x="3274202" y="38100"/>
                </a:lnTo>
                <a:close/>
              </a:path>
              <a:path w="3350895" h="1414779">
                <a:moveTo>
                  <a:pt x="3344052" y="34925"/>
                </a:moveTo>
                <a:lnTo>
                  <a:pt x="3286904" y="34925"/>
                </a:lnTo>
                <a:lnTo>
                  <a:pt x="3286904" y="41275"/>
                </a:lnTo>
                <a:lnTo>
                  <a:pt x="3344052" y="41275"/>
                </a:lnTo>
                <a:lnTo>
                  <a:pt x="3350402" y="38100"/>
                </a:lnTo>
                <a:lnTo>
                  <a:pt x="3344052" y="34925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990600" y="3294888"/>
            <a:ext cx="972312" cy="96926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045225" y="3936579"/>
            <a:ext cx="2604135" cy="76200"/>
          </a:xfrm>
          <a:custGeom>
            <a:avLst/>
            <a:gdLst/>
            <a:ahLst/>
            <a:cxnLst/>
            <a:rect l="l" t="t" r="r" b="b"/>
            <a:pathLst>
              <a:path w="2604135" h="76200">
                <a:moveTo>
                  <a:pt x="2527521" y="41275"/>
                </a:moveTo>
                <a:lnTo>
                  <a:pt x="2527473" y="76200"/>
                </a:lnTo>
                <a:lnTo>
                  <a:pt x="2597524" y="41292"/>
                </a:lnTo>
                <a:lnTo>
                  <a:pt x="2540215" y="41292"/>
                </a:lnTo>
                <a:lnTo>
                  <a:pt x="2527521" y="41275"/>
                </a:lnTo>
                <a:close/>
              </a:path>
              <a:path w="2604135" h="76200">
                <a:moveTo>
                  <a:pt x="2527529" y="34925"/>
                </a:moveTo>
                <a:lnTo>
                  <a:pt x="2527521" y="41275"/>
                </a:lnTo>
                <a:lnTo>
                  <a:pt x="2540215" y="41292"/>
                </a:lnTo>
                <a:lnTo>
                  <a:pt x="2540223" y="34942"/>
                </a:lnTo>
                <a:lnTo>
                  <a:pt x="2527529" y="34925"/>
                </a:lnTo>
                <a:close/>
              </a:path>
              <a:path w="2604135" h="76200">
                <a:moveTo>
                  <a:pt x="2527576" y="0"/>
                </a:moveTo>
                <a:lnTo>
                  <a:pt x="2527529" y="34925"/>
                </a:lnTo>
                <a:lnTo>
                  <a:pt x="2540223" y="34942"/>
                </a:lnTo>
                <a:lnTo>
                  <a:pt x="2540215" y="41292"/>
                </a:lnTo>
                <a:lnTo>
                  <a:pt x="2597524" y="41292"/>
                </a:lnTo>
                <a:lnTo>
                  <a:pt x="2603724" y="38202"/>
                </a:lnTo>
                <a:lnTo>
                  <a:pt x="2527576" y="0"/>
                </a:lnTo>
                <a:close/>
              </a:path>
              <a:path w="2604135" h="76200">
                <a:moveTo>
                  <a:pt x="8" y="31529"/>
                </a:moveTo>
                <a:lnTo>
                  <a:pt x="0" y="37879"/>
                </a:lnTo>
                <a:lnTo>
                  <a:pt x="2527521" y="41275"/>
                </a:lnTo>
                <a:lnTo>
                  <a:pt x="2527529" y="34925"/>
                </a:lnTo>
                <a:lnTo>
                  <a:pt x="8" y="31529"/>
                </a:lnTo>
                <a:close/>
              </a:path>
            </a:pathLst>
          </a:custGeom>
          <a:solidFill>
            <a:srgbClr val="5091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074882" y="4121053"/>
            <a:ext cx="2604135" cy="76200"/>
          </a:xfrm>
          <a:custGeom>
            <a:avLst/>
            <a:gdLst/>
            <a:ahLst/>
            <a:cxnLst/>
            <a:rect l="l" t="t" r="r" b="b"/>
            <a:pathLst>
              <a:path w="2604135" h="76200">
                <a:moveTo>
                  <a:pt x="2527521" y="41275"/>
                </a:moveTo>
                <a:lnTo>
                  <a:pt x="2527473" y="76200"/>
                </a:lnTo>
                <a:lnTo>
                  <a:pt x="2597524" y="41292"/>
                </a:lnTo>
                <a:lnTo>
                  <a:pt x="2540215" y="41292"/>
                </a:lnTo>
                <a:lnTo>
                  <a:pt x="2527521" y="41275"/>
                </a:lnTo>
                <a:close/>
              </a:path>
              <a:path w="2604135" h="76200">
                <a:moveTo>
                  <a:pt x="2527529" y="34925"/>
                </a:moveTo>
                <a:lnTo>
                  <a:pt x="2527521" y="41275"/>
                </a:lnTo>
                <a:lnTo>
                  <a:pt x="2540215" y="41292"/>
                </a:lnTo>
                <a:lnTo>
                  <a:pt x="2540223" y="34942"/>
                </a:lnTo>
                <a:lnTo>
                  <a:pt x="2527529" y="34925"/>
                </a:lnTo>
                <a:close/>
              </a:path>
              <a:path w="2604135" h="76200">
                <a:moveTo>
                  <a:pt x="2527576" y="0"/>
                </a:moveTo>
                <a:lnTo>
                  <a:pt x="2527529" y="34925"/>
                </a:lnTo>
                <a:lnTo>
                  <a:pt x="2540223" y="34942"/>
                </a:lnTo>
                <a:lnTo>
                  <a:pt x="2540215" y="41292"/>
                </a:lnTo>
                <a:lnTo>
                  <a:pt x="2597524" y="41292"/>
                </a:lnTo>
                <a:lnTo>
                  <a:pt x="2603724" y="38202"/>
                </a:lnTo>
                <a:lnTo>
                  <a:pt x="2527576" y="0"/>
                </a:lnTo>
                <a:close/>
              </a:path>
              <a:path w="2604135" h="76200">
                <a:moveTo>
                  <a:pt x="8" y="31529"/>
                </a:moveTo>
                <a:lnTo>
                  <a:pt x="0" y="37879"/>
                </a:lnTo>
                <a:lnTo>
                  <a:pt x="2527521" y="41275"/>
                </a:lnTo>
                <a:lnTo>
                  <a:pt x="2527529" y="34925"/>
                </a:lnTo>
                <a:lnTo>
                  <a:pt x="8" y="31529"/>
                </a:lnTo>
                <a:close/>
              </a:path>
            </a:pathLst>
          </a:custGeom>
          <a:solidFill>
            <a:srgbClr val="F6980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2064834" y="3081020"/>
            <a:ext cx="222631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Send shopping </a:t>
            </a: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cart  </a:t>
            </a:r>
            <a:r>
              <a:rPr sz="1800" spc="-10" dirty="0">
                <a:solidFill>
                  <a:srgbClr val="444949"/>
                </a:solidFill>
                <a:latin typeface="Calibri"/>
                <a:cs typeface="Calibri"/>
              </a:rPr>
              <a:t>content </a:t>
            </a: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in </a:t>
            </a:r>
            <a:r>
              <a:rPr sz="1800" spc="-25" dirty="0">
                <a:solidFill>
                  <a:srgbClr val="444949"/>
                </a:solidFill>
                <a:latin typeface="Calibri"/>
                <a:cs typeface="Calibri"/>
              </a:rPr>
              <a:t>Web</a:t>
            </a:r>
            <a:r>
              <a:rPr sz="1800" spc="-3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Cookies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241892" y="6471592"/>
            <a:ext cx="1276985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9000044" y="3053588"/>
            <a:ext cx="2841625" cy="1671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444949"/>
                </a:solidFill>
                <a:latin typeface="Calibri"/>
                <a:cs typeface="Calibri"/>
              </a:rPr>
              <a:t>Stateless</a:t>
            </a:r>
            <a:endParaRPr sz="1800">
              <a:latin typeface="Calibri"/>
              <a:cs typeface="Calibri"/>
            </a:endParaRPr>
          </a:p>
          <a:p>
            <a:pPr marL="12700" marR="390525">
              <a:lnSpc>
                <a:spcPct val="100000"/>
              </a:lnSpc>
            </a:pP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HTTP </a:t>
            </a:r>
            <a:r>
              <a:rPr sz="1800" spc="-10" dirty="0">
                <a:solidFill>
                  <a:srgbClr val="444949"/>
                </a:solidFill>
                <a:latin typeface="Calibri"/>
                <a:cs typeface="Calibri"/>
              </a:rPr>
              <a:t>requests are heavier  </a:t>
            </a: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Security risk</a:t>
            </a:r>
            <a:endParaRPr sz="180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</a:pP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(cookies can </a:t>
            </a: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be </a:t>
            </a:r>
            <a:r>
              <a:rPr sz="1800" spc="-10" dirty="0">
                <a:solidFill>
                  <a:srgbClr val="444949"/>
                </a:solidFill>
                <a:latin typeface="Calibri"/>
                <a:cs typeface="Calibri"/>
              </a:rPr>
              <a:t>altered)  </a:t>
            </a: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Cookies </a:t>
            </a:r>
            <a:r>
              <a:rPr sz="1800" spc="-10" dirty="0">
                <a:solidFill>
                  <a:srgbClr val="444949"/>
                </a:solidFill>
                <a:latin typeface="Calibri"/>
                <a:cs typeface="Calibri"/>
              </a:rPr>
              <a:t>must </a:t>
            </a: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be </a:t>
            </a:r>
            <a:r>
              <a:rPr sz="1800" spc="-10" dirty="0">
                <a:solidFill>
                  <a:srgbClr val="444949"/>
                </a:solidFill>
                <a:latin typeface="Calibri"/>
                <a:cs typeface="Calibri"/>
              </a:rPr>
              <a:t>validated  </a:t>
            </a: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Cookies </a:t>
            </a:r>
            <a:r>
              <a:rPr sz="1800" spc="-10" dirty="0">
                <a:solidFill>
                  <a:srgbClr val="444949"/>
                </a:solidFill>
                <a:latin typeface="Calibri"/>
                <a:cs typeface="Calibri"/>
              </a:rPr>
              <a:t>must </a:t>
            </a: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be </a:t>
            </a: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less than</a:t>
            </a: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4KB</a:t>
            </a:r>
            <a:endParaRPr sz="18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40857209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87630" rIns="0" bIns="0" rtlCol="0">
            <a:spAutoFit/>
          </a:bodyPr>
          <a:lstStyle/>
          <a:p>
            <a:pPr marL="12700" marR="5080">
              <a:lnSpc>
                <a:spcPts val="4750"/>
              </a:lnSpc>
              <a:spcBef>
                <a:spcPts val="690"/>
              </a:spcBef>
            </a:pPr>
            <a:r>
              <a:rPr spc="-60" dirty="0"/>
              <a:t>Stateful </a:t>
            </a:r>
            <a:r>
              <a:rPr spc="-105" dirty="0"/>
              <a:t>Web </a:t>
            </a:r>
            <a:r>
              <a:rPr spc="-35" dirty="0"/>
              <a:t>App:</a:t>
            </a:r>
            <a:r>
              <a:rPr spc="-910" dirty="0"/>
              <a:t> </a:t>
            </a:r>
            <a:r>
              <a:rPr spc="-85" dirty="0"/>
              <a:t>MyClothes.com  </a:t>
            </a:r>
            <a:r>
              <a:rPr spc="-95" dirty="0"/>
              <a:t>Introduce </a:t>
            </a:r>
            <a:r>
              <a:rPr spc="-55" dirty="0"/>
              <a:t>Server</a:t>
            </a:r>
            <a:r>
              <a:rPr spc="90" dirty="0"/>
              <a:t> </a:t>
            </a:r>
            <a:r>
              <a:rPr spc="-65" dirty="0"/>
              <a:t>Session</a:t>
            </a:r>
          </a:p>
        </p:txBody>
      </p:sp>
      <p:sp>
        <p:nvSpPr>
          <p:cNvPr id="4" name="object 4"/>
          <p:cNvSpPr/>
          <p:nvPr/>
        </p:nvSpPr>
        <p:spPr>
          <a:xfrm>
            <a:off x="2074884" y="3783777"/>
            <a:ext cx="2604135" cy="76200"/>
          </a:xfrm>
          <a:custGeom>
            <a:avLst/>
            <a:gdLst/>
            <a:ahLst/>
            <a:cxnLst/>
            <a:rect l="l" t="t" r="r" b="b"/>
            <a:pathLst>
              <a:path w="2604135" h="76200">
                <a:moveTo>
                  <a:pt x="2527520" y="41274"/>
                </a:moveTo>
                <a:lnTo>
                  <a:pt x="2527473" y="76200"/>
                </a:lnTo>
                <a:lnTo>
                  <a:pt x="2597524" y="41291"/>
                </a:lnTo>
                <a:lnTo>
                  <a:pt x="2540214" y="41291"/>
                </a:lnTo>
                <a:lnTo>
                  <a:pt x="2527520" y="41274"/>
                </a:lnTo>
                <a:close/>
              </a:path>
              <a:path w="2604135" h="76200">
                <a:moveTo>
                  <a:pt x="2527529" y="34924"/>
                </a:moveTo>
                <a:lnTo>
                  <a:pt x="2527520" y="41274"/>
                </a:lnTo>
                <a:lnTo>
                  <a:pt x="2540214" y="41291"/>
                </a:lnTo>
                <a:lnTo>
                  <a:pt x="2540223" y="34941"/>
                </a:lnTo>
                <a:lnTo>
                  <a:pt x="2527529" y="34924"/>
                </a:lnTo>
                <a:close/>
              </a:path>
              <a:path w="2604135" h="76200">
                <a:moveTo>
                  <a:pt x="2527575" y="0"/>
                </a:moveTo>
                <a:lnTo>
                  <a:pt x="2527529" y="34924"/>
                </a:lnTo>
                <a:lnTo>
                  <a:pt x="2540223" y="34941"/>
                </a:lnTo>
                <a:lnTo>
                  <a:pt x="2540214" y="41291"/>
                </a:lnTo>
                <a:lnTo>
                  <a:pt x="2597524" y="41291"/>
                </a:lnTo>
                <a:lnTo>
                  <a:pt x="2603724" y="38201"/>
                </a:lnTo>
                <a:lnTo>
                  <a:pt x="2527575" y="0"/>
                </a:lnTo>
                <a:close/>
              </a:path>
              <a:path w="2604135" h="76200">
                <a:moveTo>
                  <a:pt x="7" y="31527"/>
                </a:moveTo>
                <a:lnTo>
                  <a:pt x="0" y="37877"/>
                </a:lnTo>
                <a:lnTo>
                  <a:pt x="2527520" y="41274"/>
                </a:lnTo>
                <a:lnTo>
                  <a:pt x="2527529" y="34924"/>
                </a:lnTo>
                <a:lnTo>
                  <a:pt x="7" y="31527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675632" y="3313176"/>
            <a:ext cx="1021080" cy="10180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302640" y="2672862"/>
            <a:ext cx="1761489" cy="2440940"/>
          </a:xfrm>
          <a:custGeom>
            <a:avLst/>
            <a:gdLst/>
            <a:ahLst/>
            <a:cxnLst/>
            <a:rect l="l" t="t" r="r" b="b"/>
            <a:pathLst>
              <a:path w="1761489" h="2440940">
                <a:moveTo>
                  <a:pt x="0" y="0"/>
                </a:moveTo>
                <a:lnTo>
                  <a:pt x="1760872" y="0"/>
                </a:lnTo>
                <a:lnTo>
                  <a:pt x="1760872" y="2440945"/>
                </a:lnTo>
                <a:lnTo>
                  <a:pt x="0" y="2440945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A5A5A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921139" y="2742692"/>
            <a:ext cx="524510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b="1" spc="-5" dirty="0">
                <a:solidFill>
                  <a:srgbClr val="A5A5A5"/>
                </a:solidFill>
                <a:latin typeface="Calibri"/>
                <a:cs typeface="Calibri"/>
              </a:rPr>
              <a:t>Multi</a:t>
            </a:r>
            <a:r>
              <a:rPr sz="1100" b="1" spc="-50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100" b="1" spc="-5" dirty="0">
                <a:solidFill>
                  <a:srgbClr val="A5A5A5"/>
                </a:solidFill>
                <a:latin typeface="Calibri"/>
                <a:cs typeface="Calibri"/>
              </a:rPr>
              <a:t>AZ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881965" y="2308683"/>
            <a:ext cx="1761489" cy="1011555"/>
          </a:xfrm>
          <a:custGeom>
            <a:avLst/>
            <a:gdLst/>
            <a:ahLst/>
            <a:cxnLst/>
            <a:rect l="l" t="t" r="r" b="b"/>
            <a:pathLst>
              <a:path w="1761490" h="1011554">
                <a:moveTo>
                  <a:pt x="0" y="0"/>
                </a:moveTo>
                <a:lnTo>
                  <a:pt x="1760872" y="0"/>
                </a:lnTo>
                <a:lnTo>
                  <a:pt x="1760872" y="1011292"/>
                </a:lnTo>
                <a:lnTo>
                  <a:pt x="0" y="1011292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A5A5A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7236938" y="2376932"/>
            <a:ext cx="1050925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5" dirty="0">
                <a:solidFill>
                  <a:srgbClr val="A5A5A5"/>
                </a:solidFill>
                <a:latin typeface="Calibri"/>
                <a:cs typeface="Calibri"/>
              </a:rPr>
              <a:t>Availability zone</a:t>
            </a:r>
            <a:r>
              <a:rPr sz="1100" spc="-5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A5A5A5"/>
                </a:solidFill>
                <a:latin typeface="Calibri"/>
                <a:cs typeface="Calibri"/>
              </a:rPr>
              <a:t>1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7403592" y="3776471"/>
            <a:ext cx="627888" cy="62788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755013" y="3839353"/>
            <a:ext cx="1650364" cy="278765"/>
          </a:xfrm>
          <a:custGeom>
            <a:avLst/>
            <a:gdLst/>
            <a:ahLst/>
            <a:cxnLst/>
            <a:rect l="l" t="t" r="r" b="b"/>
            <a:pathLst>
              <a:path w="1650365" h="278764">
                <a:moveTo>
                  <a:pt x="1573870" y="244067"/>
                </a:moveTo>
                <a:lnTo>
                  <a:pt x="1569178" y="278676"/>
                </a:lnTo>
                <a:lnTo>
                  <a:pt x="1649806" y="251156"/>
                </a:lnTo>
                <a:lnTo>
                  <a:pt x="1641909" y="245772"/>
                </a:lnTo>
                <a:lnTo>
                  <a:pt x="1586454" y="245772"/>
                </a:lnTo>
                <a:lnTo>
                  <a:pt x="1573870" y="244067"/>
                </a:lnTo>
                <a:close/>
              </a:path>
              <a:path w="1650365" h="278764">
                <a:moveTo>
                  <a:pt x="1574722" y="237774"/>
                </a:moveTo>
                <a:lnTo>
                  <a:pt x="1573870" y="244067"/>
                </a:lnTo>
                <a:lnTo>
                  <a:pt x="1586454" y="245772"/>
                </a:lnTo>
                <a:lnTo>
                  <a:pt x="1587308" y="239480"/>
                </a:lnTo>
                <a:lnTo>
                  <a:pt x="1574722" y="237774"/>
                </a:lnTo>
                <a:close/>
              </a:path>
              <a:path w="1650365" h="278764">
                <a:moveTo>
                  <a:pt x="1579413" y="203165"/>
                </a:moveTo>
                <a:lnTo>
                  <a:pt x="1574722" y="237774"/>
                </a:lnTo>
                <a:lnTo>
                  <a:pt x="1587308" y="239480"/>
                </a:lnTo>
                <a:lnTo>
                  <a:pt x="1586454" y="245772"/>
                </a:lnTo>
                <a:lnTo>
                  <a:pt x="1641909" y="245772"/>
                </a:lnTo>
                <a:lnTo>
                  <a:pt x="1579413" y="203165"/>
                </a:lnTo>
                <a:close/>
              </a:path>
              <a:path w="1650365" h="278764">
                <a:moveTo>
                  <a:pt x="75935" y="34607"/>
                </a:moveTo>
                <a:lnTo>
                  <a:pt x="75082" y="40900"/>
                </a:lnTo>
                <a:lnTo>
                  <a:pt x="1573870" y="244067"/>
                </a:lnTo>
                <a:lnTo>
                  <a:pt x="1574722" y="237774"/>
                </a:lnTo>
                <a:lnTo>
                  <a:pt x="75935" y="34607"/>
                </a:lnTo>
                <a:close/>
              </a:path>
              <a:path w="1650365" h="278764">
                <a:moveTo>
                  <a:pt x="80627" y="0"/>
                </a:moveTo>
                <a:lnTo>
                  <a:pt x="0" y="27518"/>
                </a:lnTo>
                <a:lnTo>
                  <a:pt x="70391" y="75509"/>
                </a:lnTo>
                <a:lnTo>
                  <a:pt x="75082" y="40900"/>
                </a:lnTo>
                <a:lnTo>
                  <a:pt x="62500" y="39194"/>
                </a:lnTo>
                <a:lnTo>
                  <a:pt x="63353" y="32901"/>
                </a:lnTo>
                <a:lnTo>
                  <a:pt x="76166" y="32901"/>
                </a:lnTo>
                <a:lnTo>
                  <a:pt x="80627" y="0"/>
                </a:lnTo>
                <a:close/>
              </a:path>
              <a:path w="1650365" h="278764">
                <a:moveTo>
                  <a:pt x="63353" y="32901"/>
                </a:moveTo>
                <a:lnTo>
                  <a:pt x="62500" y="39194"/>
                </a:lnTo>
                <a:lnTo>
                  <a:pt x="75082" y="40900"/>
                </a:lnTo>
                <a:lnTo>
                  <a:pt x="75935" y="34607"/>
                </a:lnTo>
                <a:lnTo>
                  <a:pt x="63353" y="32901"/>
                </a:lnTo>
                <a:close/>
              </a:path>
              <a:path w="1650365" h="278764">
                <a:moveTo>
                  <a:pt x="76166" y="32901"/>
                </a:moveTo>
                <a:lnTo>
                  <a:pt x="63353" y="32901"/>
                </a:lnTo>
                <a:lnTo>
                  <a:pt x="75935" y="34607"/>
                </a:lnTo>
                <a:lnTo>
                  <a:pt x="76166" y="32901"/>
                </a:lnTo>
                <a:close/>
              </a:path>
            </a:pathLst>
          </a:custGeom>
          <a:solidFill>
            <a:srgbClr val="5091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656518" y="1758462"/>
            <a:ext cx="2145030" cy="4333240"/>
          </a:xfrm>
          <a:custGeom>
            <a:avLst/>
            <a:gdLst/>
            <a:ahLst/>
            <a:cxnLst/>
            <a:rect l="l" t="t" r="r" b="b"/>
            <a:pathLst>
              <a:path w="2145029" h="4333240">
                <a:moveTo>
                  <a:pt x="0" y="0"/>
                </a:moveTo>
                <a:lnTo>
                  <a:pt x="2144404" y="0"/>
                </a:lnTo>
                <a:lnTo>
                  <a:pt x="2144404" y="4332850"/>
                </a:lnTo>
                <a:lnTo>
                  <a:pt x="0" y="433285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D8661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7185794" y="1995932"/>
            <a:ext cx="1086485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5" dirty="0">
                <a:solidFill>
                  <a:srgbClr val="D86613"/>
                </a:solidFill>
                <a:latin typeface="Calibri"/>
                <a:cs typeface="Calibri"/>
              </a:rPr>
              <a:t>Auto Scaling</a:t>
            </a:r>
            <a:r>
              <a:rPr sz="1100" spc="-80" dirty="0">
                <a:solidFill>
                  <a:srgbClr val="D86613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solidFill>
                  <a:srgbClr val="D86613"/>
                </a:solidFill>
                <a:latin typeface="Calibri"/>
                <a:cs typeface="Calibri"/>
              </a:rPr>
              <a:t>group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8436864" y="1767839"/>
            <a:ext cx="280416" cy="28041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885745" y="3442647"/>
            <a:ext cx="1761489" cy="1213485"/>
          </a:xfrm>
          <a:custGeom>
            <a:avLst/>
            <a:gdLst/>
            <a:ahLst/>
            <a:cxnLst/>
            <a:rect l="l" t="t" r="r" b="b"/>
            <a:pathLst>
              <a:path w="1761490" h="1213485">
                <a:moveTo>
                  <a:pt x="0" y="0"/>
                </a:moveTo>
                <a:lnTo>
                  <a:pt x="1760872" y="0"/>
                </a:lnTo>
                <a:lnTo>
                  <a:pt x="1760872" y="1213261"/>
                </a:lnTo>
                <a:lnTo>
                  <a:pt x="0" y="1213261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A5A5A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7240719" y="3510788"/>
            <a:ext cx="1050925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5" dirty="0">
                <a:solidFill>
                  <a:srgbClr val="A5A5A5"/>
                </a:solidFill>
                <a:latin typeface="Calibri"/>
                <a:cs typeface="Calibri"/>
              </a:rPr>
              <a:t>Availability zone</a:t>
            </a:r>
            <a:r>
              <a:rPr sz="1100" spc="-5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A5A5A5"/>
                </a:solidFill>
                <a:latin typeface="Calibri"/>
                <a:cs typeface="Calibri"/>
              </a:rPr>
              <a:t>2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6881965" y="4738371"/>
            <a:ext cx="1761489" cy="1195070"/>
          </a:xfrm>
          <a:custGeom>
            <a:avLst/>
            <a:gdLst/>
            <a:ahLst/>
            <a:cxnLst/>
            <a:rect l="l" t="t" r="r" b="b"/>
            <a:pathLst>
              <a:path w="1761490" h="1195070">
                <a:moveTo>
                  <a:pt x="0" y="0"/>
                </a:moveTo>
                <a:lnTo>
                  <a:pt x="1760872" y="0"/>
                </a:lnTo>
                <a:lnTo>
                  <a:pt x="1760872" y="1194988"/>
                </a:lnTo>
                <a:lnTo>
                  <a:pt x="0" y="1194988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A5A5A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7236938" y="4809235"/>
            <a:ext cx="105092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5" dirty="0">
                <a:solidFill>
                  <a:srgbClr val="A5A5A5"/>
                </a:solidFill>
                <a:latin typeface="Calibri"/>
                <a:cs typeface="Calibri"/>
              </a:rPr>
              <a:t>Availability zone</a:t>
            </a:r>
            <a:r>
              <a:rPr sz="1100" spc="-5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A5A5A5"/>
                </a:solidFill>
                <a:latin typeface="Calibri"/>
                <a:cs typeface="Calibri"/>
              </a:rPr>
              <a:t>3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7403592" y="5111496"/>
            <a:ext cx="621792" cy="62179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418831" y="2526792"/>
            <a:ext cx="621792" cy="61874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755013" y="2834539"/>
            <a:ext cx="1664970" cy="797560"/>
          </a:xfrm>
          <a:custGeom>
            <a:avLst/>
            <a:gdLst/>
            <a:ahLst/>
            <a:cxnLst/>
            <a:rect l="l" t="t" r="r" b="b"/>
            <a:pathLst>
              <a:path w="1664970" h="797560">
                <a:moveTo>
                  <a:pt x="52379" y="728353"/>
                </a:moveTo>
                <a:lnTo>
                  <a:pt x="0" y="795543"/>
                </a:lnTo>
                <a:lnTo>
                  <a:pt x="85178" y="797133"/>
                </a:lnTo>
                <a:lnTo>
                  <a:pt x="72753" y="771076"/>
                </a:lnTo>
                <a:lnTo>
                  <a:pt x="58682" y="771076"/>
                </a:lnTo>
                <a:lnTo>
                  <a:pt x="55949" y="765345"/>
                </a:lnTo>
                <a:lnTo>
                  <a:pt x="67413" y="759878"/>
                </a:lnTo>
                <a:lnTo>
                  <a:pt x="52379" y="728353"/>
                </a:lnTo>
                <a:close/>
              </a:path>
              <a:path w="1664970" h="797560">
                <a:moveTo>
                  <a:pt x="67413" y="759878"/>
                </a:moveTo>
                <a:lnTo>
                  <a:pt x="55949" y="765345"/>
                </a:lnTo>
                <a:lnTo>
                  <a:pt x="58682" y="771076"/>
                </a:lnTo>
                <a:lnTo>
                  <a:pt x="70146" y="765610"/>
                </a:lnTo>
                <a:lnTo>
                  <a:pt x="67413" y="759878"/>
                </a:lnTo>
                <a:close/>
              </a:path>
              <a:path w="1664970" h="797560">
                <a:moveTo>
                  <a:pt x="70146" y="765610"/>
                </a:moveTo>
                <a:lnTo>
                  <a:pt x="58682" y="771076"/>
                </a:lnTo>
                <a:lnTo>
                  <a:pt x="72753" y="771076"/>
                </a:lnTo>
                <a:lnTo>
                  <a:pt x="70146" y="765610"/>
                </a:lnTo>
                <a:close/>
              </a:path>
              <a:path w="1664970" h="797560">
                <a:moveTo>
                  <a:pt x="1594754" y="31524"/>
                </a:moveTo>
                <a:lnTo>
                  <a:pt x="67413" y="759878"/>
                </a:lnTo>
                <a:lnTo>
                  <a:pt x="70146" y="765610"/>
                </a:lnTo>
                <a:lnTo>
                  <a:pt x="1597487" y="37255"/>
                </a:lnTo>
                <a:lnTo>
                  <a:pt x="1594754" y="31524"/>
                </a:lnTo>
                <a:close/>
              </a:path>
              <a:path w="1664970" h="797560">
                <a:moveTo>
                  <a:pt x="1645825" y="26057"/>
                </a:moveTo>
                <a:lnTo>
                  <a:pt x="1606217" y="26057"/>
                </a:lnTo>
                <a:lnTo>
                  <a:pt x="1608950" y="31789"/>
                </a:lnTo>
                <a:lnTo>
                  <a:pt x="1597487" y="37255"/>
                </a:lnTo>
                <a:lnTo>
                  <a:pt x="1612520" y="68779"/>
                </a:lnTo>
                <a:lnTo>
                  <a:pt x="1645825" y="26057"/>
                </a:lnTo>
                <a:close/>
              </a:path>
              <a:path w="1664970" h="797560">
                <a:moveTo>
                  <a:pt x="1606217" y="26057"/>
                </a:moveTo>
                <a:lnTo>
                  <a:pt x="1594754" y="31524"/>
                </a:lnTo>
                <a:lnTo>
                  <a:pt x="1597487" y="37255"/>
                </a:lnTo>
                <a:lnTo>
                  <a:pt x="1608950" y="31789"/>
                </a:lnTo>
                <a:lnTo>
                  <a:pt x="1606217" y="26057"/>
                </a:lnTo>
                <a:close/>
              </a:path>
              <a:path w="1664970" h="797560">
                <a:moveTo>
                  <a:pt x="1579721" y="0"/>
                </a:moveTo>
                <a:lnTo>
                  <a:pt x="1594754" y="31524"/>
                </a:lnTo>
                <a:lnTo>
                  <a:pt x="1606217" y="26057"/>
                </a:lnTo>
                <a:lnTo>
                  <a:pt x="1645825" y="26057"/>
                </a:lnTo>
                <a:lnTo>
                  <a:pt x="1664900" y="1590"/>
                </a:lnTo>
                <a:lnTo>
                  <a:pt x="1579721" y="0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755013" y="4157530"/>
            <a:ext cx="1518285" cy="1265555"/>
          </a:xfrm>
          <a:custGeom>
            <a:avLst/>
            <a:gdLst/>
            <a:ahLst/>
            <a:cxnLst/>
            <a:rect l="l" t="t" r="r" b="b"/>
            <a:pathLst>
              <a:path w="1518284" h="1265554">
                <a:moveTo>
                  <a:pt x="1457683" y="1219033"/>
                </a:moveTo>
                <a:lnTo>
                  <a:pt x="1435322" y="1245862"/>
                </a:lnTo>
                <a:lnTo>
                  <a:pt x="1518250" y="1265381"/>
                </a:lnTo>
                <a:lnTo>
                  <a:pt x="1501534" y="1227164"/>
                </a:lnTo>
                <a:lnTo>
                  <a:pt x="1467439" y="1227164"/>
                </a:lnTo>
                <a:lnTo>
                  <a:pt x="1457683" y="1219033"/>
                </a:lnTo>
                <a:close/>
              </a:path>
              <a:path w="1518284" h="1265554">
                <a:moveTo>
                  <a:pt x="1461748" y="1214155"/>
                </a:moveTo>
                <a:lnTo>
                  <a:pt x="1457683" y="1219033"/>
                </a:lnTo>
                <a:lnTo>
                  <a:pt x="1467439" y="1227164"/>
                </a:lnTo>
                <a:lnTo>
                  <a:pt x="1471504" y="1222286"/>
                </a:lnTo>
                <a:lnTo>
                  <a:pt x="1461748" y="1214155"/>
                </a:lnTo>
                <a:close/>
              </a:path>
              <a:path w="1518284" h="1265554">
                <a:moveTo>
                  <a:pt x="1484109" y="1187326"/>
                </a:moveTo>
                <a:lnTo>
                  <a:pt x="1461748" y="1214155"/>
                </a:lnTo>
                <a:lnTo>
                  <a:pt x="1471504" y="1222286"/>
                </a:lnTo>
                <a:lnTo>
                  <a:pt x="1467439" y="1227164"/>
                </a:lnTo>
                <a:lnTo>
                  <a:pt x="1501534" y="1227164"/>
                </a:lnTo>
                <a:lnTo>
                  <a:pt x="1484109" y="1187326"/>
                </a:lnTo>
                <a:close/>
              </a:path>
              <a:path w="1518284" h="1265554">
                <a:moveTo>
                  <a:pt x="60568" y="46346"/>
                </a:moveTo>
                <a:lnTo>
                  <a:pt x="56502" y="51224"/>
                </a:lnTo>
                <a:lnTo>
                  <a:pt x="1457683" y="1219033"/>
                </a:lnTo>
                <a:lnTo>
                  <a:pt x="1461748" y="1214155"/>
                </a:lnTo>
                <a:lnTo>
                  <a:pt x="60568" y="46346"/>
                </a:lnTo>
                <a:close/>
              </a:path>
              <a:path w="1518284" h="1265554">
                <a:moveTo>
                  <a:pt x="0" y="0"/>
                </a:moveTo>
                <a:lnTo>
                  <a:pt x="34142" y="78052"/>
                </a:lnTo>
                <a:lnTo>
                  <a:pt x="56502" y="51224"/>
                </a:lnTo>
                <a:lnTo>
                  <a:pt x="46743" y="43091"/>
                </a:lnTo>
                <a:lnTo>
                  <a:pt x="50808" y="38213"/>
                </a:lnTo>
                <a:lnTo>
                  <a:pt x="67347" y="38213"/>
                </a:lnTo>
                <a:lnTo>
                  <a:pt x="82928" y="19518"/>
                </a:lnTo>
                <a:lnTo>
                  <a:pt x="0" y="0"/>
                </a:lnTo>
                <a:close/>
              </a:path>
              <a:path w="1518284" h="1265554">
                <a:moveTo>
                  <a:pt x="50808" y="38213"/>
                </a:moveTo>
                <a:lnTo>
                  <a:pt x="46743" y="43091"/>
                </a:lnTo>
                <a:lnTo>
                  <a:pt x="56502" y="51224"/>
                </a:lnTo>
                <a:lnTo>
                  <a:pt x="60568" y="46346"/>
                </a:lnTo>
                <a:lnTo>
                  <a:pt x="50808" y="38213"/>
                </a:lnTo>
                <a:close/>
              </a:path>
              <a:path w="1518284" h="1265554">
                <a:moveTo>
                  <a:pt x="67347" y="38213"/>
                </a:moveTo>
                <a:lnTo>
                  <a:pt x="50808" y="38213"/>
                </a:lnTo>
                <a:lnTo>
                  <a:pt x="60568" y="46346"/>
                </a:lnTo>
                <a:lnTo>
                  <a:pt x="67347" y="38213"/>
                </a:lnTo>
                <a:close/>
              </a:path>
            </a:pathLst>
          </a:custGeom>
          <a:solidFill>
            <a:srgbClr val="F6980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754879" y="1438655"/>
            <a:ext cx="902208" cy="90220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406751" y="1851479"/>
            <a:ext cx="3350895" cy="1414780"/>
          </a:xfrm>
          <a:custGeom>
            <a:avLst/>
            <a:gdLst/>
            <a:ahLst/>
            <a:cxnLst/>
            <a:rect l="l" t="t" r="r" b="b"/>
            <a:pathLst>
              <a:path w="3350895" h="1414779">
                <a:moveTo>
                  <a:pt x="34925" y="1338315"/>
                </a:moveTo>
                <a:lnTo>
                  <a:pt x="0" y="1338315"/>
                </a:lnTo>
                <a:lnTo>
                  <a:pt x="38100" y="1414515"/>
                </a:lnTo>
                <a:lnTo>
                  <a:pt x="69850" y="1351015"/>
                </a:lnTo>
                <a:lnTo>
                  <a:pt x="34925" y="1351015"/>
                </a:lnTo>
                <a:lnTo>
                  <a:pt x="34925" y="1338315"/>
                </a:lnTo>
                <a:close/>
              </a:path>
              <a:path w="3350895" h="1414779">
                <a:moveTo>
                  <a:pt x="3274202" y="34925"/>
                </a:moveTo>
                <a:lnTo>
                  <a:pt x="34925" y="34925"/>
                </a:lnTo>
                <a:lnTo>
                  <a:pt x="34925" y="1351015"/>
                </a:lnTo>
                <a:lnTo>
                  <a:pt x="41275" y="1351015"/>
                </a:lnTo>
                <a:lnTo>
                  <a:pt x="41275" y="41275"/>
                </a:lnTo>
                <a:lnTo>
                  <a:pt x="38100" y="41275"/>
                </a:lnTo>
                <a:lnTo>
                  <a:pt x="41275" y="38100"/>
                </a:lnTo>
                <a:lnTo>
                  <a:pt x="3274202" y="38100"/>
                </a:lnTo>
                <a:lnTo>
                  <a:pt x="3274202" y="34925"/>
                </a:lnTo>
                <a:close/>
              </a:path>
              <a:path w="3350895" h="1414779">
                <a:moveTo>
                  <a:pt x="76200" y="1338315"/>
                </a:moveTo>
                <a:lnTo>
                  <a:pt x="41275" y="1338315"/>
                </a:lnTo>
                <a:lnTo>
                  <a:pt x="41275" y="1351015"/>
                </a:lnTo>
                <a:lnTo>
                  <a:pt x="69850" y="1351015"/>
                </a:lnTo>
                <a:lnTo>
                  <a:pt x="76200" y="1338315"/>
                </a:lnTo>
                <a:close/>
              </a:path>
              <a:path w="3350895" h="1414779">
                <a:moveTo>
                  <a:pt x="3274202" y="0"/>
                </a:moveTo>
                <a:lnTo>
                  <a:pt x="3274202" y="76200"/>
                </a:lnTo>
                <a:lnTo>
                  <a:pt x="3344052" y="41275"/>
                </a:lnTo>
                <a:lnTo>
                  <a:pt x="3286904" y="41275"/>
                </a:lnTo>
                <a:lnTo>
                  <a:pt x="3286904" y="34925"/>
                </a:lnTo>
                <a:lnTo>
                  <a:pt x="3344052" y="34925"/>
                </a:lnTo>
                <a:lnTo>
                  <a:pt x="3274202" y="0"/>
                </a:lnTo>
                <a:close/>
              </a:path>
              <a:path w="3350895" h="1414779">
                <a:moveTo>
                  <a:pt x="41275" y="38100"/>
                </a:moveTo>
                <a:lnTo>
                  <a:pt x="38100" y="41275"/>
                </a:lnTo>
                <a:lnTo>
                  <a:pt x="41275" y="41275"/>
                </a:lnTo>
                <a:lnTo>
                  <a:pt x="41275" y="38100"/>
                </a:lnTo>
                <a:close/>
              </a:path>
              <a:path w="3350895" h="1414779">
                <a:moveTo>
                  <a:pt x="3274202" y="38100"/>
                </a:moveTo>
                <a:lnTo>
                  <a:pt x="41275" y="38100"/>
                </a:lnTo>
                <a:lnTo>
                  <a:pt x="41275" y="41275"/>
                </a:lnTo>
                <a:lnTo>
                  <a:pt x="3274202" y="41275"/>
                </a:lnTo>
                <a:lnTo>
                  <a:pt x="3274202" y="38100"/>
                </a:lnTo>
                <a:close/>
              </a:path>
              <a:path w="3350895" h="1414779">
                <a:moveTo>
                  <a:pt x="3344052" y="34925"/>
                </a:moveTo>
                <a:lnTo>
                  <a:pt x="3286904" y="34925"/>
                </a:lnTo>
                <a:lnTo>
                  <a:pt x="3286904" y="41275"/>
                </a:lnTo>
                <a:lnTo>
                  <a:pt x="3344052" y="41275"/>
                </a:lnTo>
                <a:lnTo>
                  <a:pt x="3350402" y="38100"/>
                </a:lnTo>
                <a:lnTo>
                  <a:pt x="3344052" y="34925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990600" y="3294888"/>
            <a:ext cx="972312" cy="96926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045225" y="3936579"/>
            <a:ext cx="2604135" cy="76200"/>
          </a:xfrm>
          <a:custGeom>
            <a:avLst/>
            <a:gdLst/>
            <a:ahLst/>
            <a:cxnLst/>
            <a:rect l="l" t="t" r="r" b="b"/>
            <a:pathLst>
              <a:path w="2604135" h="76200">
                <a:moveTo>
                  <a:pt x="2527521" y="41275"/>
                </a:moveTo>
                <a:lnTo>
                  <a:pt x="2527473" y="76200"/>
                </a:lnTo>
                <a:lnTo>
                  <a:pt x="2597524" y="41292"/>
                </a:lnTo>
                <a:lnTo>
                  <a:pt x="2540215" y="41292"/>
                </a:lnTo>
                <a:lnTo>
                  <a:pt x="2527521" y="41275"/>
                </a:lnTo>
                <a:close/>
              </a:path>
              <a:path w="2604135" h="76200">
                <a:moveTo>
                  <a:pt x="2527529" y="34925"/>
                </a:moveTo>
                <a:lnTo>
                  <a:pt x="2527521" y="41275"/>
                </a:lnTo>
                <a:lnTo>
                  <a:pt x="2540215" y="41292"/>
                </a:lnTo>
                <a:lnTo>
                  <a:pt x="2540223" y="34942"/>
                </a:lnTo>
                <a:lnTo>
                  <a:pt x="2527529" y="34925"/>
                </a:lnTo>
                <a:close/>
              </a:path>
              <a:path w="2604135" h="76200">
                <a:moveTo>
                  <a:pt x="2527576" y="0"/>
                </a:moveTo>
                <a:lnTo>
                  <a:pt x="2527529" y="34925"/>
                </a:lnTo>
                <a:lnTo>
                  <a:pt x="2540223" y="34942"/>
                </a:lnTo>
                <a:lnTo>
                  <a:pt x="2540215" y="41292"/>
                </a:lnTo>
                <a:lnTo>
                  <a:pt x="2597524" y="41292"/>
                </a:lnTo>
                <a:lnTo>
                  <a:pt x="2603724" y="38202"/>
                </a:lnTo>
                <a:lnTo>
                  <a:pt x="2527576" y="0"/>
                </a:lnTo>
                <a:close/>
              </a:path>
              <a:path w="2604135" h="76200">
                <a:moveTo>
                  <a:pt x="8" y="31529"/>
                </a:moveTo>
                <a:lnTo>
                  <a:pt x="0" y="37879"/>
                </a:lnTo>
                <a:lnTo>
                  <a:pt x="2527521" y="41275"/>
                </a:lnTo>
                <a:lnTo>
                  <a:pt x="2527529" y="34925"/>
                </a:lnTo>
                <a:lnTo>
                  <a:pt x="8" y="31529"/>
                </a:lnTo>
                <a:close/>
              </a:path>
            </a:pathLst>
          </a:custGeom>
          <a:solidFill>
            <a:srgbClr val="5091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074882" y="4121053"/>
            <a:ext cx="2604135" cy="76200"/>
          </a:xfrm>
          <a:custGeom>
            <a:avLst/>
            <a:gdLst/>
            <a:ahLst/>
            <a:cxnLst/>
            <a:rect l="l" t="t" r="r" b="b"/>
            <a:pathLst>
              <a:path w="2604135" h="76200">
                <a:moveTo>
                  <a:pt x="2527521" y="41275"/>
                </a:moveTo>
                <a:lnTo>
                  <a:pt x="2527473" y="76200"/>
                </a:lnTo>
                <a:lnTo>
                  <a:pt x="2597524" y="41292"/>
                </a:lnTo>
                <a:lnTo>
                  <a:pt x="2540215" y="41292"/>
                </a:lnTo>
                <a:lnTo>
                  <a:pt x="2527521" y="41275"/>
                </a:lnTo>
                <a:close/>
              </a:path>
              <a:path w="2604135" h="76200">
                <a:moveTo>
                  <a:pt x="2527529" y="34925"/>
                </a:moveTo>
                <a:lnTo>
                  <a:pt x="2527521" y="41275"/>
                </a:lnTo>
                <a:lnTo>
                  <a:pt x="2540215" y="41292"/>
                </a:lnTo>
                <a:lnTo>
                  <a:pt x="2540223" y="34942"/>
                </a:lnTo>
                <a:lnTo>
                  <a:pt x="2527529" y="34925"/>
                </a:lnTo>
                <a:close/>
              </a:path>
              <a:path w="2604135" h="76200">
                <a:moveTo>
                  <a:pt x="2527576" y="0"/>
                </a:moveTo>
                <a:lnTo>
                  <a:pt x="2527529" y="34925"/>
                </a:lnTo>
                <a:lnTo>
                  <a:pt x="2540223" y="34942"/>
                </a:lnTo>
                <a:lnTo>
                  <a:pt x="2540215" y="41292"/>
                </a:lnTo>
                <a:lnTo>
                  <a:pt x="2597524" y="41292"/>
                </a:lnTo>
                <a:lnTo>
                  <a:pt x="2603724" y="38202"/>
                </a:lnTo>
                <a:lnTo>
                  <a:pt x="2527576" y="0"/>
                </a:lnTo>
                <a:close/>
              </a:path>
              <a:path w="2604135" h="76200">
                <a:moveTo>
                  <a:pt x="8" y="31529"/>
                </a:moveTo>
                <a:lnTo>
                  <a:pt x="0" y="37879"/>
                </a:lnTo>
                <a:lnTo>
                  <a:pt x="2527521" y="41275"/>
                </a:lnTo>
                <a:lnTo>
                  <a:pt x="2527529" y="34925"/>
                </a:lnTo>
                <a:lnTo>
                  <a:pt x="8" y="31529"/>
                </a:lnTo>
                <a:close/>
              </a:path>
            </a:pathLst>
          </a:custGeom>
          <a:solidFill>
            <a:srgbClr val="F6980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2064834" y="3081020"/>
            <a:ext cx="172529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Send </a:t>
            </a: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session_id</a:t>
            </a:r>
            <a:r>
              <a:rPr sz="1800" spc="-5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in  </a:t>
            </a:r>
            <a:r>
              <a:rPr sz="1800" spc="-25" dirty="0">
                <a:solidFill>
                  <a:srgbClr val="444949"/>
                </a:solidFill>
                <a:latin typeface="Calibri"/>
                <a:cs typeface="Calibri"/>
              </a:rPr>
              <a:t>Web</a:t>
            </a: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Cookies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9982200" y="2307335"/>
            <a:ext cx="713231" cy="71323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9793559" y="1849628"/>
            <a:ext cx="10769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El</a:t>
            </a: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a</a:t>
            </a:r>
            <a:r>
              <a:rPr sz="1800" spc="-25" dirty="0">
                <a:solidFill>
                  <a:srgbClr val="444949"/>
                </a:solidFill>
                <a:latin typeface="Calibri"/>
                <a:cs typeface="Calibri"/>
              </a:rPr>
              <a:t>s</a:t>
            </a: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t</a:t>
            </a: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iCache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8038123" y="2632158"/>
            <a:ext cx="1944370" cy="214629"/>
          </a:xfrm>
          <a:custGeom>
            <a:avLst/>
            <a:gdLst/>
            <a:ahLst/>
            <a:cxnLst/>
            <a:rect l="l" t="t" r="r" b="b"/>
            <a:pathLst>
              <a:path w="1944370" h="214630">
                <a:moveTo>
                  <a:pt x="73042" y="138320"/>
                </a:moveTo>
                <a:lnTo>
                  <a:pt x="0" y="182170"/>
                </a:lnTo>
                <a:lnTo>
                  <a:pt x="78905" y="214294"/>
                </a:lnTo>
                <a:lnTo>
                  <a:pt x="76293" y="180450"/>
                </a:lnTo>
                <a:lnTo>
                  <a:pt x="63557" y="180450"/>
                </a:lnTo>
                <a:lnTo>
                  <a:pt x="63068" y="174118"/>
                </a:lnTo>
                <a:lnTo>
                  <a:pt x="75729" y="173141"/>
                </a:lnTo>
                <a:lnTo>
                  <a:pt x="73042" y="138320"/>
                </a:lnTo>
                <a:close/>
              </a:path>
              <a:path w="1944370" h="214630">
                <a:moveTo>
                  <a:pt x="75729" y="173141"/>
                </a:moveTo>
                <a:lnTo>
                  <a:pt x="63068" y="174118"/>
                </a:lnTo>
                <a:lnTo>
                  <a:pt x="63557" y="180450"/>
                </a:lnTo>
                <a:lnTo>
                  <a:pt x="76218" y="179473"/>
                </a:lnTo>
                <a:lnTo>
                  <a:pt x="75729" y="173141"/>
                </a:lnTo>
                <a:close/>
              </a:path>
              <a:path w="1944370" h="214630">
                <a:moveTo>
                  <a:pt x="76218" y="179473"/>
                </a:moveTo>
                <a:lnTo>
                  <a:pt x="63557" y="180450"/>
                </a:lnTo>
                <a:lnTo>
                  <a:pt x="76293" y="180450"/>
                </a:lnTo>
                <a:lnTo>
                  <a:pt x="76218" y="179473"/>
                </a:lnTo>
                <a:close/>
              </a:path>
              <a:path w="1944370" h="214630">
                <a:moveTo>
                  <a:pt x="1868125" y="34821"/>
                </a:moveTo>
                <a:lnTo>
                  <a:pt x="75729" y="173141"/>
                </a:lnTo>
                <a:lnTo>
                  <a:pt x="76218" y="179473"/>
                </a:lnTo>
                <a:lnTo>
                  <a:pt x="1868613" y="41152"/>
                </a:lnTo>
                <a:lnTo>
                  <a:pt x="1868125" y="34821"/>
                </a:lnTo>
                <a:close/>
              </a:path>
              <a:path w="1944370" h="214630">
                <a:moveTo>
                  <a:pt x="1941478" y="33844"/>
                </a:moveTo>
                <a:lnTo>
                  <a:pt x="1880789" y="33844"/>
                </a:lnTo>
                <a:lnTo>
                  <a:pt x="1881278" y="40175"/>
                </a:lnTo>
                <a:lnTo>
                  <a:pt x="1868613" y="41152"/>
                </a:lnTo>
                <a:lnTo>
                  <a:pt x="1871300" y="75973"/>
                </a:lnTo>
                <a:lnTo>
                  <a:pt x="1941478" y="33844"/>
                </a:lnTo>
                <a:close/>
              </a:path>
              <a:path w="1944370" h="214630">
                <a:moveTo>
                  <a:pt x="1880789" y="33844"/>
                </a:moveTo>
                <a:lnTo>
                  <a:pt x="1868125" y="34821"/>
                </a:lnTo>
                <a:lnTo>
                  <a:pt x="1868613" y="41152"/>
                </a:lnTo>
                <a:lnTo>
                  <a:pt x="1881278" y="40175"/>
                </a:lnTo>
                <a:lnTo>
                  <a:pt x="1880789" y="33844"/>
                </a:lnTo>
                <a:close/>
              </a:path>
              <a:path w="1944370" h="214630">
                <a:moveTo>
                  <a:pt x="1865438" y="0"/>
                </a:moveTo>
                <a:lnTo>
                  <a:pt x="1868125" y="34821"/>
                </a:lnTo>
                <a:lnTo>
                  <a:pt x="1880789" y="33844"/>
                </a:lnTo>
                <a:lnTo>
                  <a:pt x="1941478" y="33844"/>
                </a:lnTo>
                <a:lnTo>
                  <a:pt x="1944343" y="32124"/>
                </a:lnTo>
                <a:lnTo>
                  <a:pt x="1865438" y="0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8028562" y="2780570"/>
            <a:ext cx="1954530" cy="1310005"/>
          </a:xfrm>
          <a:custGeom>
            <a:avLst/>
            <a:gdLst/>
            <a:ahLst/>
            <a:cxnLst/>
            <a:rect l="l" t="t" r="r" b="b"/>
            <a:pathLst>
              <a:path w="1954529" h="1310004">
                <a:moveTo>
                  <a:pt x="42076" y="1235859"/>
                </a:moveTo>
                <a:lnTo>
                  <a:pt x="0" y="1309938"/>
                </a:lnTo>
                <a:lnTo>
                  <a:pt x="84508" y="1299152"/>
                </a:lnTo>
                <a:lnTo>
                  <a:pt x="69801" y="1277216"/>
                </a:lnTo>
                <a:lnTo>
                  <a:pt x="54512" y="1277216"/>
                </a:lnTo>
                <a:lnTo>
                  <a:pt x="50975" y="1271941"/>
                </a:lnTo>
                <a:lnTo>
                  <a:pt x="61524" y="1264869"/>
                </a:lnTo>
                <a:lnTo>
                  <a:pt x="42076" y="1235859"/>
                </a:lnTo>
                <a:close/>
              </a:path>
              <a:path w="1954529" h="1310004">
                <a:moveTo>
                  <a:pt x="61524" y="1264869"/>
                </a:moveTo>
                <a:lnTo>
                  <a:pt x="50975" y="1271941"/>
                </a:lnTo>
                <a:lnTo>
                  <a:pt x="54512" y="1277216"/>
                </a:lnTo>
                <a:lnTo>
                  <a:pt x="65060" y="1270144"/>
                </a:lnTo>
                <a:lnTo>
                  <a:pt x="61524" y="1264869"/>
                </a:lnTo>
                <a:close/>
              </a:path>
              <a:path w="1954529" h="1310004">
                <a:moveTo>
                  <a:pt x="65060" y="1270144"/>
                </a:moveTo>
                <a:lnTo>
                  <a:pt x="54512" y="1277216"/>
                </a:lnTo>
                <a:lnTo>
                  <a:pt x="69801" y="1277216"/>
                </a:lnTo>
                <a:lnTo>
                  <a:pt x="65060" y="1270144"/>
                </a:lnTo>
                <a:close/>
              </a:path>
              <a:path w="1954529" h="1310004">
                <a:moveTo>
                  <a:pt x="1888844" y="39796"/>
                </a:moveTo>
                <a:lnTo>
                  <a:pt x="61524" y="1264869"/>
                </a:lnTo>
                <a:lnTo>
                  <a:pt x="65060" y="1270144"/>
                </a:lnTo>
                <a:lnTo>
                  <a:pt x="1892379" y="45069"/>
                </a:lnTo>
                <a:lnTo>
                  <a:pt x="1888844" y="39796"/>
                </a:lnTo>
                <a:close/>
              </a:path>
              <a:path w="1954529" h="1310004">
                <a:moveTo>
                  <a:pt x="1935316" y="32724"/>
                </a:moveTo>
                <a:lnTo>
                  <a:pt x="1899392" y="32724"/>
                </a:lnTo>
                <a:lnTo>
                  <a:pt x="1902928" y="37997"/>
                </a:lnTo>
                <a:lnTo>
                  <a:pt x="1892379" y="45069"/>
                </a:lnTo>
                <a:lnTo>
                  <a:pt x="1911827" y="74079"/>
                </a:lnTo>
                <a:lnTo>
                  <a:pt x="1935316" y="32724"/>
                </a:lnTo>
                <a:close/>
              </a:path>
              <a:path w="1954529" h="1310004">
                <a:moveTo>
                  <a:pt x="1899392" y="32724"/>
                </a:moveTo>
                <a:lnTo>
                  <a:pt x="1888844" y="39796"/>
                </a:lnTo>
                <a:lnTo>
                  <a:pt x="1892379" y="45069"/>
                </a:lnTo>
                <a:lnTo>
                  <a:pt x="1902928" y="37997"/>
                </a:lnTo>
                <a:lnTo>
                  <a:pt x="1899392" y="32724"/>
                </a:lnTo>
                <a:close/>
              </a:path>
              <a:path w="1954529" h="1310004">
                <a:moveTo>
                  <a:pt x="1953903" y="0"/>
                </a:moveTo>
                <a:lnTo>
                  <a:pt x="1869395" y="10786"/>
                </a:lnTo>
                <a:lnTo>
                  <a:pt x="1888844" y="39796"/>
                </a:lnTo>
                <a:lnTo>
                  <a:pt x="1899392" y="32724"/>
                </a:lnTo>
                <a:lnTo>
                  <a:pt x="1935316" y="32724"/>
                </a:lnTo>
                <a:lnTo>
                  <a:pt x="1953903" y="0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8023029" y="3001476"/>
            <a:ext cx="1959610" cy="2421890"/>
          </a:xfrm>
          <a:custGeom>
            <a:avLst/>
            <a:gdLst/>
            <a:ahLst/>
            <a:cxnLst/>
            <a:rect l="l" t="t" r="r" b="b"/>
            <a:pathLst>
              <a:path w="1959609" h="2421890">
                <a:moveTo>
                  <a:pt x="18314" y="2338233"/>
                </a:moveTo>
                <a:lnTo>
                  <a:pt x="0" y="2421436"/>
                </a:lnTo>
                <a:lnTo>
                  <a:pt x="77550" y="2386167"/>
                </a:lnTo>
                <a:lnTo>
                  <a:pt x="62608" y="2374077"/>
                </a:lnTo>
                <a:lnTo>
                  <a:pt x="42406" y="2374077"/>
                </a:lnTo>
                <a:lnTo>
                  <a:pt x="37470" y="2370082"/>
                </a:lnTo>
                <a:lnTo>
                  <a:pt x="45464" y="2360203"/>
                </a:lnTo>
                <a:lnTo>
                  <a:pt x="18314" y="2338233"/>
                </a:lnTo>
                <a:close/>
              </a:path>
              <a:path w="1959609" h="2421890">
                <a:moveTo>
                  <a:pt x="45464" y="2360203"/>
                </a:moveTo>
                <a:lnTo>
                  <a:pt x="37470" y="2370082"/>
                </a:lnTo>
                <a:lnTo>
                  <a:pt x="42406" y="2374077"/>
                </a:lnTo>
                <a:lnTo>
                  <a:pt x="50400" y="2364198"/>
                </a:lnTo>
                <a:lnTo>
                  <a:pt x="45464" y="2360203"/>
                </a:lnTo>
                <a:close/>
              </a:path>
              <a:path w="1959609" h="2421890">
                <a:moveTo>
                  <a:pt x="50400" y="2364198"/>
                </a:moveTo>
                <a:lnTo>
                  <a:pt x="42406" y="2374077"/>
                </a:lnTo>
                <a:lnTo>
                  <a:pt x="62608" y="2374077"/>
                </a:lnTo>
                <a:lnTo>
                  <a:pt x="50400" y="2364198"/>
                </a:lnTo>
                <a:close/>
              </a:path>
              <a:path w="1959609" h="2421890">
                <a:moveTo>
                  <a:pt x="1909035" y="57238"/>
                </a:moveTo>
                <a:lnTo>
                  <a:pt x="45464" y="2360203"/>
                </a:lnTo>
                <a:lnTo>
                  <a:pt x="50400" y="2364198"/>
                </a:lnTo>
                <a:lnTo>
                  <a:pt x="1913971" y="61232"/>
                </a:lnTo>
                <a:lnTo>
                  <a:pt x="1909035" y="57238"/>
                </a:lnTo>
                <a:close/>
              </a:path>
              <a:path w="1959609" h="2421890">
                <a:moveTo>
                  <a:pt x="1949011" y="47359"/>
                </a:moveTo>
                <a:lnTo>
                  <a:pt x="1917029" y="47359"/>
                </a:lnTo>
                <a:lnTo>
                  <a:pt x="1921965" y="51353"/>
                </a:lnTo>
                <a:lnTo>
                  <a:pt x="1913971" y="61232"/>
                </a:lnTo>
                <a:lnTo>
                  <a:pt x="1941121" y="83201"/>
                </a:lnTo>
                <a:lnTo>
                  <a:pt x="1949011" y="47359"/>
                </a:lnTo>
                <a:close/>
              </a:path>
              <a:path w="1959609" h="2421890">
                <a:moveTo>
                  <a:pt x="1917029" y="47359"/>
                </a:moveTo>
                <a:lnTo>
                  <a:pt x="1909035" y="57238"/>
                </a:lnTo>
                <a:lnTo>
                  <a:pt x="1913971" y="61232"/>
                </a:lnTo>
                <a:lnTo>
                  <a:pt x="1921965" y="51353"/>
                </a:lnTo>
                <a:lnTo>
                  <a:pt x="1917029" y="47359"/>
                </a:lnTo>
                <a:close/>
              </a:path>
              <a:path w="1959609" h="2421890">
                <a:moveTo>
                  <a:pt x="1959437" y="0"/>
                </a:moveTo>
                <a:lnTo>
                  <a:pt x="1881885" y="35269"/>
                </a:lnTo>
                <a:lnTo>
                  <a:pt x="1909035" y="57238"/>
                </a:lnTo>
                <a:lnTo>
                  <a:pt x="1917029" y="47359"/>
                </a:lnTo>
                <a:lnTo>
                  <a:pt x="1949011" y="47359"/>
                </a:lnTo>
                <a:lnTo>
                  <a:pt x="1959437" y="0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9781166" y="3425444"/>
            <a:ext cx="14351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solidFill>
                  <a:srgbClr val="444949"/>
                </a:solidFill>
                <a:latin typeface="Calibri"/>
                <a:cs typeface="Calibri"/>
              </a:rPr>
              <a:t>Store </a:t>
            </a: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/</a:t>
            </a:r>
            <a:r>
              <a:rPr sz="1800" spc="-5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444949"/>
                </a:solidFill>
                <a:latin typeface="Calibri"/>
                <a:cs typeface="Calibri"/>
              </a:rPr>
              <a:t>retrieve  </a:t>
            </a: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session</a:t>
            </a:r>
            <a:r>
              <a:rPr sz="1800" spc="-1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444949"/>
                </a:solidFill>
                <a:latin typeface="Calibri"/>
                <a:cs typeface="Calibri"/>
              </a:rPr>
              <a:t>data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9608198" y="5543803"/>
            <a:ext cx="1459865" cy="45148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83845" marR="5080" indent="-271780">
              <a:lnSpc>
                <a:spcPct val="100000"/>
              </a:lnSpc>
              <a:spcBef>
                <a:spcPts val="90"/>
              </a:spcBef>
            </a:pPr>
            <a:r>
              <a:rPr sz="1400" spc="-10" dirty="0">
                <a:solidFill>
                  <a:srgbClr val="444949"/>
                </a:solidFill>
                <a:latin typeface="Calibri"/>
                <a:cs typeface="Calibri"/>
              </a:rPr>
              <a:t>Amazon</a:t>
            </a:r>
            <a:r>
              <a:rPr sz="1400" spc="-5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444949"/>
                </a:solidFill>
                <a:latin typeface="Calibri"/>
                <a:cs typeface="Calibri"/>
              </a:rPr>
              <a:t>DynamoDB  (alternative)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9982200" y="4812791"/>
            <a:ext cx="713231" cy="71323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241892" y="6471592"/>
            <a:ext cx="1276985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19163353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1892" y="6464300"/>
            <a:ext cx="127698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87630" rIns="0" bIns="0" rtlCol="0">
            <a:spAutoFit/>
          </a:bodyPr>
          <a:lstStyle/>
          <a:p>
            <a:pPr marL="12700" marR="5080">
              <a:lnSpc>
                <a:spcPts val="4750"/>
              </a:lnSpc>
              <a:spcBef>
                <a:spcPts val="690"/>
              </a:spcBef>
            </a:pPr>
            <a:r>
              <a:rPr spc="-60" dirty="0"/>
              <a:t>Stateful </a:t>
            </a:r>
            <a:r>
              <a:rPr spc="-105" dirty="0"/>
              <a:t>Web </a:t>
            </a:r>
            <a:r>
              <a:rPr spc="-35" dirty="0"/>
              <a:t>App:</a:t>
            </a:r>
            <a:r>
              <a:rPr spc="-910" dirty="0"/>
              <a:t> </a:t>
            </a:r>
            <a:r>
              <a:rPr spc="-85" dirty="0"/>
              <a:t>MyClothes.com  </a:t>
            </a:r>
            <a:r>
              <a:rPr spc="-75" dirty="0"/>
              <a:t>Storing </a:t>
            </a:r>
            <a:r>
              <a:rPr spc="-114" dirty="0"/>
              <a:t>User </a:t>
            </a:r>
            <a:r>
              <a:rPr spc="-50" dirty="0"/>
              <a:t>Data </a:t>
            </a:r>
            <a:r>
              <a:rPr spc="-100" dirty="0"/>
              <a:t>in </a:t>
            </a:r>
            <a:r>
              <a:rPr spc="-5" dirty="0"/>
              <a:t>a</a:t>
            </a:r>
            <a:r>
              <a:rPr spc="320" dirty="0"/>
              <a:t> </a:t>
            </a:r>
            <a:r>
              <a:rPr spc="-35" dirty="0"/>
              <a:t>database</a:t>
            </a:r>
          </a:p>
        </p:txBody>
      </p:sp>
      <p:sp>
        <p:nvSpPr>
          <p:cNvPr id="5" name="object 5"/>
          <p:cNvSpPr/>
          <p:nvPr/>
        </p:nvSpPr>
        <p:spPr>
          <a:xfrm>
            <a:off x="2074884" y="3783777"/>
            <a:ext cx="2604135" cy="76200"/>
          </a:xfrm>
          <a:custGeom>
            <a:avLst/>
            <a:gdLst/>
            <a:ahLst/>
            <a:cxnLst/>
            <a:rect l="l" t="t" r="r" b="b"/>
            <a:pathLst>
              <a:path w="2604135" h="76200">
                <a:moveTo>
                  <a:pt x="2527520" y="41274"/>
                </a:moveTo>
                <a:lnTo>
                  <a:pt x="2527473" y="76200"/>
                </a:lnTo>
                <a:lnTo>
                  <a:pt x="2597524" y="41291"/>
                </a:lnTo>
                <a:lnTo>
                  <a:pt x="2540214" y="41291"/>
                </a:lnTo>
                <a:lnTo>
                  <a:pt x="2527520" y="41274"/>
                </a:lnTo>
                <a:close/>
              </a:path>
              <a:path w="2604135" h="76200">
                <a:moveTo>
                  <a:pt x="2527529" y="34924"/>
                </a:moveTo>
                <a:lnTo>
                  <a:pt x="2527520" y="41274"/>
                </a:lnTo>
                <a:lnTo>
                  <a:pt x="2540214" y="41291"/>
                </a:lnTo>
                <a:lnTo>
                  <a:pt x="2540223" y="34941"/>
                </a:lnTo>
                <a:lnTo>
                  <a:pt x="2527529" y="34924"/>
                </a:lnTo>
                <a:close/>
              </a:path>
              <a:path w="2604135" h="76200">
                <a:moveTo>
                  <a:pt x="2527575" y="0"/>
                </a:moveTo>
                <a:lnTo>
                  <a:pt x="2527529" y="34924"/>
                </a:lnTo>
                <a:lnTo>
                  <a:pt x="2540223" y="34941"/>
                </a:lnTo>
                <a:lnTo>
                  <a:pt x="2540214" y="41291"/>
                </a:lnTo>
                <a:lnTo>
                  <a:pt x="2597524" y="41291"/>
                </a:lnTo>
                <a:lnTo>
                  <a:pt x="2603724" y="38201"/>
                </a:lnTo>
                <a:lnTo>
                  <a:pt x="2527575" y="0"/>
                </a:lnTo>
                <a:close/>
              </a:path>
              <a:path w="2604135" h="76200">
                <a:moveTo>
                  <a:pt x="7" y="31527"/>
                </a:moveTo>
                <a:lnTo>
                  <a:pt x="0" y="37877"/>
                </a:lnTo>
                <a:lnTo>
                  <a:pt x="2527520" y="41274"/>
                </a:lnTo>
                <a:lnTo>
                  <a:pt x="2527529" y="34924"/>
                </a:lnTo>
                <a:lnTo>
                  <a:pt x="7" y="31527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675632" y="3313176"/>
            <a:ext cx="1021080" cy="10180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302640" y="2672862"/>
            <a:ext cx="1761489" cy="2440940"/>
          </a:xfrm>
          <a:custGeom>
            <a:avLst/>
            <a:gdLst/>
            <a:ahLst/>
            <a:cxnLst/>
            <a:rect l="l" t="t" r="r" b="b"/>
            <a:pathLst>
              <a:path w="1761489" h="2440940">
                <a:moveTo>
                  <a:pt x="0" y="0"/>
                </a:moveTo>
                <a:lnTo>
                  <a:pt x="1760872" y="0"/>
                </a:lnTo>
                <a:lnTo>
                  <a:pt x="1760872" y="2440945"/>
                </a:lnTo>
                <a:lnTo>
                  <a:pt x="0" y="2440945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A5A5A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921139" y="2742692"/>
            <a:ext cx="524510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b="1" spc="-5" dirty="0">
                <a:solidFill>
                  <a:srgbClr val="A5A5A5"/>
                </a:solidFill>
                <a:latin typeface="Calibri"/>
                <a:cs typeface="Calibri"/>
              </a:rPr>
              <a:t>Multi</a:t>
            </a:r>
            <a:r>
              <a:rPr sz="1100" b="1" spc="-50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100" b="1" spc="-5" dirty="0">
                <a:solidFill>
                  <a:srgbClr val="A5A5A5"/>
                </a:solidFill>
                <a:latin typeface="Calibri"/>
                <a:cs typeface="Calibri"/>
              </a:rPr>
              <a:t>AZ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881965" y="2308683"/>
            <a:ext cx="1761489" cy="1011555"/>
          </a:xfrm>
          <a:custGeom>
            <a:avLst/>
            <a:gdLst/>
            <a:ahLst/>
            <a:cxnLst/>
            <a:rect l="l" t="t" r="r" b="b"/>
            <a:pathLst>
              <a:path w="1761490" h="1011554">
                <a:moveTo>
                  <a:pt x="0" y="0"/>
                </a:moveTo>
                <a:lnTo>
                  <a:pt x="1760872" y="0"/>
                </a:lnTo>
                <a:lnTo>
                  <a:pt x="1760872" y="1011292"/>
                </a:lnTo>
                <a:lnTo>
                  <a:pt x="0" y="1011292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A5A5A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7236938" y="2376932"/>
            <a:ext cx="1050925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5" dirty="0">
                <a:solidFill>
                  <a:srgbClr val="A5A5A5"/>
                </a:solidFill>
                <a:latin typeface="Calibri"/>
                <a:cs typeface="Calibri"/>
              </a:rPr>
              <a:t>Availability zone</a:t>
            </a:r>
            <a:r>
              <a:rPr sz="1100" spc="-5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A5A5A5"/>
                </a:solidFill>
                <a:latin typeface="Calibri"/>
                <a:cs typeface="Calibri"/>
              </a:rPr>
              <a:t>1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7403592" y="3776471"/>
            <a:ext cx="627888" cy="62788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755013" y="3839353"/>
            <a:ext cx="1650364" cy="278765"/>
          </a:xfrm>
          <a:custGeom>
            <a:avLst/>
            <a:gdLst/>
            <a:ahLst/>
            <a:cxnLst/>
            <a:rect l="l" t="t" r="r" b="b"/>
            <a:pathLst>
              <a:path w="1650365" h="278764">
                <a:moveTo>
                  <a:pt x="1573870" y="244067"/>
                </a:moveTo>
                <a:lnTo>
                  <a:pt x="1569178" y="278676"/>
                </a:lnTo>
                <a:lnTo>
                  <a:pt x="1649806" y="251156"/>
                </a:lnTo>
                <a:lnTo>
                  <a:pt x="1641909" y="245772"/>
                </a:lnTo>
                <a:lnTo>
                  <a:pt x="1586454" y="245772"/>
                </a:lnTo>
                <a:lnTo>
                  <a:pt x="1573870" y="244067"/>
                </a:lnTo>
                <a:close/>
              </a:path>
              <a:path w="1650365" h="278764">
                <a:moveTo>
                  <a:pt x="1574722" y="237774"/>
                </a:moveTo>
                <a:lnTo>
                  <a:pt x="1573870" y="244067"/>
                </a:lnTo>
                <a:lnTo>
                  <a:pt x="1586454" y="245772"/>
                </a:lnTo>
                <a:lnTo>
                  <a:pt x="1587308" y="239480"/>
                </a:lnTo>
                <a:lnTo>
                  <a:pt x="1574722" y="237774"/>
                </a:lnTo>
                <a:close/>
              </a:path>
              <a:path w="1650365" h="278764">
                <a:moveTo>
                  <a:pt x="1579413" y="203165"/>
                </a:moveTo>
                <a:lnTo>
                  <a:pt x="1574722" y="237774"/>
                </a:lnTo>
                <a:lnTo>
                  <a:pt x="1587308" y="239480"/>
                </a:lnTo>
                <a:lnTo>
                  <a:pt x="1586454" y="245772"/>
                </a:lnTo>
                <a:lnTo>
                  <a:pt x="1641909" y="245772"/>
                </a:lnTo>
                <a:lnTo>
                  <a:pt x="1579413" y="203165"/>
                </a:lnTo>
                <a:close/>
              </a:path>
              <a:path w="1650365" h="278764">
                <a:moveTo>
                  <a:pt x="75935" y="34607"/>
                </a:moveTo>
                <a:lnTo>
                  <a:pt x="75082" y="40900"/>
                </a:lnTo>
                <a:lnTo>
                  <a:pt x="1573870" y="244067"/>
                </a:lnTo>
                <a:lnTo>
                  <a:pt x="1574722" y="237774"/>
                </a:lnTo>
                <a:lnTo>
                  <a:pt x="75935" y="34607"/>
                </a:lnTo>
                <a:close/>
              </a:path>
              <a:path w="1650365" h="278764">
                <a:moveTo>
                  <a:pt x="80627" y="0"/>
                </a:moveTo>
                <a:lnTo>
                  <a:pt x="0" y="27518"/>
                </a:lnTo>
                <a:lnTo>
                  <a:pt x="70391" y="75509"/>
                </a:lnTo>
                <a:lnTo>
                  <a:pt x="75082" y="40900"/>
                </a:lnTo>
                <a:lnTo>
                  <a:pt x="62500" y="39194"/>
                </a:lnTo>
                <a:lnTo>
                  <a:pt x="63353" y="32901"/>
                </a:lnTo>
                <a:lnTo>
                  <a:pt x="76166" y="32901"/>
                </a:lnTo>
                <a:lnTo>
                  <a:pt x="80627" y="0"/>
                </a:lnTo>
                <a:close/>
              </a:path>
              <a:path w="1650365" h="278764">
                <a:moveTo>
                  <a:pt x="63353" y="32901"/>
                </a:moveTo>
                <a:lnTo>
                  <a:pt x="62500" y="39194"/>
                </a:lnTo>
                <a:lnTo>
                  <a:pt x="75082" y="40900"/>
                </a:lnTo>
                <a:lnTo>
                  <a:pt x="75935" y="34607"/>
                </a:lnTo>
                <a:lnTo>
                  <a:pt x="63353" y="32901"/>
                </a:lnTo>
                <a:close/>
              </a:path>
              <a:path w="1650365" h="278764">
                <a:moveTo>
                  <a:pt x="76166" y="32901"/>
                </a:moveTo>
                <a:lnTo>
                  <a:pt x="63353" y="32901"/>
                </a:lnTo>
                <a:lnTo>
                  <a:pt x="75935" y="34607"/>
                </a:lnTo>
                <a:lnTo>
                  <a:pt x="76166" y="32901"/>
                </a:lnTo>
                <a:close/>
              </a:path>
            </a:pathLst>
          </a:custGeom>
          <a:solidFill>
            <a:srgbClr val="5091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656518" y="1758462"/>
            <a:ext cx="2145030" cy="4333240"/>
          </a:xfrm>
          <a:custGeom>
            <a:avLst/>
            <a:gdLst/>
            <a:ahLst/>
            <a:cxnLst/>
            <a:rect l="l" t="t" r="r" b="b"/>
            <a:pathLst>
              <a:path w="2145029" h="4333240">
                <a:moveTo>
                  <a:pt x="0" y="0"/>
                </a:moveTo>
                <a:lnTo>
                  <a:pt x="2144404" y="0"/>
                </a:lnTo>
                <a:lnTo>
                  <a:pt x="2144404" y="4332850"/>
                </a:lnTo>
                <a:lnTo>
                  <a:pt x="0" y="433285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D8661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7185794" y="1995932"/>
            <a:ext cx="1086485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5" dirty="0">
                <a:solidFill>
                  <a:srgbClr val="D86613"/>
                </a:solidFill>
                <a:latin typeface="Calibri"/>
                <a:cs typeface="Calibri"/>
              </a:rPr>
              <a:t>Auto Scaling</a:t>
            </a:r>
            <a:r>
              <a:rPr sz="1100" spc="-80" dirty="0">
                <a:solidFill>
                  <a:srgbClr val="D86613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solidFill>
                  <a:srgbClr val="D86613"/>
                </a:solidFill>
                <a:latin typeface="Calibri"/>
                <a:cs typeface="Calibri"/>
              </a:rPr>
              <a:t>group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8436864" y="1767839"/>
            <a:ext cx="280416" cy="28041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885745" y="3442647"/>
            <a:ext cx="1761489" cy="1213485"/>
          </a:xfrm>
          <a:custGeom>
            <a:avLst/>
            <a:gdLst/>
            <a:ahLst/>
            <a:cxnLst/>
            <a:rect l="l" t="t" r="r" b="b"/>
            <a:pathLst>
              <a:path w="1761490" h="1213485">
                <a:moveTo>
                  <a:pt x="0" y="0"/>
                </a:moveTo>
                <a:lnTo>
                  <a:pt x="1760872" y="0"/>
                </a:lnTo>
                <a:lnTo>
                  <a:pt x="1760872" y="1213261"/>
                </a:lnTo>
                <a:lnTo>
                  <a:pt x="0" y="1213261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A5A5A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7240719" y="3510788"/>
            <a:ext cx="1050925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5" dirty="0">
                <a:solidFill>
                  <a:srgbClr val="A5A5A5"/>
                </a:solidFill>
                <a:latin typeface="Calibri"/>
                <a:cs typeface="Calibri"/>
              </a:rPr>
              <a:t>Availability zone</a:t>
            </a:r>
            <a:r>
              <a:rPr sz="1100" spc="-5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A5A5A5"/>
                </a:solidFill>
                <a:latin typeface="Calibri"/>
                <a:cs typeface="Calibri"/>
              </a:rPr>
              <a:t>2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6881965" y="4738371"/>
            <a:ext cx="1761489" cy="1195070"/>
          </a:xfrm>
          <a:custGeom>
            <a:avLst/>
            <a:gdLst/>
            <a:ahLst/>
            <a:cxnLst/>
            <a:rect l="l" t="t" r="r" b="b"/>
            <a:pathLst>
              <a:path w="1761490" h="1195070">
                <a:moveTo>
                  <a:pt x="0" y="0"/>
                </a:moveTo>
                <a:lnTo>
                  <a:pt x="1760872" y="0"/>
                </a:lnTo>
                <a:lnTo>
                  <a:pt x="1760872" y="1194988"/>
                </a:lnTo>
                <a:lnTo>
                  <a:pt x="0" y="1194988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A5A5A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7236938" y="4809235"/>
            <a:ext cx="105092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5" dirty="0">
                <a:solidFill>
                  <a:srgbClr val="A5A5A5"/>
                </a:solidFill>
                <a:latin typeface="Calibri"/>
                <a:cs typeface="Calibri"/>
              </a:rPr>
              <a:t>Availability zone</a:t>
            </a:r>
            <a:r>
              <a:rPr sz="1100" spc="-5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A5A5A5"/>
                </a:solidFill>
                <a:latin typeface="Calibri"/>
                <a:cs typeface="Calibri"/>
              </a:rPr>
              <a:t>3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7403592" y="5111496"/>
            <a:ext cx="621792" cy="62179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418831" y="2526792"/>
            <a:ext cx="621792" cy="61874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755013" y="2834539"/>
            <a:ext cx="1664970" cy="797560"/>
          </a:xfrm>
          <a:custGeom>
            <a:avLst/>
            <a:gdLst/>
            <a:ahLst/>
            <a:cxnLst/>
            <a:rect l="l" t="t" r="r" b="b"/>
            <a:pathLst>
              <a:path w="1664970" h="797560">
                <a:moveTo>
                  <a:pt x="52379" y="728353"/>
                </a:moveTo>
                <a:lnTo>
                  <a:pt x="0" y="795543"/>
                </a:lnTo>
                <a:lnTo>
                  <a:pt x="85178" y="797133"/>
                </a:lnTo>
                <a:lnTo>
                  <a:pt x="72753" y="771076"/>
                </a:lnTo>
                <a:lnTo>
                  <a:pt x="58682" y="771076"/>
                </a:lnTo>
                <a:lnTo>
                  <a:pt x="55949" y="765345"/>
                </a:lnTo>
                <a:lnTo>
                  <a:pt x="67413" y="759878"/>
                </a:lnTo>
                <a:lnTo>
                  <a:pt x="52379" y="728353"/>
                </a:lnTo>
                <a:close/>
              </a:path>
              <a:path w="1664970" h="797560">
                <a:moveTo>
                  <a:pt x="67413" y="759878"/>
                </a:moveTo>
                <a:lnTo>
                  <a:pt x="55949" y="765345"/>
                </a:lnTo>
                <a:lnTo>
                  <a:pt x="58682" y="771076"/>
                </a:lnTo>
                <a:lnTo>
                  <a:pt x="70146" y="765610"/>
                </a:lnTo>
                <a:lnTo>
                  <a:pt x="67413" y="759878"/>
                </a:lnTo>
                <a:close/>
              </a:path>
              <a:path w="1664970" h="797560">
                <a:moveTo>
                  <a:pt x="70146" y="765610"/>
                </a:moveTo>
                <a:lnTo>
                  <a:pt x="58682" y="771076"/>
                </a:lnTo>
                <a:lnTo>
                  <a:pt x="72753" y="771076"/>
                </a:lnTo>
                <a:lnTo>
                  <a:pt x="70146" y="765610"/>
                </a:lnTo>
                <a:close/>
              </a:path>
              <a:path w="1664970" h="797560">
                <a:moveTo>
                  <a:pt x="1594754" y="31524"/>
                </a:moveTo>
                <a:lnTo>
                  <a:pt x="67413" y="759878"/>
                </a:lnTo>
                <a:lnTo>
                  <a:pt x="70146" y="765610"/>
                </a:lnTo>
                <a:lnTo>
                  <a:pt x="1597487" y="37255"/>
                </a:lnTo>
                <a:lnTo>
                  <a:pt x="1594754" y="31524"/>
                </a:lnTo>
                <a:close/>
              </a:path>
              <a:path w="1664970" h="797560">
                <a:moveTo>
                  <a:pt x="1645825" y="26057"/>
                </a:moveTo>
                <a:lnTo>
                  <a:pt x="1606217" y="26057"/>
                </a:lnTo>
                <a:lnTo>
                  <a:pt x="1608950" y="31789"/>
                </a:lnTo>
                <a:lnTo>
                  <a:pt x="1597487" y="37255"/>
                </a:lnTo>
                <a:lnTo>
                  <a:pt x="1612520" y="68779"/>
                </a:lnTo>
                <a:lnTo>
                  <a:pt x="1645825" y="26057"/>
                </a:lnTo>
                <a:close/>
              </a:path>
              <a:path w="1664970" h="797560">
                <a:moveTo>
                  <a:pt x="1606217" y="26057"/>
                </a:moveTo>
                <a:lnTo>
                  <a:pt x="1594754" y="31524"/>
                </a:lnTo>
                <a:lnTo>
                  <a:pt x="1597487" y="37255"/>
                </a:lnTo>
                <a:lnTo>
                  <a:pt x="1608950" y="31789"/>
                </a:lnTo>
                <a:lnTo>
                  <a:pt x="1606217" y="26057"/>
                </a:lnTo>
                <a:close/>
              </a:path>
              <a:path w="1664970" h="797560">
                <a:moveTo>
                  <a:pt x="1579721" y="0"/>
                </a:moveTo>
                <a:lnTo>
                  <a:pt x="1594754" y="31524"/>
                </a:lnTo>
                <a:lnTo>
                  <a:pt x="1606217" y="26057"/>
                </a:lnTo>
                <a:lnTo>
                  <a:pt x="1645825" y="26057"/>
                </a:lnTo>
                <a:lnTo>
                  <a:pt x="1664900" y="1590"/>
                </a:lnTo>
                <a:lnTo>
                  <a:pt x="1579721" y="0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755013" y="4157530"/>
            <a:ext cx="1518285" cy="1265555"/>
          </a:xfrm>
          <a:custGeom>
            <a:avLst/>
            <a:gdLst/>
            <a:ahLst/>
            <a:cxnLst/>
            <a:rect l="l" t="t" r="r" b="b"/>
            <a:pathLst>
              <a:path w="1518284" h="1265554">
                <a:moveTo>
                  <a:pt x="1457683" y="1219033"/>
                </a:moveTo>
                <a:lnTo>
                  <a:pt x="1435322" y="1245862"/>
                </a:lnTo>
                <a:lnTo>
                  <a:pt x="1518250" y="1265381"/>
                </a:lnTo>
                <a:lnTo>
                  <a:pt x="1501534" y="1227164"/>
                </a:lnTo>
                <a:lnTo>
                  <a:pt x="1467439" y="1227164"/>
                </a:lnTo>
                <a:lnTo>
                  <a:pt x="1457683" y="1219033"/>
                </a:lnTo>
                <a:close/>
              </a:path>
              <a:path w="1518284" h="1265554">
                <a:moveTo>
                  <a:pt x="1461748" y="1214155"/>
                </a:moveTo>
                <a:lnTo>
                  <a:pt x="1457683" y="1219033"/>
                </a:lnTo>
                <a:lnTo>
                  <a:pt x="1467439" y="1227164"/>
                </a:lnTo>
                <a:lnTo>
                  <a:pt x="1471504" y="1222286"/>
                </a:lnTo>
                <a:lnTo>
                  <a:pt x="1461748" y="1214155"/>
                </a:lnTo>
                <a:close/>
              </a:path>
              <a:path w="1518284" h="1265554">
                <a:moveTo>
                  <a:pt x="1484109" y="1187326"/>
                </a:moveTo>
                <a:lnTo>
                  <a:pt x="1461748" y="1214155"/>
                </a:lnTo>
                <a:lnTo>
                  <a:pt x="1471504" y="1222286"/>
                </a:lnTo>
                <a:lnTo>
                  <a:pt x="1467439" y="1227164"/>
                </a:lnTo>
                <a:lnTo>
                  <a:pt x="1501534" y="1227164"/>
                </a:lnTo>
                <a:lnTo>
                  <a:pt x="1484109" y="1187326"/>
                </a:lnTo>
                <a:close/>
              </a:path>
              <a:path w="1518284" h="1265554">
                <a:moveTo>
                  <a:pt x="60568" y="46346"/>
                </a:moveTo>
                <a:lnTo>
                  <a:pt x="56502" y="51224"/>
                </a:lnTo>
                <a:lnTo>
                  <a:pt x="1457683" y="1219033"/>
                </a:lnTo>
                <a:lnTo>
                  <a:pt x="1461748" y="1214155"/>
                </a:lnTo>
                <a:lnTo>
                  <a:pt x="60568" y="46346"/>
                </a:lnTo>
                <a:close/>
              </a:path>
              <a:path w="1518284" h="1265554">
                <a:moveTo>
                  <a:pt x="0" y="0"/>
                </a:moveTo>
                <a:lnTo>
                  <a:pt x="34142" y="78052"/>
                </a:lnTo>
                <a:lnTo>
                  <a:pt x="56502" y="51224"/>
                </a:lnTo>
                <a:lnTo>
                  <a:pt x="46743" y="43091"/>
                </a:lnTo>
                <a:lnTo>
                  <a:pt x="50808" y="38213"/>
                </a:lnTo>
                <a:lnTo>
                  <a:pt x="67347" y="38213"/>
                </a:lnTo>
                <a:lnTo>
                  <a:pt x="82928" y="19518"/>
                </a:lnTo>
                <a:lnTo>
                  <a:pt x="0" y="0"/>
                </a:lnTo>
                <a:close/>
              </a:path>
              <a:path w="1518284" h="1265554">
                <a:moveTo>
                  <a:pt x="50808" y="38213"/>
                </a:moveTo>
                <a:lnTo>
                  <a:pt x="46743" y="43091"/>
                </a:lnTo>
                <a:lnTo>
                  <a:pt x="56502" y="51224"/>
                </a:lnTo>
                <a:lnTo>
                  <a:pt x="60568" y="46346"/>
                </a:lnTo>
                <a:lnTo>
                  <a:pt x="50808" y="38213"/>
                </a:lnTo>
                <a:close/>
              </a:path>
              <a:path w="1518284" h="1265554">
                <a:moveTo>
                  <a:pt x="67347" y="38213"/>
                </a:moveTo>
                <a:lnTo>
                  <a:pt x="50808" y="38213"/>
                </a:lnTo>
                <a:lnTo>
                  <a:pt x="60568" y="46346"/>
                </a:lnTo>
                <a:lnTo>
                  <a:pt x="67347" y="38213"/>
                </a:lnTo>
                <a:close/>
              </a:path>
            </a:pathLst>
          </a:custGeom>
          <a:solidFill>
            <a:srgbClr val="F6980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754879" y="1438655"/>
            <a:ext cx="902208" cy="90220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406751" y="1851479"/>
            <a:ext cx="3350895" cy="1414780"/>
          </a:xfrm>
          <a:custGeom>
            <a:avLst/>
            <a:gdLst/>
            <a:ahLst/>
            <a:cxnLst/>
            <a:rect l="l" t="t" r="r" b="b"/>
            <a:pathLst>
              <a:path w="3350895" h="1414779">
                <a:moveTo>
                  <a:pt x="34925" y="1338315"/>
                </a:moveTo>
                <a:lnTo>
                  <a:pt x="0" y="1338315"/>
                </a:lnTo>
                <a:lnTo>
                  <a:pt x="38100" y="1414515"/>
                </a:lnTo>
                <a:lnTo>
                  <a:pt x="69850" y="1351015"/>
                </a:lnTo>
                <a:lnTo>
                  <a:pt x="34925" y="1351015"/>
                </a:lnTo>
                <a:lnTo>
                  <a:pt x="34925" y="1338315"/>
                </a:lnTo>
                <a:close/>
              </a:path>
              <a:path w="3350895" h="1414779">
                <a:moveTo>
                  <a:pt x="3274202" y="34925"/>
                </a:moveTo>
                <a:lnTo>
                  <a:pt x="34925" y="34925"/>
                </a:lnTo>
                <a:lnTo>
                  <a:pt x="34925" y="1351015"/>
                </a:lnTo>
                <a:lnTo>
                  <a:pt x="41275" y="1351015"/>
                </a:lnTo>
                <a:lnTo>
                  <a:pt x="41275" y="41275"/>
                </a:lnTo>
                <a:lnTo>
                  <a:pt x="38100" y="41275"/>
                </a:lnTo>
                <a:lnTo>
                  <a:pt x="41275" y="38100"/>
                </a:lnTo>
                <a:lnTo>
                  <a:pt x="3274202" y="38100"/>
                </a:lnTo>
                <a:lnTo>
                  <a:pt x="3274202" y="34925"/>
                </a:lnTo>
                <a:close/>
              </a:path>
              <a:path w="3350895" h="1414779">
                <a:moveTo>
                  <a:pt x="76200" y="1338315"/>
                </a:moveTo>
                <a:lnTo>
                  <a:pt x="41275" y="1338315"/>
                </a:lnTo>
                <a:lnTo>
                  <a:pt x="41275" y="1351015"/>
                </a:lnTo>
                <a:lnTo>
                  <a:pt x="69850" y="1351015"/>
                </a:lnTo>
                <a:lnTo>
                  <a:pt x="76200" y="1338315"/>
                </a:lnTo>
                <a:close/>
              </a:path>
              <a:path w="3350895" h="1414779">
                <a:moveTo>
                  <a:pt x="3274202" y="0"/>
                </a:moveTo>
                <a:lnTo>
                  <a:pt x="3274202" y="76200"/>
                </a:lnTo>
                <a:lnTo>
                  <a:pt x="3344052" y="41275"/>
                </a:lnTo>
                <a:lnTo>
                  <a:pt x="3286904" y="41275"/>
                </a:lnTo>
                <a:lnTo>
                  <a:pt x="3286904" y="34925"/>
                </a:lnTo>
                <a:lnTo>
                  <a:pt x="3344052" y="34925"/>
                </a:lnTo>
                <a:lnTo>
                  <a:pt x="3274202" y="0"/>
                </a:lnTo>
                <a:close/>
              </a:path>
              <a:path w="3350895" h="1414779">
                <a:moveTo>
                  <a:pt x="41275" y="38100"/>
                </a:moveTo>
                <a:lnTo>
                  <a:pt x="38100" y="41275"/>
                </a:lnTo>
                <a:lnTo>
                  <a:pt x="41275" y="41275"/>
                </a:lnTo>
                <a:lnTo>
                  <a:pt x="41275" y="38100"/>
                </a:lnTo>
                <a:close/>
              </a:path>
              <a:path w="3350895" h="1414779">
                <a:moveTo>
                  <a:pt x="3274202" y="38100"/>
                </a:moveTo>
                <a:lnTo>
                  <a:pt x="41275" y="38100"/>
                </a:lnTo>
                <a:lnTo>
                  <a:pt x="41275" y="41275"/>
                </a:lnTo>
                <a:lnTo>
                  <a:pt x="3274202" y="41275"/>
                </a:lnTo>
                <a:lnTo>
                  <a:pt x="3274202" y="38100"/>
                </a:lnTo>
                <a:close/>
              </a:path>
              <a:path w="3350895" h="1414779">
                <a:moveTo>
                  <a:pt x="3344052" y="34925"/>
                </a:moveTo>
                <a:lnTo>
                  <a:pt x="3286904" y="34925"/>
                </a:lnTo>
                <a:lnTo>
                  <a:pt x="3286904" y="41275"/>
                </a:lnTo>
                <a:lnTo>
                  <a:pt x="3344052" y="41275"/>
                </a:lnTo>
                <a:lnTo>
                  <a:pt x="3350402" y="38100"/>
                </a:lnTo>
                <a:lnTo>
                  <a:pt x="3344052" y="34925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990600" y="3294888"/>
            <a:ext cx="972312" cy="96926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045225" y="3936579"/>
            <a:ext cx="2604135" cy="76200"/>
          </a:xfrm>
          <a:custGeom>
            <a:avLst/>
            <a:gdLst/>
            <a:ahLst/>
            <a:cxnLst/>
            <a:rect l="l" t="t" r="r" b="b"/>
            <a:pathLst>
              <a:path w="2604135" h="76200">
                <a:moveTo>
                  <a:pt x="2527521" y="41275"/>
                </a:moveTo>
                <a:lnTo>
                  <a:pt x="2527473" y="76200"/>
                </a:lnTo>
                <a:lnTo>
                  <a:pt x="2597524" y="41292"/>
                </a:lnTo>
                <a:lnTo>
                  <a:pt x="2540215" y="41292"/>
                </a:lnTo>
                <a:lnTo>
                  <a:pt x="2527521" y="41275"/>
                </a:lnTo>
                <a:close/>
              </a:path>
              <a:path w="2604135" h="76200">
                <a:moveTo>
                  <a:pt x="2527529" y="34925"/>
                </a:moveTo>
                <a:lnTo>
                  <a:pt x="2527521" y="41275"/>
                </a:lnTo>
                <a:lnTo>
                  <a:pt x="2540215" y="41292"/>
                </a:lnTo>
                <a:lnTo>
                  <a:pt x="2540223" y="34942"/>
                </a:lnTo>
                <a:lnTo>
                  <a:pt x="2527529" y="34925"/>
                </a:lnTo>
                <a:close/>
              </a:path>
              <a:path w="2604135" h="76200">
                <a:moveTo>
                  <a:pt x="2527576" y="0"/>
                </a:moveTo>
                <a:lnTo>
                  <a:pt x="2527529" y="34925"/>
                </a:lnTo>
                <a:lnTo>
                  <a:pt x="2540223" y="34942"/>
                </a:lnTo>
                <a:lnTo>
                  <a:pt x="2540215" y="41292"/>
                </a:lnTo>
                <a:lnTo>
                  <a:pt x="2597524" y="41292"/>
                </a:lnTo>
                <a:lnTo>
                  <a:pt x="2603724" y="38202"/>
                </a:lnTo>
                <a:lnTo>
                  <a:pt x="2527576" y="0"/>
                </a:lnTo>
                <a:close/>
              </a:path>
              <a:path w="2604135" h="76200">
                <a:moveTo>
                  <a:pt x="8" y="31529"/>
                </a:moveTo>
                <a:lnTo>
                  <a:pt x="0" y="37879"/>
                </a:lnTo>
                <a:lnTo>
                  <a:pt x="2527521" y="41275"/>
                </a:lnTo>
                <a:lnTo>
                  <a:pt x="2527529" y="34925"/>
                </a:lnTo>
                <a:lnTo>
                  <a:pt x="8" y="31529"/>
                </a:lnTo>
                <a:close/>
              </a:path>
            </a:pathLst>
          </a:custGeom>
          <a:solidFill>
            <a:srgbClr val="5091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074882" y="4121053"/>
            <a:ext cx="2604135" cy="76200"/>
          </a:xfrm>
          <a:custGeom>
            <a:avLst/>
            <a:gdLst/>
            <a:ahLst/>
            <a:cxnLst/>
            <a:rect l="l" t="t" r="r" b="b"/>
            <a:pathLst>
              <a:path w="2604135" h="76200">
                <a:moveTo>
                  <a:pt x="2527521" y="41275"/>
                </a:moveTo>
                <a:lnTo>
                  <a:pt x="2527473" y="76200"/>
                </a:lnTo>
                <a:lnTo>
                  <a:pt x="2597524" y="41292"/>
                </a:lnTo>
                <a:lnTo>
                  <a:pt x="2540215" y="41292"/>
                </a:lnTo>
                <a:lnTo>
                  <a:pt x="2527521" y="41275"/>
                </a:lnTo>
                <a:close/>
              </a:path>
              <a:path w="2604135" h="76200">
                <a:moveTo>
                  <a:pt x="2527529" y="34925"/>
                </a:moveTo>
                <a:lnTo>
                  <a:pt x="2527521" y="41275"/>
                </a:lnTo>
                <a:lnTo>
                  <a:pt x="2540215" y="41292"/>
                </a:lnTo>
                <a:lnTo>
                  <a:pt x="2540223" y="34942"/>
                </a:lnTo>
                <a:lnTo>
                  <a:pt x="2527529" y="34925"/>
                </a:lnTo>
                <a:close/>
              </a:path>
              <a:path w="2604135" h="76200">
                <a:moveTo>
                  <a:pt x="2527576" y="0"/>
                </a:moveTo>
                <a:lnTo>
                  <a:pt x="2527529" y="34925"/>
                </a:lnTo>
                <a:lnTo>
                  <a:pt x="2540223" y="34942"/>
                </a:lnTo>
                <a:lnTo>
                  <a:pt x="2540215" y="41292"/>
                </a:lnTo>
                <a:lnTo>
                  <a:pt x="2597524" y="41292"/>
                </a:lnTo>
                <a:lnTo>
                  <a:pt x="2603724" y="38202"/>
                </a:lnTo>
                <a:lnTo>
                  <a:pt x="2527576" y="0"/>
                </a:lnTo>
                <a:close/>
              </a:path>
              <a:path w="2604135" h="76200">
                <a:moveTo>
                  <a:pt x="8" y="31529"/>
                </a:moveTo>
                <a:lnTo>
                  <a:pt x="0" y="37879"/>
                </a:lnTo>
                <a:lnTo>
                  <a:pt x="2527521" y="41275"/>
                </a:lnTo>
                <a:lnTo>
                  <a:pt x="2527529" y="34925"/>
                </a:lnTo>
                <a:lnTo>
                  <a:pt x="8" y="31529"/>
                </a:lnTo>
                <a:close/>
              </a:path>
            </a:pathLst>
          </a:custGeom>
          <a:solidFill>
            <a:srgbClr val="F6980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9982200" y="2307335"/>
            <a:ext cx="713231" cy="71323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9793559" y="1849628"/>
            <a:ext cx="10769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El</a:t>
            </a: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a</a:t>
            </a:r>
            <a:r>
              <a:rPr sz="1800" spc="-25" dirty="0">
                <a:solidFill>
                  <a:srgbClr val="444949"/>
                </a:solidFill>
                <a:latin typeface="Calibri"/>
                <a:cs typeface="Calibri"/>
              </a:rPr>
              <a:t>s</a:t>
            </a: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t</a:t>
            </a: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iCache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8038123" y="2814328"/>
            <a:ext cx="1917700" cy="2061845"/>
          </a:xfrm>
          <a:custGeom>
            <a:avLst/>
            <a:gdLst/>
            <a:ahLst/>
            <a:cxnLst/>
            <a:rect l="l" t="t" r="r" b="b"/>
            <a:pathLst>
              <a:path w="1917700" h="2061845">
                <a:moveTo>
                  <a:pt x="1863319" y="2007975"/>
                </a:moveTo>
                <a:lnTo>
                  <a:pt x="1837745" y="2031761"/>
                </a:lnTo>
                <a:lnTo>
                  <a:pt x="1917539" y="2061608"/>
                </a:lnTo>
                <a:lnTo>
                  <a:pt x="1904527" y="2017283"/>
                </a:lnTo>
                <a:lnTo>
                  <a:pt x="1871976" y="2017283"/>
                </a:lnTo>
                <a:lnTo>
                  <a:pt x="1863319" y="2007975"/>
                </a:lnTo>
                <a:close/>
              </a:path>
              <a:path w="1917700" h="2061845">
                <a:moveTo>
                  <a:pt x="1867968" y="2003651"/>
                </a:moveTo>
                <a:lnTo>
                  <a:pt x="1863319" y="2007975"/>
                </a:lnTo>
                <a:lnTo>
                  <a:pt x="1871976" y="2017283"/>
                </a:lnTo>
                <a:lnTo>
                  <a:pt x="1876625" y="2012958"/>
                </a:lnTo>
                <a:lnTo>
                  <a:pt x="1867968" y="2003651"/>
                </a:lnTo>
                <a:close/>
              </a:path>
              <a:path w="1917700" h="2061845">
                <a:moveTo>
                  <a:pt x="1893542" y="1979865"/>
                </a:moveTo>
                <a:lnTo>
                  <a:pt x="1867968" y="2003651"/>
                </a:lnTo>
                <a:lnTo>
                  <a:pt x="1876625" y="2012958"/>
                </a:lnTo>
                <a:lnTo>
                  <a:pt x="1871976" y="2017283"/>
                </a:lnTo>
                <a:lnTo>
                  <a:pt x="1904527" y="2017283"/>
                </a:lnTo>
                <a:lnTo>
                  <a:pt x="1893542" y="1979865"/>
                </a:lnTo>
                <a:close/>
              </a:path>
              <a:path w="1917700" h="2061845">
                <a:moveTo>
                  <a:pt x="54220" y="53633"/>
                </a:moveTo>
                <a:lnTo>
                  <a:pt x="49571" y="57958"/>
                </a:lnTo>
                <a:lnTo>
                  <a:pt x="1863319" y="2007975"/>
                </a:lnTo>
                <a:lnTo>
                  <a:pt x="1867968" y="2003651"/>
                </a:lnTo>
                <a:lnTo>
                  <a:pt x="54220" y="53633"/>
                </a:lnTo>
                <a:close/>
              </a:path>
              <a:path w="1917700" h="2061845">
                <a:moveTo>
                  <a:pt x="0" y="0"/>
                </a:moveTo>
                <a:lnTo>
                  <a:pt x="23997" y="81744"/>
                </a:lnTo>
                <a:lnTo>
                  <a:pt x="49571" y="57958"/>
                </a:lnTo>
                <a:lnTo>
                  <a:pt x="40921" y="48658"/>
                </a:lnTo>
                <a:lnTo>
                  <a:pt x="45571" y="44334"/>
                </a:lnTo>
                <a:lnTo>
                  <a:pt x="64218" y="44334"/>
                </a:lnTo>
                <a:lnTo>
                  <a:pt x="79794" y="29847"/>
                </a:lnTo>
                <a:lnTo>
                  <a:pt x="0" y="0"/>
                </a:lnTo>
                <a:close/>
              </a:path>
              <a:path w="1917700" h="2061845">
                <a:moveTo>
                  <a:pt x="45571" y="44334"/>
                </a:moveTo>
                <a:lnTo>
                  <a:pt x="40921" y="48658"/>
                </a:lnTo>
                <a:lnTo>
                  <a:pt x="49571" y="57958"/>
                </a:lnTo>
                <a:lnTo>
                  <a:pt x="54220" y="53633"/>
                </a:lnTo>
                <a:lnTo>
                  <a:pt x="45571" y="44334"/>
                </a:lnTo>
                <a:close/>
              </a:path>
              <a:path w="1917700" h="2061845">
                <a:moveTo>
                  <a:pt x="64218" y="44334"/>
                </a:moveTo>
                <a:lnTo>
                  <a:pt x="45571" y="44334"/>
                </a:lnTo>
                <a:lnTo>
                  <a:pt x="54220" y="53633"/>
                </a:lnTo>
                <a:lnTo>
                  <a:pt x="64218" y="44334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9843331" y="5339588"/>
            <a:ext cx="937260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10" dirty="0">
                <a:solidFill>
                  <a:srgbClr val="444949"/>
                </a:solidFill>
                <a:latin typeface="Calibri"/>
                <a:cs typeface="Calibri"/>
              </a:rPr>
              <a:t>Amazon</a:t>
            </a:r>
            <a:r>
              <a:rPr sz="1400" spc="-6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444949"/>
                </a:solidFill>
                <a:latin typeface="Calibri"/>
                <a:cs typeface="Calibri"/>
              </a:rPr>
              <a:t>RDS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9954768" y="4520184"/>
            <a:ext cx="713231" cy="71323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8028562" y="4087968"/>
            <a:ext cx="1927225" cy="897890"/>
          </a:xfrm>
          <a:custGeom>
            <a:avLst/>
            <a:gdLst/>
            <a:ahLst/>
            <a:cxnLst/>
            <a:rect l="l" t="t" r="r" b="b"/>
            <a:pathLst>
              <a:path w="1927225" h="897889">
                <a:moveTo>
                  <a:pt x="1856624" y="866104"/>
                </a:moveTo>
                <a:lnTo>
                  <a:pt x="1841944" y="897794"/>
                </a:lnTo>
                <a:lnTo>
                  <a:pt x="1927100" y="895253"/>
                </a:lnTo>
                <a:lnTo>
                  <a:pt x="1908106" y="871442"/>
                </a:lnTo>
                <a:lnTo>
                  <a:pt x="1868147" y="871442"/>
                </a:lnTo>
                <a:lnTo>
                  <a:pt x="1856624" y="866104"/>
                </a:lnTo>
                <a:close/>
              </a:path>
              <a:path w="1927225" h="897889">
                <a:moveTo>
                  <a:pt x="1859294" y="860342"/>
                </a:moveTo>
                <a:lnTo>
                  <a:pt x="1856624" y="866104"/>
                </a:lnTo>
                <a:lnTo>
                  <a:pt x="1868147" y="871442"/>
                </a:lnTo>
                <a:lnTo>
                  <a:pt x="1870816" y="865680"/>
                </a:lnTo>
                <a:lnTo>
                  <a:pt x="1859294" y="860342"/>
                </a:lnTo>
                <a:close/>
              </a:path>
              <a:path w="1927225" h="897889">
                <a:moveTo>
                  <a:pt x="1873973" y="828653"/>
                </a:moveTo>
                <a:lnTo>
                  <a:pt x="1859294" y="860342"/>
                </a:lnTo>
                <a:lnTo>
                  <a:pt x="1870816" y="865680"/>
                </a:lnTo>
                <a:lnTo>
                  <a:pt x="1868147" y="871442"/>
                </a:lnTo>
                <a:lnTo>
                  <a:pt x="1908106" y="871442"/>
                </a:lnTo>
                <a:lnTo>
                  <a:pt x="1873973" y="828653"/>
                </a:lnTo>
                <a:close/>
              </a:path>
              <a:path w="1927225" h="897889">
                <a:moveTo>
                  <a:pt x="70476" y="31689"/>
                </a:moveTo>
                <a:lnTo>
                  <a:pt x="67806" y="37451"/>
                </a:lnTo>
                <a:lnTo>
                  <a:pt x="1856624" y="866104"/>
                </a:lnTo>
                <a:lnTo>
                  <a:pt x="1859294" y="860342"/>
                </a:lnTo>
                <a:lnTo>
                  <a:pt x="70476" y="31689"/>
                </a:lnTo>
                <a:close/>
              </a:path>
              <a:path w="1927225" h="897889">
                <a:moveTo>
                  <a:pt x="85156" y="0"/>
                </a:moveTo>
                <a:lnTo>
                  <a:pt x="0" y="2541"/>
                </a:lnTo>
                <a:lnTo>
                  <a:pt x="53126" y="69141"/>
                </a:lnTo>
                <a:lnTo>
                  <a:pt x="67806" y="37451"/>
                </a:lnTo>
                <a:lnTo>
                  <a:pt x="56286" y="32114"/>
                </a:lnTo>
                <a:lnTo>
                  <a:pt x="58955" y="26352"/>
                </a:lnTo>
                <a:lnTo>
                  <a:pt x="72948" y="26352"/>
                </a:lnTo>
                <a:lnTo>
                  <a:pt x="85156" y="0"/>
                </a:lnTo>
                <a:close/>
              </a:path>
              <a:path w="1927225" h="897889">
                <a:moveTo>
                  <a:pt x="58955" y="26352"/>
                </a:moveTo>
                <a:lnTo>
                  <a:pt x="56286" y="32114"/>
                </a:lnTo>
                <a:lnTo>
                  <a:pt x="67806" y="37451"/>
                </a:lnTo>
                <a:lnTo>
                  <a:pt x="70476" y="31689"/>
                </a:lnTo>
                <a:lnTo>
                  <a:pt x="58955" y="26352"/>
                </a:lnTo>
                <a:close/>
              </a:path>
              <a:path w="1927225" h="897889">
                <a:moveTo>
                  <a:pt x="72948" y="26352"/>
                </a:moveTo>
                <a:lnTo>
                  <a:pt x="58955" y="26352"/>
                </a:lnTo>
                <a:lnTo>
                  <a:pt x="70476" y="31689"/>
                </a:lnTo>
                <a:lnTo>
                  <a:pt x="72948" y="26352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8023029" y="5061300"/>
            <a:ext cx="1932939" cy="386080"/>
          </a:xfrm>
          <a:custGeom>
            <a:avLst/>
            <a:gdLst/>
            <a:ahLst/>
            <a:cxnLst/>
            <a:rect l="l" t="t" r="r" b="b"/>
            <a:pathLst>
              <a:path w="1932940" h="386079">
                <a:moveTo>
                  <a:pt x="68517" y="310982"/>
                </a:moveTo>
                <a:lnTo>
                  <a:pt x="0" y="361612"/>
                </a:lnTo>
                <a:lnTo>
                  <a:pt x="81614" y="386048"/>
                </a:lnTo>
                <a:lnTo>
                  <a:pt x="75992" y="353825"/>
                </a:lnTo>
                <a:lnTo>
                  <a:pt x="63101" y="353825"/>
                </a:lnTo>
                <a:lnTo>
                  <a:pt x="62010" y="347569"/>
                </a:lnTo>
                <a:lnTo>
                  <a:pt x="74520" y="345387"/>
                </a:lnTo>
                <a:lnTo>
                  <a:pt x="68517" y="310982"/>
                </a:lnTo>
                <a:close/>
              </a:path>
              <a:path w="1932940" h="386079">
                <a:moveTo>
                  <a:pt x="74520" y="345387"/>
                </a:moveTo>
                <a:lnTo>
                  <a:pt x="62010" y="347569"/>
                </a:lnTo>
                <a:lnTo>
                  <a:pt x="63101" y="353825"/>
                </a:lnTo>
                <a:lnTo>
                  <a:pt x="75611" y="351643"/>
                </a:lnTo>
                <a:lnTo>
                  <a:pt x="74520" y="345387"/>
                </a:lnTo>
                <a:close/>
              </a:path>
              <a:path w="1932940" h="386079">
                <a:moveTo>
                  <a:pt x="75611" y="351643"/>
                </a:moveTo>
                <a:lnTo>
                  <a:pt x="63101" y="353825"/>
                </a:lnTo>
                <a:lnTo>
                  <a:pt x="75992" y="353825"/>
                </a:lnTo>
                <a:lnTo>
                  <a:pt x="75611" y="351643"/>
                </a:lnTo>
                <a:close/>
              </a:path>
              <a:path w="1932940" h="386079">
                <a:moveTo>
                  <a:pt x="1857022" y="34405"/>
                </a:moveTo>
                <a:lnTo>
                  <a:pt x="74520" y="345387"/>
                </a:lnTo>
                <a:lnTo>
                  <a:pt x="75611" y="351643"/>
                </a:lnTo>
                <a:lnTo>
                  <a:pt x="1858113" y="40660"/>
                </a:lnTo>
                <a:lnTo>
                  <a:pt x="1857022" y="34405"/>
                </a:lnTo>
                <a:close/>
              </a:path>
              <a:path w="1932940" h="386079">
                <a:moveTo>
                  <a:pt x="1922096" y="32222"/>
                </a:moveTo>
                <a:lnTo>
                  <a:pt x="1869535" y="32222"/>
                </a:lnTo>
                <a:lnTo>
                  <a:pt x="1870626" y="38477"/>
                </a:lnTo>
                <a:lnTo>
                  <a:pt x="1858113" y="40660"/>
                </a:lnTo>
                <a:lnTo>
                  <a:pt x="1864116" y="75065"/>
                </a:lnTo>
                <a:lnTo>
                  <a:pt x="1922096" y="32222"/>
                </a:lnTo>
                <a:close/>
              </a:path>
              <a:path w="1932940" h="386079">
                <a:moveTo>
                  <a:pt x="1869535" y="32222"/>
                </a:moveTo>
                <a:lnTo>
                  <a:pt x="1857022" y="34405"/>
                </a:lnTo>
                <a:lnTo>
                  <a:pt x="1858113" y="40660"/>
                </a:lnTo>
                <a:lnTo>
                  <a:pt x="1870626" y="38477"/>
                </a:lnTo>
                <a:lnTo>
                  <a:pt x="1869535" y="32222"/>
                </a:lnTo>
                <a:close/>
              </a:path>
              <a:path w="1932940" h="386079">
                <a:moveTo>
                  <a:pt x="1851019" y="0"/>
                </a:moveTo>
                <a:lnTo>
                  <a:pt x="1857022" y="34405"/>
                </a:lnTo>
                <a:lnTo>
                  <a:pt x="1869535" y="32222"/>
                </a:lnTo>
                <a:lnTo>
                  <a:pt x="1922096" y="32222"/>
                </a:lnTo>
                <a:lnTo>
                  <a:pt x="1932633" y="24436"/>
                </a:lnTo>
                <a:lnTo>
                  <a:pt x="1851019" y="0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9327811" y="3590035"/>
            <a:ext cx="235521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solidFill>
                  <a:srgbClr val="444949"/>
                </a:solidFill>
                <a:latin typeface="Calibri"/>
                <a:cs typeface="Calibri"/>
              </a:rPr>
              <a:t>Store </a:t>
            </a: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/ </a:t>
            </a:r>
            <a:r>
              <a:rPr sz="1800" spc="-10" dirty="0">
                <a:solidFill>
                  <a:srgbClr val="444949"/>
                </a:solidFill>
                <a:latin typeface="Calibri"/>
                <a:cs typeface="Calibri"/>
              </a:rPr>
              <a:t>retrieve </a:t>
            </a: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user </a:t>
            </a:r>
            <a:r>
              <a:rPr sz="1800" spc="-10" dirty="0">
                <a:solidFill>
                  <a:srgbClr val="444949"/>
                </a:solidFill>
                <a:latin typeface="Calibri"/>
                <a:cs typeface="Calibri"/>
              </a:rPr>
              <a:t>data  </a:t>
            </a: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(address, name,</a:t>
            </a: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444949"/>
                </a:solidFill>
                <a:latin typeface="Calibri"/>
                <a:cs typeface="Calibri"/>
              </a:rPr>
              <a:t>etc)</a:t>
            </a:r>
            <a:endParaRPr sz="18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340901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374395"/>
            <a:ext cx="2986405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60" dirty="0"/>
              <a:t>What </a:t>
            </a:r>
            <a:r>
              <a:rPr spc="-140" dirty="0"/>
              <a:t>is</a:t>
            </a:r>
            <a:r>
              <a:rPr dirty="0"/>
              <a:t> </a:t>
            </a:r>
            <a:r>
              <a:rPr spc="-110" dirty="0"/>
              <a:t>EC2?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16939" y="1338783"/>
            <a:ext cx="9484995" cy="3637279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4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EC2 </a:t>
            </a:r>
            <a:r>
              <a:rPr sz="2800" spc="-90" dirty="0">
                <a:solidFill>
                  <a:srgbClr val="444949"/>
                </a:solidFill>
                <a:latin typeface="Gill Sans MT"/>
                <a:cs typeface="Gill Sans MT"/>
              </a:rPr>
              <a:t>is </a:t>
            </a:r>
            <a:r>
              <a:rPr sz="2800" spc="-20" dirty="0">
                <a:solidFill>
                  <a:srgbClr val="444949"/>
                </a:solidFill>
                <a:latin typeface="Gill Sans MT"/>
                <a:cs typeface="Gill Sans MT"/>
              </a:rPr>
              <a:t>one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of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most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popular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of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AWS</a:t>
            </a:r>
            <a:r>
              <a:rPr sz="2800" spc="5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offering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5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05" dirty="0">
                <a:solidFill>
                  <a:srgbClr val="444949"/>
                </a:solidFill>
                <a:latin typeface="Gill Sans MT"/>
                <a:cs typeface="Gill Sans MT"/>
              </a:rPr>
              <a:t>It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mainly </a:t>
            </a:r>
            <a:r>
              <a:rPr sz="2800" spc="-75" dirty="0">
                <a:solidFill>
                  <a:srgbClr val="444949"/>
                </a:solidFill>
                <a:latin typeface="Gill Sans MT"/>
                <a:cs typeface="Gill Sans MT"/>
              </a:rPr>
              <a:t>consists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in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the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capability </a:t>
            </a:r>
            <a:r>
              <a:rPr sz="2800" spc="-35" dirty="0">
                <a:solidFill>
                  <a:srgbClr val="444949"/>
                </a:solidFill>
                <a:latin typeface="Gill Sans MT"/>
                <a:cs typeface="Gill Sans MT"/>
              </a:rPr>
              <a:t>of</a:t>
            </a:r>
            <a:r>
              <a:rPr sz="2800" spc="29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120" dirty="0">
                <a:solidFill>
                  <a:srgbClr val="444949"/>
                </a:solidFill>
                <a:latin typeface="Gill Sans MT"/>
                <a:cs typeface="Gill Sans MT"/>
              </a:rPr>
              <a:t>:</a:t>
            </a:r>
            <a:endParaRPr sz="2800">
              <a:latin typeface="Gill Sans MT"/>
              <a:cs typeface="Gill Sans MT"/>
            </a:endParaRPr>
          </a:p>
          <a:p>
            <a:pPr marL="698500" lvl="1" indent="-228600">
              <a:lnSpc>
                <a:spcPct val="100000"/>
              </a:lnSpc>
              <a:spcBef>
                <a:spcPts val="229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45" dirty="0">
                <a:solidFill>
                  <a:srgbClr val="444949"/>
                </a:solidFill>
                <a:latin typeface="Gill Sans MT"/>
                <a:cs typeface="Gill Sans MT"/>
              </a:rPr>
              <a:t>Renting </a:t>
            </a:r>
            <a:r>
              <a:rPr sz="2400" spc="-40" dirty="0">
                <a:solidFill>
                  <a:srgbClr val="444949"/>
                </a:solidFill>
                <a:latin typeface="Gill Sans MT"/>
                <a:cs typeface="Gill Sans MT"/>
              </a:rPr>
              <a:t>virtual </a:t>
            </a:r>
            <a:r>
              <a:rPr sz="2400" spc="-35" dirty="0">
                <a:solidFill>
                  <a:srgbClr val="444949"/>
                </a:solidFill>
                <a:latin typeface="Gill Sans MT"/>
                <a:cs typeface="Gill Sans MT"/>
              </a:rPr>
              <a:t>machines</a:t>
            </a:r>
            <a:r>
              <a:rPr sz="2400" spc="6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15" dirty="0">
                <a:solidFill>
                  <a:srgbClr val="444949"/>
                </a:solidFill>
                <a:latin typeface="Gill Sans MT"/>
                <a:cs typeface="Gill Sans MT"/>
              </a:rPr>
              <a:t>(EC2)</a:t>
            </a:r>
            <a:endParaRPr sz="2400">
              <a:latin typeface="Gill Sans MT"/>
              <a:cs typeface="Gill Sans MT"/>
            </a:endParaRPr>
          </a:p>
          <a:p>
            <a:pPr marL="698500" lvl="1" indent="-228600">
              <a:lnSpc>
                <a:spcPct val="100000"/>
              </a:lnSpc>
              <a:spcBef>
                <a:spcPts val="215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45" dirty="0">
                <a:solidFill>
                  <a:srgbClr val="444949"/>
                </a:solidFill>
                <a:latin typeface="Gill Sans MT"/>
                <a:cs typeface="Gill Sans MT"/>
              </a:rPr>
              <a:t>Storing </a:t>
            </a:r>
            <a:r>
              <a:rPr sz="2400" spc="-20" dirty="0">
                <a:solidFill>
                  <a:srgbClr val="444949"/>
                </a:solidFill>
                <a:latin typeface="Gill Sans MT"/>
                <a:cs typeface="Gill Sans MT"/>
              </a:rPr>
              <a:t>data </a:t>
            </a:r>
            <a:r>
              <a:rPr sz="2400" spc="-30" dirty="0">
                <a:solidFill>
                  <a:srgbClr val="444949"/>
                </a:solidFill>
                <a:latin typeface="Gill Sans MT"/>
                <a:cs typeface="Gill Sans MT"/>
              </a:rPr>
              <a:t>on </a:t>
            </a:r>
            <a:r>
              <a:rPr sz="2400" spc="-40" dirty="0">
                <a:solidFill>
                  <a:srgbClr val="444949"/>
                </a:solidFill>
                <a:latin typeface="Gill Sans MT"/>
                <a:cs typeface="Gill Sans MT"/>
              </a:rPr>
              <a:t>virtual </a:t>
            </a:r>
            <a:r>
              <a:rPr sz="2400" spc="-55" dirty="0">
                <a:solidFill>
                  <a:srgbClr val="444949"/>
                </a:solidFill>
                <a:latin typeface="Gill Sans MT"/>
                <a:cs typeface="Gill Sans MT"/>
              </a:rPr>
              <a:t>drives</a:t>
            </a:r>
            <a:r>
              <a:rPr sz="2400" spc="10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10" dirty="0">
                <a:solidFill>
                  <a:srgbClr val="444949"/>
                </a:solidFill>
                <a:latin typeface="Gill Sans MT"/>
                <a:cs typeface="Gill Sans MT"/>
              </a:rPr>
              <a:t>(EBS)</a:t>
            </a:r>
            <a:endParaRPr sz="2400">
              <a:latin typeface="Gill Sans MT"/>
              <a:cs typeface="Gill Sans MT"/>
            </a:endParaRPr>
          </a:p>
          <a:p>
            <a:pPr marL="698500" lvl="1" indent="-228600">
              <a:lnSpc>
                <a:spcPct val="100000"/>
              </a:lnSpc>
              <a:spcBef>
                <a:spcPts val="215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55" dirty="0">
                <a:solidFill>
                  <a:srgbClr val="444949"/>
                </a:solidFill>
                <a:latin typeface="Gill Sans MT"/>
                <a:cs typeface="Gill Sans MT"/>
              </a:rPr>
              <a:t>Distributing </a:t>
            </a:r>
            <a:r>
              <a:rPr sz="2400" spc="-30" dirty="0">
                <a:solidFill>
                  <a:srgbClr val="444949"/>
                </a:solidFill>
                <a:latin typeface="Gill Sans MT"/>
                <a:cs typeface="Gill Sans MT"/>
              </a:rPr>
              <a:t>load </a:t>
            </a:r>
            <a:r>
              <a:rPr sz="2400" spc="-65" dirty="0">
                <a:solidFill>
                  <a:srgbClr val="444949"/>
                </a:solidFill>
                <a:latin typeface="Gill Sans MT"/>
                <a:cs typeface="Gill Sans MT"/>
              </a:rPr>
              <a:t>across </a:t>
            </a:r>
            <a:r>
              <a:rPr sz="2400" spc="-35" dirty="0">
                <a:solidFill>
                  <a:srgbClr val="444949"/>
                </a:solidFill>
                <a:latin typeface="Gill Sans MT"/>
                <a:cs typeface="Gill Sans MT"/>
              </a:rPr>
              <a:t>machines</a:t>
            </a:r>
            <a:r>
              <a:rPr sz="2400" spc="12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25" dirty="0">
                <a:solidFill>
                  <a:srgbClr val="444949"/>
                </a:solidFill>
                <a:latin typeface="Gill Sans MT"/>
                <a:cs typeface="Gill Sans MT"/>
              </a:rPr>
              <a:t>(ELB)</a:t>
            </a:r>
            <a:endParaRPr sz="2400">
              <a:latin typeface="Gill Sans MT"/>
              <a:cs typeface="Gill Sans MT"/>
            </a:endParaRPr>
          </a:p>
          <a:p>
            <a:pPr marL="698500" lvl="1" indent="-228600">
              <a:lnSpc>
                <a:spcPct val="100000"/>
              </a:lnSpc>
              <a:spcBef>
                <a:spcPts val="219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35" dirty="0">
                <a:solidFill>
                  <a:srgbClr val="444949"/>
                </a:solidFill>
                <a:latin typeface="Gill Sans MT"/>
                <a:cs typeface="Gill Sans MT"/>
              </a:rPr>
              <a:t>Scaling </a:t>
            </a:r>
            <a:r>
              <a:rPr sz="2400" spc="-40" dirty="0">
                <a:solidFill>
                  <a:srgbClr val="444949"/>
                </a:solidFill>
                <a:latin typeface="Gill Sans MT"/>
                <a:cs typeface="Gill Sans MT"/>
              </a:rPr>
              <a:t>the services </a:t>
            </a:r>
            <a:r>
              <a:rPr sz="2400" spc="-45" dirty="0">
                <a:solidFill>
                  <a:srgbClr val="444949"/>
                </a:solidFill>
                <a:latin typeface="Gill Sans MT"/>
                <a:cs typeface="Gill Sans MT"/>
              </a:rPr>
              <a:t>using </a:t>
            </a:r>
            <a:r>
              <a:rPr sz="2400" spc="-15" dirty="0">
                <a:solidFill>
                  <a:srgbClr val="444949"/>
                </a:solidFill>
                <a:latin typeface="Gill Sans MT"/>
                <a:cs typeface="Gill Sans MT"/>
              </a:rPr>
              <a:t>an </a:t>
            </a:r>
            <a:r>
              <a:rPr sz="2400" spc="-45" dirty="0">
                <a:solidFill>
                  <a:srgbClr val="444949"/>
                </a:solidFill>
                <a:latin typeface="Gill Sans MT"/>
                <a:cs typeface="Gill Sans MT"/>
              </a:rPr>
              <a:t>auto-scaling </a:t>
            </a:r>
            <a:r>
              <a:rPr sz="2400" spc="-40" dirty="0">
                <a:solidFill>
                  <a:srgbClr val="444949"/>
                </a:solidFill>
                <a:latin typeface="Gill Sans MT"/>
                <a:cs typeface="Gill Sans MT"/>
              </a:rPr>
              <a:t>group</a:t>
            </a:r>
            <a:r>
              <a:rPr sz="2400" spc="18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dirty="0">
                <a:solidFill>
                  <a:srgbClr val="444949"/>
                </a:solidFill>
                <a:latin typeface="Gill Sans MT"/>
                <a:cs typeface="Gill Sans MT"/>
              </a:rPr>
              <a:t>(ASG)</a:t>
            </a:r>
            <a:endParaRPr sz="2400">
              <a:latin typeface="Gill Sans MT"/>
              <a:cs typeface="Gill Sans MT"/>
            </a:endParaRPr>
          </a:p>
          <a:p>
            <a:pPr lvl="1">
              <a:lnSpc>
                <a:spcPct val="100000"/>
              </a:lnSpc>
              <a:buClr>
                <a:srgbClr val="444949"/>
              </a:buClr>
              <a:buFont typeface="Arial"/>
              <a:buChar char="•"/>
            </a:pPr>
            <a:endParaRPr sz="27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155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90" dirty="0">
                <a:solidFill>
                  <a:srgbClr val="444949"/>
                </a:solidFill>
                <a:latin typeface="Gill Sans MT"/>
                <a:cs typeface="Gill Sans MT"/>
              </a:rPr>
              <a:t>Knowing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EC2 </a:t>
            </a:r>
            <a:r>
              <a:rPr sz="2800" spc="-90" dirty="0">
                <a:solidFill>
                  <a:srgbClr val="444949"/>
                </a:solidFill>
                <a:latin typeface="Gill Sans MT"/>
                <a:cs typeface="Gill Sans MT"/>
              </a:rPr>
              <a:t>is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fundamental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2800" spc="-35" dirty="0">
                <a:solidFill>
                  <a:srgbClr val="444949"/>
                </a:solidFill>
                <a:latin typeface="Gill Sans MT"/>
                <a:cs typeface="Gill Sans MT"/>
              </a:rPr>
              <a:t>understand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how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the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Cloud</a:t>
            </a:r>
            <a:r>
              <a:rPr sz="2800" spc="36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80" dirty="0">
                <a:solidFill>
                  <a:srgbClr val="444949"/>
                </a:solidFill>
                <a:latin typeface="Gill Sans MT"/>
                <a:cs typeface="Gill Sans MT"/>
              </a:rPr>
              <a:t>works</a:t>
            </a:r>
            <a:endParaRPr sz="2800">
              <a:latin typeface="Gill Sans MT"/>
              <a:cs typeface="Gill Sans MT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415271" y="1822704"/>
            <a:ext cx="1435607" cy="14630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41892" y="6471592"/>
            <a:ext cx="1276985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58654586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1892" y="6464300"/>
            <a:ext cx="127698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87630" rIns="0" bIns="0" rtlCol="0">
            <a:spAutoFit/>
          </a:bodyPr>
          <a:lstStyle/>
          <a:p>
            <a:pPr marL="12700" marR="5080">
              <a:lnSpc>
                <a:spcPts val="4750"/>
              </a:lnSpc>
              <a:spcBef>
                <a:spcPts val="690"/>
              </a:spcBef>
            </a:pPr>
            <a:r>
              <a:rPr spc="-60" dirty="0"/>
              <a:t>Stateful </a:t>
            </a:r>
            <a:r>
              <a:rPr spc="-105" dirty="0"/>
              <a:t>Web </a:t>
            </a:r>
            <a:r>
              <a:rPr spc="-35" dirty="0"/>
              <a:t>App:</a:t>
            </a:r>
            <a:r>
              <a:rPr spc="-910" dirty="0"/>
              <a:t> </a:t>
            </a:r>
            <a:r>
              <a:rPr spc="-85" dirty="0"/>
              <a:t>MyClothes.com  </a:t>
            </a:r>
            <a:r>
              <a:rPr spc="-55" dirty="0"/>
              <a:t>Scaling</a:t>
            </a:r>
            <a:r>
              <a:rPr spc="-5" dirty="0"/>
              <a:t> </a:t>
            </a:r>
            <a:r>
              <a:rPr spc="-60" dirty="0"/>
              <a:t>Reads</a:t>
            </a:r>
          </a:p>
        </p:txBody>
      </p:sp>
      <p:sp>
        <p:nvSpPr>
          <p:cNvPr id="5" name="object 5"/>
          <p:cNvSpPr/>
          <p:nvPr/>
        </p:nvSpPr>
        <p:spPr>
          <a:xfrm>
            <a:off x="2074884" y="3783777"/>
            <a:ext cx="2604135" cy="76200"/>
          </a:xfrm>
          <a:custGeom>
            <a:avLst/>
            <a:gdLst/>
            <a:ahLst/>
            <a:cxnLst/>
            <a:rect l="l" t="t" r="r" b="b"/>
            <a:pathLst>
              <a:path w="2604135" h="76200">
                <a:moveTo>
                  <a:pt x="2527520" y="41274"/>
                </a:moveTo>
                <a:lnTo>
                  <a:pt x="2527473" y="76200"/>
                </a:lnTo>
                <a:lnTo>
                  <a:pt x="2597524" y="41291"/>
                </a:lnTo>
                <a:lnTo>
                  <a:pt x="2540214" y="41291"/>
                </a:lnTo>
                <a:lnTo>
                  <a:pt x="2527520" y="41274"/>
                </a:lnTo>
                <a:close/>
              </a:path>
              <a:path w="2604135" h="76200">
                <a:moveTo>
                  <a:pt x="2527529" y="34924"/>
                </a:moveTo>
                <a:lnTo>
                  <a:pt x="2527520" y="41274"/>
                </a:lnTo>
                <a:lnTo>
                  <a:pt x="2540214" y="41291"/>
                </a:lnTo>
                <a:lnTo>
                  <a:pt x="2540223" y="34941"/>
                </a:lnTo>
                <a:lnTo>
                  <a:pt x="2527529" y="34924"/>
                </a:lnTo>
                <a:close/>
              </a:path>
              <a:path w="2604135" h="76200">
                <a:moveTo>
                  <a:pt x="2527575" y="0"/>
                </a:moveTo>
                <a:lnTo>
                  <a:pt x="2527529" y="34924"/>
                </a:lnTo>
                <a:lnTo>
                  <a:pt x="2540223" y="34941"/>
                </a:lnTo>
                <a:lnTo>
                  <a:pt x="2540214" y="41291"/>
                </a:lnTo>
                <a:lnTo>
                  <a:pt x="2597524" y="41291"/>
                </a:lnTo>
                <a:lnTo>
                  <a:pt x="2603724" y="38201"/>
                </a:lnTo>
                <a:lnTo>
                  <a:pt x="2527575" y="0"/>
                </a:lnTo>
                <a:close/>
              </a:path>
              <a:path w="2604135" h="76200">
                <a:moveTo>
                  <a:pt x="7" y="31527"/>
                </a:moveTo>
                <a:lnTo>
                  <a:pt x="0" y="37877"/>
                </a:lnTo>
                <a:lnTo>
                  <a:pt x="2527520" y="41274"/>
                </a:lnTo>
                <a:lnTo>
                  <a:pt x="2527529" y="34924"/>
                </a:lnTo>
                <a:lnTo>
                  <a:pt x="7" y="31527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675632" y="3313176"/>
            <a:ext cx="1021080" cy="10180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302640" y="2672862"/>
            <a:ext cx="1761489" cy="2440940"/>
          </a:xfrm>
          <a:custGeom>
            <a:avLst/>
            <a:gdLst/>
            <a:ahLst/>
            <a:cxnLst/>
            <a:rect l="l" t="t" r="r" b="b"/>
            <a:pathLst>
              <a:path w="1761489" h="2440940">
                <a:moveTo>
                  <a:pt x="0" y="0"/>
                </a:moveTo>
                <a:lnTo>
                  <a:pt x="1760872" y="0"/>
                </a:lnTo>
                <a:lnTo>
                  <a:pt x="1760872" y="2440945"/>
                </a:lnTo>
                <a:lnTo>
                  <a:pt x="0" y="2440945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A5A5A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921139" y="2742692"/>
            <a:ext cx="524510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b="1" spc="-5" dirty="0">
                <a:solidFill>
                  <a:srgbClr val="A5A5A5"/>
                </a:solidFill>
                <a:latin typeface="Calibri"/>
                <a:cs typeface="Calibri"/>
              </a:rPr>
              <a:t>Multi</a:t>
            </a:r>
            <a:r>
              <a:rPr sz="1100" b="1" spc="-50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100" b="1" spc="-5" dirty="0">
                <a:solidFill>
                  <a:srgbClr val="A5A5A5"/>
                </a:solidFill>
                <a:latin typeface="Calibri"/>
                <a:cs typeface="Calibri"/>
              </a:rPr>
              <a:t>AZ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881965" y="2308683"/>
            <a:ext cx="1761489" cy="1011555"/>
          </a:xfrm>
          <a:custGeom>
            <a:avLst/>
            <a:gdLst/>
            <a:ahLst/>
            <a:cxnLst/>
            <a:rect l="l" t="t" r="r" b="b"/>
            <a:pathLst>
              <a:path w="1761490" h="1011554">
                <a:moveTo>
                  <a:pt x="0" y="0"/>
                </a:moveTo>
                <a:lnTo>
                  <a:pt x="1760872" y="0"/>
                </a:lnTo>
                <a:lnTo>
                  <a:pt x="1760872" y="1011292"/>
                </a:lnTo>
                <a:lnTo>
                  <a:pt x="0" y="1011292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A5A5A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7236938" y="2376932"/>
            <a:ext cx="1050925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5" dirty="0">
                <a:solidFill>
                  <a:srgbClr val="A5A5A5"/>
                </a:solidFill>
                <a:latin typeface="Calibri"/>
                <a:cs typeface="Calibri"/>
              </a:rPr>
              <a:t>Availability zone</a:t>
            </a:r>
            <a:r>
              <a:rPr sz="1100" spc="-5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A5A5A5"/>
                </a:solidFill>
                <a:latin typeface="Calibri"/>
                <a:cs typeface="Calibri"/>
              </a:rPr>
              <a:t>1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7403592" y="3776471"/>
            <a:ext cx="627888" cy="62788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755013" y="3839353"/>
            <a:ext cx="1650364" cy="278765"/>
          </a:xfrm>
          <a:custGeom>
            <a:avLst/>
            <a:gdLst/>
            <a:ahLst/>
            <a:cxnLst/>
            <a:rect l="l" t="t" r="r" b="b"/>
            <a:pathLst>
              <a:path w="1650365" h="278764">
                <a:moveTo>
                  <a:pt x="1573870" y="244067"/>
                </a:moveTo>
                <a:lnTo>
                  <a:pt x="1569178" y="278676"/>
                </a:lnTo>
                <a:lnTo>
                  <a:pt x="1649806" y="251156"/>
                </a:lnTo>
                <a:lnTo>
                  <a:pt x="1641909" y="245772"/>
                </a:lnTo>
                <a:lnTo>
                  <a:pt x="1586454" y="245772"/>
                </a:lnTo>
                <a:lnTo>
                  <a:pt x="1573870" y="244067"/>
                </a:lnTo>
                <a:close/>
              </a:path>
              <a:path w="1650365" h="278764">
                <a:moveTo>
                  <a:pt x="1574722" y="237774"/>
                </a:moveTo>
                <a:lnTo>
                  <a:pt x="1573870" y="244067"/>
                </a:lnTo>
                <a:lnTo>
                  <a:pt x="1586454" y="245772"/>
                </a:lnTo>
                <a:lnTo>
                  <a:pt x="1587308" y="239480"/>
                </a:lnTo>
                <a:lnTo>
                  <a:pt x="1574722" y="237774"/>
                </a:lnTo>
                <a:close/>
              </a:path>
              <a:path w="1650365" h="278764">
                <a:moveTo>
                  <a:pt x="1579413" y="203165"/>
                </a:moveTo>
                <a:lnTo>
                  <a:pt x="1574722" y="237774"/>
                </a:lnTo>
                <a:lnTo>
                  <a:pt x="1587308" y="239480"/>
                </a:lnTo>
                <a:lnTo>
                  <a:pt x="1586454" y="245772"/>
                </a:lnTo>
                <a:lnTo>
                  <a:pt x="1641909" y="245772"/>
                </a:lnTo>
                <a:lnTo>
                  <a:pt x="1579413" y="203165"/>
                </a:lnTo>
                <a:close/>
              </a:path>
              <a:path w="1650365" h="278764">
                <a:moveTo>
                  <a:pt x="75935" y="34607"/>
                </a:moveTo>
                <a:lnTo>
                  <a:pt x="75082" y="40900"/>
                </a:lnTo>
                <a:lnTo>
                  <a:pt x="1573870" y="244067"/>
                </a:lnTo>
                <a:lnTo>
                  <a:pt x="1574722" y="237774"/>
                </a:lnTo>
                <a:lnTo>
                  <a:pt x="75935" y="34607"/>
                </a:lnTo>
                <a:close/>
              </a:path>
              <a:path w="1650365" h="278764">
                <a:moveTo>
                  <a:pt x="80627" y="0"/>
                </a:moveTo>
                <a:lnTo>
                  <a:pt x="0" y="27518"/>
                </a:lnTo>
                <a:lnTo>
                  <a:pt x="70391" y="75509"/>
                </a:lnTo>
                <a:lnTo>
                  <a:pt x="75082" y="40900"/>
                </a:lnTo>
                <a:lnTo>
                  <a:pt x="62500" y="39194"/>
                </a:lnTo>
                <a:lnTo>
                  <a:pt x="63353" y="32901"/>
                </a:lnTo>
                <a:lnTo>
                  <a:pt x="76166" y="32901"/>
                </a:lnTo>
                <a:lnTo>
                  <a:pt x="80627" y="0"/>
                </a:lnTo>
                <a:close/>
              </a:path>
              <a:path w="1650365" h="278764">
                <a:moveTo>
                  <a:pt x="63353" y="32901"/>
                </a:moveTo>
                <a:lnTo>
                  <a:pt x="62500" y="39194"/>
                </a:lnTo>
                <a:lnTo>
                  <a:pt x="75082" y="40900"/>
                </a:lnTo>
                <a:lnTo>
                  <a:pt x="75935" y="34607"/>
                </a:lnTo>
                <a:lnTo>
                  <a:pt x="63353" y="32901"/>
                </a:lnTo>
                <a:close/>
              </a:path>
              <a:path w="1650365" h="278764">
                <a:moveTo>
                  <a:pt x="76166" y="32901"/>
                </a:moveTo>
                <a:lnTo>
                  <a:pt x="63353" y="32901"/>
                </a:lnTo>
                <a:lnTo>
                  <a:pt x="75935" y="34607"/>
                </a:lnTo>
                <a:lnTo>
                  <a:pt x="76166" y="32901"/>
                </a:lnTo>
                <a:close/>
              </a:path>
            </a:pathLst>
          </a:custGeom>
          <a:solidFill>
            <a:srgbClr val="5091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656518" y="1758462"/>
            <a:ext cx="2145030" cy="4333240"/>
          </a:xfrm>
          <a:custGeom>
            <a:avLst/>
            <a:gdLst/>
            <a:ahLst/>
            <a:cxnLst/>
            <a:rect l="l" t="t" r="r" b="b"/>
            <a:pathLst>
              <a:path w="2145029" h="4333240">
                <a:moveTo>
                  <a:pt x="0" y="0"/>
                </a:moveTo>
                <a:lnTo>
                  <a:pt x="2144404" y="0"/>
                </a:lnTo>
                <a:lnTo>
                  <a:pt x="2144404" y="4332850"/>
                </a:lnTo>
                <a:lnTo>
                  <a:pt x="0" y="433285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D8661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7185794" y="1995932"/>
            <a:ext cx="1086485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5" dirty="0">
                <a:solidFill>
                  <a:srgbClr val="D86613"/>
                </a:solidFill>
                <a:latin typeface="Calibri"/>
                <a:cs typeface="Calibri"/>
              </a:rPr>
              <a:t>Auto Scaling</a:t>
            </a:r>
            <a:r>
              <a:rPr sz="1100" spc="-80" dirty="0">
                <a:solidFill>
                  <a:srgbClr val="D86613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solidFill>
                  <a:srgbClr val="D86613"/>
                </a:solidFill>
                <a:latin typeface="Calibri"/>
                <a:cs typeface="Calibri"/>
              </a:rPr>
              <a:t>group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8436864" y="1767839"/>
            <a:ext cx="280416" cy="28041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885745" y="3442647"/>
            <a:ext cx="1761489" cy="1213485"/>
          </a:xfrm>
          <a:custGeom>
            <a:avLst/>
            <a:gdLst/>
            <a:ahLst/>
            <a:cxnLst/>
            <a:rect l="l" t="t" r="r" b="b"/>
            <a:pathLst>
              <a:path w="1761490" h="1213485">
                <a:moveTo>
                  <a:pt x="0" y="0"/>
                </a:moveTo>
                <a:lnTo>
                  <a:pt x="1760872" y="0"/>
                </a:lnTo>
                <a:lnTo>
                  <a:pt x="1760872" y="1213261"/>
                </a:lnTo>
                <a:lnTo>
                  <a:pt x="0" y="1213261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A5A5A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7240719" y="3510788"/>
            <a:ext cx="1050925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5" dirty="0">
                <a:solidFill>
                  <a:srgbClr val="A5A5A5"/>
                </a:solidFill>
                <a:latin typeface="Calibri"/>
                <a:cs typeface="Calibri"/>
              </a:rPr>
              <a:t>Availability zone</a:t>
            </a:r>
            <a:r>
              <a:rPr sz="1100" spc="-5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A5A5A5"/>
                </a:solidFill>
                <a:latin typeface="Calibri"/>
                <a:cs typeface="Calibri"/>
              </a:rPr>
              <a:t>2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6881965" y="4738371"/>
            <a:ext cx="1761489" cy="1195070"/>
          </a:xfrm>
          <a:custGeom>
            <a:avLst/>
            <a:gdLst/>
            <a:ahLst/>
            <a:cxnLst/>
            <a:rect l="l" t="t" r="r" b="b"/>
            <a:pathLst>
              <a:path w="1761490" h="1195070">
                <a:moveTo>
                  <a:pt x="0" y="0"/>
                </a:moveTo>
                <a:lnTo>
                  <a:pt x="1760872" y="0"/>
                </a:lnTo>
                <a:lnTo>
                  <a:pt x="1760872" y="1194988"/>
                </a:lnTo>
                <a:lnTo>
                  <a:pt x="0" y="1194988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A5A5A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7236938" y="4809235"/>
            <a:ext cx="105092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5" dirty="0">
                <a:solidFill>
                  <a:srgbClr val="A5A5A5"/>
                </a:solidFill>
                <a:latin typeface="Calibri"/>
                <a:cs typeface="Calibri"/>
              </a:rPr>
              <a:t>Availability zone</a:t>
            </a:r>
            <a:r>
              <a:rPr sz="1100" spc="-5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A5A5A5"/>
                </a:solidFill>
                <a:latin typeface="Calibri"/>
                <a:cs typeface="Calibri"/>
              </a:rPr>
              <a:t>3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7403592" y="5111496"/>
            <a:ext cx="621792" cy="62179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418831" y="2526792"/>
            <a:ext cx="621792" cy="61874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755013" y="2834539"/>
            <a:ext cx="1664970" cy="797560"/>
          </a:xfrm>
          <a:custGeom>
            <a:avLst/>
            <a:gdLst/>
            <a:ahLst/>
            <a:cxnLst/>
            <a:rect l="l" t="t" r="r" b="b"/>
            <a:pathLst>
              <a:path w="1664970" h="797560">
                <a:moveTo>
                  <a:pt x="52379" y="728353"/>
                </a:moveTo>
                <a:lnTo>
                  <a:pt x="0" y="795543"/>
                </a:lnTo>
                <a:lnTo>
                  <a:pt x="85178" y="797133"/>
                </a:lnTo>
                <a:lnTo>
                  <a:pt x="72753" y="771076"/>
                </a:lnTo>
                <a:lnTo>
                  <a:pt x="58682" y="771076"/>
                </a:lnTo>
                <a:lnTo>
                  <a:pt x="55949" y="765345"/>
                </a:lnTo>
                <a:lnTo>
                  <a:pt x="67413" y="759878"/>
                </a:lnTo>
                <a:lnTo>
                  <a:pt x="52379" y="728353"/>
                </a:lnTo>
                <a:close/>
              </a:path>
              <a:path w="1664970" h="797560">
                <a:moveTo>
                  <a:pt x="67413" y="759878"/>
                </a:moveTo>
                <a:lnTo>
                  <a:pt x="55949" y="765345"/>
                </a:lnTo>
                <a:lnTo>
                  <a:pt x="58682" y="771076"/>
                </a:lnTo>
                <a:lnTo>
                  <a:pt x="70146" y="765610"/>
                </a:lnTo>
                <a:lnTo>
                  <a:pt x="67413" y="759878"/>
                </a:lnTo>
                <a:close/>
              </a:path>
              <a:path w="1664970" h="797560">
                <a:moveTo>
                  <a:pt x="70146" y="765610"/>
                </a:moveTo>
                <a:lnTo>
                  <a:pt x="58682" y="771076"/>
                </a:lnTo>
                <a:lnTo>
                  <a:pt x="72753" y="771076"/>
                </a:lnTo>
                <a:lnTo>
                  <a:pt x="70146" y="765610"/>
                </a:lnTo>
                <a:close/>
              </a:path>
              <a:path w="1664970" h="797560">
                <a:moveTo>
                  <a:pt x="1594754" y="31524"/>
                </a:moveTo>
                <a:lnTo>
                  <a:pt x="67413" y="759878"/>
                </a:lnTo>
                <a:lnTo>
                  <a:pt x="70146" y="765610"/>
                </a:lnTo>
                <a:lnTo>
                  <a:pt x="1597487" y="37255"/>
                </a:lnTo>
                <a:lnTo>
                  <a:pt x="1594754" y="31524"/>
                </a:lnTo>
                <a:close/>
              </a:path>
              <a:path w="1664970" h="797560">
                <a:moveTo>
                  <a:pt x="1645825" y="26057"/>
                </a:moveTo>
                <a:lnTo>
                  <a:pt x="1606217" y="26057"/>
                </a:lnTo>
                <a:lnTo>
                  <a:pt x="1608950" y="31789"/>
                </a:lnTo>
                <a:lnTo>
                  <a:pt x="1597487" y="37255"/>
                </a:lnTo>
                <a:lnTo>
                  <a:pt x="1612520" y="68779"/>
                </a:lnTo>
                <a:lnTo>
                  <a:pt x="1645825" y="26057"/>
                </a:lnTo>
                <a:close/>
              </a:path>
              <a:path w="1664970" h="797560">
                <a:moveTo>
                  <a:pt x="1606217" y="26057"/>
                </a:moveTo>
                <a:lnTo>
                  <a:pt x="1594754" y="31524"/>
                </a:lnTo>
                <a:lnTo>
                  <a:pt x="1597487" y="37255"/>
                </a:lnTo>
                <a:lnTo>
                  <a:pt x="1608950" y="31789"/>
                </a:lnTo>
                <a:lnTo>
                  <a:pt x="1606217" y="26057"/>
                </a:lnTo>
                <a:close/>
              </a:path>
              <a:path w="1664970" h="797560">
                <a:moveTo>
                  <a:pt x="1579721" y="0"/>
                </a:moveTo>
                <a:lnTo>
                  <a:pt x="1594754" y="31524"/>
                </a:lnTo>
                <a:lnTo>
                  <a:pt x="1606217" y="26057"/>
                </a:lnTo>
                <a:lnTo>
                  <a:pt x="1645825" y="26057"/>
                </a:lnTo>
                <a:lnTo>
                  <a:pt x="1664900" y="1590"/>
                </a:lnTo>
                <a:lnTo>
                  <a:pt x="1579721" y="0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755013" y="4157530"/>
            <a:ext cx="1518285" cy="1265555"/>
          </a:xfrm>
          <a:custGeom>
            <a:avLst/>
            <a:gdLst/>
            <a:ahLst/>
            <a:cxnLst/>
            <a:rect l="l" t="t" r="r" b="b"/>
            <a:pathLst>
              <a:path w="1518284" h="1265554">
                <a:moveTo>
                  <a:pt x="1457683" y="1219033"/>
                </a:moveTo>
                <a:lnTo>
                  <a:pt x="1435322" y="1245862"/>
                </a:lnTo>
                <a:lnTo>
                  <a:pt x="1518250" y="1265381"/>
                </a:lnTo>
                <a:lnTo>
                  <a:pt x="1501534" y="1227164"/>
                </a:lnTo>
                <a:lnTo>
                  <a:pt x="1467439" y="1227164"/>
                </a:lnTo>
                <a:lnTo>
                  <a:pt x="1457683" y="1219033"/>
                </a:lnTo>
                <a:close/>
              </a:path>
              <a:path w="1518284" h="1265554">
                <a:moveTo>
                  <a:pt x="1461748" y="1214155"/>
                </a:moveTo>
                <a:lnTo>
                  <a:pt x="1457683" y="1219033"/>
                </a:lnTo>
                <a:lnTo>
                  <a:pt x="1467439" y="1227164"/>
                </a:lnTo>
                <a:lnTo>
                  <a:pt x="1471504" y="1222286"/>
                </a:lnTo>
                <a:lnTo>
                  <a:pt x="1461748" y="1214155"/>
                </a:lnTo>
                <a:close/>
              </a:path>
              <a:path w="1518284" h="1265554">
                <a:moveTo>
                  <a:pt x="1484109" y="1187326"/>
                </a:moveTo>
                <a:lnTo>
                  <a:pt x="1461748" y="1214155"/>
                </a:lnTo>
                <a:lnTo>
                  <a:pt x="1471504" y="1222286"/>
                </a:lnTo>
                <a:lnTo>
                  <a:pt x="1467439" y="1227164"/>
                </a:lnTo>
                <a:lnTo>
                  <a:pt x="1501534" y="1227164"/>
                </a:lnTo>
                <a:lnTo>
                  <a:pt x="1484109" y="1187326"/>
                </a:lnTo>
                <a:close/>
              </a:path>
              <a:path w="1518284" h="1265554">
                <a:moveTo>
                  <a:pt x="60568" y="46346"/>
                </a:moveTo>
                <a:lnTo>
                  <a:pt x="56502" y="51224"/>
                </a:lnTo>
                <a:lnTo>
                  <a:pt x="1457683" y="1219033"/>
                </a:lnTo>
                <a:lnTo>
                  <a:pt x="1461748" y="1214155"/>
                </a:lnTo>
                <a:lnTo>
                  <a:pt x="60568" y="46346"/>
                </a:lnTo>
                <a:close/>
              </a:path>
              <a:path w="1518284" h="1265554">
                <a:moveTo>
                  <a:pt x="0" y="0"/>
                </a:moveTo>
                <a:lnTo>
                  <a:pt x="34142" y="78052"/>
                </a:lnTo>
                <a:lnTo>
                  <a:pt x="56502" y="51224"/>
                </a:lnTo>
                <a:lnTo>
                  <a:pt x="46743" y="43091"/>
                </a:lnTo>
                <a:lnTo>
                  <a:pt x="50808" y="38213"/>
                </a:lnTo>
                <a:lnTo>
                  <a:pt x="67347" y="38213"/>
                </a:lnTo>
                <a:lnTo>
                  <a:pt x="82928" y="19518"/>
                </a:lnTo>
                <a:lnTo>
                  <a:pt x="0" y="0"/>
                </a:lnTo>
                <a:close/>
              </a:path>
              <a:path w="1518284" h="1265554">
                <a:moveTo>
                  <a:pt x="50808" y="38213"/>
                </a:moveTo>
                <a:lnTo>
                  <a:pt x="46743" y="43091"/>
                </a:lnTo>
                <a:lnTo>
                  <a:pt x="56502" y="51224"/>
                </a:lnTo>
                <a:lnTo>
                  <a:pt x="60568" y="46346"/>
                </a:lnTo>
                <a:lnTo>
                  <a:pt x="50808" y="38213"/>
                </a:lnTo>
                <a:close/>
              </a:path>
              <a:path w="1518284" h="1265554">
                <a:moveTo>
                  <a:pt x="67347" y="38213"/>
                </a:moveTo>
                <a:lnTo>
                  <a:pt x="50808" y="38213"/>
                </a:lnTo>
                <a:lnTo>
                  <a:pt x="60568" y="46346"/>
                </a:lnTo>
                <a:lnTo>
                  <a:pt x="67347" y="38213"/>
                </a:lnTo>
                <a:close/>
              </a:path>
            </a:pathLst>
          </a:custGeom>
          <a:solidFill>
            <a:srgbClr val="F6980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754879" y="1438655"/>
            <a:ext cx="902208" cy="90220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406751" y="1851479"/>
            <a:ext cx="3350895" cy="1414780"/>
          </a:xfrm>
          <a:custGeom>
            <a:avLst/>
            <a:gdLst/>
            <a:ahLst/>
            <a:cxnLst/>
            <a:rect l="l" t="t" r="r" b="b"/>
            <a:pathLst>
              <a:path w="3350895" h="1414779">
                <a:moveTo>
                  <a:pt x="34925" y="1338315"/>
                </a:moveTo>
                <a:lnTo>
                  <a:pt x="0" y="1338315"/>
                </a:lnTo>
                <a:lnTo>
                  <a:pt x="38100" y="1414515"/>
                </a:lnTo>
                <a:lnTo>
                  <a:pt x="69850" y="1351015"/>
                </a:lnTo>
                <a:lnTo>
                  <a:pt x="34925" y="1351015"/>
                </a:lnTo>
                <a:lnTo>
                  <a:pt x="34925" y="1338315"/>
                </a:lnTo>
                <a:close/>
              </a:path>
              <a:path w="3350895" h="1414779">
                <a:moveTo>
                  <a:pt x="3274202" y="34925"/>
                </a:moveTo>
                <a:lnTo>
                  <a:pt x="34925" y="34925"/>
                </a:lnTo>
                <a:lnTo>
                  <a:pt x="34925" y="1351015"/>
                </a:lnTo>
                <a:lnTo>
                  <a:pt x="41275" y="1351015"/>
                </a:lnTo>
                <a:lnTo>
                  <a:pt x="41275" y="41275"/>
                </a:lnTo>
                <a:lnTo>
                  <a:pt x="38100" y="41275"/>
                </a:lnTo>
                <a:lnTo>
                  <a:pt x="41275" y="38100"/>
                </a:lnTo>
                <a:lnTo>
                  <a:pt x="3274202" y="38100"/>
                </a:lnTo>
                <a:lnTo>
                  <a:pt x="3274202" y="34925"/>
                </a:lnTo>
                <a:close/>
              </a:path>
              <a:path w="3350895" h="1414779">
                <a:moveTo>
                  <a:pt x="76200" y="1338315"/>
                </a:moveTo>
                <a:lnTo>
                  <a:pt x="41275" y="1338315"/>
                </a:lnTo>
                <a:lnTo>
                  <a:pt x="41275" y="1351015"/>
                </a:lnTo>
                <a:lnTo>
                  <a:pt x="69850" y="1351015"/>
                </a:lnTo>
                <a:lnTo>
                  <a:pt x="76200" y="1338315"/>
                </a:lnTo>
                <a:close/>
              </a:path>
              <a:path w="3350895" h="1414779">
                <a:moveTo>
                  <a:pt x="3274202" y="0"/>
                </a:moveTo>
                <a:lnTo>
                  <a:pt x="3274202" y="76200"/>
                </a:lnTo>
                <a:lnTo>
                  <a:pt x="3344052" y="41275"/>
                </a:lnTo>
                <a:lnTo>
                  <a:pt x="3286904" y="41275"/>
                </a:lnTo>
                <a:lnTo>
                  <a:pt x="3286904" y="34925"/>
                </a:lnTo>
                <a:lnTo>
                  <a:pt x="3344052" y="34925"/>
                </a:lnTo>
                <a:lnTo>
                  <a:pt x="3274202" y="0"/>
                </a:lnTo>
                <a:close/>
              </a:path>
              <a:path w="3350895" h="1414779">
                <a:moveTo>
                  <a:pt x="41275" y="38100"/>
                </a:moveTo>
                <a:lnTo>
                  <a:pt x="38100" y="41275"/>
                </a:lnTo>
                <a:lnTo>
                  <a:pt x="41275" y="41275"/>
                </a:lnTo>
                <a:lnTo>
                  <a:pt x="41275" y="38100"/>
                </a:lnTo>
                <a:close/>
              </a:path>
              <a:path w="3350895" h="1414779">
                <a:moveTo>
                  <a:pt x="3274202" y="38100"/>
                </a:moveTo>
                <a:lnTo>
                  <a:pt x="41275" y="38100"/>
                </a:lnTo>
                <a:lnTo>
                  <a:pt x="41275" y="41275"/>
                </a:lnTo>
                <a:lnTo>
                  <a:pt x="3274202" y="41275"/>
                </a:lnTo>
                <a:lnTo>
                  <a:pt x="3274202" y="38100"/>
                </a:lnTo>
                <a:close/>
              </a:path>
              <a:path w="3350895" h="1414779">
                <a:moveTo>
                  <a:pt x="3344052" y="34925"/>
                </a:moveTo>
                <a:lnTo>
                  <a:pt x="3286904" y="34925"/>
                </a:lnTo>
                <a:lnTo>
                  <a:pt x="3286904" y="41275"/>
                </a:lnTo>
                <a:lnTo>
                  <a:pt x="3344052" y="41275"/>
                </a:lnTo>
                <a:lnTo>
                  <a:pt x="3350402" y="38100"/>
                </a:lnTo>
                <a:lnTo>
                  <a:pt x="3344052" y="34925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990600" y="3294888"/>
            <a:ext cx="972312" cy="96926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045225" y="3936579"/>
            <a:ext cx="2604135" cy="76200"/>
          </a:xfrm>
          <a:custGeom>
            <a:avLst/>
            <a:gdLst/>
            <a:ahLst/>
            <a:cxnLst/>
            <a:rect l="l" t="t" r="r" b="b"/>
            <a:pathLst>
              <a:path w="2604135" h="76200">
                <a:moveTo>
                  <a:pt x="2527521" y="41275"/>
                </a:moveTo>
                <a:lnTo>
                  <a:pt x="2527473" y="76200"/>
                </a:lnTo>
                <a:lnTo>
                  <a:pt x="2597524" y="41292"/>
                </a:lnTo>
                <a:lnTo>
                  <a:pt x="2540215" y="41292"/>
                </a:lnTo>
                <a:lnTo>
                  <a:pt x="2527521" y="41275"/>
                </a:lnTo>
                <a:close/>
              </a:path>
              <a:path w="2604135" h="76200">
                <a:moveTo>
                  <a:pt x="2527529" y="34925"/>
                </a:moveTo>
                <a:lnTo>
                  <a:pt x="2527521" y="41275"/>
                </a:lnTo>
                <a:lnTo>
                  <a:pt x="2540215" y="41292"/>
                </a:lnTo>
                <a:lnTo>
                  <a:pt x="2540223" y="34942"/>
                </a:lnTo>
                <a:lnTo>
                  <a:pt x="2527529" y="34925"/>
                </a:lnTo>
                <a:close/>
              </a:path>
              <a:path w="2604135" h="76200">
                <a:moveTo>
                  <a:pt x="2527576" y="0"/>
                </a:moveTo>
                <a:lnTo>
                  <a:pt x="2527529" y="34925"/>
                </a:lnTo>
                <a:lnTo>
                  <a:pt x="2540223" y="34942"/>
                </a:lnTo>
                <a:lnTo>
                  <a:pt x="2540215" y="41292"/>
                </a:lnTo>
                <a:lnTo>
                  <a:pt x="2597524" y="41292"/>
                </a:lnTo>
                <a:lnTo>
                  <a:pt x="2603724" y="38202"/>
                </a:lnTo>
                <a:lnTo>
                  <a:pt x="2527576" y="0"/>
                </a:lnTo>
                <a:close/>
              </a:path>
              <a:path w="2604135" h="76200">
                <a:moveTo>
                  <a:pt x="8" y="31529"/>
                </a:moveTo>
                <a:lnTo>
                  <a:pt x="0" y="37879"/>
                </a:lnTo>
                <a:lnTo>
                  <a:pt x="2527521" y="41275"/>
                </a:lnTo>
                <a:lnTo>
                  <a:pt x="2527529" y="34925"/>
                </a:lnTo>
                <a:lnTo>
                  <a:pt x="8" y="31529"/>
                </a:lnTo>
                <a:close/>
              </a:path>
            </a:pathLst>
          </a:custGeom>
          <a:solidFill>
            <a:srgbClr val="5091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074882" y="4121053"/>
            <a:ext cx="2604135" cy="76200"/>
          </a:xfrm>
          <a:custGeom>
            <a:avLst/>
            <a:gdLst/>
            <a:ahLst/>
            <a:cxnLst/>
            <a:rect l="l" t="t" r="r" b="b"/>
            <a:pathLst>
              <a:path w="2604135" h="76200">
                <a:moveTo>
                  <a:pt x="2527521" y="41275"/>
                </a:moveTo>
                <a:lnTo>
                  <a:pt x="2527473" y="76200"/>
                </a:lnTo>
                <a:lnTo>
                  <a:pt x="2597524" y="41292"/>
                </a:lnTo>
                <a:lnTo>
                  <a:pt x="2540215" y="41292"/>
                </a:lnTo>
                <a:lnTo>
                  <a:pt x="2527521" y="41275"/>
                </a:lnTo>
                <a:close/>
              </a:path>
              <a:path w="2604135" h="76200">
                <a:moveTo>
                  <a:pt x="2527529" y="34925"/>
                </a:moveTo>
                <a:lnTo>
                  <a:pt x="2527521" y="41275"/>
                </a:lnTo>
                <a:lnTo>
                  <a:pt x="2540215" y="41292"/>
                </a:lnTo>
                <a:lnTo>
                  <a:pt x="2540223" y="34942"/>
                </a:lnTo>
                <a:lnTo>
                  <a:pt x="2527529" y="34925"/>
                </a:lnTo>
                <a:close/>
              </a:path>
              <a:path w="2604135" h="76200">
                <a:moveTo>
                  <a:pt x="2527576" y="0"/>
                </a:moveTo>
                <a:lnTo>
                  <a:pt x="2527529" y="34925"/>
                </a:lnTo>
                <a:lnTo>
                  <a:pt x="2540223" y="34942"/>
                </a:lnTo>
                <a:lnTo>
                  <a:pt x="2540215" y="41292"/>
                </a:lnTo>
                <a:lnTo>
                  <a:pt x="2597524" y="41292"/>
                </a:lnTo>
                <a:lnTo>
                  <a:pt x="2603724" y="38202"/>
                </a:lnTo>
                <a:lnTo>
                  <a:pt x="2527576" y="0"/>
                </a:lnTo>
                <a:close/>
              </a:path>
              <a:path w="2604135" h="76200">
                <a:moveTo>
                  <a:pt x="8" y="31529"/>
                </a:moveTo>
                <a:lnTo>
                  <a:pt x="0" y="37879"/>
                </a:lnTo>
                <a:lnTo>
                  <a:pt x="2527521" y="41275"/>
                </a:lnTo>
                <a:lnTo>
                  <a:pt x="2527529" y="34925"/>
                </a:lnTo>
                <a:lnTo>
                  <a:pt x="8" y="31529"/>
                </a:lnTo>
                <a:close/>
              </a:path>
            </a:pathLst>
          </a:custGeom>
          <a:solidFill>
            <a:srgbClr val="F6980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9982200" y="2307335"/>
            <a:ext cx="713231" cy="71323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9793559" y="1849628"/>
            <a:ext cx="10769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El</a:t>
            </a: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a</a:t>
            </a:r>
            <a:r>
              <a:rPr sz="1800" spc="-25" dirty="0">
                <a:solidFill>
                  <a:srgbClr val="444949"/>
                </a:solidFill>
                <a:latin typeface="Calibri"/>
                <a:cs typeface="Calibri"/>
              </a:rPr>
              <a:t>s</a:t>
            </a: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t</a:t>
            </a: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iCache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8038123" y="2836129"/>
            <a:ext cx="1917700" cy="1135380"/>
          </a:xfrm>
          <a:custGeom>
            <a:avLst/>
            <a:gdLst/>
            <a:ahLst/>
            <a:cxnLst/>
            <a:rect l="l" t="t" r="r" b="b"/>
            <a:pathLst>
              <a:path w="1917700" h="1135379">
                <a:moveTo>
                  <a:pt x="1850346" y="1098709"/>
                </a:moveTo>
                <a:lnTo>
                  <a:pt x="1832559" y="1128765"/>
                </a:lnTo>
                <a:lnTo>
                  <a:pt x="1917539" y="1134785"/>
                </a:lnTo>
                <a:lnTo>
                  <a:pt x="1898445" y="1105176"/>
                </a:lnTo>
                <a:lnTo>
                  <a:pt x="1861275" y="1105176"/>
                </a:lnTo>
                <a:lnTo>
                  <a:pt x="1850346" y="1098709"/>
                </a:lnTo>
                <a:close/>
              </a:path>
              <a:path w="1917700" h="1135379">
                <a:moveTo>
                  <a:pt x="1853580" y="1093244"/>
                </a:moveTo>
                <a:lnTo>
                  <a:pt x="1850346" y="1098709"/>
                </a:lnTo>
                <a:lnTo>
                  <a:pt x="1861275" y="1105176"/>
                </a:lnTo>
                <a:lnTo>
                  <a:pt x="1864509" y="1099712"/>
                </a:lnTo>
                <a:lnTo>
                  <a:pt x="1853580" y="1093244"/>
                </a:lnTo>
                <a:close/>
              </a:path>
              <a:path w="1917700" h="1135379">
                <a:moveTo>
                  <a:pt x="1871367" y="1063188"/>
                </a:moveTo>
                <a:lnTo>
                  <a:pt x="1853580" y="1093244"/>
                </a:lnTo>
                <a:lnTo>
                  <a:pt x="1864509" y="1099712"/>
                </a:lnTo>
                <a:lnTo>
                  <a:pt x="1861275" y="1105176"/>
                </a:lnTo>
                <a:lnTo>
                  <a:pt x="1898445" y="1105176"/>
                </a:lnTo>
                <a:lnTo>
                  <a:pt x="1871367" y="1063188"/>
                </a:lnTo>
                <a:close/>
              </a:path>
              <a:path w="1917700" h="1135379">
                <a:moveTo>
                  <a:pt x="67194" y="36075"/>
                </a:moveTo>
                <a:lnTo>
                  <a:pt x="63960" y="41540"/>
                </a:lnTo>
                <a:lnTo>
                  <a:pt x="1850346" y="1098709"/>
                </a:lnTo>
                <a:lnTo>
                  <a:pt x="1853580" y="1093244"/>
                </a:lnTo>
                <a:lnTo>
                  <a:pt x="67194" y="36075"/>
                </a:lnTo>
                <a:close/>
              </a:path>
              <a:path w="1917700" h="1135379">
                <a:moveTo>
                  <a:pt x="0" y="0"/>
                </a:moveTo>
                <a:lnTo>
                  <a:pt x="46173" y="71597"/>
                </a:lnTo>
                <a:lnTo>
                  <a:pt x="63960" y="41540"/>
                </a:lnTo>
                <a:lnTo>
                  <a:pt x="53027" y="35071"/>
                </a:lnTo>
                <a:lnTo>
                  <a:pt x="56262" y="29606"/>
                </a:lnTo>
                <a:lnTo>
                  <a:pt x="71022" y="29606"/>
                </a:lnTo>
                <a:lnTo>
                  <a:pt x="84980" y="6019"/>
                </a:lnTo>
                <a:lnTo>
                  <a:pt x="0" y="0"/>
                </a:lnTo>
                <a:close/>
              </a:path>
              <a:path w="1917700" h="1135379">
                <a:moveTo>
                  <a:pt x="56262" y="29606"/>
                </a:moveTo>
                <a:lnTo>
                  <a:pt x="53027" y="35071"/>
                </a:lnTo>
                <a:lnTo>
                  <a:pt x="63960" y="41540"/>
                </a:lnTo>
                <a:lnTo>
                  <a:pt x="67194" y="36075"/>
                </a:lnTo>
                <a:lnTo>
                  <a:pt x="56262" y="29606"/>
                </a:lnTo>
                <a:close/>
              </a:path>
              <a:path w="1917700" h="1135379">
                <a:moveTo>
                  <a:pt x="71022" y="29606"/>
                </a:moveTo>
                <a:lnTo>
                  <a:pt x="56262" y="29606"/>
                </a:lnTo>
                <a:lnTo>
                  <a:pt x="67194" y="36075"/>
                </a:lnTo>
                <a:lnTo>
                  <a:pt x="71022" y="29606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9954768" y="3614928"/>
            <a:ext cx="713231" cy="71323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8028562" y="4090510"/>
            <a:ext cx="1954530" cy="1023619"/>
          </a:xfrm>
          <a:custGeom>
            <a:avLst/>
            <a:gdLst/>
            <a:ahLst/>
            <a:cxnLst/>
            <a:rect l="l" t="t" r="r" b="b"/>
            <a:pathLst>
              <a:path w="1954529" h="1023620">
                <a:moveTo>
                  <a:pt x="1884928" y="990757"/>
                </a:moveTo>
                <a:lnTo>
                  <a:pt x="1868724" y="1021695"/>
                </a:lnTo>
                <a:lnTo>
                  <a:pt x="1953903" y="1023297"/>
                </a:lnTo>
                <a:lnTo>
                  <a:pt x="1934688" y="996647"/>
                </a:lnTo>
                <a:lnTo>
                  <a:pt x="1896176" y="996647"/>
                </a:lnTo>
                <a:lnTo>
                  <a:pt x="1884928" y="990757"/>
                </a:lnTo>
                <a:close/>
              </a:path>
              <a:path w="1954529" h="1023620">
                <a:moveTo>
                  <a:pt x="1887874" y="985132"/>
                </a:moveTo>
                <a:lnTo>
                  <a:pt x="1884928" y="990757"/>
                </a:lnTo>
                <a:lnTo>
                  <a:pt x="1896176" y="996647"/>
                </a:lnTo>
                <a:lnTo>
                  <a:pt x="1899122" y="991022"/>
                </a:lnTo>
                <a:lnTo>
                  <a:pt x="1887874" y="985132"/>
                </a:lnTo>
                <a:close/>
              </a:path>
              <a:path w="1954529" h="1023620">
                <a:moveTo>
                  <a:pt x="1904077" y="954192"/>
                </a:moveTo>
                <a:lnTo>
                  <a:pt x="1887874" y="985132"/>
                </a:lnTo>
                <a:lnTo>
                  <a:pt x="1899122" y="991022"/>
                </a:lnTo>
                <a:lnTo>
                  <a:pt x="1896176" y="996647"/>
                </a:lnTo>
                <a:lnTo>
                  <a:pt x="1934688" y="996647"/>
                </a:lnTo>
                <a:lnTo>
                  <a:pt x="1904077" y="954192"/>
                </a:lnTo>
                <a:close/>
              </a:path>
              <a:path w="1954529" h="1023620">
                <a:moveTo>
                  <a:pt x="68975" y="32540"/>
                </a:moveTo>
                <a:lnTo>
                  <a:pt x="66030" y="38165"/>
                </a:lnTo>
                <a:lnTo>
                  <a:pt x="1884928" y="990757"/>
                </a:lnTo>
                <a:lnTo>
                  <a:pt x="1887874" y="985132"/>
                </a:lnTo>
                <a:lnTo>
                  <a:pt x="68975" y="32540"/>
                </a:lnTo>
                <a:close/>
              </a:path>
              <a:path w="1954529" h="1023620">
                <a:moveTo>
                  <a:pt x="0" y="0"/>
                </a:moveTo>
                <a:lnTo>
                  <a:pt x="49827" y="69104"/>
                </a:lnTo>
                <a:lnTo>
                  <a:pt x="66030" y="38165"/>
                </a:lnTo>
                <a:lnTo>
                  <a:pt x="54780" y="32273"/>
                </a:lnTo>
                <a:lnTo>
                  <a:pt x="57725" y="26648"/>
                </a:lnTo>
                <a:lnTo>
                  <a:pt x="72061" y="26648"/>
                </a:lnTo>
                <a:lnTo>
                  <a:pt x="85178" y="1601"/>
                </a:lnTo>
                <a:lnTo>
                  <a:pt x="0" y="0"/>
                </a:lnTo>
                <a:close/>
              </a:path>
              <a:path w="1954529" h="1023620">
                <a:moveTo>
                  <a:pt x="57725" y="26648"/>
                </a:moveTo>
                <a:lnTo>
                  <a:pt x="54780" y="32273"/>
                </a:lnTo>
                <a:lnTo>
                  <a:pt x="66030" y="38165"/>
                </a:lnTo>
                <a:lnTo>
                  <a:pt x="68975" y="32540"/>
                </a:lnTo>
                <a:lnTo>
                  <a:pt x="57725" y="26648"/>
                </a:lnTo>
                <a:close/>
              </a:path>
              <a:path w="1954529" h="1023620">
                <a:moveTo>
                  <a:pt x="72061" y="26648"/>
                </a:moveTo>
                <a:lnTo>
                  <a:pt x="57725" y="26648"/>
                </a:lnTo>
                <a:lnTo>
                  <a:pt x="68975" y="32540"/>
                </a:lnTo>
                <a:lnTo>
                  <a:pt x="72061" y="26648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8023029" y="5295581"/>
            <a:ext cx="1932939" cy="161925"/>
          </a:xfrm>
          <a:custGeom>
            <a:avLst/>
            <a:gdLst/>
            <a:ahLst/>
            <a:cxnLst/>
            <a:rect l="l" t="t" r="r" b="b"/>
            <a:pathLst>
              <a:path w="1932940" h="161925">
                <a:moveTo>
                  <a:pt x="74281" y="85614"/>
                </a:moveTo>
                <a:lnTo>
                  <a:pt x="0" y="127331"/>
                </a:lnTo>
                <a:lnTo>
                  <a:pt x="77941" y="161726"/>
                </a:lnTo>
                <a:lnTo>
                  <a:pt x="76292" y="127452"/>
                </a:lnTo>
                <a:lnTo>
                  <a:pt x="63582" y="127452"/>
                </a:lnTo>
                <a:lnTo>
                  <a:pt x="63277" y="121109"/>
                </a:lnTo>
                <a:lnTo>
                  <a:pt x="75958" y="120499"/>
                </a:lnTo>
                <a:lnTo>
                  <a:pt x="74281" y="85614"/>
                </a:lnTo>
                <a:close/>
              </a:path>
              <a:path w="1932940" h="161925">
                <a:moveTo>
                  <a:pt x="75958" y="120499"/>
                </a:moveTo>
                <a:lnTo>
                  <a:pt x="63277" y="121109"/>
                </a:lnTo>
                <a:lnTo>
                  <a:pt x="63582" y="127452"/>
                </a:lnTo>
                <a:lnTo>
                  <a:pt x="76263" y="126842"/>
                </a:lnTo>
                <a:lnTo>
                  <a:pt x="75958" y="120499"/>
                </a:lnTo>
                <a:close/>
              </a:path>
              <a:path w="1932940" h="161925">
                <a:moveTo>
                  <a:pt x="76263" y="126842"/>
                </a:moveTo>
                <a:lnTo>
                  <a:pt x="63582" y="127452"/>
                </a:lnTo>
                <a:lnTo>
                  <a:pt x="76292" y="127452"/>
                </a:lnTo>
                <a:lnTo>
                  <a:pt x="76263" y="126842"/>
                </a:lnTo>
                <a:close/>
              </a:path>
              <a:path w="1932940" h="161925">
                <a:moveTo>
                  <a:pt x="1856370" y="34884"/>
                </a:moveTo>
                <a:lnTo>
                  <a:pt x="75958" y="120499"/>
                </a:lnTo>
                <a:lnTo>
                  <a:pt x="76263" y="126842"/>
                </a:lnTo>
                <a:lnTo>
                  <a:pt x="1856675" y="41226"/>
                </a:lnTo>
                <a:lnTo>
                  <a:pt x="1856370" y="34884"/>
                </a:lnTo>
                <a:close/>
              </a:path>
              <a:path w="1932940" h="161925">
                <a:moveTo>
                  <a:pt x="1932360" y="34274"/>
                </a:moveTo>
                <a:lnTo>
                  <a:pt x="1869051" y="34274"/>
                </a:lnTo>
                <a:lnTo>
                  <a:pt x="1869356" y="40617"/>
                </a:lnTo>
                <a:lnTo>
                  <a:pt x="1856675" y="41226"/>
                </a:lnTo>
                <a:lnTo>
                  <a:pt x="1858352" y="76112"/>
                </a:lnTo>
                <a:lnTo>
                  <a:pt x="1932633" y="34395"/>
                </a:lnTo>
                <a:lnTo>
                  <a:pt x="1932360" y="34274"/>
                </a:lnTo>
                <a:close/>
              </a:path>
              <a:path w="1932940" h="161925">
                <a:moveTo>
                  <a:pt x="1869051" y="34274"/>
                </a:moveTo>
                <a:lnTo>
                  <a:pt x="1856370" y="34884"/>
                </a:lnTo>
                <a:lnTo>
                  <a:pt x="1856675" y="41226"/>
                </a:lnTo>
                <a:lnTo>
                  <a:pt x="1869356" y="40617"/>
                </a:lnTo>
                <a:lnTo>
                  <a:pt x="1869051" y="34274"/>
                </a:lnTo>
                <a:close/>
              </a:path>
              <a:path w="1932940" h="161925">
                <a:moveTo>
                  <a:pt x="1854692" y="0"/>
                </a:moveTo>
                <a:lnTo>
                  <a:pt x="1856370" y="34884"/>
                </a:lnTo>
                <a:lnTo>
                  <a:pt x="1869051" y="34274"/>
                </a:lnTo>
                <a:lnTo>
                  <a:pt x="1932360" y="34274"/>
                </a:lnTo>
                <a:lnTo>
                  <a:pt x="1854692" y="0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9954768" y="4974335"/>
            <a:ext cx="713231" cy="71323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9682462" y="5796788"/>
            <a:ext cx="12960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RDS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spc="-10" dirty="0">
                <a:solidFill>
                  <a:srgbClr val="444949"/>
                </a:solidFill>
                <a:latin typeface="Calibri"/>
                <a:cs typeface="Calibri"/>
              </a:rPr>
              <a:t>Read</a:t>
            </a:r>
            <a:r>
              <a:rPr sz="1800" spc="-4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444949"/>
                </a:solidFill>
                <a:latin typeface="Calibri"/>
                <a:cs typeface="Calibri"/>
              </a:rPr>
              <a:t>Replicas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10273164" y="4326515"/>
            <a:ext cx="76200" cy="648335"/>
          </a:xfrm>
          <a:custGeom>
            <a:avLst/>
            <a:gdLst/>
            <a:ahLst/>
            <a:cxnLst/>
            <a:rect l="l" t="t" r="r" b="b"/>
            <a:pathLst>
              <a:path w="76200" h="648335">
                <a:moveTo>
                  <a:pt x="34925" y="571661"/>
                </a:moveTo>
                <a:lnTo>
                  <a:pt x="0" y="571661"/>
                </a:lnTo>
                <a:lnTo>
                  <a:pt x="38100" y="647861"/>
                </a:lnTo>
                <a:lnTo>
                  <a:pt x="69850" y="584361"/>
                </a:lnTo>
                <a:lnTo>
                  <a:pt x="34925" y="584361"/>
                </a:lnTo>
                <a:lnTo>
                  <a:pt x="34925" y="571661"/>
                </a:lnTo>
                <a:close/>
              </a:path>
              <a:path w="76200" h="648335">
                <a:moveTo>
                  <a:pt x="41275" y="0"/>
                </a:moveTo>
                <a:lnTo>
                  <a:pt x="34925" y="0"/>
                </a:lnTo>
                <a:lnTo>
                  <a:pt x="34925" y="584361"/>
                </a:lnTo>
                <a:lnTo>
                  <a:pt x="41275" y="584361"/>
                </a:lnTo>
                <a:lnTo>
                  <a:pt x="41275" y="0"/>
                </a:lnTo>
                <a:close/>
              </a:path>
              <a:path w="76200" h="648335">
                <a:moveTo>
                  <a:pt x="76200" y="571661"/>
                </a:moveTo>
                <a:lnTo>
                  <a:pt x="41275" y="571661"/>
                </a:lnTo>
                <a:lnTo>
                  <a:pt x="41275" y="584361"/>
                </a:lnTo>
                <a:lnTo>
                  <a:pt x="69850" y="584361"/>
                </a:lnTo>
                <a:lnTo>
                  <a:pt x="76200" y="571661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10407624" y="3449828"/>
            <a:ext cx="1108710" cy="13335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354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RDS</a:t>
            </a:r>
            <a:endParaRPr sz="1800">
              <a:latin typeface="Calibri"/>
              <a:cs typeface="Calibri"/>
            </a:endParaRPr>
          </a:p>
          <a:p>
            <a:pPr marL="383540" marR="5080">
              <a:lnSpc>
                <a:spcPct val="100000"/>
              </a:lnSpc>
            </a:pPr>
            <a:r>
              <a:rPr sz="1800" spc="-10" dirty="0">
                <a:solidFill>
                  <a:srgbClr val="444949"/>
                </a:solidFill>
                <a:latin typeface="Calibri"/>
                <a:cs typeface="Calibri"/>
              </a:rPr>
              <a:t>Master  </a:t>
            </a: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(w</a:t>
            </a: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r</a:t>
            </a: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i</a:t>
            </a:r>
            <a:r>
              <a:rPr sz="1800" spc="-25" dirty="0">
                <a:solidFill>
                  <a:srgbClr val="444949"/>
                </a:solidFill>
                <a:latin typeface="Calibri"/>
                <a:cs typeface="Calibri"/>
              </a:rPr>
              <a:t>t</a:t>
            </a: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e</a:t>
            </a: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s</a:t>
            </a: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)</a:t>
            </a:r>
            <a:endParaRPr sz="1800">
              <a:latin typeface="Calibri"/>
              <a:cs typeface="Calibri"/>
            </a:endParaRPr>
          </a:p>
          <a:p>
            <a:pPr marR="86995" algn="ctr">
              <a:lnSpc>
                <a:spcPct val="100000"/>
              </a:lnSpc>
              <a:spcBef>
                <a:spcPts val="1655"/>
              </a:spcBef>
            </a:pPr>
            <a:r>
              <a:rPr sz="1800" spc="-10" dirty="0">
                <a:solidFill>
                  <a:srgbClr val="444949"/>
                </a:solidFill>
                <a:latin typeface="Calibri"/>
                <a:cs typeface="Calibri"/>
              </a:rPr>
              <a:t>replication</a:t>
            </a:r>
            <a:endParaRPr sz="18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92306389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1892" y="6464300"/>
            <a:ext cx="127698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16939" y="72644"/>
            <a:ext cx="9671050" cy="129857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ts val="5015"/>
              </a:lnSpc>
              <a:spcBef>
                <a:spcPts val="90"/>
              </a:spcBef>
            </a:pPr>
            <a:r>
              <a:rPr spc="-60" dirty="0"/>
              <a:t>Stateful </a:t>
            </a:r>
            <a:r>
              <a:rPr spc="-105" dirty="0"/>
              <a:t>Web </a:t>
            </a:r>
            <a:r>
              <a:rPr spc="-35" dirty="0"/>
              <a:t>App:</a:t>
            </a:r>
            <a:r>
              <a:rPr spc="-890" dirty="0"/>
              <a:t> </a:t>
            </a:r>
            <a:r>
              <a:rPr spc="-85" dirty="0"/>
              <a:t>MyClothes.com</a:t>
            </a:r>
          </a:p>
          <a:p>
            <a:pPr marL="12700">
              <a:lnSpc>
                <a:spcPts val="5015"/>
              </a:lnSpc>
            </a:pPr>
            <a:r>
              <a:rPr spc="-55" dirty="0"/>
              <a:t>Scaling </a:t>
            </a:r>
            <a:r>
              <a:rPr spc="-60" dirty="0"/>
              <a:t>Reads </a:t>
            </a:r>
            <a:r>
              <a:rPr spc="-65" dirty="0"/>
              <a:t>(Alternative) </a:t>
            </a:r>
            <a:r>
              <a:rPr spc="-5" dirty="0"/>
              <a:t>– </a:t>
            </a:r>
            <a:r>
              <a:rPr spc="-105" dirty="0"/>
              <a:t>Write</a:t>
            </a:r>
            <a:r>
              <a:rPr spc="-910" dirty="0"/>
              <a:t> </a:t>
            </a:r>
            <a:r>
              <a:rPr spc="-85" dirty="0"/>
              <a:t>Through</a:t>
            </a:r>
          </a:p>
        </p:txBody>
      </p:sp>
      <p:sp>
        <p:nvSpPr>
          <p:cNvPr id="5" name="object 5"/>
          <p:cNvSpPr/>
          <p:nvPr/>
        </p:nvSpPr>
        <p:spPr>
          <a:xfrm>
            <a:off x="2074884" y="3783777"/>
            <a:ext cx="2604135" cy="76200"/>
          </a:xfrm>
          <a:custGeom>
            <a:avLst/>
            <a:gdLst/>
            <a:ahLst/>
            <a:cxnLst/>
            <a:rect l="l" t="t" r="r" b="b"/>
            <a:pathLst>
              <a:path w="2604135" h="76200">
                <a:moveTo>
                  <a:pt x="2527520" y="41274"/>
                </a:moveTo>
                <a:lnTo>
                  <a:pt x="2527473" y="76200"/>
                </a:lnTo>
                <a:lnTo>
                  <a:pt x="2597524" y="41291"/>
                </a:lnTo>
                <a:lnTo>
                  <a:pt x="2540214" y="41291"/>
                </a:lnTo>
                <a:lnTo>
                  <a:pt x="2527520" y="41274"/>
                </a:lnTo>
                <a:close/>
              </a:path>
              <a:path w="2604135" h="76200">
                <a:moveTo>
                  <a:pt x="2527529" y="34924"/>
                </a:moveTo>
                <a:lnTo>
                  <a:pt x="2527520" y="41274"/>
                </a:lnTo>
                <a:lnTo>
                  <a:pt x="2540214" y="41291"/>
                </a:lnTo>
                <a:lnTo>
                  <a:pt x="2540223" y="34941"/>
                </a:lnTo>
                <a:lnTo>
                  <a:pt x="2527529" y="34924"/>
                </a:lnTo>
                <a:close/>
              </a:path>
              <a:path w="2604135" h="76200">
                <a:moveTo>
                  <a:pt x="2527575" y="0"/>
                </a:moveTo>
                <a:lnTo>
                  <a:pt x="2527529" y="34924"/>
                </a:lnTo>
                <a:lnTo>
                  <a:pt x="2540223" y="34941"/>
                </a:lnTo>
                <a:lnTo>
                  <a:pt x="2540214" y="41291"/>
                </a:lnTo>
                <a:lnTo>
                  <a:pt x="2597524" y="41291"/>
                </a:lnTo>
                <a:lnTo>
                  <a:pt x="2603724" y="38201"/>
                </a:lnTo>
                <a:lnTo>
                  <a:pt x="2527575" y="0"/>
                </a:lnTo>
                <a:close/>
              </a:path>
              <a:path w="2604135" h="76200">
                <a:moveTo>
                  <a:pt x="7" y="31527"/>
                </a:moveTo>
                <a:lnTo>
                  <a:pt x="0" y="37877"/>
                </a:lnTo>
                <a:lnTo>
                  <a:pt x="2527520" y="41274"/>
                </a:lnTo>
                <a:lnTo>
                  <a:pt x="2527529" y="34924"/>
                </a:lnTo>
                <a:lnTo>
                  <a:pt x="7" y="31527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675632" y="3313176"/>
            <a:ext cx="1021080" cy="10180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302640" y="2672862"/>
            <a:ext cx="1761489" cy="2440940"/>
          </a:xfrm>
          <a:custGeom>
            <a:avLst/>
            <a:gdLst/>
            <a:ahLst/>
            <a:cxnLst/>
            <a:rect l="l" t="t" r="r" b="b"/>
            <a:pathLst>
              <a:path w="1761489" h="2440940">
                <a:moveTo>
                  <a:pt x="0" y="0"/>
                </a:moveTo>
                <a:lnTo>
                  <a:pt x="1760872" y="0"/>
                </a:lnTo>
                <a:lnTo>
                  <a:pt x="1760872" y="2440945"/>
                </a:lnTo>
                <a:lnTo>
                  <a:pt x="0" y="2440945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A5A5A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921139" y="2742692"/>
            <a:ext cx="524510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b="1" spc="-5" dirty="0">
                <a:solidFill>
                  <a:srgbClr val="A5A5A5"/>
                </a:solidFill>
                <a:latin typeface="Calibri"/>
                <a:cs typeface="Calibri"/>
              </a:rPr>
              <a:t>Multi</a:t>
            </a:r>
            <a:r>
              <a:rPr sz="1100" b="1" spc="-50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100" b="1" spc="-5" dirty="0">
                <a:solidFill>
                  <a:srgbClr val="A5A5A5"/>
                </a:solidFill>
                <a:latin typeface="Calibri"/>
                <a:cs typeface="Calibri"/>
              </a:rPr>
              <a:t>AZ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881965" y="2308683"/>
            <a:ext cx="1761489" cy="1011555"/>
          </a:xfrm>
          <a:custGeom>
            <a:avLst/>
            <a:gdLst/>
            <a:ahLst/>
            <a:cxnLst/>
            <a:rect l="l" t="t" r="r" b="b"/>
            <a:pathLst>
              <a:path w="1761490" h="1011554">
                <a:moveTo>
                  <a:pt x="0" y="0"/>
                </a:moveTo>
                <a:lnTo>
                  <a:pt x="1760872" y="0"/>
                </a:lnTo>
                <a:lnTo>
                  <a:pt x="1760872" y="1011292"/>
                </a:lnTo>
                <a:lnTo>
                  <a:pt x="0" y="1011292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A5A5A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7236938" y="2376932"/>
            <a:ext cx="1050925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5" dirty="0">
                <a:solidFill>
                  <a:srgbClr val="A5A5A5"/>
                </a:solidFill>
                <a:latin typeface="Calibri"/>
                <a:cs typeface="Calibri"/>
              </a:rPr>
              <a:t>Availability zone</a:t>
            </a:r>
            <a:r>
              <a:rPr sz="1100" spc="-5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A5A5A5"/>
                </a:solidFill>
                <a:latin typeface="Calibri"/>
                <a:cs typeface="Calibri"/>
              </a:rPr>
              <a:t>1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7403592" y="3776471"/>
            <a:ext cx="627888" cy="62788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755013" y="3839353"/>
            <a:ext cx="1650364" cy="278765"/>
          </a:xfrm>
          <a:custGeom>
            <a:avLst/>
            <a:gdLst/>
            <a:ahLst/>
            <a:cxnLst/>
            <a:rect l="l" t="t" r="r" b="b"/>
            <a:pathLst>
              <a:path w="1650365" h="278764">
                <a:moveTo>
                  <a:pt x="1573870" y="244067"/>
                </a:moveTo>
                <a:lnTo>
                  <a:pt x="1569178" y="278676"/>
                </a:lnTo>
                <a:lnTo>
                  <a:pt x="1649806" y="251156"/>
                </a:lnTo>
                <a:lnTo>
                  <a:pt x="1641909" y="245772"/>
                </a:lnTo>
                <a:lnTo>
                  <a:pt x="1586454" y="245772"/>
                </a:lnTo>
                <a:lnTo>
                  <a:pt x="1573870" y="244067"/>
                </a:lnTo>
                <a:close/>
              </a:path>
              <a:path w="1650365" h="278764">
                <a:moveTo>
                  <a:pt x="1574722" y="237774"/>
                </a:moveTo>
                <a:lnTo>
                  <a:pt x="1573870" y="244067"/>
                </a:lnTo>
                <a:lnTo>
                  <a:pt x="1586454" y="245772"/>
                </a:lnTo>
                <a:lnTo>
                  <a:pt x="1587308" y="239480"/>
                </a:lnTo>
                <a:lnTo>
                  <a:pt x="1574722" y="237774"/>
                </a:lnTo>
                <a:close/>
              </a:path>
              <a:path w="1650365" h="278764">
                <a:moveTo>
                  <a:pt x="1579413" y="203165"/>
                </a:moveTo>
                <a:lnTo>
                  <a:pt x="1574722" y="237774"/>
                </a:lnTo>
                <a:lnTo>
                  <a:pt x="1587308" y="239480"/>
                </a:lnTo>
                <a:lnTo>
                  <a:pt x="1586454" y="245772"/>
                </a:lnTo>
                <a:lnTo>
                  <a:pt x="1641909" y="245772"/>
                </a:lnTo>
                <a:lnTo>
                  <a:pt x="1579413" y="203165"/>
                </a:lnTo>
                <a:close/>
              </a:path>
              <a:path w="1650365" h="278764">
                <a:moveTo>
                  <a:pt x="75935" y="34607"/>
                </a:moveTo>
                <a:lnTo>
                  <a:pt x="75082" y="40900"/>
                </a:lnTo>
                <a:lnTo>
                  <a:pt x="1573870" y="244067"/>
                </a:lnTo>
                <a:lnTo>
                  <a:pt x="1574722" y="237774"/>
                </a:lnTo>
                <a:lnTo>
                  <a:pt x="75935" y="34607"/>
                </a:lnTo>
                <a:close/>
              </a:path>
              <a:path w="1650365" h="278764">
                <a:moveTo>
                  <a:pt x="80627" y="0"/>
                </a:moveTo>
                <a:lnTo>
                  <a:pt x="0" y="27518"/>
                </a:lnTo>
                <a:lnTo>
                  <a:pt x="70391" y="75509"/>
                </a:lnTo>
                <a:lnTo>
                  <a:pt x="75082" y="40900"/>
                </a:lnTo>
                <a:lnTo>
                  <a:pt x="62500" y="39194"/>
                </a:lnTo>
                <a:lnTo>
                  <a:pt x="63353" y="32901"/>
                </a:lnTo>
                <a:lnTo>
                  <a:pt x="76166" y="32901"/>
                </a:lnTo>
                <a:lnTo>
                  <a:pt x="80627" y="0"/>
                </a:lnTo>
                <a:close/>
              </a:path>
              <a:path w="1650365" h="278764">
                <a:moveTo>
                  <a:pt x="63353" y="32901"/>
                </a:moveTo>
                <a:lnTo>
                  <a:pt x="62500" y="39194"/>
                </a:lnTo>
                <a:lnTo>
                  <a:pt x="75082" y="40900"/>
                </a:lnTo>
                <a:lnTo>
                  <a:pt x="75935" y="34607"/>
                </a:lnTo>
                <a:lnTo>
                  <a:pt x="63353" y="32901"/>
                </a:lnTo>
                <a:close/>
              </a:path>
              <a:path w="1650365" h="278764">
                <a:moveTo>
                  <a:pt x="76166" y="32901"/>
                </a:moveTo>
                <a:lnTo>
                  <a:pt x="63353" y="32901"/>
                </a:lnTo>
                <a:lnTo>
                  <a:pt x="75935" y="34607"/>
                </a:lnTo>
                <a:lnTo>
                  <a:pt x="76166" y="32901"/>
                </a:lnTo>
                <a:close/>
              </a:path>
            </a:pathLst>
          </a:custGeom>
          <a:solidFill>
            <a:srgbClr val="5091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656518" y="1758462"/>
            <a:ext cx="2145030" cy="4333240"/>
          </a:xfrm>
          <a:custGeom>
            <a:avLst/>
            <a:gdLst/>
            <a:ahLst/>
            <a:cxnLst/>
            <a:rect l="l" t="t" r="r" b="b"/>
            <a:pathLst>
              <a:path w="2145029" h="4333240">
                <a:moveTo>
                  <a:pt x="0" y="0"/>
                </a:moveTo>
                <a:lnTo>
                  <a:pt x="2144404" y="0"/>
                </a:lnTo>
                <a:lnTo>
                  <a:pt x="2144404" y="4332850"/>
                </a:lnTo>
                <a:lnTo>
                  <a:pt x="0" y="433285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D8661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7185794" y="1995932"/>
            <a:ext cx="1086485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5" dirty="0">
                <a:solidFill>
                  <a:srgbClr val="D86613"/>
                </a:solidFill>
                <a:latin typeface="Calibri"/>
                <a:cs typeface="Calibri"/>
              </a:rPr>
              <a:t>Auto Scaling</a:t>
            </a:r>
            <a:r>
              <a:rPr sz="1100" spc="-80" dirty="0">
                <a:solidFill>
                  <a:srgbClr val="D86613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solidFill>
                  <a:srgbClr val="D86613"/>
                </a:solidFill>
                <a:latin typeface="Calibri"/>
                <a:cs typeface="Calibri"/>
              </a:rPr>
              <a:t>group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8436864" y="1767839"/>
            <a:ext cx="280416" cy="28041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885745" y="3442647"/>
            <a:ext cx="1761489" cy="1213485"/>
          </a:xfrm>
          <a:custGeom>
            <a:avLst/>
            <a:gdLst/>
            <a:ahLst/>
            <a:cxnLst/>
            <a:rect l="l" t="t" r="r" b="b"/>
            <a:pathLst>
              <a:path w="1761490" h="1213485">
                <a:moveTo>
                  <a:pt x="0" y="0"/>
                </a:moveTo>
                <a:lnTo>
                  <a:pt x="1760872" y="0"/>
                </a:lnTo>
                <a:lnTo>
                  <a:pt x="1760872" y="1213261"/>
                </a:lnTo>
                <a:lnTo>
                  <a:pt x="0" y="1213261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A5A5A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7240719" y="3510788"/>
            <a:ext cx="1050925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5" dirty="0">
                <a:solidFill>
                  <a:srgbClr val="A5A5A5"/>
                </a:solidFill>
                <a:latin typeface="Calibri"/>
                <a:cs typeface="Calibri"/>
              </a:rPr>
              <a:t>Availability zone</a:t>
            </a:r>
            <a:r>
              <a:rPr sz="1100" spc="-5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A5A5A5"/>
                </a:solidFill>
                <a:latin typeface="Calibri"/>
                <a:cs typeface="Calibri"/>
              </a:rPr>
              <a:t>2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6881965" y="4738371"/>
            <a:ext cx="1761489" cy="1195070"/>
          </a:xfrm>
          <a:custGeom>
            <a:avLst/>
            <a:gdLst/>
            <a:ahLst/>
            <a:cxnLst/>
            <a:rect l="l" t="t" r="r" b="b"/>
            <a:pathLst>
              <a:path w="1761490" h="1195070">
                <a:moveTo>
                  <a:pt x="0" y="0"/>
                </a:moveTo>
                <a:lnTo>
                  <a:pt x="1760872" y="0"/>
                </a:lnTo>
                <a:lnTo>
                  <a:pt x="1760872" y="1194988"/>
                </a:lnTo>
                <a:lnTo>
                  <a:pt x="0" y="1194988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A5A5A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7236938" y="4809235"/>
            <a:ext cx="105092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5" dirty="0">
                <a:solidFill>
                  <a:srgbClr val="A5A5A5"/>
                </a:solidFill>
                <a:latin typeface="Calibri"/>
                <a:cs typeface="Calibri"/>
              </a:rPr>
              <a:t>Availability zone</a:t>
            </a:r>
            <a:r>
              <a:rPr sz="1100" spc="-5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A5A5A5"/>
                </a:solidFill>
                <a:latin typeface="Calibri"/>
                <a:cs typeface="Calibri"/>
              </a:rPr>
              <a:t>3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7403592" y="5111496"/>
            <a:ext cx="621792" cy="62179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418831" y="2526792"/>
            <a:ext cx="621792" cy="61874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755013" y="2834539"/>
            <a:ext cx="1664970" cy="797560"/>
          </a:xfrm>
          <a:custGeom>
            <a:avLst/>
            <a:gdLst/>
            <a:ahLst/>
            <a:cxnLst/>
            <a:rect l="l" t="t" r="r" b="b"/>
            <a:pathLst>
              <a:path w="1664970" h="797560">
                <a:moveTo>
                  <a:pt x="52379" y="728353"/>
                </a:moveTo>
                <a:lnTo>
                  <a:pt x="0" y="795543"/>
                </a:lnTo>
                <a:lnTo>
                  <a:pt x="85178" y="797133"/>
                </a:lnTo>
                <a:lnTo>
                  <a:pt x="72753" y="771076"/>
                </a:lnTo>
                <a:lnTo>
                  <a:pt x="58682" y="771076"/>
                </a:lnTo>
                <a:lnTo>
                  <a:pt x="55949" y="765345"/>
                </a:lnTo>
                <a:lnTo>
                  <a:pt x="67413" y="759878"/>
                </a:lnTo>
                <a:lnTo>
                  <a:pt x="52379" y="728353"/>
                </a:lnTo>
                <a:close/>
              </a:path>
              <a:path w="1664970" h="797560">
                <a:moveTo>
                  <a:pt x="67413" y="759878"/>
                </a:moveTo>
                <a:lnTo>
                  <a:pt x="55949" y="765345"/>
                </a:lnTo>
                <a:lnTo>
                  <a:pt x="58682" y="771076"/>
                </a:lnTo>
                <a:lnTo>
                  <a:pt x="70146" y="765610"/>
                </a:lnTo>
                <a:lnTo>
                  <a:pt x="67413" y="759878"/>
                </a:lnTo>
                <a:close/>
              </a:path>
              <a:path w="1664970" h="797560">
                <a:moveTo>
                  <a:pt x="70146" y="765610"/>
                </a:moveTo>
                <a:lnTo>
                  <a:pt x="58682" y="771076"/>
                </a:lnTo>
                <a:lnTo>
                  <a:pt x="72753" y="771076"/>
                </a:lnTo>
                <a:lnTo>
                  <a:pt x="70146" y="765610"/>
                </a:lnTo>
                <a:close/>
              </a:path>
              <a:path w="1664970" h="797560">
                <a:moveTo>
                  <a:pt x="1594754" y="31524"/>
                </a:moveTo>
                <a:lnTo>
                  <a:pt x="67413" y="759878"/>
                </a:lnTo>
                <a:lnTo>
                  <a:pt x="70146" y="765610"/>
                </a:lnTo>
                <a:lnTo>
                  <a:pt x="1597487" y="37255"/>
                </a:lnTo>
                <a:lnTo>
                  <a:pt x="1594754" y="31524"/>
                </a:lnTo>
                <a:close/>
              </a:path>
              <a:path w="1664970" h="797560">
                <a:moveTo>
                  <a:pt x="1645825" y="26057"/>
                </a:moveTo>
                <a:lnTo>
                  <a:pt x="1606217" y="26057"/>
                </a:lnTo>
                <a:lnTo>
                  <a:pt x="1608950" y="31789"/>
                </a:lnTo>
                <a:lnTo>
                  <a:pt x="1597487" y="37255"/>
                </a:lnTo>
                <a:lnTo>
                  <a:pt x="1612520" y="68779"/>
                </a:lnTo>
                <a:lnTo>
                  <a:pt x="1645825" y="26057"/>
                </a:lnTo>
                <a:close/>
              </a:path>
              <a:path w="1664970" h="797560">
                <a:moveTo>
                  <a:pt x="1606217" y="26057"/>
                </a:moveTo>
                <a:lnTo>
                  <a:pt x="1594754" y="31524"/>
                </a:lnTo>
                <a:lnTo>
                  <a:pt x="1597487" y="37255"/>
                </a:lnTo>
                <a:lnTo>
                  <a:pt x="1608950" y="31789"/>
                </a:lnTo>
                <a:lnTo>
                  <a:pt x="1606217" y="26057"/>
                </a:lnTo>
                <a:close/>
              </a:path>
              <a:path w="1664970" h="797560">
                <a:moveTo>
                  <a:pt x="1579721" y="0"/>
                </a:moveTo>
                <a:lnTo>
                  <a:pt x="1594754" y="31524"/>
                </a:lnTo>
                <a:lnTo>
                  <a:pt x="1606217" y="26057"/>
                </a:lnTo>
                <a:lnTo>
                  <a:pt x="1645825" y="26057"/>
                </a:lnTo>
                <a:lnTo>
                  <a:pt x="1664900" y="1590"/>
                </a:lnTo>
                <a:lnTo>
                  <a:pt x="1579721" y="0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755013" y="4157530"/>
            <a:ext cx="1518285" cy="1265555"/>
          </a:xfrm>
          <a:custGeom>
            <a:avLst/>
            <a:gdLst/>
            <a:ahLst/>
            <a:cxnLst/>
            <a:rect l="l" t="t" r="r" b="b"/>
            <a:pathLst>
              <a:path w="1518284" h="1265554">
                <a:moveTo>
                  <a:pt x="1457683" y="1219033"/>
                </a:moveTo>
                <a:lnTo>
                  <a:pt x="1435322" y="1245862"/>
                </a:lnTo>
                <a:lnTo>
                  <a:pt x="1518250" y="1265381"/>
                </a:lnTo>
                <a:lnTo>
                  <a:pt x="1501534" y="1227164"/>
                </a:lnTo>
                <a:lnTo>
                  <a:pt x="1467439" y="1227164"/>
                </a:lnTo>
                <a:lnTo>
                  <a:pt x="1457683" y="1219033"/>
                </a:lnTo>
                <a:close/>
              </a:path>
              <a:path w="1518284" h="1265554">
                <a:moveTo>
                  <a:pt x="1461748" y="1214155"/>
                </a:moveTo>
                <a:lnTo>
                  <a:pt x="1457683" y="1219033"/>
                </a:lnTo>
                <a:lnTo>
                  <a:pt x="1467439" y="1227164"/>
                </a:lnTo>
                <a:lnTo>
                  <a:pt x="1471504" y="1222286"/>
                </a:lnTo>
                <a:lnTo>
                  <a:pt x="1461748" y="1214155"/>
                </a:lnTo>
                <a:close/>
              </a:path>
              <a:path w="1518284" h="1265554">
                <a:moveTo>
                  <a:pt x="1484109" y="1187326"/>
                </a:moveTo>
                <a:lnTo>
                  <a:pt x="1461748" y="1214155"/>
                </a:lnTo>
                <a:lnTo>
                  <a:pt x="1471504" y="1222286"/>
                </a:lnTo>
                <a:lnTo>
                  <a:pt x="1467439" y="1227164"/>
                </a:lnTo>
                <a:lnTo>
                  <a:pt x="1501534" y="1227164"/>
                </a:lnTo>
                <a:lnTo>
                  <a:pt x="1484109" y="1187326"/>
                </a:lnTo>
                <a:close/>
              </a:path>
              <a:path w="1518284" h="1265554">
                <a:moveTo>
                  <a:pt x="60568" y="46346"/>
                </a:moveTo>
                <a:lnTo>
                  <a:pt x="56502" y="51224"/>
                </a:lnTo>
                <a:lnTo>
                  <a:pt x="1457683" y="1219033"/>
                </a:lnTo>
                <a:lnTo>
                  <a:pt x="1461748" y="1214155"/>
                </a:lnTo>
                <a:lnTo>
                  <a:pt x="60568" y="46346"/>
                </a:lnTo>
                <a:close/>
              </a:path>
              <a:path w="1518284" h="1265554">
                <a:moveTo>
                  <a:pt x="0" y="0"/>
                </a:moveTo>
                <a:lnTo>
                  <a:pt x="34142" y="78052"/>
                </a:lnTo>
                <a:lnTo>
                  <a:pt x="56502" y="51224"/>
                </a:lnTo>
                <a:lnTo>
                  <a:pt x="46743" y="43091"/>
                </a:lnTo>
                <a:lnTo>
                  <a:pt x="50808" y="38213"/>
                </a:lnTo>
                <a:lnTo>
                  <a:pt x="67347" y="38213"/>
                </a:lnTo>
                <a:lnTo>
                  <a:pt x="82928" y="19518"/>
                </a:lnTo>
                <a:lnTo>
                  <a:pt x="0" y="0"/>
                </a:lnTo>
                <a:close/>
              </a:path>
              <a:path w="1518284" h="1265554">
                <a:moveTo>
                  <a:pt x="50808" y="38213"/>
                </a:moveTo>
                <a:lnTo>
                  <a:pt x="46743" y="43091"/>
                </a:lnTo>
                <a:lnTo>
                  <a:pt x="56502" y="51224"/>
                </a:lnTo>
                <a:lnTo>
                  <a:pt x="60568" y="46346"/>
                </a:lnTo>
                <a:lnTo>
                  <a:pt x="50808" y="38213"/>
                </a:lnTo>
                <a:close/>
              </a:path>
              <a:path w="1518284" h="1265554">
                <a:moveTo>
                  <a:pt x="67347" y="38213"/>
                </a:moveTo>
                <a:lnTo>
                  <a:pt x="50808" y="38213"/>
                </a:lnTo>
                <a:lnTo>
                  <a:pt x="60568" y="46346"/>
                </a:lnTo>
                <a:lnTo>
                  <a:pt x="67347" y="38213"/>
                </a:lnTo>
                <a:close/>
              </a:path>
            </a:pathLst>
          </a:custGeom>
          <a:solidFill>
            <a:srgbClr val="F6980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754879" y="1438655"/>
            <a:ext cx="902208" cy="90220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406751" y="1851479"/>
            <a:ext cx="3350895" cy="1414780"/>
          </a:xfrm>
          <a:custGeom>
            <a:avLst/>
            <a:gdLst/>
            <a:ahLst/>
            <a:cxnLst/>
            <a:rect l="l" t="t" r="r" b="b"/>
            <a:pathLst>
              <a:path w="3350895" h="1414779">
                <a:moveTo>
                  <a:pt x="34925" y="1338315"/>
                </a:moveTo>
                <a:lnTo>
                  <a:pt x="0" y="1338315"/>
                </a:lnTo>
                <a:lnTo>
                  <a:pt x="38100" y="1414515"/>
                </a:lnTo>
                <a:lnTo>
                  <a:pt x="69850" y="1351015"/>
                </a:lnTo>
                <a:lnTo>
                  <a:pt x="34925" y="1351015"/>
                </a:lnTo>
                <a:lnTo>
                  <a:pt x="34925" y="1338315"/>
                </a:lnTo>
                <a:close/>
              </a:path>
              <a:path w="3350895" h="1414779">
                <a:moveTo>
                  <a:pt x="3274202" y="34925"/>
                </a:moveTo>
                <a:lnTo>
                  <a:pt x="34925" y="34925"/>
                </a:lnTo>
                <a:lnTo>
                  <a:pt x="34925" y="1351015"/>
                </a:lnTo>
                <a:lnTo>
                  <a:pt x="41275" y="1351015"/>
                </a:lnTo>
                <a:lnTo>
                  <a:pt x="41275" y="41275"/>
                </a:lnTo>
                <a:lnTo>
                  <a:pt x="38100" y="41275"/>
                </a:lnTo>
                <a:lnTo>
                  <a:pt x="41275" y="38100"/>
                </a:lnTo>
                <a:lnTo>
                  <a:pt x="3274202" y="38100"/>
                </a:lnTo>
                <a:lnTo>
                  <a:pt x="3274202" y="34925"/>
                </a:lnTo>
                <a:close/>
              </a:path>
              <a:path w="3350895" h="1414779">
                <a:moveTo>
                  <a:pt x="76200" y="1338315"/>
                </a:moveTo>
                <a:lnTo>
                  <a:pt x="41275" y="1338315"/>
                </a:lnTo>
                <a:lnTo>
                  <a:pt x="41275" y="1351015"/>
                </a:lnTo>
                <a:lnTo>
                  <a:pt x="69850" y="1351015"/>
                </a:lnTo>
                <a:lnTo>
                  <a:pt x="76200" y="1338315"/>
                </a:lnTo>
                <a:close/>
              </a:path>
              <a:path w="3350895" h="1414779">
                <a:moveTo>
                  <a:pt x="3274202" y="0"/>
                </a:moveTo>
                <a:lnTo>
                  <a:pt x="3274202" y="76200"/>
                </a:lnTo>
                <a:lnTo>
                  <a:pt x="3344052" y="41275"/>
                </a:lnTo>
                <a:lnTo>
                  <a:pt x="3286904" y="41275"/>
                </a:lnTo>
                <a:lnTo>
                  <a:pt x="3286904" y="34925"/>
                </a:lnTo>
                <a:lnTo>
                  <a:pt x="3344052" y="34925"/>
                </a:lnTo>
                <a:lnTo>
                  <a:pt x="3274202" y="0"/>
                </a:lnTo>
                <a:close/>
              </a:path>
              <a:path w="3350895" h="1414779">
                <a:moveTo>
                  <a:pt x="41275" y="38100"/>
                </a:moveTo>
                <a:lnTo>
                  <a:pt x="38100" y="41275"/>
                </a:lnTo>
                <a:lnTo>
                  <a:pt x="41275" y="41275"/>
                </a:lnTo>
                <a:lnTo>
                  <a:pt x="41275" y="38100"/>
                </a:lnTo>
                <a:close/>
              </a:path>
              <a:path w="3350895" h="1414779">
                <a:moveTo>
                  <a:pt x="3274202" y="38100"/>
                </a:moveTo>
                <a:lnTo>
                  <a:pt x="41275" y="38100"/>
                </a:lnTo>
                <a:lnTo>
                  <a:pt x="41275" y="41275"/>
                </a:lnTo>
                <a:lnTo>
                  <a:pt x="3274202" y="41275"/>
                </a:lnTo>
                <a:lnTo>
                  <a:pt x="3274202" y="38100"/>
                </a:lnTo>
                <a:close/>
              </a:path>
              <a:path w="3350895" h="1414779">
                <a:moveTo>
                  <a:pt x="3344052" y="34925"/>
                </a:moveTo>
                <a:lnTo>
                  <a:pt x="3286904" y="34925"/>
                </a:lnTo>
                <a:lnTo>
                  <a:pt x="3286904" y="41275"/>
                </a:lnTo>
                <a:lnTo>
                  <a:pt x="3344052" y="41275"/>
                </a:lnTo>
                <a:lnTo>
                  <a:pt x="3350402" y="38100"/>
                </a:lnTo>
                <a:lnTo>
                  <a:pt x="3344052" y="34925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990600" y="3294888"/>
            <a:ext cx="972312" cy="96926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045225" y="3936579"/>
            <a:ext cx="2604135" cy="76200"/>
          </a:xfrm>
          <a:custGeom>
            <a:avLst/>
            <a:gdLst/>
            <a:ahLst/>
            <a:cxnLst/>
            <a:rect l="l" t="t" r="r" b="b"/>
            <a:pathLst>
              <a:path w="2604135" h="76200">
                <a:moveTo>
                  <a:pt x="2527521" y="41275"/>
                </a:moveTo>
                <a:lnTo>
                  <a:pt x="2527473" y="76200"/>
                </a:lnTo>
                <a:lnTo>
                  <a:pt x="2597524" y="41292"/>
                </a:lnTo>
                <a:lnTo>
                  <a:pt x="2540215" y="41292"/>
                </a:lnTo>
                <a:lnTo>
                  <a:pt x="2527521" y="41275"/>
                </a:lnTo>
                <a:close/>
              </a:path>
              <a:path w="2604135" h="76200">
                <a:moveTo>
                  <a:pt x="2527529" y="34925"/>
                </a:moveTo>
                <a:lnTo>
                  <a:pt x="2527521" y="41275"/>
                </a:lnTo>
                <a:lnTo>
                  <a:pt x="2540215" y="41292"/>
                </a:lnTo>
                <a:lnTo>
                  <a:pt x="2540223" y="34942"/>
                </a:lnTo>
                <a:lnTo>
                  <a:pt x="2527529" y="34925"/>
                </a:lnTo>
                <a:close/>
              </a:path>
              <a:path w="2604135" h="76200">
                <a:moveTo>
                  <a:pt x="2527576" y="0"/>
                </a:moveTo>
                <a:lnTo>
                  <a:pt x="2527529" y="34925"/>
                </a:lnTo>
                <a:lnTo>
                  <a:pt x="2540223" y="34942"/>
                </a:lnTo>
                <a:lnTo>
                  <a:pt x="2540215" y="41292"/>
                </a:lnTo>
                <a:lnTo>
                  <a:pt x="2597524" y="41292"/>
                </a:lnTo>
                <a:lnTo>
                  <a:pt x="2603724" y="38202"/>
                </a:lnTo>
                <a:lnTo>
                  <a:pt x="2527576" y="0"/>
                </a:lnTo>
                <a:close/>
              </a:path>
              <a:path w="2604135" h="76200">
                <a:moveTo>
                  <a:pt x="8" y="31529"/>
                </a:moveTo>
                <a:lnTo>
                  <a:pt x="0" y="37879"/>
                </a:lnTo>
                <a:lnTo>
                  <a:pt x="2527521" y="41275"/>
                </a:lnTo>
                <a:lnTo>
                  <a:pt x="2527529" y="34925"/>
                </a:lnTo>
                <a:lnTo>
                  <a:pt x="8" y="31529"/>
                </a:lnTo>
                <a:close/>
              </a:path>
            </a:pathLst>
          </a:custGeom>
          <a:solidFill>
            <a:srgbClr val="5091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074882" y="4121053"/>
            <a:ext cx="2604135" cy="76200"/>
          </a:xfrm>
          <a:custGeom>
            <a:avLst/>
            <a:gdLst/>
            <a:ahLst/>
            <a:cxnLst/>
            <a:rect l="l" t="t" r="r" b="b"/>
            <a:pathLst>
              <a:path w="2604135" h="76200">
                <a:moveTo>
                  <a:pt x="2527521" y="41275"/>
                </a:moveTo>
                <a:lnTo>
                  <a:pt x="2527473" y="76200"/>
                </a:lnTo>
                <a:lnTo>
                  <a:pt x="2597524" y="41292"/>
                </a:lnTo>
                <a:lnTo>
                  <a:pt x="2540215" y="41292"/>
                </a:lnTo>
                <a:lnTo>
                  <a:pt x="2527521" y="41275"/>
                </a:lnTo>
                <a:close/>
              </a:path>
              <a:path w="2604135" h="76200">
                <a:moveTo>
                  <a:pt x="2527529" y="34925"/>
                </a:moveTo>
                <a:lnTo>
                  <a:pt x="2527521" y="41275"/>
                </a:lnTo>
                <a:lnTo>
                  <a:pt x="2540215" y="41292"/>
                </a:lnTo>
                <a:lnTo>
                  <a:pt x="2540223" y="34942"/>
                </a:lnTo>
                <a:lnTo>
                  <a:pt x="2527529" y="34925"/>
                </a:lnTo>
                <a:close/>
              </a:path>
              <a:path w="2604135" h="76200">
                <a:moveTo>
                  <a:pt x="2527576" y="0"/>
                </a:moveTo>
                <a:lnTo>
                  <a:pt x="2527529" y="34925"/>
                </a:lnTo>
                <a:lnTo>
                  <a:pt x="2540223" y="34942"/>
                </a:lnTo>
                <a:lnTo>
                  <a:pt x="2540215" y="41292"/>
                </a:lnTo>
                <a:lnTo>
                  <a:pt x="2597524" y="41292"/>
                </a:lnTo>
                <a:lnTo>
                  <a:pt x="2603724" y="38202"/>
                </a:lnTo>
                <a:lnTo>
                  <a:pt x="2527576" y="0"/>
                </a:lnTo>
                <a:close/>
              </a:path>
              <a:path w="2604135" h="76200">
                <a:moveTo>
                  <a:pt x="8" y="31529"/>
                </a:moveTo>
                <a:lnTo>
                  <a:pt x="0" y="37879"/>
                </a:lnTo>
                <a:lnTo>
                  <a:pt x="2527521" y="41275"/>
                </a:lnTo>
                <a:lnTo>
                  <a:pt x="2527529" y="34925"/>
                </a:lnTo>
                <a:lnTo>
                  <a:pt x="8" y="31529"/>
                </a:lnTo>
                <a:close/>
              </a:path>
            </a:pathLst>
          </a:custGeom>
          <a:solidFill>
            <a:srgbClr val="F6980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9982200" y="2307335"/>
            <a:ext cx="713231" cy="71323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9793559" y="1849628"/>
            <a:ext cx="10769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El</a:t>
            </a: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a</a:t>
            </a:r>
            <a:r>
              <a:rPr sz="1800" spc="-25" dirty="0">
                <a:solidFill>
                  <a:srgbClr val="444949"/>
                </a:solidFill>
                <a:latin typeface="Calibri"/>
                <a:cs typeface="Calibri"/>
              </a:rPr>
              <a:t>s</a:t>
            </a: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t</a:t>
            </a: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iCache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8038123" y="2633038"/>
            <a:ext cx="1944370" cy="234950"/>
          </a:xfrm>
          <a:custGeom>
            <a:avLst/>
            <a:gdLst/>
            <a:ahLst/>
            <a:cxnLst/>
            <a:rect l="l" t="t" r="r" b="b"/>
            <a:pathLst>
              <a:path w="1944370" h="234950">
                <a:moveTo>
                  <a:pt x="72548" y="158429"/>
                </a:moveTo>
                <a:lnTo>
                  <a:pt x="0" y="203090"/>
                </a:lnTo>
                <a:lnTo>
                  <a:pt x="79258" y="234334"/>
                </a:lnTo>
                <a:lnTo>
                  <a:pt x="76281" y="200662"/>
                </a:lnTo>
                <a:lnTo>
                  <a:pt x="63533" y="200662"/>
                </a:lnTo>
                <a:lnTo>
                  <a:pt x="62974" y="194337"/>
                </a:lnTo>
                <a:lnTo>
                  <a:pt x="75623" y="193219"/>
                </a:lnTo>
                <a:lnTo>
                  <a:pt x="72548" y="158429"/>
                </a:lnTo>
                <a:close/>
              </a:path>
              <a:path w="1944370" h="234950">
                <a:moveTo>
                  <a:pt x="75623" y="193219"/>
                </a:moveTo>
                <a:lnTo>
                  <a:pt x="62974" y="194337"/>
                </a:lnTo>
                <a:lnTo>
                  <a:pt x="63533" y="200662"/>
                </a:lnTo>
                <a:lnTo>
                  <a:pt x="76182" y="199544"/>
                </a:lnTo>
                <a:lnTo>
                  <a:pt x="75623" y="193219"/>
                </a:lnTo>
                <a:close/>
              </a:path>
              <a:path w="1944370" h="234950">
                <a:moveTo>
                  <a:pt x="76182" y="199544"/>
                </a:moveTo>
                <a:lnTo>
                  <a:pt x="63533" y="200662"/>
                </a:lnTo>
                <a:lnTo>
                  <a:pt x="76281" y="200662"/>
                </a:lnTo>
                <a:lnTo>
                  <a:pt x="76182" y="199544"/>
                </a:lnTo>
                <a:close/>
              </a:path>
              <a:path w="1944370" h="234950">
                <a:moveTo>
                  <a:pt x="1868159" y="34789"/>
                </a:moveTo>
                <a:lnTo>
                  <a:pt x="75623" y="193219"/>
                </a:lnTo>
                <a:lnTo>
                  <a:pt x="76182" y="199544"/>
                </a:lnTo>
                <a:lnTo>
                  <a:pt x="1868718" y="41115"/>
                </a:lnTo>
                <a:lnTo>
                  <a:pt x="1868159" y="34789"/>
                </a:lnTo>
                <a:close/>
              </a:path>
              <a:path w="1944370" h="234950">
                <a:moveTo>
                  <a:pt x="1940400" y="33671"/>
                </a:moveTo>
                <a:lnTo>
                  <a:pt x="1880811" y="33671"/>
                </a:lnTo>
                <a:lnTo>
                  <a:pt x="1881370" y="39997"/>
                </a:lnTo>
                <a:lnTo>
                  <a:pt x="1868718" y="41115"/>
                </a:lnTo>
                <a:lnTo>
                  <a:pt x="1871793" y="75904"/>
                </a:lnTo>
                <a:lnTo>
                  <a:pt x="1940400" y="33671"/>
                </a:lnTo>
                <a:close/>
              </a:path>
              <a:path w="1944370" h="234950">
                <a:moveTo>
                  <a:pt x="1880811" y="33671"/>
                </a:moveTo>
                <a:lnTo>
                  <a:pt x="1868159" y="34789"/>
                </a:lnTo>
                <a:lnTo>
                  <a:pt x="1868718" y="41115"/>
                </a:lnTo>
                <a:lnTo>
                  <a:pt x="1881370" y="39997"/>
                </a:lnTo>
                <a:lnTo>
                  <a:pt x="1880811" y="33671"/>
                </a:lnTo>
                <a:close/>
              </a:path>
              <a:path w="1944370" h="234950">
                <a:moveTo>
                  <a:pt x="1865085" y="0"/>
                </a:moveTo>
                <a:lnTo>
                  <a:pt x="1868159" y="34789"/>
                </a:lnTo>
                <a:lnTo>
                  <a:pt x="1880811" y="33671"/>
                </a:lnTo>
                <a:lnTo>
                  <a:pt x="1940400" y="33671"/>
                </a:lnTo>
                <a:lnTo>
                  <a:pt x="1944343" y="31244"/>
                </a:lnTo>
                <a:lnTo>
                  <a:pt x="1865085" y="0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9982200" y="4212335"/>
            <a:ext cx="713231" cy="71323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8028562" y="2932201"/>
            <a:ext cx="1954530" cy="1158875"/>
          </a:xfrm>
          <a:custGeom>
            <a:avLst/>
            <a:gdLst/>
            <a:ahLst/>
            <a:cxnLst/>
            <a:rect l="l" t="t" r="r" b="b"/>
            <a:pathLst>
              <a:path w="1954529" h="1158875">
                <a:moveTo>
                  <a:pt x="46118" y="1086676"/>
                </a:moveTo>
                <a:lnTo>
                  <a:pt x="0" y="1158308"/>
                </a:lnTo>
                <a:lnTo>
                  <a:pt x="84976" y="1152225"/>
                </a:lnTo>
                <a:lnTo>
                  <a:pt x="71004" y="1128655"/>
                </a:lnTo>
                <a:lnTo>
                  <a:pt x="56247" y="1128655"/>
                </a:lnTo>
                <a:lnTo>
                  <a:pt x="53009" y="1123193"/>
                </a:lnTo>
                <a:lnTo>
                  <a:pt x="63928" y="1116720"/>
                </a:lnTo>
                <a:lnTo>
                  <a:pt x="46118" y="1086676"/>
                </a:lnTo>
                <a:close/>
              </a:path>
              <a:path w="1954529" h="1158875">
                <a:moveTo>
                  <a:pt x="63928" y="1116720"/>
                </a:moveTo>
                <a:lnTo>
                  <a:pt x="53009" y="1123193"/>
                </a:lnTo>
                <a:lnTo>
                  <a:pt x="56247" y="1128655"/>
                </a:lnTo>
                <a:lnTo>
                  <a:pt x="67166" y="1122181"/>
                </a:lnTo>
                <a:lnTo>
                  <a:pt x="63928" y="1116720"/>
                </a:lnTo>
                <a:close/>
              </a:path>
              <a:path w="1954529" h="1158875">
                <a:moveTo>
                  <a:pt x="67166" y="1122181"/>
                </a:moveTo>
                <a:lnTo>
                  <a:pt x="56247" y="1128655"/>
                </a:lnTo>
                <a:lnTo>
                  <a:pt x="71004" y="1128655"/>
                </a:lnTo>
                <a:lnTo>
                  <a:pt x="67166" y="1122181"/>
                </a:lnTo>
                <a:close/>
              </a:path>
              <a:path w="1954529" h="1158875">
                <a:moveTo>
                  <a:pt x="1886737" y="36126"/>
                </a:moveTo>
                <a:lnTo>
                  <a:pt x="63928" y="1116720"/>
                </a:lnTo>
                <a:lnTo>
                  <a:pt x="67166" y="1122181"/>
                </a:lnTo>
                <a:lnTo>
                  <a:pt x="1889975" y="41589"/>
                </a:lnTo>
                <a:lnTo>
                  <a:pt x="1886737" y="36126"/>
                </a:lnTo>
                <a:close/>
              </a:path>
              <a:path w="1954529" h="1158875">
                <a:moveTo>
                  <a:pt x="1934813" y="29651"/>
                </a:moveTo>
                <a:lnTo>
                  <a:pt x="1897659" y="29651"/>
                </a:lnTo>
                <a:lnTo>
                  <a:pt x="1900897" y="35114"/>
                </a:lnTo>
                <a:lnTo>
                  <a:pt x="1889975" y="41589"/>
                </a:lnTo>
                <a:lnTo>
                  <a:pt x="1907785" y="71631"/>
                </a:lnTo>
                <a:lnTo>
                  <a:pt x="1934813" y="29651"/>
                </a:lnTo>
                <a:close/>
              </a:path>
              <a:path w="1954529" h="1158875">
                <a:moveTo>
                  <a:pt x="1897659" y="29651"/>
                </a:moveTo>
                <a:lnTo>
                  <a:pt x="1886737" y="36126"/>
                </a:lnTo>
                <a:lnTo>
                  <a:pt x="1889975" y="41589"/>
                </a:lnTo>
                <a:lnTo>
                  <a:pt x="1900897" y="35114"/>
                </a:lnTo>
                <a:lnTo>
                  <a:pt x="1897659" y="29651"/>
                </a:lnTo>
                <a:close/>
              </a:path>
              <a:path w="1954529" h="1158875">
                <a:moveTo>
                  <a:pt x="1953903" y="0"/>
                </a:moveTo>
                <a:lnTo>
                  <a:pt x="1868926" y="6083"/>
                </a:lnTo>
                <a:lnTo>
                  <a:pt x="1886737" y="36126"/>
                </a:lnTo>
                <a:lnTo>
                  <a:pt x="1897659" y="29651"/>
                </a:lnTo>
                <a:lnTo>
                  <a:pt x="1934813" y="29651"/>
                </a:lnTo>
                <a:lnTo>
                  <a:pt x="1953903" y="0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8023029" y="3072362"/>
            <a:ext cx="2036445" cy="2350770"/>
          </a:xfrm>
          <a:custGeom>
            <a:avLst/>
            <a:gdLst/>
            <a:ahLst/>
            <a:cxnLst/>
            <a:rect l="l" t="t" r="r" b="b"/>
            <a:pathLst>
              <a:path w="2036445" h="2350770">
                <a:moveTo>
                  <a:pt x="21089" y="2268007"/>
                </a:moveTo>
                <a:lnTo>
                  <a:pt x="0" y="2350550"/>
                </a:lnTo>
                <a:lnTo>
                  <a:pt x="78687" y="2317896"/>
                </a:lnTo>
                <a:lnTo>
                  <a:pt x="63384" y="2304641"/>
                </a:lnTo>
                <a:lnTo>
                  <a:pt x="43964" y="2304641"/>
                </a:lnTo>
                <a:lnTo>
                  <a:pt x="39164" y="2300483"/>
                </a:lnTo>
                <a:lnTo>
                  <a:pt x="47488" y="2290872"/>
                </a:lnTo>
                <a:lnTo>
                  <a:pt x="21089" y="2268007"/>
                </a:lnTo>
                <a:close/>
              </a:path>
              <a:path w="2036445" h="2350770">
                <a:moveTo>
                  <a:pt x="47488" y="2290872"/>
                </a:moveTo>
                <a:lnTo>
                  <a:pt x="39164" y="2300483"/>
                </a:lnTo>
                <a:lnTo>
                  <a:pt x="43964" y="2304641"/>
                </a:lnTo>
                <a:lnTo>
                  <a:pt x="52288" y="2295030"/>
                </a:lnTo>
                <a:lnTo>
                  <a:pt x="47488" y="2290872"/>
                </a:lnTo>
                <a:close/>
              </a:path>
              <a:path w="2036445" h="2350770">
                <a:moveTo>
                  <a:pt x="52288" y="2295030"/>
                </a:moveTo>
                <a:lnTo>
                  <a:pt x="43964" y="2304641"/>
                </a:lnTo>
                <a:lnTo>
                  <a:pt x="63384" y="2304641"/>
                </a:lnTo>
                <a:lnTo>
                  <a:pt x="52288" y="2295030"/>
                </a:lnTo>
                <a:close/>
              </a:path>
              <a:path w="2036445" h="2350770">
                <a:moveTo>
                  <a:pt x="1983665" y="55519"/>
                </a:moveTo>
                <a:lnTo>
                  <a:pt x="47488" y="2290872"/>
                </a:lnTo>
                <a:lnTo>
                  <a:pt x="52288" y="2295030"/>
                </a:lnTo>
                <a:lnTo>
                  <a:pt x="1988464" y="59676"/>
                </a:lnTo>
                <a:lnTo>
                  <a:pt x="1983665" y="55519"/>
                </a:lnTo>
                <a:close/>
              </a:path>
              <a:path w="2036445" h="2350770">
                <a:moveTo>
                  <a:pt x="2024220" y="45921"/>
                </a:moveTo>
                <a:lnTo>
                  <a:pt x="1991978" y="45921"/>
                </a:lnTo>
                <a:lnTo>
                  <a:pt x="1996777" y="50078"/>
                </a:lnTo>
                <a:lnTo>
                  <a:pt x="1988464" y="59676"/>
                </a:lnTo>
                <a:lnTo>
                  <a:pt x="2014863" y="82542"/>
                </a:lnTo>
                <a:lnTo>
                  <a:pt x="2024220" y="45921"/>
                </a:lnTo>
                <a:close/>
              </a:path>
              <a:path w="2036445" h="2350770">
                <a:moveTo>
                  <a:pt x="1991978" y="45921"/>
                </a:moveTo>
                <a:lnTo>
                  <a:pt x="1983665" y="55519"/>
                </a:lnTo>
                <a:lnTo>
                  <a:pt x="1988464" y="59676"/>
                </a:lnTo>
                <a:lnTo>
                  <a:pt x="1996777" y="50078"/>
                </a:lnTo>
                <a:lnTo>
                  <a:pt x="1991978" y="45921"/>
                </a:lnTo>
                <a:close/>
              </a:path>
              <a:path w="2036445" h="2350770">
                <a:moveTo>
                  <a:pt x="2035954" y="0"/>
                </a:moveTo>
                <a:lnTo>
                  <a:pt x="1957266" y="32652"/>
                </a:lnTo>
                <a:lnTo>
                  <a:pt x="1983665" y="55519"/>
                </a:lnTo>
                <a:lnTo>
                  <a:pt x="1991978" y="45921"/>
                </a:lnTo>
                <a:lnTo>
                  <a:pt x="2024220" y="45921"/>
                </a:lnTo>
                <a:lnTo>
                  <a:pt x="2035954" y="0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10137723" y="4952492"/>
            <a:ext cx="395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R</a:t>
            </a: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DS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8038123" y="2976291"/>
            <a:ext cx="1944370" cy="1593215"/>
          </a:xfrm>
          <a:custGeom>
            <a:avLst/>
            <a:gdLst/>
            <a:ahLst/>
            <a:cxnLst/>
            <a:rect l="l" t="t" r="r" b="b"/>
            <a:pathLst>
              <a:path w="1944370" h="1593214">
                <a:moveTo>
                  <a:pt x="1883387" y="1547144"/>
                </a:moveTo>
                <a:lnTo>
                  <a:pt x="1861253" y="1574159"/>
                </a:lnTo>
                <a:lnTo>
                  <a:pt x="1944343" y="1592980"/>
                </a:lnTo>
                <a:lnTo>
                  <a:pt x="1927433" y="1555191"/>
                </a:lnTo>
                <a:lnTo>
                  <a:pt x="1893209" y="1555191"/>
                </a:lnTo>
                <a:lnTo>
                  <a:pt x="1883387" y="1547144"/>
                </a:lnTo>
                <a:close/>
              </a:path>
              <a:path w="1944370" h="1593214">
                <a:moveTo>
                  <a:pt x="1887412" y="1542231"/>
                </a:moveTo>
                <a:lnTo>
                  <a:pt x="1883387" y="1547144"/>
                </a:lnTo>
                <a:lnTo>
                  <a:pt x="1893209" y="1555191"/>
                </a:lnTo>
                <a:lnTo>
                  <a:pt x="1897233" y="1550278"/>
                </a:lnTo>
                <a:lnTo>
                  <a:pt x="1887412" y="1542231"/>
                </a:lnTo>
                <a:close/>
              </a:path>
              <a:path w="1944370" h="1593214">
                <a:moveTo>
                  <a:pt x="1909545" y="1515216"/>
                </a:moveTo>
                <a:lnTo>
                  <a:pt x="1887412" y="1542231"/>
                </a:lnTo>
                <a:lnTo>
                  <a:pt x="1897233" y="1550278"/>
                </a:lnTo>
                <a:lnTo>
                  <a:pt x="1893209" y="1555191"/>
                </a:lnTo>
                <a:lnTo>
                  <a:pt x="1927433" y="1555191"/>
                </a:lnTo>
                <a:lnTo>
                  <a:pt x="1909545" y="1515216"/>
                </a:lnTo>
                <a:close/>
              </a:path>
              <a:path w="1944370" h="1593214">
                <a:moveTo>
                  <a:pt x="60955" y="45835"/>
                </a:moveTo>
                <a:lnTo>
                  <a:pt x="56930" y="50747"/>
                </a:lnTo>
                <a:lnTo>
                  <a:pt x="1883387" y="1547144"/>
                </a:lnTo>
                <a:lnTo>
                  <a:pt x="1887412" y="1542231"/>
                </a:lnTo>
                <a:lnTo>
                  <a:pt x="60955" y="45835"/>
                </a:lnTo>
                <a:close/>
              </a:path>
              <a:path w="1944370" h="1593214">
                <a:moveTo>
                  <a:pt x="0" y="0"/>
                </a:moveTo>
                <a:lnTo>
                  <a:pt x="34796" y="77763"/>
                </a:lnTo>
                <a:lnTo>
                  <a:pt x="56930" y="50747"/>
                </a:lnTo>
                <a:lnTo>
                  <a:pt x="47109" y="42701"/>
                </a:lnTo>
                <a:lnTo>
                  <a:pt x="51134" y="37788"/>
                </a:lnTo>
                <a:lnTo>
                  <a:pt x="67547" y="37788"/>
                </a:lnTo>
                <a:lnTo>
                  <a:pt x="83088" y="18820"/>
                </a:lnTo>
                <a:lnTo>
                  <a:pt x="0" y="0"/>
                </a:lnTo>
                <a:close/>
              </a:path>
              <a:path w="1944370" h="1593214">
                <a:moveTo>
                  <a:pt x="51134" y="37788"/>
                </a:moveTo>
                <a:lnTo>
                  <a:pt x="47109" y="42701"/>
                </a:lnTo>
                <a:lnTo>
                  <a:pt x="56930" y="50747"/>
                </a:lnTo>
                <a:lnTo>
                  <a:pt x="60955" y="45835"/>
                </a:lnTo>
                <a:lnTo>
                  <a:pt x="51134" y="37788"/>
                </a:lnTo>
                <a:close/>
              </a:path>
              <a:path w="1944370" h="1593214">
                <a:moveTo>
                  <a:pt x="67547" y="37788"/>
                </a:moveTo>
                <a:lnTo>
                  <a:pt x="51134" y="37788"/>
                </a:lnTo>
                <a:lnTo>
                  <a:pt x="60955" y="45835"/>
                </a:lnTo>
                <a:lnTo>
                  <a:pt x="67547" y="37788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8822360" y="4367276"/>
            <a:ext cx="10617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444949"/>
                </a:solidFill>
                <a:latin typeface="Calibri"/>
                <a:cs typeface="Calibri"/>
              </a:rPr>
              <a:t>Read/write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9094236" y="2352547"/>
            <a:ext cx="5613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solidFill>
                  <a:srgbClr val="444949"/>
                </a:solidFill>
                <a:latin typeface="Calibri"/>
                <a:cs typeface="Calibri"/>
              </a:rPr>
              <a:t>c</a:t>
            </a: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ac</a:t>
            </a:r>
            <a:r>
              <a:rPr sz="1800" spc="5" dirty="0">
                <a:solidFill>
                  <a:srgbClr val="444949"/>
                </a:solidFill>
                <a:latin typeface="Calibri"/>
                <a:cs typeface="Calibri"/>
              </a:rPr>
              <a:t>h</a:t>
            </a: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9818918" y="3410204"/>
            <a:ext cx="15792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444949"/>
                </a:solidFill>
                <a:latin typeface="Calibri"/>
                <a:cs typeface="Calibri"/>
              </a:rPr>
              <a:t>Read from</a:t>
            </a:r>
            <a:r>
              <a:rPr sz="1800" spc="-5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cache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9131120" y="2977388"/>
            <a:ext cx="2749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h</a:t>
            </a: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i</a:t>
            </a: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t</a:t>
            </a:r>
            <a:endParaRPr sz="18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41617928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1892" y="6464300"/>
            <a:ext cx="127698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16939" y="72644"/>
            <a:ext cx="7538720" cy="1298575"/>
          </a:xfrm>
          <a:prstGeom prst="rect">
            <a:avLst/>
          </a:prstGeom>
        </p:spPr>
        <p:txBody>
          <a:bodyPr vert="horz" wrap="square" lIns="0" tIns="87630" rIns="0" bIns="0" rtlCol="0">
            <a:spAutoFit/>
          </a:bodyPr>
          <a:lstStyle/>
          <a:p>
            <a:pPr marL="12700" marR="5080">
              <a:lnSpc>
                <a:spcPts val="4750"/>
              </a:lnSpc>
              <a:spcBef>
                <a:spcPts val="690"/>
              </a:spcBef>
            </a:pPr>
            <a:r>
              <a:rPr spc="-60" dirty="0"/>
              <a:t>Stateful </a:t>
            </a:r>
            <a:r>
              <a:rPr spc="-105" dirty="0"/>
              <a:t>Web </a:t>
            </a:r>
            <a:r>
              <a:rPr spc="-35" dirty="0"/>
              <a:t>App:</a:t>
            </a:r>
            <a:r>
              <a:rPr spc="-910" dirty="0"/>
              <a:t> </a:t>
            </a:r>
            <a:r>
              <a:rPr spc="-85" dirty="0"/>
              <a:t>MyClothes.com  </a:t>
            </a:r>
            <a:r>
              <a:rPr spc="-95" dirty="0"/>
              <a:t>Multi </a:t>
            </a:r>
            <a:r>
              <a:rPr spc="-30" dirty="0"/>
              <a:t>AZ </a:t>
            </a:r>
            <a:r>
              <a:rPr spc="-5" dirty="0"/>
              <a:t>– </a:t>
            </a:r>
            <a:r>
              <a:rPr spc="-45" dirty="0"/>
              <a:t>Survive</a:t>
            </a:r>
            <a:r>
              <a:rPr spc="-135" dirty="0"/>
              <a:t> </a:t>
            </a:r>
            <a:r>
              <a:rPr spc="-95" dirty="0"/>
              <a:t>disasters</a:t>
            </a:r>
          </a:p>
        </p:txBody>
      </p:sp>
      <p:sp>
        <p:nvSpPr>
          <p:cNvPr id="5" name="object 5"/>
          <p:cNvSpPr/>
          <p:nvPr/>
        </p:nvSpPr>
        <p:spPr>
          <a:xfrm>
            <a:off x="2074884" y="3783777"/>
            <a:ext cx="2604135" cy="76200"/>
          </a:xfrm>
          <a:custGeom>
            <a:avLst/>
            <a:gdLst/>
            <a:ahLst/>
            <a:cxnLst/>
            <a:rect l="l" t="t" r="r" b="b"/>
            <a:pathLst>
              <a:path w="2604135" h="76200">
                <a:moveTo>
                  <a:pt x="2527520" y="41274"/>
                </a:moveTo>
                <a:lnTo>
                  <a:pt x="2527473" y="76200"/>
                </a:lnTo>
                <a:lnTo>
                  <a:pt x="2597524" y="41291"/>
                </a:lnTo>
                <a:lnTo>
                  <a:pt x="2540214" y="41291"/>
                </a:lnTo>
                <a:lnTo>
                  <a:pt x="2527520" y="41274"/>
                </a:lnTo>
                <a:close/>
              </a:path>
              <a:path w="2604135" h="76200">
                <a:moveTo>
                  <a:pt x="2527529" y="34924"/>
                </a:moveTo>
                <a:lnTo>
                  <a:pt x="2527520" y="41274"/>
                </a:lnTo>
                <a:lnTo>
                  <a:pt x="2540214" y="41291"/>
                </a:lnTo>
                <a:lnTo>
                  <a:pt x="2540223" y="34941"/>
                </a:lnTo>
                <a:lnTo>
                  <a:pt x="2527529" y="34924"/>
                </a:lnTo>
                <a:close/>
              </a:path>
              <a:path w="2604135" h="76200">
                <a:moveTo>
                  <a:pt x="2527575" y="0"/>
                </a:moveTo>
                <a:lnTo>
                  <a:pt x="2527529" y="34924"/>
                </a:lnTo>
                <a:lnTo>
                  <a:pt x="2540223" y="34941"/>
                </a:lnTo>
                <a:lnTo>
                  <a:pt x="2540214" y="41291"/>
                </a:lnTo>
                <a:lnTo>
                  <a:pt x="2597524" y="41291"/>
                </a:lnTo>
                <a:lnTo>
                  <a:pt x="2603724" y="38201"/>
                </a:lnTo>
                <a:lnTo>
                  <a:pt x="2527575" y="0"/>
                </a:lnTo>
                <a:close/>
              </a:path>
              <a:path w="2604135" h="76200">
                <a:moveTo>
                  <a:pt x="7" y="31527"/>
                </a:moveTo>
                <a:lnTo>
                  <a:pt x="0" y="37877"/>
                </a:lnTo>
                <a:lnTo>
                  <a:pt x="2527520" y="41274"/>
                </a:lnTo>
                <a:lnTo>
                  <a:pt x="2527529" y="34924"/>
                </a:lnTo>
                <a:lnTo>
                  <a:pt x="7" y="31527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675632" y="3313176"/>
            <a:ext cx="1021080" cy="10180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302640" y="2672862"/>
            <a:ext cx="1761489" cy="2440940"/>
          </a:xfrm>
          <a:custGeom>
            <a:avLst/>
            <a:gdLst/>
            <a:ahLst/>
            <a:cxnLst/>
            <a:rect l="l" t="t" r="r" b="b"/>
            <a:pathLst>
              <a:path w="1761489" h="2440940">
                <a:moveTo>
                  <a:pt x="0" y="0"/>
                </a:moveTo>
                <a:lnTo>
                  <a:pt x="1760872" y="0"/>
                </a:lnTo>
                <a:lnTo>
                  <a:pt x="1760872" y="2440945"/>
                </a:lnTo>
                <a:lnTo>
                  <a:pt x="0" y="2440945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A5A5A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921139" y="2742692"/>
            <a:ext cx="524510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b="1" spc="-5" dirty="0">
                <a:solidFill>
                  <a:srgbClr val="A5A5A5"/>
                </a:solidFill>
                <a:latin typeface="Calibri"/>
                <a:cs typeface="Calibri"/>
              </a:rPr>
              <a:t>Multi</a:t>
            </a:r>
            <a:r>
              <a:rPr sz="1100" b="1" spc="-50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100" b="1" spc="-5" dirty="0">
                <a:solidFill>
                  <a:srgbClr val="A5A5A5"/>
                </a:solidFill>
                <a:latin typeface="Calibri"/>
                <a:cs typeface="Calibri"/>
              </a:rPr>
              <a:t>AZ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881965" y="2308683"/>
            <a:ext cx="1761489" cy="1011555"/>
          </a:xfrm>
          <a:custGeom>
            <a:avLst/>
            <a:gdLst/>
            <a:ahLst/>
            <a:cxnLst/>
            <a:rect l="l" t="t" r="r" b="b"/>
            <a:pathLst>
              <a:path w="1761490" h="1011554">
                <a:moveTo>
                  <a:pt x="0" y="0"/>
                </a:moveTo>
                <a:lnTo>
                  <a:pt x="1760872" y="0"/>
                </a:lnTo>
                <a:lnTo>
                  <a:pt x="1760872" y="1011292"/>
                </a:lnTo>
                <a:lnTo>
                  <a:pt x="0" y="1011292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A5A5A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7236938" y="2376932"/>
            <a:ext cx="1050925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5" dirty="0">
                <a:solidFill>
                  <a:srgbClr val="A5A5A5"/>
                </a:solidFill>
                <a:latin typeface="Calibri"/>
                <a:cs typeface="Calibri"/>
              </a:rPr>
              <a:t>Availability zone</a:t>
            </a:r>
            <a:r>
              <a:rPr sz="1100" spc="-5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A5A5A5"/>
                </a:solidFill>
                <a:latin typeface="Calibri"/>
                <a:cs typeface="Calibri"/>
              </a:rPr>
              <a:t>1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7403592" y="3776471"/>
            <a:ext cx="627888" cy="62788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755013" y="3839353"/>
            <a:ext cx="1650364" cy="278765"/>
          </a:xfrm>
          <a:custGeom>
            <a:avLst/>
            <a:gdLst/>
            <a:ahLst/>
            <a:cxnLst/>
            <a:rect l="l" t="t" r="r" b="b"/>
            <a:pathLst>
              <a:path w="1650365" h="278764">
                <a:moveTo>
                  <a:pt x="1573870" y="244067"/>
                </a:moveTo>
                <a:lnTo>
                  <a:pt x="1569178" y="278676"/>
                </a:lnTo>
                <a:lnTo>
                  <a:pt x="1649806" y="251156"/>
                </a:lnTo>
                <a:lnTo>
                  <a:pt x="1641909" y="245772"/>
                </a:lnTo>
                <a:lnTo>
                  <a:pt x="1586454" y="245772"/>
                </a:lnTo>
                <a:lnTo>
                  <a:pt x="1573870" y="244067"/>
                </a:lnTo>
                <a:close/>
              </a:path>
              <a:path w="1650365" h="278764">
                <a:moveTo>
                  <a:pt x="1574722" y="237774"/>
                </a:moveTo>
                <a:lnTo>
                  <a:pt x="1573870" y="244067"/>
                </a:lnTo>
                <a:lnTo>
                  <a:pt x="1586454" y="245772"/>
                </a:lnTo>
                <a:lnTo>
                  <a:pt x="1587308" y="239480"/>
                </a:lnTo>
                <a:lnTo>
                  <a:pt x="1574722" y="237774"/>
                </a:lnTo>
                <a:close/>
              </a:path>
              <a:path w="1650365" h="278764">
                <a:moveTo>
                  <a:pt x="1579413" y="203165"/>
                </a:moveTo>
                <a:lnTo>
                  <a:pt x="1574722" y="237774"/>
                </a:lnTo>
                <a:lnTo>
                  <a:pt x="1587308" y="239480"/>
                </a:lnTo>
                <a:lnTo>
                  <a:pt x="1586454" y="245772"/>
                </a:lnTo>
                <a:lnTo>
                  <a:pt x="1641909" y="245772"/>
                </a:lnTo>
                <a:lnTo>
                  <a:pt x="1579413" y="203165"/>
                </a:lnTo>
                <a:close/>
              </a:path>
              <a:path w="1650365" h="278764">
                <a:moveTo>
                  <a:pt x="75935" y="34607"/>
                </a:moveTo>
                <a:lnTo>
                  <a:pt x="75082" y="40900"/>
                </a:lnTo>
                <a:lnTo>
                  <a:pt x="1573870" y="244067"/>
                </a:lnTo>
                <a:lnTo>
                  <a:pt x="1574722" y="237774"/>
                </a:lnTo>
                <a:lnTo>
                  <a:pt x="75935" y="34607"/>
                </a:lnTo>
                <a:close/>
              </a:path>
              <a:path w="1650365" h="278764">
                <a:moveTo>
                  <a:pt x="80627" y="0"/>
                </a:moveTo>
                <a:lnTo>
                  <a:pt x="0" y="27518"/>
                </a:lnTo>
                <a:lnTo>
                  <a:pt x="70391" y="75509"/>
                </a:lnTo>
                <a:lnTo>
                  <a:pt x="75082" y="40900"/>
                </a:lnTo>
                <a:lnTo>
                  <a:pt x="62500" y="39194"/>
                </a:lnTo>
                <a:lnTo>
                  <a:pt x="63353" y="32901"/>
                </a:lnTo>
                <a:lnTo>
                  <a:pt x="76166" y="32901"/>
                </a:lnTo>
                <a:lnTo>
                  <a:pt x="80627" y="0"/>
                </a:lnTo>
                <a:close/>
              </a:path>
              <a:path w="1650365" h="278764">
                <a:moveTo>
                  <a:pt x="63353" y="32901"/>
                </a:moveTo>
                <a:lnTo>
                  <a:pt x="62500" y="39194"/>
                </a:lnTo>
                <a:lnTo>
                  <a:pt x="75082" y="40900"/>
                </a:lnTo>
                <a:lnTo>
                  <a:pt x="75935" y="34607"/>
                </a:lnTo>
                <a:lnTo>
                  <a:pt x="63353" y="32901"/>
                </a:lnTo>
                <a:close/>
              </a:path>
              <a:path w="1650365" h="278764">
                <a:moveTo>
                  <a:pt x="76166" y="32901"/>
                </a:moveTo>
                <a:lnTo>
                  <a:pt x="63353" y="32901"/>
                </a:lnTo>
                <a:lnTo>
                  <a:pt x="75935" y="34607"/>
                </a:lnTo>
                <a:lnTo>
                  <a:pt x="76166" y="32901"/>
                </a:lnTo>
                <a:close/>
              </a:path>
            </a:pathLst>
          </a:custGeom>
          <a:solidFill>
            <a:srgbClr val="5091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656518" y="1758462"/>
            <a:ext cx="2145030" cy="4333240"/>
          </a:xfrm>
          <a:custGeom>
            <a:avLst/>
            <a:gdLst/>
            <a:ahLst/>
            <a:cxnLst/>
            <a:rect l="l" t="t" r="r" b="b"/>
            <a:pathLst>
              <a:path w="2145029" h="4333240">
                <a:moveTo>
                  <a:pt x="0" y="0"/>
                </a:moveTo>
                <a:lnTo>
                  <a:pt x="2144404" y="0"/>
                </a:lnTo>
                <a:lnTo>
                  <a:pt x="2144404" y="4332850"/>
                </a:lnTo>
                <a:lnTo>
                  <a:pt x="0" y="433285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D8661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7185794" y="1995932"/>
            <a:ext cx="1086485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5" dirty="0">
                <a:solidFill>
                  <a:srgbClr val="D86613"/>
                </a:solidFill>
                <a:latin typeface="Calibri"/>
                <a:cs typeface="Calibri"/>
              </a:rPr>
              <a:t>Auto Scaling</a:t>
            </a:r>
            <a:r>
              <a:rPr sz="1100" spc="-80" dirty="0">
                <a:solidFill>
                  <a:srgbClr val="D86613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solidFill>
                  <a:srgbClr val="D86613"/>
                </a:solidFill>
                <a:latin typeface="Calibri"/>
                <a:cs typeface="Calibri"/>
              </a:rPr>
              <a:t>group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8436864" y="1767839"/>
            <a:ext cx="280416" cy="28041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885745" y="3442647"/>
            <a:ext cx="1761489" cy="1213485"/>
          </a:xfrm>
          <a:custGeom>
            <a:avLst/>
            <a:gdLst/>
            <a:ahLst/>
            <a:cxnLst/>
            <a:rect l="l" t="t" r="r" b="b"/>
            <a:pathLst>
              <a:path w="1761490" h="1213485">
                <a:moveTo>
                  <a:pt x="0" y="0"/>
                </a:moveTo>
                <a:lnTo>
                  <a:pt x="1760872" y="0"/>
                </a:lnTo>
                <a:lnTo>
                  <a:pt x="1760872" y="1213261"/>
                </a:lnTo>
                <a:lnTo>
                  <a:pt x="0" y="1213261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A5A5A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7240719" y="3510788"/>
            <a:ext cx="1050925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5" dirty="0">
                <a:solidFill>
                  <a:srgbClr val="A5A5A5"/>
                </a:solidFill>
                <a:latin typeface="Calibri"/>
                <a:cs typeface="Calibri"/>
              </a:rPr>
              <a:t>Availability zone</a:t>
            </a:r>
            <a:r>
              <a:rPr sz="1100" spc="-5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A5A5A5"/>
                </a:solidFill>
                <a:latin typeface="Calibri"/>
                <a:cs typeface="Calibri"/>
              </a:rPr>
              <a:t>2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6881965" y="4738371"/>
            <a:ext cx="1761489" cy="1195070"/>
          </a:xfrm>
          <a:custGeom>
            <a:avLst/>
            <a:gdLst/>
            <a:ahLst/>
            <a:cxnLst/>
            <a:rect l="l" t="t" r="r" b="b"/>
            <a:pathLst>
              <a:path w="1761490" h="1195070">
                <a:moveTo>
                  <a:pt x="0" y="0"/>
                </a:moveTo>
                <a:lnTo>
                  <a:pt x="1760872" y="0"/>
                </a:lnTo>
                <a:lnTo>
                  <a:pt x="1760872" y="1194988"/>
                </a:lnTo>
                <a:lnTo>
                  <a:pt x="0" y="1194988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A5A5A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7236938" y="4809235"/>
            <a:ext cx="105092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5" dirty="0">
                <a:solidFill>
                  <a:srgbClr val="A5A5A5"/>
                </a:solidFill>
                <a:latin typeface="Calibri"/>
                <a:cs typeface="Calibri"/>
              </a:rPr>
              <a:t>Availability zone</a:t>
            </a:r>
            <a:r>
              <a:rPr sz="1100" spc="-5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A5A5A5"/>
                </a:solidFill>
                <a:latin typeface="Calibri"/>
                <a:cs typeface="Calibri"/>
              </a:rPr>
              <a:t>3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7403592" y="5111496"/>
            <a:ext cx="621792" cy="62179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418831" y="2526792"/>
            <a:ext cx="621792" cy="61874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755013" y="2834539"/>
            <a:ext cx="1664970" cy="797560"/>
          </a:xfrm>
          <a:custGeom>
            <a:avLst/>
            <a:gdLst/>
            <a:ahLst/>
            <a:cxnLst/>
            <a:rect l="l" t="t" r="r" b="b"/>
            <a:pathLst>
              <a:path w="1664970" h="797560">
                <a:moveTo>
                  <a:pt x="52379" y="728353"/>
                </a:moveTo>
                <a:lnTo>
                  <a:pt x="0" y="795543"/>
                </a:lnTo>
                <a:lnTo>
                  <a:pt x="85178" y="797133"/>
                </a:lnTo>
                <a:lnTo>
                  <a:pt x="72753" y="771076"/>
                </a:lnTo>
                <a:lnTo>
                  <a:pt x="58682" y="771076"/>
                </a:lnTo>
                <a:lnTo>
                  <a:pt x="55949" y="765345"/>
                </a:lnTo>
                <a:lnTo>
                  <a:pt x="67413" y="759878"/>
                </a:lnTo>
                <a:lnTo>
                  <a:pt x="52379" y="728353"/>
                </a:lnTo>
                <a:close/>
              </a:path>
              <a:path w="1664970" h="797560">
                <a:moveTo>
                  <a:pt x="67413" y="759878"/>
                </a:moveTo>
                <a:lnTo>
                  <a:pt x="55949" y="765345"/>
                </a:lnTo>
                <a:lnTo>
                  <a:pt x="58682" y="771076"/>
                </a:lnTo>
                <a:lnTo>
                  <a:pt x="70146" y="765610"/>
                </a:lnTo>
                <a:lnTo>
                  <a:pt x="67413" y="759878"/>
                </a:lnTo>
                <a:close/>
              </a:path>
              <a:path w="1664970" h="797560">
                <a:moveTo>
                  <a:pt x="70146" y="765610"/>
                </a:moveTo>
                <a:lnTo>
                  <a:pt x="58682" y="771076"/>
                </a:lnTo>
                <a:lnTo>
                  <a:pt x="72753" y="771076"/>
                </a:lnTo>
                <a:lnTo>
                  <a:pt x="70146" y="765610"/>
                </a:lnTo>
                <a:close/>
              </a:path>
              <a:path w="1664970" h="797560">
                <a:moveTo>
                  <a:pt x="1594754" y="31524"/>
                </a:moveTo>
                <a:lnTo>
                  <a:pt x="67413" y="759878"/>
                </a:lnTo>
                <a:lnTo>
                  <a:pt x="70146" y="765610"/>
                </a:lnTo>
                <a:lnTo>
                  <a:pt x="1597487" y="37255"/>
                </a:lnTo>
                <a:lnTo>
                  <a:pt x="1594754" y="31524"/>
                </a:lnTo>
                <a:close/>
              </a:path>
              <a:path w="1664970" h="797560">
                <a:moveTo>
                  <a:pt x="1645825" y="26057"/>
                </a:moveTo>
                <a:lnTo>
                  <a:pt x="1606217" y="26057"/>
                </a:lnTo>
                <a:lnTo>
                  <a:pt x="1608950" y="31789"/>
                </a:lnTo>
                <a:lnTo>
                  <a:pt x="1597487" y="37255"/>
                </a:lnTo>
                <a:lnTo>
                  <a:pt x="1612520" y="68779"/>
                </a:lnTo>
                <a:lnTo>
                  <a:pt x="1645825" y="26057"/>
                </a:lnTo>
                <a:close/>
              </a:path>
              <a:path w="1664970" h="797560">
                <a:moveTo>
                  <a:pt x="1606217" y="26057"/>
                </a:moveTo>
                <a:lnTo>
                  <a:pt x="1594754" y="31524"/>
                </a:lnTo>
                <a:lnTo>
                  <a:pt x="1597487" y="37255"/>
                </a:lnTo>
                <a:lnTo>
                  <a:pt x="1608950" y="31789"/>
                </a:lnTo>
                <a:lnTo>
                  <a:pt x="1606217" y="26057"/>
                </a:lnTo>
                <a:close/>
              </a:path>
              <a:path w="1664970" h="797560">
                <a:moveTo>
                  <a:pt x="1579721" y="0"/>
                </a:moveTo>
                <a:lnTo>
                  <a:pt x="1594754" y="31524"/>
                </a:lnTo>
                <a:lnTo>
                  <a:pt x="1606217" y="26057"/>
                </a:lnTo>
                <a:lnTo>
                  <a:pt x="1645825" y="26057"/>
                </a:lnTo>
                <a:lnTo>
                  <a:pt x="1664900" y="1590"/>
                </a:lnTo>
                <a:lnTo>
                  <a:pt x="1579721" y="0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755013" y="4157530"/>
            <a:ext cx="1518285" cy="1265555"/>
          </a:xfrm>
          <a:custGeom>
            <a:avLst/>
            <a:gdLst/>
            <a:ahLst/>
            <a:cxnLst/>
            <a:rect l="l" t="t" r="r" b="b"/>
            <a:pathLst>
              <a:path w="1518284" h="1265554">
                <a:moveTo>
                  <a:pt x="1457683" y="1219033"/>
                </a:moveTo>
                <a:lnTo>
                  <a:pt x="1435322" y="1245862"/>
                </a:lnTo>
                <a:lnTo>
                  <a:pt x="1518250" y="1265381"/>
                </a:lnTo>
                <a:lnTo>
                  <a:pt x="1501534" y="1227164"/>
                </a:lnTo>
                <a:lnTo>
                  <a:pt x="1467439" y="1227164"/>
                </a:lnTo>
                <a:lnTo>
                  <a:pt x="1457683" y="1219033"/>
                </a:lnTo>
                <a:close/>
              </a:path>
              <a:path w="1518284" h="1265554">
                <a:moveTo>
                  <a:pt x="1461748" y="1214155"/>
                </a:moveTo>
                <a:lnTo>
                  <a:pt x="1457683" y="1219033"/>
                </a:lnTo>
                <a:lnTo>
                  <a:pt x="1467439" y="1227164"/>
                </a:lnTo>
                <a:lnTo>
                  <a:pt x="1471504" y="1222286"/>
                </a:lnTo>
                <a:lnTo>
                  <a:pt x="1461748" y="1214155"/>
                </a:lnTo>
                <a:close/>
              </a:path>
              <a:path w="1518284" h="1265554">
                <a:moveTo>
                  <a:pt x="1484109" y="1187326"/>
                </a:moveTo>
                <a:lnTo>
                  <a:pt x="1461748" y="1214155"/>
                </a:lnTo>
                <a:lnTo>
                  <a:pt x="1471504" y="1222286"/>
                </a:lnTo>
                <a:lnTo>
                  <a:pt x="1467439" y="1227164"/>
                </a:lnTo>
                <a:lnTo>
                  <a:pt x="1501534" y="1227164"/>
                </a:lnTo>
                <a:lnTo>
                  <a:pt x="1484109" y="1187326"/>
                </a:lnTo>
                <a:close/>
              </a:path>
              <a:path w="1518284" h="1265554">
                <a:moveTo>
                  <a:pt x="60568" y="46346"/>
                </a:moveTo>
                <a:lnTo>
                  <a:pt x="56502" y="51224"/>
                </a:lnTo>
                <a:lnTo>
                  <a:pt x="1457683" y="1219033"/>
                </a:lnTo>
                <a:lnTo>
                  <a:pt x="1461748" y="1214155"/>
                </a:lnTo>
                <a:lnTo>
                  <a:pt x="60568" y="46346"/>
                </a:lnTo>
                <a:close/>
              </a:path>
              <a:path w="1518284" h="1265554">
                <a:moveTo>
                  <a:pt x="0" y="0"/>
                </a:moveTo>
                <a:lnTo>
                  <a:pt x="34142" y="78052"/>
                </a:lnTo>
                <a:lnTo>
                  <a:pt x="56502" y="51224"/>
                </a:lnTo>
                <a:lnTo>
                  <a:pt x="46743" y="43091"/>
                </a:lnTo>
                <a:lnTo>
                  <a:pt x="50808" y="38213"/>
                </a:lnTo>
                <a:lnTo>
                  <a:pt x="67347" y="38213"/>
                </a:lnTo>
                <a:lnTo>
                  <a:pt x="82928" y="19518"/>
                </a:lnTo>
                <a:lnTo>
                  <a:pt x="0" y="0"/>
                </a:lnTo>
                <a:close/>
              </a:path>
              <a:path w="1518284" h="1265554">
                <a:moveTo>
                  <a:pt x="50808" y="38213"/>
                </a:moveTo>
                <a:lnTo>
                  <a:pt x="46743" y="43091"/>
                </a:lnTo>
                <a:lnTo>
                  <a:pt x="56502" y="51224"/>
                </a:lnTo>
                <a:lnTo>
                  <a:pt x="60568" y="46346"/>
                </a:lnTo>
                <a:lnTo>
                  <a:pt x="50808" y="38213"/>
                </a:lnTo>
                <a:close/>
              </a:path>
              <a:path w="1518284" h="1265554">
                <a:moveTo>
                  <a:pt x="67347" y="38213"/>
                </a:moveTo>
                <a:lnTo>
                  <a:pt x="50808" y="38213"/>
                </a:lnTo>
                <a:lnTo>
                  <a:pt x="60568" y="46346"/>
                </a:lnTo>
                <a:lnTo>
                  <a:pt x="67347" y="38213"/>
                </a:lnTo>
                <a:close/>
              </a:path>
            </a:pathLst>
          </a:custGeom>
          <a:solidFill>
            <a:srgbClr val="F6980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754879" y="1438655"/>
            <a:ext cx="902208" cy="90220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406751" y="1851479"/>
            <a:ext cx="3350895" cy="1414780"/>
          </a:xfrm>
          <a:custGeom>
            <a:avLst/>
            <a:gdLst/>
            <a:ahLst/>
            <a:cxnLst/>
            <a:rect l="l" t="t" r="r" b="b"/>
            <a:pathLst>
              <a:path w="3350895" h="1414779">
                <a:moveTo>
                  <a:pt x="34925" y="1338315"/>
                </a:moveTo>
                <a:lnTo>
                  <a:pt x="0" y="1338315"/>
                </a:lnTo>
                <a:lnTo>
                  <a:pt x="38100" y="1414515"/>
                </a:lnTo>
                <a:lnTo>
                  <a:pt x="69850" y="1351015"/>
                </a:lnTo>
                <a:lnTo>
                  <a:pt x="34925" y="1351015"/>
                </a:lnTo>
                <a:lnTo>
                  <a:pt x="34925" y="1338315"/>
                </a:lnTo>
                <a:close/>
              </a:path>
              <a:path w="3350895" h="1414779">
                <a:moveTo>
                  <a:pt x="3274202" y="34925"/>
                </a:moveTo>
                <a:lnTo>
                  <a:pt x="34925" y="34925"/>
                </a:lnTo>
                <a:lnTo>
                  <a:pt x="34925" y="1351015"/>
                </a:lnTo>
                <a:lnTo>
                  <a:pt x="41275" y="1351015"/>
                </a:lnTo>
                <a:lnTo>
                  <a:pt x="41275" y="41275"/>
                </a:lnTo>
                <a:lnTo>
                  <a:pt x="38100" y="41275"/>
                </a:lnTo>
                <a:lnTo>
                  <a:pt x="41275" y="38100"/>
                </a:lnTo>
                <a:lnTo>
                  <a:pt x="3274202" y="38100"/>
                </a:lnTo>
                <a:lnTo>
                  <a:pt x="3274202" y="34925"/>
                </a:lnTo>
                <a:close/>
              </a:path>
              <a:path w="3350895" h="1414779">
                <a:moveTo>
                  <a:pt x="76200" y="1338315"/>
                </a:moveTo>
                <a:lnTo>
                  <a:pt x="41275" y="1338315"/>
                </a:lnTo>
                <a:lnTo>
                  <a:pt x="41275" y="1351015"/>
                </a:lnTo>
                <a:lnTo>
                  <a:pt x="69850" y="1351015"/>
                </a:lnTo>
                <a:lnTo>
                  <a:pt x="76200" y="1338315"/>
                </a:lnTo>
                <a:close/>
              </a:path>
              <a:path w="3350895" h="1414779">
                <a:moveTo>
                  <a:pt x="3274202" y="0"/>
                </a:moveTo>
                <a:lnTo>
                  <a:pt x="3274202" y="76200"/>
                </a:lnTo>
                <a:lnTo>
                  <a:pt x="3344052" y="41275"/>
                </a:lnTo>
                <a:lnTo>
                  <a:pt x="3286904" y="41275"/>
                </a:lnTo>
                <a:lnTo>
                  <a:pt x="3286904" y="34925"/>
                </a:lnTo>
                <a:lnTo>
                  <a:pt x="3344052" y="34925"/>
                </a:lnTo>
                <a:lnTo>
                  <a:pt x="3274202" y="0"/>
                </a:lnTo>
                <a:close/>
              </a:path>
              <a:path w="3350895" h="1414779">
                <a:moveTo>
                  <a:pt x="41275" y="38100"/>
                </a:moveTo>
                <a:lnTo>
                  <a:pt x="38100" y="41275"/>
                </a:lnTo>
                <a:lnTo>
                  <a:pt x="41275" y="41275"/>
                </a:lnTo>
                <a:lnTo>
                  <a:pt x="41275" y="38100"/>
                </a:lnTo>
                <a:close/>
              </a:path>
              <a:path w="3350895" h="1414779">
                <a:moveTo>
                  <a:pt x="3274202" y="38100"/>
                </a:moveTo>
                <a:lnTo>
                  <a:pt x="41275" y="38100"/>
                </a:lnTo>
                <a:lnTo>
                  <a:pt x="41275" y="41275"/>
                </a:lnTo>
                <a:lnTo>
                  <a:pt x="3274202" y="41275"/>
                </a:lnTo>
                <a:lnTo>
                  <a:pt x="3274202" y="38100"/>
                </a:lnTo>
                <a:close/>
              </a:path>
              <a:path w="3350895" h="1414779">
                <a:moveTo>
                  <a:pt x="3344052" y="34925"/>
                </a:moveTo>
                <a:lnTo>
                  <a:pt x="3286904" y="34925"/>
                </a:lnTo>
                <a:lnTo>
                  <a:pt x="3286904" y="41275"/>
                </a:lnTo>
                <a:lnTo>
                  <a:pt x="3344052" y="41275"/>
                </a:lnTo>
                <a:lnTo>
                  <a:pt x="3350402" y="38100"/>
                </a:lnTo>
                <a:lnTo>
                  <a:pt x="3344052" y="34925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990600" y="3294888"/>
            <a:ext cx="972312" cy="96926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045225" y="3936579"/>
            <a:ext cx="2604135" cy="76200"/>
          </a:xfrm>
          <a:custGeom>
            <a:avLst/>
            <a:gdLst/>
            <a:ahLst/>
            <a:cxnLst/>
            <a:rect l="l" t="t" r="r" b="b"/>
            <a:pathLst>
              <a:path w="2604135" h="76200">
                <a:moveTo>
                  <a:pt x="2527521" y="41275"/>
                </a:moveTo>
                <a:lnTo>
                  <a:pt x="2527473" y="76200"/>
                </a:lnTo>
                <a:lnTo>
                  <a:pt x="2597524" y="41292"/>
                </a:lnTo>
                <a:lnTo>
                  <a:pt x="2540215" y="41292"/>
                </a:lnTo>
                <a:lnTo>
                  <a:pt x="2527521" y="41275"/>
                </a:lnTo>
                <a:close/>
              </a:path>
              <a:path w="2604135" h="76200">
                <a:moveTo>
                  <a:pt x="2527529" y="34925"/>
                </a:moveTo>
                <a:lnTo>
                  <a:pt x="2527521" y="41275"/>
                </a:lnTo>
                <a:lnTo>
                  <a:pt x="2540215" y="41292"/>
                </a:lnTo>
                <a:lnTo>
                  <a:pt x="2540223" y="34942"/>
                </a:lnTo>
                <a:lnTo>
                  <a:pt x="2527529" y="34925"/>
                </a:lnTo>
                <a:close/>
              </a:path>
              <a:path w="2604135" h="76200">
                <a:moveTo>
                  <a:pt x="2527576" y="0"/>
                </a:moveTo>
                <a:lnTo>
                  <a:pt x="2527529" y="34925"/>
                </a:lnTo>
                <a:lnTo>
                  <a:pt x="2540223" y="34942"/>
                </a:lnTo>
                <a:lnTo>
                  <a:pt x="2540215" y="41292"/>
                </a:lnTo>
                <a:lnTo>
                  <a:pt x="2597524" y="41292"/>
                </a:lnTo>
                <a:lnTo>
                  <a:pt x="2603724" y="38202"/>
                </a:lnTo>
                <a:lnTo>
                  <a:pt x="2527576" y="0"/>
                </a:lnTo>
                <a:close/>
              </a:path>
              <a:path w="2604135" h="76200">
                <a:moveTo>
                  <a:pt x="8" y="31529"/>
                </a:moveTo>
                <a:lnTo>
                  <a:pt x="0" y="37879"/>
                </a:lnTo>
                <a:lnTo>
                  <a:pt x="2527521" y="41275"/>
                </a:lnTo>
                <a:lnTo>
                  <a:pt x="2527529" y="34925"/>
                </a:lnTo>
                <a:lnTo>
                  <a:pt x="8" y="31529"/>
                </a:lnTo>
                <a:close/>
              </a:path>
            </a:pathLst>
          </a:custGeom>
          <a:solidFill>
            <a:srgbClr val="5091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074882" y="4121053"/>
            <a:ext cx="2604135" cy="76200"/>
          </a:xfrm>
          <a:custGeom>
            <a:avLst/>
            <a:gdLst/>
            <a:ahLst/>
            <a:cxnLst/>
            <a:rect l="l" t="t" r="r" b="b"/>
            <a:pathLst>
              <a:path w="2604135" h="76200">
                <a:moveTo>
                  <a:pt x="2527521" y="41275"/>
                </a:moveTo>
                <a:lnTo>
                  <a:pt x="2527473" y="76200"/>
                </a:lnTo>
                <a:lnTo>
                  <a:pt x="2597524" y="41292"/>
                </a:lnTo>
                <a:lnTo>
                  <a:pt x="2540215" y="41292"/>
                </a:lnTo>
                <a:lnTo>
                  <a:pt x="2527521" y="41275"/>
                </a:lnTo>
                <a:close/>
              </a:path>
              <a:path w="2604135" h="76200">
                <a:moveTo>
                  <a:pt x="2527529" y="34925"/>
                </a:moveTo>
                <a:lnTo>
                  <a:pt x="2527521" y="41275"/>
                </a:lnTo>
                <a:lnTo>
                  <a:pt x="2540215" y="41292"/>
                </a:lnTo>
                <a:lnTo>
                  <a:pt x="2540223" y="34942"/>
                </a:lnTo>
                <a:lnTo>
                  <a:pt x="2527529" y="34925"/>
                </a:lnTo>
                <a:close/>
              </a:path>
              <a:path w="2604135" h="76200">
                <a:moveTo>
                  <a:pt x="2527576" y="0"/>
                </a:moveTo>
                <a:lnTo>
                  <a:pt x="2527529" y="34925"/>
                </a:lnTo>
                <a:lnTo>
                  <a:pt x="2540223" y="34942"/>
                </a:lnTo>
                <a:lnTo>
                  <a:pt x="2540215" y="41292"/>
                </a:lnTo>
                <a:lnTo>
                  <a:pt x="2597524" y="41292"/>
                </a:lnTo>
                <a:lnTo>
                  <a:pt x="2603724" y="38202"/>
                </a:lnTo>
                <a:lnTo>
                  <a:pt x="2527576" y="0"/>
                </a:lnTo>
                <a:close/>
              </a:path>
              <a:path w="2604135" h="76200">
                <a:moveTo>
                  <a:pt x="8" y="31529"/>
                </a:moveTo>
                <a:lnTo>
                  <a:pt x="0" y="37879"/>
                </a:lnTo>
                <a:lnTo>
                  <a:pt x="2527521" y="41275"/>
                </a:lnTo>
                <a:lnTo>
                  <a:pt x="2527529" y="34925"/>
                </a:lnTo>
                <a:lnTo>
                  <a:pt x="8" y="31529"/>
                </a:lnTo>
                <a:close/>
              </a:path>
            </a:pathLst>
          </a:custGeom>
          <a:solidFill>
            <a:srgbClr val="F6980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9982200" y="2307335"/>
            <a:ext cx="713231" cy="71323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9880015" y="1636267"/>
            <a:ext cx="107696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El</a:t>
            </a: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a</a:t>
            </a:r>
            <a:r>
              <a:rPr sz="1800" spc="-25" dirty="0">
                <a:solidFill>
                  <a:srgbClr val="444949"/>
                </a:solidFill>
                <a:latin typeface="Calibri"/>
                <a:cs typeface="Calibri"/>
              </a:rPr>
              <a:t>s</a:t>
            </a: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t</a:t>
            </a: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iCache  </a:t>
            </a: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Multi</a:t>
            </a:r>
            <a:r>
              <a:rPr sz="1800" spc="-1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AZ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9982200" y="4212335"/>
            <a:ext cx="713231" cy="71323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9926929" y="4961635"/>
            <a:ext cx="814069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RDS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Multi</a:t>
            </a:r>
            <a:r>
              <a:rPr sz="1800" spc="-6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AZ</a:t>
            </a:r>
            <a:endParaRPr sz="18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35256406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1892" y="6464300"/>
            <a:ext cx="127698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87630" rIns="0" bIns="0" rtlCol="0">
            <a:spAutoFit/>
          </a:bodyPr>
          <a:lstStyle/>
          <a:p>
            <a:pPr marL="12700" marR="5080">
              <a:lnSpc>
                <a:spcPts val="4750"/>
              </a:lnSpc>
              <a:spcBef>
                <a:spcPts val="690"/>
              </a:spcBef>
            </a:pPr>
            <a:r>
              <a:rPr spc="-60" dirty="0"/>
              <a:t>Stateful </a:t>
            </a:r>
            <a:r>
              <a:rPr spc="-105" dirty="0"/>
              <a:t>Web </a:t>
            </a:r>
            <a:r>
              <a:rPr spc="-35" dirty="0"/>
              <a:t>App:</a:t>
            </a:r>
            <a:r>
              <a:rPr spc="-910" dirty="0"/>
              <a:t> </a:t>
            </a:r>
            <a:r>
              <a:rPr spc="-85" dirty="0"/>
              <a:t>MyClothes.com  Security</a:t>
            </a:r>
            <a:r>
              <a:rPr dirty="0"/>
              <a:t> </a:t>
            </a:r>
            <a:r>
              <a:rPr spc="-95" dirty="0"/>
              <a:t>Groups</a:t>
            </a:r>
          </a:p>
        </p:txBody>
      </p:sp>
      <p:sp>
        <p:nvSpPr>
          <p:cNvPr id="5" name="object 5"/>
          <p:cNvSpPr/>
          <p:nvPr/>
        </p:nvSpPr>
        <p:spPr>
          <a:xfrm>
            <a:off x="2074884" y="3783777"/>
            <a:ext cx="2604135" cy="76200"/>
          </a:xfrm>
          <a:custGeom>
            <a:avLst/>
            <a:gdLst/>
            <a:ahLst/>
            <a:cxnLst/>
            <a:rect l="l" t="t" r="r" b="b"/>
            <a:pathLst>
              <a:path w="2604135" h="76200">
                <a:moveTo>
                  <a:pt x="2527520" y="41274"/>
                </a:moveTo>
                <a:lnTo>
                  <a:pt x="2527473" y="76200"/>
                </a:lnTo>
                <a:lnTo>
                  <a:pt x="2597524" y="41291"/>
                </a:lnTo>
                <a:lnTo>
                  <a:pt x="2540214" y="41291"/>
                </a:lnTo>
                <a:lnTo>
                  <a:pt x="2527520" y="41274"/>
                </a:lnTo>
                <a:close/>
              </a:path>
              <a:path w="2604135" h="76200">
                <a:moveTo>
                  <a:pt x="2527529" y="34924"/>
                </a:moveTo>
                <a:lnTo>
                  <a:pt x="2527520" y="41274"/>
                </a:lnTo>
                <a:lnTo>
                  <a:pt x="2540214" y="41291"/>
                </a:lnTo>
                <a:lnTo>
                  <a:pt x="2540223" y="34941"/>
                </a:lnTo>
                <a:lnTo>
                  <a:pt x="2527529" y="34924"/>
                </a:lnTo>
                <a:close/>
              </a:path>
              <a:path w="2604135" h="76200">
                <a:moveTo>
                  <a:pt x="2527575" y="0"/>
                </a:moveTo>
                <a:lnTo>
                  <a:pt x="2527529" y="34924"/>
                </a:lnTo>
                <a:lnTo>
                  <a:pt x="2540223" y="34941"/>
                </a:lnTo>
                <a:lnTo>
                  <a:pt x="2540214" y="41291"/>
                </a:lnTo>
                <a:lnTo>
                  <a:pt x="2597524" y="41291"/>
                </a:lnTo>
                <a:lnTo>
                  <a:pt x="2603724" y="38201"/>
                </a:lnTo>
                <a:lnTo>
                  <a:pt x="2527575" y="0"/>
                </a:lnTo>
                <a:close/>
              </a:path>
              <a:path w="2604135" h="76200">
                <a:moveTo>
                  <a:pt x="7" y="31527"/>
                </a:moveTo>
                <a:lnTo>
                  <a:pt x="0" y="37877"/>
                </a:lnTo>
                <a:lnTo>
                  <a:pt x="2527520" y="41274"/>
                </a:lnTo>
                <a:lnTo>
                  <a:pt x="2527529" y="34924"/>
                </a:lnTo>
                <a:lnTo>
                  <a:pt x="7" y="31527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675632" y="3313176"/>
            <a:ext cx="1021080" cy="10180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302640" y="2672862"/>
            <a:ext cx="1761489" cy="2440940"/>
          </a:xfrm>
          <a:custGeom>
            <a:avLst/>
            <a:gdLst/>
            <a:ahLst/>
            <a:cxnLst/>
            <a:rect l="l" t="t" r="r" b="b"/>
            <a:pathLst>
              <a:path w="1761489" h="2440940">
                <a:moveTo>
                  <a:pt x="0" y="0"/>
                </a:moveTo>
                <a:lnTo>
                  <a:pt x="1760872" y="0"/>
                </a:lnTo>
                <a:lnTo>
                  <a:pt x="1760872" y="2440945"/>
                </a:lnTo>
                <a:lnTo>
                  <a:pt x="0" y="2440945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A5A5A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921139" y="2742692"/>
            <a:ext cx="524510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b="1" spc="-5" dirty="0">
                <a:solidFill>
                  <a:srgbClr val="A5A5A5"/>
                </a:solidFill>
                <a:latin typeface="Calibri"/>
                <a:cs typeface="Calibri"/>
              </a:rPr>
              <a:t>Multi</a:t>
            </a:r>
            <a:r>
              <a:rPr sz="1100" b="1" spc="-50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100" b="1" spc="-5" dirty="0">
                <a:solidFill>
                  <a:srgbClr val="A5A5A5"/>
                </a:solidFill>
                <a:latin typeface="Calibri"/>
                <a:cs typeface="Calibri"/>
              </a:rPr>
              <a:t>AZ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881965" y="2308683"/>
            <a:ext cx="1761489" cy="1011555"/>
          </a:xfrm>
          <a:custGeom>
            <a:avLst/>
            <a:gdLst/>
            <a:ahLst/>
            <a:cxnLst/>
            <a:rect l="l" t="t" r="r" b="b"/>
            <a:pathLst>
              <a:path w="1761490" h="1011554">
                <a:moveTo>
                  <a:pt x="0" y="0"/>
                </a:moveTo>
                <a:lnTo>
                  <a:pt x="1760872" y="0"/>
                </a:lnTo>
                <a:lnTo>
                  <a:pt x="1760872" y="1011292"/>
                </a:lnTo>
                <a:lnTo>
                  <a:pt x="0" y="1011292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A5A5A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7236938" y="2376932"/>
            <a:ext cx="1050925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5" dirty="0">
                <a:solidFill>
                  <a:srgbClr val="A5A5A5"/>
                </a:solidFill>
                <a:latin typeface="Calibri"/>
                <a:cs typeface="Calibri"/>
              </a:rPr>
              <a:t>Availability zone</a:t>
            </a:r>
            <a:r>
              <a:rPr sz="1100" spc="-5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A5A5A5"/>
                </a:solidFill>
                <a:latin typeface="Calibri"/>
                <a:cs typeface="Calibri"/>
              </a:rPr>
              <a:t>1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7403592" y="3776471"/>
            <a:ext cx="627888" cy="62788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755013" y="3839353"/>
            <a:ext cx="1650364" cy="278765"/>
          </a:xfrm>
          <a:custGeom>
            <a:avLst/>
            <a:gdLst/>
            <a:ahLst/>
            <a:cxnLst/>
            <a:rect l="l" t="t" r="r" b="b"/>
            <a:pathLst>
              <a:path w="1650365" h="278764">
                <a:moveTo>
                  <a:pt x="1573870" y="244067"/>
                </a:moveTo>
                <a:lnTo>
                  <a:pt x="1569178" y="278676"/>
                </a:lnTo>
                <a:lnTo>
                  <a:pt x="1649806" y="251156"/>
                </a:lnTo>
                <a:lnTo>
                  <a:pt x="1641909" y="245772"/>
                </a:lnTo>
                <a:lnTo>
                  <a:pt x="1586454" y="245772"/>
                </a:lnTo>
                <a:lnTo>
                  <a:pt x="1573870" y="244067"/>
                </a:lnTo>
                <a:close/>
              </a:path>
              <a:path w="1650365" h="278764">
                <a:moveTo>
                  <a:pt x="1574722" y="237774"/>
                </a:moveTo>
                <a:lnTo>
                  <a:pt x="1573870" y="244067"/>
                </a:lnTo>
                <a:lnTo>
                  <a:pt x="1586454" y="245772"/>
                </a:lnTo>
                <a:lnTo>
                  <a:pt x="1587308" y="239480"/>
                </a:lnTo>
                <a:lnTo>
                  <a:pt x="1574722" y="237774"/>
                </a:lnTo>
                <a:close/>
              </a:path>
              <a:path w="1650365" h="278764">
                <a:moveTo>
                  <a:pt x="1579413" y="203165"/>
                </a:moveTo>
                <a:lnTo>
                  <a:pt x="1574722" y="237774"/>
                </a:lnTo>
                <a:lnTo>
                  <a:pt x="1587308" y="239480"/>
                </a:lnTo>
                <a:lnTo>
                  <a:pt x="1586454" y="245772"/>
                </a:lnTo>
                <a:lnTo>
                  <a:pt x="1641909" y="245772"/>
                </a:lnTo>
                <a:lnTo>
                  <a:pt x="1579413" y="203165"/>
                </a:lnTo>
                <a:close/>
              </a:path>
              <a:path w="1650365" h="278764">
                <a:moveTo>
                  <a:pt x="75935" y="34607"/>
                </a:moveTo>
                <a:lnTo>
                  <a:pt x="75082" y="40900"/>
                </a:lnTo>
                <a:lnTo>
                  <a:pt x="1573870" y="244067"/>
                </a:lnTo>
                <a:lnTo>
                  <a:pt x="1574722" y="237774"/>
                </a:lnTo>
                <a:lnTo>
                  <a:pt x="75935" y="34607"/>
                </a:lnTo>
                <a:close/>
              </a:path>
              <a:path w="1650365" h="278764">
                <a:moveTo>
                  <a:pt x="80627" y="0"/>
                </a:moveTo>
                <a:lnTo>
                  <a:pt x="0" y="27518"/>
                </a:lnTo>
                <a:lnTo>
                  <a:pt x="70391" y="75509"/>
                </a:lnTo>
                <a:lnTo>
                  <a:pt x="75082" y="40900"/>
                </a:lnTo>
                <a:lnTo>
                  <a:pt x="62500" y="39194"/>
                </a:lnTo>
                <a:lnTo>
                  <a:pt x="63353" y="32901"/>
                </a:lnTo>
                <a:lnTo>
                  <a:pt x="76166" y="32901"/>
                </a:lnTo>
                <a:lnTo>
                  <a:pt x="80627" y="0"/>
                </a:lnTo>
                <a:close/>
              </a:path>
              <a:path w="1650365" h="278764">
                <a:moveTo>
                  <a:pt x="63353" y="32901"/>
                </a:moveTo>
                <a:lnTo>
                  <a:pt x="62500" y="39194"/>
                </a:lnTo>
                <a:lnTo>
                  <a:pt x="75082" y="40900"/>
                </a:lnTo>
                <a:lnTo>
                  <a:pt x="75935" y="34607"/>
                </a:lnTo>
                <a:lnTo>
                  <a:pt x="63353" y="32901"/>
                </a:lnTo>
                <a:close/>
              </a:path>
              <a:path w="1650365" h="278764">
                <a:moveTo>
                  <a:pt x="76166" y="32901"/>
                </a:moveTo>
                <a:lnTo>
                  <a:pt x="63353" y="32901"/>
                </a:lnTo>
                <a:lnTo>
                  <a:pt x="75935" y="34607"/>
                </a:lnTo>
                <a:lnTo>
                  <a:pt x="76166" y="32901"/>
                </a:lnTo>
                <a:close/>
              </a:path>
            </a:pathLst>
          </a:custGeom>
          <a:solidFill>
            <a:srgbClr val="5091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656518" y="1758462"/>
            <a:ext cx="2145030" cy="4333240"/>
          </a:xfrm>
          <a:custGeom>
            <a:avLst/>
            <a:gdLst/>
            <a:ahLst/>
            <a:cxnLst/>
            <a:rect l="l" t="t" r="r" b="b"/>
            <a:pathLst>
              <a:path w="2145029" h="4333240">
                <a:moveTo>
                  <a:pt x="0" y="0"/>
                </a:moveTo>
                <a:lnTo>
                  <a:pt x="2144404" y="0"/>
                </a:lnTo>
                <a:lnTo>
                  <a:pt x="2144404" y="4332850"/>
                </a:lnTo>
                <a:lnTo>
                  <a:pt x="0" y="433285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D8661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7185794" y="1995932"/>
            <a:ext cx="1086485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5" dirty="0">
                <a:solidFill>
                  <a:srgbClr val="D86613"/>
                </a:solidFill>
                <a:latin typeface="Calibri"/>
                <a:cs typeface="Calibri"/>
              </a:rPr>
              <a:t>Auto Scaling</a:t>
            </a:r>
            <a:r>
              <a:rPr sz="1100" spc="-80" dirty="0">
                <a:solidFill>
                  <a:srgbClr val="D86613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solidFill>
                  <a:srgbClr val="D86613"/>
                </a:solidFill>
                <a:latin typeface="Calibri"/>
                <a:cs typeface="Calibri"/>
              </a:rPr>
              <a:t>group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8436864" y="1767839"/>
            <a:ext cx="280416" cy="28041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885745" y="3442647"/>
            <a:ext cx="1761489" cy="1213485"/>
          </a:xfrm>
          <a:custGeom>
            <a:avLst/>
            <a:gdLst/>
            <a:ahLst/>
            <a:cxnLst/>
            <a:rect l="l" t="t" r="r" b="b"/>
            <a:pathLst>
              <a:path w="1761490" h="1213485">
                <a:moveTo>
                  <a:pt x="0" y="0"/>
                </a:moveTo>
                <a:lnTo>
                  <a:pt x="1760872" y="0"/>
                </a:lnTo>
                <a:lnTo>
                  <a:pt x="1760872" y="1213261"/>
                </a:lnTo>
                <a:lnTo>
                  <a:pt x="0" y="1213261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A5A5A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7240719" y="3510788"/>
            <a:ext cx="1050925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5" dirty="0">
                <a:solidFill>
                  <a:srgbClr val="A5A5A5"/>
                </a:solidFill>
                <a:latin typeface="Calibri"/>
                <a:cs typeface="Calibri"/>
              </a:rPr>
              <a:t>Availability zone</a:t>
            </a:r>
            <a:r>
              <a:rPr sz="1100" spc="-5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A5A5A5"/>
                </a:solidFill>
                <a:latin typeface="Calibri"/>
                <a:cs typeface="Calibri"/>
              </a:rPr>
              <a:t>2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6881965" y="4738371"/>
            <a:ext cx="1761489" cy="1195070"/>
          </a:xfrm>
          <a:custGeom>
            <a:avLst/>
            <a:gdLst/>
            <a:ahLst/>
            <a:cxnLst/>
            <a:rect l="l" t="t" r="r" b="b"/>
            <a:pathLst>
              <a:path w="1761490" h="1195070">
                <a:moveTo>
                  <a:pt x="0" y="0"/>
                </a:moveTo>
                <a:lnTo>
                  <a:pt x="1760872" y="0"/>
                </a:lnTo>
                <a:lnTo>
                  <a:pt x="1760872" y="1194988"/>
                </a:lnTo>
                <a:lnTo>
                  <a:pt x="0" y="1194988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A5A5A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7236938" y="4809235"/>
            <a:ext cx="105092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5" dirty="0">
                <a:solidFill>
                  <a:srgbClr val="A5A5A5"/>
                </a:solidFill>
                <a:latin typeface="Calibri"/>
                <a:cs typeface="Calibri"/>
              </a:rPr>
              <a:t>Availability zone</a:t>
            </a:r>
            <a:r>
              <a:rPr sz="1100" spc="-5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A5A5A5"/>
                </a:solidFill>
                <a:latin typeface="Calibri"/>
                <a:cs typeface="Calibri"/>
              </a:rPr>
              <a:t>3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7403592" y="5111496"/>
            <a:ext cx="621792" cy="62179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418831" y="2526792"/>
            <a:ext cx="621792" cy="61874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755013" y="2834539"/>
            <a:ext cx="1664970" cy="797560"/>
          </a:xfrm>
          <a:custGeom>
            <a:avLst/>
            <a:gdLst/>
            <a:ahLst/>
            <a:cxnLst/>
            <a:rect l="l" t="t" r="r" b="b"/>
            <a:pathLst>
              <a:path w="1664970" h="797560">
                <a:moveTo>
                  <a:pt x="52379" y="728353"/>
                </a:moveTo>
                <a:lnTo>
                  <a:pt x="0" y="795543"/>
                </a:lnTo>
                <a:lnTo>
                  <a:pt x="85178" y="797133"/>
                </a:lnTo>
                <a:lnTo>
                  <a:pt x="72753" y="771076"/>
                </a:lnTo>
                <a:lnTo>
                  <a:pt x="58682" y="771076"/>
                </a:lnTo>
                <a:lnTo>
                  <a:pt x="55949" y="765345"/>
                </a:lnTo>
                <a:lnTo>
                  <a:pt x="67413" y="759878"/>
                </a:lnTo>
                <a:lnTo>
                  <a:pt x="52379" y="728353"/>
                </a:lnTo>
                <a:close/>
              </a:path>
              <a:path w="1664970" h="797560">
                <a:moveTo>
                  <a:pt x="67413" y="759878"/>
                </a:moveTo>
                <a:lnTo>
                  <a:pt x="55949" y="765345"/>
                </a:lnTo>
                <a:lnTo>
                  <a:pt x="58682" y="771076"/>
                </a:lnTo>
                <a:lnTo>
                  <a:pt x="70146" y="765610"/>
                </a:lnTo>
                <a:lnTo>
                  <a:pt x="67413" y="759878"/>
                </a:lnTo>
                <a:close/>
              </a:path>
              <a:path w="1664970" h="797560">
                <a:moveTo>
                  <a:pt x="70146" y="765610"/>
                </a:moveTo>
                <a:lnTo>
                  <a:pt x="58682" y="771076"/>
                </a:lnTo>
                <a:lnTo>
                  <a:pt x="72753" y="771076"/>
                </a:lnTo>
                <a:lnTo>
                  <a:pt x="70146" y="765610"/>
                </a:lnTo>
                <a:close/>
              </a:path>
              <a:path w="1664970" h="797560">
                <a:moveTo>
                  <a:pt x="1594754" y="31524"/>
                </a:moveTo>
                <a:lnTo>
                  <a:pt x="67413" y="759878"/>
                </a:lnTo>
                <a:lnTo>
                  <a:pt x="70146" y="765610"/>
                </a:lnTo>
                <a:lnTo>
                  <a:pt x="1597487" y="37255"/>
                </a:lnTo>
                <a:lnTo>
                  <a:pt x="1594754" y="31524"/>
                </a:lnTo>
                <a:close/>
              </a:path>
              <a:path w="1664970" h="797560">
                <a:moveTo>
                  <a:pt x="1645825" y="26057"/>
                </a:moveTo>
                <a:lnTo>
                  <a:pt x="1606217" y="26057"/>
                </a:lnTo>
                <a:lnTo>
                  <a:pt x="1608950" y="31789"/>
                </a:lnTo>
                <a:lnTo>
                  <a:pt x="1597487" y="37255"/>
                </a:lnTo>
                <a:lnTo>
                  <a:pt x="1612520" y="68779"/>
                </a:lnTo>
                <a:lnTo>
                  <a:pt x="1645825" y="26057"/>
                </a:lnTo>
                <a:close/>
              </a:path>
              <a:path w="1664970" h="797560">
                <a:moveTo>
                  <a:pt x="1606217" y="26057"/>
                </a:moveTo>
                <a:lnTo>
                  <a:pt x="1594754" y="31524"/>
                </a:lnTo>
                <a:lnTo>
                  <a:pt x="1597487" y="37255"/>
                </a:lnTo>
                <a:lnTo>
                  <a:pt x="1608950" y="31789"/>
                </a:lnTo>
                <a:lnTo>
                  <a:pt x="1606217" y="26057"/>
                </a:lnTo>
                <a:close/>
              </a:path>
              <a:path w="1664970" h="797560">
                <a:moveTo>
                  <a:pt x="1579721" y="0"/>
                </a:moveTo>
                <a:lnTo>
                  <a:pt x="1594754" y="31524"/>
                </a:lnTo>
                <a:lnTo>
                  <a:pt x="1606217" y="26057"/>
                </a:lnTo>
                <a:lnTo>
                  <a:pt x="1645825" y="26057"/>
                </a:lnTo>
                <a:lnTo>
                  <a:pt x="1664900" y="1590"/>
                </a:lnTo>
                <a:lnTo>
                  <a:pt x="1579721" y="0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755013" y="4157530"/>
            <a:ext cx="1518285" cy="1265555"/>
          </a:xfrm>
          <a:custGeom>
            <a:avLst/>
            <a:gdLst/>
            <a:ahLst/>
            <a:cxnLst/>
            <a:rect l="l" t="t" r="r" b="b"/>
            <a:pathLst>
              <a:path w="1518284" h="1265554">
                <a:moveTo>
                  <a:pt x="1457683" y="1219033"/>
                </a:moveTo>
                <a:lnTo>
                  <a:pt x="1435322" y="1245862"/>
                </a:lnTo>
                <a:lnTo>
                  <a:pt x="1518250" y="1265381"/>
                </a:lnTo>
                <a:lnTo>
                  <a:pt x="1501534" y="1227164"/>
                </a:lnTo>
                <a:lnTo>
                  <a:pt x="1467439" y="1227164"/>
                </a:lnTo>
                <a:lnTo>
                  <a:pt x="1457683" y="1219033"/>
                </a:lnTo>
                <a:close/>
              </a:path>
              <a:path w="1518284" h="1265554">
                <a:moveTo>
                  <a:pt x="1461748" y="1214155"/>
                </a:moveTo>
                <a:lnTo>
                  <a:pt x="1457683" y="1219033"/>
                </a:lnTo>
                <a:lnTo>
                  <a:pt x="1467439" y="1227164"/>
                </a:lnTo>
                <a:lnTo>
                  <a:pt x="1471504" y="1222286"/>
                </a:lnTo>
                <a:lnTo>
                  <a:pt x="1461748" y="1214155"/>
                </a:lnTo>
                <a:close/>
              </a:path>
              <a:path w="1518284" h="1265554">
                <a:moveTo>
                  <a:pt x="1484109" y="1187326"/>
                </a:moveTo>
                <a:lnTo>
                  <a:pt x="1461748" y="1214155"/>
                </a:lnTo>
                <a:lnTo>
                  <a:pt x="1471504" y="1222286"/>
                </a:lnTo>
                <a:lnTo>
                  <a:pt x="1467439" y="1227164"/>
                </a:lnTo>
                <a:lnTo>
                  <a:pt x="1501534" y="1227164"/>
                </a:lnTo>
                <a:lnTo>
                  <a:pt x="1484109" y="1187326"/>
                </a:lnTo>
                <a:close/>
              </a:path>
              <a:path w="1518284" h="1265554">
                <a:moveTo>
                  <a:pt x="60568" y="46346"/>
                </a:moveTo>
                <a:lnTo>
                  <a:pt x="56502" y="51224"/>
                </a:lnTo>
                <a:lnTo>
                  <a:pt x="1457683" y="1219033"/>
                </a:lnTo>
                <a:lnTo>
                  <a:pt x="1461748" y="1214155"/>
                </a:lnTo>
                <a:lnTo>
                  <a:pt x="60568" y="46346"/>
                </a:lnTo>
                <a:close/>
              </a:path>
              <a:path w="1518284" h="1265554">
                <a:moveTo>
                  <a:pt x="0" y="0"/>
                </a:moveTo>
                <a:lnTo>
                  <a:pt x="34142" y="78052"/>
                </a:lnTo>
                <a:lnTo>
                  <a:pt x="56502" y="51224"/>
                </a:lnTo>
                <a:lnTo>
                  <a:pt x="46743" y="43091"/>
                </a:lnTo>
                <a:lnTo>
                  <a:pt x="50808" y="38213"/>
                </a:lnTo>
                <a:lnTo>
                  <a:pt x="67347" y="38213"/>
                </a:lnTo>
                <a:lnTo>
                  <a:pt x="82928" y="19518"/>
                </a:lnTo>
                <a:lnTo>
                  <a:pt x="0" y="0"/>
                </a:lnTo>
                <a:close/>
              </a:path>
              <a:path w="1518284" h="1265554">
                <a:moveTo>
                  <a:pt x="50808" y="38213"/>
                </a:moveTo>
                <a:lnTo>
                  <a:pt x="46743" y="43091"/>
                </a:lnTo>
                <a:lnTo>
                  <a:pt x="56502" y="51224"/>
                </a:lnTo>
                <a:lnTo>
                  <a:pt x="60568" y="46346"/>
                </a:lnTo>
                <a:lnTo>
                  <a:pt x="50808" y="38213"/>
                </a:lnTo>
                <a:close/>
              </a:path>
              <a:path w="1518284" h="1265554">
                <a:moveTo>
                  <a:pt x="67347" y="38213"/>
                </a:moveTo>
                <a:lnTo>
                  <a:pt x="50808" y="38213"/>
                </a:lnTo>
                <a:lnTo>
                  <a:pt x="60568" y="46346"/>
                </a:lnTo>
                <a:lnTo>
                  <a:pt x="67347" y="38213"/>
                </a:lnTo>
                <a:close/>
              </a:path>
            </a:pathLst>
          </a:custGeom>
          <a:solidFill>
            <a:srgbClr val="F6980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754879" y="1438655"/>
            <a:ext cx="902208" cy="90220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406751" y="1851479"/>
            <a:ext cx="3350895" cy="1414780"/>
          </a:xfrm>
          <a:custGeom>
            <a:avLst/>
            <a:gdLst/>
            <a:ahLst/>
            <a:cxnLst/>
            <a:rect l="l" t="t" r="r" b="b"/>
            <a:pathLst>
              <a:path w="3350895" h="1414779">
                <a:moveTo>
                  <a:pt x="34925" y="1338315"/>
                </a:moveTo>
                <a:lnTo>
                  <a:pt x="0" y="1338315"/>
                </a:lnTo>
                <a:lnTo>
                  <a:pt x="38100" y="1414515"/>
                </a:lnTo>
                <a:lnTo>
                  <a:pt x="69850" y="1351015"/>
                </a:lnTo>
                <a:lnTo>
                  <a:pt x="34925" y="1351015"/>
                </a:lnTo>
                <a:lnTo>
                  <a:pt x="34925" y="1338315"/>
                </a:lnTo>
                <a:close/>
              </a:path>
              <a:path w="3350895" h="1414779">
                <a:moveTo>
                  <a:pt x="3274202" y="34925"/>
                </a:moveTo>
                <a:lnTo>
                  <a:pt x="34925" y="34925"/>
                </a:lnTo>
                <a:lnTo>
                  <a:pt x="34925" y="1351015"/>
                </a:lnTo>
                <a:lnTo>
                  <a:pt x="41275" y="1351015"/>
                </a:lnTo>
                <a:lnTo>
                  <a:pt x="41275" y="41275"/>
                </a:lnTo>
                <a:lnTo>
                  <a:pt x="38100" y="41275"/>
                </a:lnTo>
                <a:lnTo>
                  <a:pt x="41275" y="38100"/>
                </a:lnTo>
                <a:lnTo>
                  <a:pt x="3274202" y="38100"/>
                </a:lnTo>
                <a:lnTo>
                  <a:pt x="3274202" y="34925"/>
                </a:lnTo>
                <a:close/>
              </a:path>
              <a:path w="3350895" h="1414779">
                <a:moveTo>
                  <a:pt x="76200" y="1338315"/>
                </a:moveTo>
                <a:lnTo>
                  <a:pt x="41275" y="1338315"/>
                </a:lnTo>
                <a:lnTo>
                  <a:pt x="41275" y="1351015"/>
                </a:lnTo>
                <a:lnTo>
                  <a:pt x="69850" y="1351015"/>
                </a:lnTo>
                <a:lnTo>
                  <a:pt x="76200" y="1338315"/>
                </a:lnTo>
                <a:close/>
              </a:path>
              <a:path w="3350895" h="1414779">
                <a:moveTo>
                  <a:pt x="3274202" y="0"/>
                </a:moveTo>
                <a:lnTo>
                  <a:pt x="3274202" y="76200"/>
                </a:lnTo>
                <a:lnTo>
                  <a:pt x="3344052" y="41275"/>
                </a:lnTo>
                <a:lnTo>
                  <a:pt x="3286904" y="41275"/>
                </a:lnTo>
                <a:lnTo>
                  <a:pt x="3286904" y="34925"/>
                </a:lnTo>
                <a:lnTo>
                  <a:pt x="3344052" y="34925"/>
                </a:lnTo>
                <a:lnTo>
                  <a:pt x="3274202" y="0"/>
                </a:lnTo>
                <a:close/>
              </a:path>
              <a:path w="3350895" h="1414779">
                <a:moveTo>
                  <a:pt x="41275" y="38100"/>
                </a:moveTo>
                <a:lnTo>
                  <a:pt x="38100" y="41275"/>
                </a:lnTo>
                <a:lnTo>
                  <a:pt x="41275" y="41275"/>
                </a:lnTo>
                <a:lnTo>
                  <a:pt x="41275" y="38100"/>
                </a:lnTo>
                <a:close/>
              </a:path>
              <a:path w="3350895" h="1414779">
                <a:moveTo>
                  <a:pt x="3274202" y="38100"/>
                </a:moveTo>
                <a:lnTo>
                  <a:pt x="41275" y="38100"/>
                </a:lnTo>
                <a:lnTo>
                  <a:pt x="41275" y="41275"/>
                </a:lnTo>
                <a:lnTo>
                  <a:pt x="3274202" y="41275"/>
                </a:lnTo>
                <a:lnTo>
                  <a:pt x="3274202" y="38100"/>
                </a:lnTo>
                <a:close/>
              </a:path>
              <a:path w="3350895" h="1414779">
                <a:moveTo>
                  <a:pt x="3344052" y="34925"/>
                </a:moveTo>
                <a:lnTo>
                  <a:pt x="3286904" y="34925"/>
                </a:lnTo>
                <a:lnTo>
                  <a:pt x="3286904" y="41275"/>
                </a:lnTo>
                <a:lnTo>
                  <a:pt x="3344052" y="41275"/>
                </a:lnTo>
                <a:lnTo>
                  <a:pt x="3350402" y="38100"/>
                </a:lnTo>
                <a:lnTo>
                  <a:pt x="3344052" y="34925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990600" y="3294888"/>
            <a:ext cx="972312" cy="96926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045225" y="3936579"/>
            <a:ext cx="2604135" cy="76200"/>
          </a:xfrm>
          <a:custGeom>
            <a:avLst/>
            <a:gdLst/>
            <a:ahLst/>
            <a:cxnLst/>
            <a:rect l="l" t="t" r="r" b="b"/>
            <a:pathLst>
              <a:path w="2604135" h="76200">
                <a:moveTo>
                  <a:pt x="2527521" y="41275"/>
                </a:moveTo>
                <a:lnTo>
                  <a:pt x="2527473" y="76200"/>
                </a:lnTo>
                <a:lnTo>
                  <a:pt x="2597524" y="41292"/>
                </a:lnTo>
                <a:lnTo>
                  <a:pt x="2540215" y="41292"/>
                </a:lnTo>
                <a:lnTo>
                  <a:pt x="2527521" y="41275"/>
                </a:lnTo>
                <a:close/>
              </a:path>
              <a:path w="2604135" h="76200">
                <a:moveTo>
                  <a:pt x="2527529" y="34925"/>
                </a:moveTo>
                <a:lnTo>
                  <a:pt x="2527521" y="41275"/>
                </a:lnTo>
                <a:lnTo>
                  <a:pt x="2540215" y="41292"/>
                </a:lnTo>
                <a:lnTo>
                  <a:pt x="2540223" y="34942"/>
                </a:lnTo>
                <a:lnTo>
                  <a:pt x="2527529" y="34925"/>
                </a:lnTo>
                <a:close/>
              </a:path>
              <a:path w="2604135" h="76200">
                <a:moveTo>
                  <a:pt x="2527576" y="0"/>
                </a:moveTo>
                <a:lnTo>
                  <a:pt x="2527529" y="34925"/>
                </a:lnTo>
                <a:lnTo>
                  <a:pt x="2540223" y="34942"/>
                </a:lnTo>
                <a:lnTo>
                  <a:pt x="2540215" y="41292"/>
                </a:lnTo>
                <a:lnTo>
                  <a:pt x="2597524" y="41292"/>
                </a:lnTo>
                <a:lnTo>
                  <a:pt x="2603724" y="38202"/>
                </a:lnTo>
                <a:lnTo>
                  <a:pt x="2527576" y="0"/>
                </a:lnTo>
                <a:close/>
              </a:path>
              <a:path w="2604135" h="76200">
                <a:moveTo>
                  <a:pt x="8" y="31529"/>
                </a:moveTo>
                <a:lnTo>
                  <a:pt x="0" y="37879"/>
                </a:lnTo>
                <a:lnTo>
                  <a:pt x="2527521" y="41275"/>
                </a:lnTo>
                <a:lnTo>
                  <a:pt x="2527529" y="34925"/>
                </a:lnTo>
                <a:lnTo>
                  <a:pt x="8" y="31529"/>
                </a:lnTo>
                <a:close/>
              </a:path>
            </a:pathLst>
          </a:custGeom>
          <a:solidFill>
            <a:srgbClr val="5091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074882" y="4121053"/>
            <a:ext cx="2604135" cy="76200"/>
          </a:xfrm>
          <a:custGeom>
            <a:avLst/>
            <a:gdLst/>
            <a:ahLst/>
            <a:cxnLst/>
            <a:rect l="l" t="t" r="r" b="b"/>
            <a:pathLst>
              <a:path w="2604135" h="76200">
                <a:moveTo>
                  <a:pt x="2527521" y="41275"/>
                </a:moveTo>
                <a:lnTo>
                  <a:pt x="2527473" y="76200"/>
                </a:lnTo>
                <a:lnTo>
                  <a:pt x="2597524" y="41292"/>
                </a:lnTo>
                <a:lnTo>
                  <a:pt x="2540215" y="41292"/>
                </a:lnTo>
                <a:lnTo>
                  <a:pt x="2527521" y="41275"/>
                </a:lnTo>
                <a:close/>
              </a:path>
              <a:path w="2604135" h="76200">
                <a:moveTo>
                  <a:pt x="2527529" y="34925"/>
                </a:moveTo>
                <a:lnTo>
                  <a:pt x="2527521" y="41275"/>
                </a:lnTo>
                <a:lnTo>
                  <a:pt x="2540215" y="41292"/>
                </a:lnTo>
                <a:lnTo>
                  <a:pt x="2540223" y="34942"/>
                </a:lnTo>
                <a:lnTo>
                  <a:pt x="2527529" y="34925"/>
                </a:lnTo>
                <a:close/>
              </a:path>
              <a:path w="2604135" h="76200">
                <a:moveTo>
                  <a:pt x="2527576" y="0"/>
                </a:moveTo>
                <a:lnTo>
                  <a:pt x="2527529" y="34925"/>
                </a:lnTo>
                <a:lnTo>
                  <a:pt x="2540223" y="34942"/>
                </a:lnTo>
                <a:lnTo>
                  <a:pt x="2540215" y="41292"/>
                </a:lnTo>
                <a:lnTo>
                  <a:pt x="2597524" y="41292"/>
                </a:lnTo>
                <a:lnTo>
                  <a:pt x="2603724" y="38202"/>
                </a:lnTo>
                <a:lnTo>
                  <a:pt x="2527576" y="0"/>
                </a:lnTo>
                <a:close/>
              </a:path>
              <a:path w="2604135" h="76200">
                <a:moveTo>
                  <a:pt x="8" y="31529"/>
                </a:moveTo>
                <a:lnTo>
                  <a:pt x="0" y="37879"/>
                </a:lnTo>
                <a:lnTo>
                  <a:pt x="2527521" y="41275"/>
                </a:lnTo>
                <a:lnTo>
                  <a:pt x="2527529" y="34925"/>
                </a:lnTo>
                <a:lnTo>
                  <a:pt x="8" y="31529"/>
                </a:lnTo>
                <a:close/>
              </a:path>
            </a:pathLst>
          </a:custGeom>
          <a:solidFill>
            <a:srgbClr val="F6980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9982200" y="2307335"/>
            <a:ext cx="713231" cy="71323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10772406" y="2379979"/>
            <a:ext cx="10769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El</a:t>
            </a: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a</a:t>
            </a:r>
            <a:r>
              <a:rPr sz="1800" spc="-25" dirty="0">
                <a:solidFill>
                  <a:srgbClr val="444949"/>
                </a:solidFill>
                <a:latin typeface="Calibri"/>
                <a:cs typeface="Calibri"/>
              </a:rPr>
              <a:t>s</a:t>
            </a: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t</a:t>
            </a: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iCache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9982200" y="4212335"/>
            <a:ext cx="713231" cy="71323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10907567" y="4403852"/>
            <a:ext cx="395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R</a:t>
            </a: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DS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4428268" y="5281676"/>
            <a:ext cx="197103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444949"/>
                </a:solidFill>
                <a:latin typeface="Calibri"/>
                <a:cs typeface="Calibri"/>
              </a:rPr>
              <a:t>Restrict </a:t>
            </a:r>
            <a:r>
              <a:rPr sz="1800" spc="-15" dirty="0">
                <a:solidFill>
                  <a:srgbClr val="444949"/>
                </a:solidFill>
                <a:latin typeface="Calibri"/>
                <a:cs typeface="Calibri"/>
              </a:rPr>
              <a:t>traffic to</a:t>
            </a:r>
            <a:r>
              <a:rPr sz="1800" spc="-3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444949"/>
                </a:solidFill>
                <a:latin typeface="Calibri"/>
                <a:cs typeface="Calibri"/>
              </a:rPr>
              <a:t>EC2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4428268" y="5555996"/>
            <a:ext cx="25101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Security </a:t>
            </a:r>
            <a:r>
              <a:rPr sz="1800" spc="-10" dirty="0">
                <a:solidFill>
                  <a:srgbClr val="444949"/>
                </a:solidFill>
                <a:latin typeface="Calibri"/>
                <a:cs typeface="Calibri"/>
              </a:rPr>
              <a:t>group from </a:t>
            </a: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the</a:t>
            </a:r>
            <a:r>
              <a:rPr sz="1800" spc="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LB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9105108" y="5117083"/>
            <a:ext cx="2235835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444949"/>
                </a:solidFill>
                <a:latin typeface="Calibri"/>
                <a:cs typeface="Calibri"/>
              </a:rPr>
              <a:t>Restrict </a:t>
            </a:r>
            <a:r>
              <a:rPr sz="1800" spc="-15" dirty="0">
                <a:solidFill>
                  <a:srgbClr val="444949"/>
                </a:solidFill>
                <a:latin typeface="Calibri"/>
                <a:cs typeface="Calibri"/>
              </a:rPr>
              <a:t>traffic to </a:t>
            </a: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RDS  </a:t>
            </a: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Security </a:t>
            </a:r>
            <a:r>
              <a:rPr sz="1800" spc="-10" dirty="0">
                <a:solidFill>
                  <a:srgbClr val="444949"/>
                </a:solidFill>
                <a:latin typeface="Calibri"/>
                <a:cs typeface="Calibri"/>
              </a:rPr>
              <a:t>group from </a:t>
            </a: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the  </a:t>
            </a:r>
            <a:r>
              <a:rPr sz="1800" spc="-10" dirty="0">
                <a:solidFill>
                  <a:srgbClr val="444949"/>
                </a:solidFill>
                <a:latin typeface="Calibri"/>
                <a:cs typeface="Calibri"/>
              </a:rPr>
              <a:t>EC2 </a:t>
            </a: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security</a:t>
            </a:r>
            <a:r>
              <a:rPr sz="1800" spc="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444949"/>
                </a:solidFill>
                <a:latin typeface="Calibri"/>
                <a:cs typeface="Calibri"/>
              </a:rPr>
              <a:t>group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9041641" y="1307084"/>
            <a:ext cx="2675890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444949"/>
                </a:solidFill>
                <a:latin typeface="Calibri"/>
                <a:cs typeface="Calibri"/>
              </a:rPr>
              <a:t>Restrict </a:t>
            </a:r>
            <a:r>
              <a:rPr sz="1800" spc="-15" dirty="0">
                <a:solidFill>
                  <a:srgbClr val="444949"/>
                </a:solidFill>
                <a:latin typeface="Calibri"/>
                <a:cs typeface="Calibri"/>
              </a:rPr>
              <a:t>traffic to </a:t>
            </a: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ElastiCache  Security </a:t>
            </a:r>
            <a:r>
              <a:rPr sz="1800" spc="-10" dirty="0">
                <a:solidFill>
                  <a:srgbClr val="444949"/>
                </a:solidFill>
                <a:latin typeface="Calibri"/>
                <a:cs typeface="Calibri"/>
              </a:rPr>
              <a:t>group from</a:t>
            </a:r>
            <a:r>
              <a:rPr sz="1800" spc="1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the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spc="-10" dirty="0">
                <a:solidFill>
                  <a:srgbClr val="444949"/>
                </a:solidFill>
                <a:latin typeface="Calibri"/>
                <a:cs typeface="Calibri"/>
              </a:rPr>
              <a:t>EC2 </a:t>
            </a: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security</a:t>
            </a:r>
            <a:r>
              <a:rPr sz="1800" spc="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444949"/>
                </a:solidFill>
                <a:latin typeface="Calibri"/>
                <a:cs typeface="Calibri"/>
              </a:rPr>
              <a:t>group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8038123" y="2633038"/>
            <a:ext cx="1944370" cy="234950"/>
          </a:xfrm>
          <a:custGeom>
            <a:avLst/>
            <a:gdLst/>
            <a:ahLst/>
            <a:cxnLst/>
            <a:rect l="l" t="t" r="r" b="b"/>
            <a:pathLst>
              <a:path w="1944370" h="234950">
                <a:moveTo>
                  <a:pt x="72548" y="158429"/>
                </a:moveTo>
                <a:lnTo>
                  <a:pt x="0" y="203090"/>
                </a:lnTo>
                <a:lnTo>
                  <a:pt x="79258" y="234334"/>
                </a:lnTo>
                <a:lnTo>
                  <a:pt x="76281" y="200662"/>
                </a:lnTo>
                <a:lnTo>
                  <a:pt x="63533" y="200662"/>
                </a:lnTo>
                <a:lnTo>
                  <a:pt x="62974" y="194337"/>
                </a:lnTo>
                <a:lnTo>
                  <a:pt x="75623" y="193219"/>
                </a:lnTo>
                <a:lnTo>
                  <a:pt x="72548" y="158429"/>
                </a:lnTo>
                <a:close/>
              </a:path>
              <a:path w="1944370" h="234950">
                <a:moveTo>
                  <a:pt x="75623" y="193219"/>
                </a:moveTo>
                <a:lnTo>
                  <a:pt x="62974" y="194337"/>
                </a:lnTo>
                <a:lnTo>
                  <a:pt x="63533" y="200662"/>
                </a:lnTo>
                <a:lnTo>
                  <a:pt x="76182" y="199544"/>
                </a:lnTo>
                <a:lnTo>
                  <a:pt x="75623" y="193219"/>
                </a:lnTo>
                <a:close/>
              </a:path>
              <a:path w="1944370" h="234950">
                <a:moveTo>
                  <a:pt x="76182" y="199544"/>
                </a:moveTo>
                <a:lnTo>
                  <a:pt x="63533" y="200662"/>
                </a:lnTo>
                <a:lnTo>
                  <a:pt x="76281" y="200662"/>
                </a:lnTo>
                <a:lnTo>
                  <a:pt x="76182" y="199544"/>
                </a:lnTo>
                <a:close/>
              </a:path>
              <a:path w="1944370" h="234950">
                <a:moveTo>
                  <a:pt x="1868159" y="34789"/>
                </a:moveTo>
                <a:lnTo>
                  <a:pt x="75623" y="193219"/>
                </a:lnTo>
                <a:lnTo>
                  <a:pt x="76182" y="199544"/>
                </a:lnTo>
                <a:lnTo>
                  <a:pt x="1868718" y="41115"/>
                </a:lnTo>
                <a:lnTo>
                  <a:pt x="1868159" y="34789"/>
                </a:lnTo>
                <a:close/>
              </a:path>
              <a:path w="1944370" h="234950">
                <a:moveTo>
                  <a:pt x="1940400" y="33671"/>
                </a:moveTo>
                <a:lnTo>
                  <a:pt x="1880811" y="33671"/>
                </a:lnTo>
                <a:lnTo>
                  <a:pt x="1881370" y="39997"/>
                </a:lnTo>
                <a:lnTo>
                  <a:pt x="1868718" y="41115"/>
                </a:lnTo>
                <a:lnTo>
                  <a:pt x="1871793" y="75904"/>
                </a:lnTo>
                <a:lnTo>
                  <a:pt x="1940400" y="33671"/>
                </a:lnTo>
                <a:close/>
              </a:path>
              <a:path w="1944370" h="234950">
                <a:moveTo>
                  <a:pt x="1880811" y="33671"/>
                </a:moveTo>
                <a:lnTo>
                  <a:pt x="1868159" y="34789"/>
                </a:lnTo>
                <a:lnTo>
                  <a:pt x="1868718" y="41115"/>
                </a:lnTo>
                <a:lnTo>
                  <a:pt x="1881370" y="39997"/>
                </a:lnTo>
                <a:lnTo>
                  <a:pt x="1880811" y="33671"/>
                </a:lnTo>
                <a:close/>
              </a:path>
              <a:path w="1944370" h="234950">
                <a:moveTo>
                  <a:pt x="1865085" y="0"/>
                </a:moveTo>
                <a:lnTo>
                  <a:pt x="1868159" y="34789"/>
                </a:lnTo>
                <a:lnTo>
                  <a:pt x="1880811" y="33671"/>
                </a:lnTo>
                <a:lnTo>
                  <a:pt x="1940400" y="33671"/>
                </a:lnTo>
                <a:lnTo>
                  <a:pt x="1944343" y="31244"/>
                </a:lnTo>
                <a:lnTo>
                  <a:pt x="1865085" y="0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8028562" y="4071639"/>
            <a:ext cx="1954530" cy="516890"/>
          </a:xfrm>
          <a:custGeom>
            <a:avLst/>
            <a:gdLst/>
            <a:ahLst/>
            <a:cxnLst/>
            <a:rect l="l" t="t" r="r" b="b"/>
            <a:pathLst>
              <a:path w="1954529" h="516889">
                <a:moveTo>
                  <a:pt x="1879137" y="482582"/>
                </a:moveTo>
                <a:lnTo>
                  <a:pt x="1870825" y="516503"/>
                </a:lnTo>
                <a:lnTo>
                  <a:pt x="1953903" y="497632"/>
                </a:lnTo>
                <a:lnTo>
                  <a:pt x="1939735" y="485603"/>
                </a:lnTo>
                <a:lnTo>
                  <a:pt x="1891468" y="485603"/>
                </a:lnTo>
                <a:lnTo>
                  <a:pt x="1879137" y="482582"/>
                </a:lnTo>
                <a:close/>
              </a:path>
              <a:path w="1954529" h="516889">
                <a:moveTo>
                  <a:pt x="1880648" y="476415"/>
                </a:moveTo>
                <a:lnTo>
                  <a:pt x="1879137" y="482582"/>
                </a:lnTo>
                <a:lnTo>
                  <a:pt x="1891468" y="485603"/>
                </a:lnTo>
                <a:lnTo>
                  <a:pt x="1892979" y="479436"/>
                </a:lnTo>
                <a:lnTo>
                  <a:pt x="1880648" y="476415"/>
                </a:lnTo>
                <a:close/>
              </a:path>
              <a:path w="1954529" h="516889">
                <a:moveTo>
                  <a:pt x="1888961" y="442493"/>
                </a:moveTo>
                <a:lnTo>
                  <a:pt x="1880648" y="476415"/>
                </a:lnTo>
                <a:lnTo>
                  <a:pt x="1892979" y="479436"/>
                </a:lnTo>
                <a:lnTo>
                  <a:pt x="1891468" y="485603"/>
                </a:lnTo>
                <a:lnTo>
                  <a:pt x="1939735" y="485603"/>
                </a:lnTo>
                <a:lnTo>
                  <a:pt x="1888961" y="442493"/>
                </a:lnTo>
                <a:close/>
              </a:path>
              <a:path w="1954529" h="516889">
                <a:moveTo>
                  <a:pt x="74766" y="33921"/>
                </a:moveTo>
                <a:lnTo>
                  <a:pt x="73255" y="40089"/>
                </a:lnTo>
                <a:lnTo>
                  <a:pt x="1879137" y="482582"/>
                </a:lnTo>
                <a:lnTo>
                  <a:pt x="1880648" y="476415"/>
                </a:lnTo>
                <a:lnTo>
                  <a:pt x="74766" y="33921"/>
                </a:lnTo>
                <a:close/>
              </a:path>
              <a:path w="1954529" h="516889">
                <a:moveTo>
                  <a:pt x="83078" y="0"/>
                </a:moveTo>
                <a:lnTo>
                  <a:pt x="0" y="18870"/>
                </a:lnTo>
                <a:lnTo>
                  <a:pt x="64943" y="74010"/>
                </a:lnTo>
                <a:lnTo>
                  <a:pt x="73255" y="40089"/>
                </a:lnTo>
                <a:lnTo>
                  <a:pt x="60920" y="37067"/>
                </a:lnTo>
                <a:lnTo>
                  <a:pt x="62431" y="30899"/>
                </a:lnTo>
                <a:lnTo>
                  <a:pt x="75507" y="30899"/>
                </a:lnTo>
                <a:lnTo>
                  <a:pt x="83078" y="0"/>
                </a:lnTo>
                <a:close/>
              </a:path>
              <a:path w="1954529" h="516889">
                <a:moveTo>
                  <a:pt x="62431" y="30899"/>
                </a:moveTo>
                <a:lnTo>
                  <a:pt x="60920" y="37067"/>
                </a:lnTo>
                <a:lnTo>
                  <a:pt x="73255" y="40089"/>
                </a:lnTo>
                <a:lnTo>
                  <a:pt x="74766" y="33921"/>
                </a:lnTo>
                <a:lnTo>
                  <a:pt x="62431" y="30899"/>
                </a:lnTo>
                <a:close/>
              </a:path>
              <a:path w="1954529" h="516889">
                <a:moveTo>
                  <a:pt x="75507" y="30899"/>
                </a:moveTo>
                <a:lnTo>
                  <a:pt x="62431" y="30899"/>
                </a:lnTo>
                <a:lnTo>
                  <a:pt x="74766" y="33921"/>
                </a:lnTo>
                <a:lnTo>
                  <a:pt x="75507" y="30899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2159254" y="3047491"/>
            <a:ext cx="18542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Open </a:t>
            </a: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HTTP /</a:t>
            </a:r>
            <a:r>
              <a:rPr sz="1800" spc="-4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HTTPS  </a:t>
            </a:r>
            <a:r>
              <a:rPr sz="1800" spc="-15" dirty="0">
                <a:solidFill>
                  <a:srgbClr val="444949"/>
                </a:solidFill>
                <a:latin typeface="Calibri"/>
                <a:cs typeface="Calibri"/>
              </a:rPr>
              <a:t>to</a:t>
            </a: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444949"/>
                </a:solidFill>
                <a:latin typeface="Calibri"/>
                <a:cs typeface="Calibri"/>
              </a:rPr>
              <a:t>0.0.0.0/0</a:t>
            </a:r>
            <a:endParaRPr sz="18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04205308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41892" y="6471592"/>
            <a:ext cx="1276985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ts val="5015"/>
              </a:lnSpc>
              <a:spcBef>
                <a:spcPts val="90"/>
              </a:spcBef>
            </a:pPr>
            <a:r>
              <a:rPr spc="-120" dirty="0"/>
              <a:t>In this </a:t>
            </a:r>
            <a:r>
              <a:rPr spc="-105" dirty="0"/>
              <a:t>lecture </a:t>
            </a:r>
            <a:r>
              <a:rPr spc="-90" dirty="0"/>
              <a:t>we’ve</a:t>
            </a:r>
            <a:r>
              <a:rPr spc="385" dirty="0"/>
              <a:t> </a:t>
            </a:r>
            <a:r>
              <a:rPr spc="-75" dirty="0"/>
              <a:t>discussed…</a:t>
            </a:r>
          </a:p>
          <a:p>
            <a:pPr marL="12700">
              <a:lnSpc>
                <a:spcPts val="5015"/>
              </a:lnSpc>
            </a:pPr>
            <a:r>
              <a:rPr spc="-105" dirty="0"/>
              <a:t>3-tier </a:t>
            </a:r>
            <a:r>
              <a:rPr spc="-110" dirty="0"/>
              <a:t>architectures </a:t>
            </a:r>
            <a:r>
              <a:rPr spc="-140" dirty="0"/>
              <a:t>for </a:t>
            </a:r>
            <a:r>
              <a:rPr spc="-30" dirty="0"/>
              <a:t>web</a:t>
            </a:r>
            <a:r>
              <a:rPr spc="340" dirty="0"/>
              <a:t> </a:t>
            </a:r>
            <a:r>
              <a:rPr spc="-70" dirty="0"/>
              <a:t>applications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16939" y="1339393"/>
            <a:ext cx="8770620" cy="4237990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484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60" dirty="0">
                <a:solidFill>
                  <a:srgbClr val="444949"/>
                </a:solidFill>
                <a:latin typeface="Gill Sans MT"/>
                <a:cs typeface="Gill Sans MT"/>
              </a:rPr>
              <a:t>ELB </a:t>
            </a:r>
            <a:r>
              <a:rPr sz="2600" spc="-85" dirty="0">
                <a:solidFill>
                  <a:srgbClr val="444949"/>
                </a:solidFill>
                <a:latin typeface="Gill Sans MT"/>
                <a:cs typeface="Gill Sans MT"/>
              </a:rPr>
              <a:t>sticky</a:t>
            </a:r>
            <a:r>
              <a:rPr sz="2600" spc="6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spc="-60" dirty="0">
                <a:solidFill>
                  <a:srgbClr val="444949"/>
                </a:solidFill>
                <a:latin typeface="Gill Sans MT"/>
                <a:cs typeface="Gill Sans MT"/>
              </a:rPr>
              <a:t>sessions</a:t>
            </a:r>
            <a:endParaRPr sz="26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384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65" dirty="0">
                <a:solidFill>
                  <a:srgbClr val="444949"/>
                </a:solidFill>
                <a:latin typeface="Gill Sans MT"/>
                <a:cs typeface="Gill Sans MT"/>
              </a:rPr>
              <a:t>Web </a:t>
            </a:r>
            <a:r>
              <a:rPr sz="2600" spc="-60" dirty="0">
                <a:solidFill>
                  <a:srgbClr val="444949"/>
                </a:solidFill>
                <a:latin typeface="Gill Sans MT"/>
                <a:cs typeface="Gill Sans MT"/>
              </a:rPr>
              <a:t>clients </a:t>
            </a:r>
            <a:r>
              <a:rPr sz="2600" spc="-85" dirty="0">
                <a:solidFill>
                  <a:srgbClr val="444949"/>
                </a:solidFill>
                <a:latin typeface="Gill Sans MT"/>
                <a:cs typeface="Gill Sans MT"/>
              </a:rPr>
              <a:t>for </a:t>
            </a:r>
            <a:r>
              <a:rPr sz="2600" spc="-60" dirty="0">
                <a:solidFill>
                  <a:srgbClr val="444949"/>
                </a:solidFill>
                <a:latin typeface="Gill Sans MT"/>
                <a:cs typeface="Gill Sans MT"/>
              </a:rPr>
              <a:t>storing cookies </a:t>
            </a:r>
            <a:r>
              <a:rPr sz="2600" spc="-15" dirty="0">
                <a:solidFill>
                  <a:srgbClr val="444949"/>
                </a:solidFill>
                <a:latin typeface="Gill Sans MT"/>
                <a:cs typeface="Gill Sans MT"/>
              </a:rPr>
              <a:t>and </a:t>
            </a:r>
            <a:r>
              <a:rPr sz="2600" spc="-45" dirty="0">
                <a:solidFill>
                  <a:srgbClr val="444949"/>
                </a:solidFill>
                <a:latin typeface="Gill Sans MT"/>
                <a:cs typeface="Gill Sans MT"/>
              </a:rPr>
              <a:t>making </a:t>
            </a:r>
            <a:r>
              <a:rPr sz="2600" spc="-75" dirty="0">
                <a:solidFill>
                  <a:srgbClr val="444949"/>
                </a:solidFill>
                <a:latin typeface="Gill Sans MT"/>
                <a:cs typeface="Gill Sans MT"/>
              </a:rPr>
              <a:t>our </a:t>
            </a:r>
            <a:r>
              <a:rPr sz="2600" spc="-20" dirty="0">
                <a:solidFill>
                  <a:srgbClr val="444949"/>
                </a:solidFill>
                <a:latin typeface="Gill Sans MT"/>
                <a:cs typeface="Gill Sans MT"/>
              </a:rPr>
              <a:t>web </a:t>
            </a:r>
            <a:r>
              <a:rPr sz="2600" spc="10" dirty="0">
                <a:solidFill>
                  <a:srgbClr val="444949"/>
                </a:solidFill>
                <a:latin typeface="Gill Sans MT"/>
                <a:cs typeface="Gill Sans MT"/>
              </a:rPr>
              <a:t>app</a:t>
            </a:r>
            <a:r>
              <a:rPr sz="2600" spc="57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spc="-55" dirty="0">
                <a:solidFill>
                  <a:srgbClr val="444949"/>
                </a:solidFill>
                <a:latin typeface="Gill Sans MT"/>
                <a:cs typeface="Gill Sans MT"/>
              </a:rPr>
              <a:t>stateless</a:t>
            </a:r>
            <a:endParaRPr sz="2600">
              <a:latin typeface="Gill Sans MT"/>
              <a:cs typeface="Gill Sans MT"/>
            </a:endParaRPr>
          </a:p>
          <a:p>
            <a:pPr marL="241300" indent="-228600">
              <a:lnSpc>
                <a:spcPts val="3115"/>
              </a:lnSpc>
              <a:spcBef>
                <a:spcPts val="359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50" dirty="0">
                <a:solidFill>
                  <a:srgbClr val="444949"/>
                </a:solidFill>
                <a:latin typeface="Gill Sans MT"/>
                <a:cs typeface="Gill Sans MT"/>
              </a:rPr>
              <a:t>ElastiCache</a:t>
            </a:r>
            <a:endParaRPr sz="2600">
              <a:latin typeface="Gill Sans MT"/>
              <a:cs typeface="Gill Sans MT"/>
            </a:endParaRPr>
          </a:p>
          <a:p>
            <a:pPr marL="698500" lvl="1" indent="-228600">
              <a:lnSpc>
                <a:spcPts val="2625"/>
              </a:lnSpc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200" spc="-80" dirty="0">
                <a:solidFill>
                  <a:srgbClr val="444949"/>
                </a:solidFill>
                <a:latin typeface="Gill Sans MT"/>
                <a:cs typeface="Gill Sans MT"/>
              </a:rPr>
              <a:t>For </a:t>
            </a:r>
            <a:r>
              <a:rPr sz="2200" spc="-55" dirty="0">
                <a:solidFill>
                  <a:srgbClr val="444949"/>
                </a:solidFill>
                <a:latin typeface="Gill Sans MT"/>
                <a:cs typeface="Gill Sans MT"/>
              </a:rPr>
              <a:t>storing sessions </a:t>
            </a:r>
            <a:r>
              <a:rPr sz="2200" spc="-45" dirty="0">
                <a:solidFill>
                  <a:srgbClr val="444949"/>
                </a:solidFill>
                <a:latin typeface="Gill Sans MT"/>
                <a:cs typeface="Gill Sans MT"/>
              </a:rPr>
              <a:t>(alternative:</a:t>
            </a:r>
            <a:r>
              <a:rPr sz="220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200" spc="-25" dirty="0">
                <a:solidFill>
                  <a:srgbClr val="444949"/>
                </a:solidFill>
                <a:latin typeface="Gill Sans MT"/>
                <a:cs typeface="Gill Sans MT"/>
              </a:rPr>
              <a:t>DynamoDB)</a:t>
            </a:r>
            <a:endParaRPr sz="2200">
              <a:latin typeface="Gill Sans MT"/>
              <a:cs typeface="Gill Sans MT"/>
            </a:endParaRPr>
          </a:p>
          <a:p>
            <a:pPr marL="698500" lvl="1" indent="-228600">
              <a:lnSpc>
                <a:spcPts val="2615"/>
              </a:lnSpc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200" spc="-80" dirty="0">
                <a:solidFill>
                  <a:srgbClr val="444949"/>
                </a:solidFill>
                <a:latin typeface="Gill Sans MT"/>
                <a:cs typeface="Gill Sans MT"/>
              </a:rPr>
              <a:t>For </a:t>
            </a:r>
            <a:r>
              <a:rPr sz="2200" spc="-35" dirty="0">
                <a:solidFill>
                  <a:srgbClr val="444949"/>
                </a:solidFill>
                <a:latin typeface="Gill Sans MT"/>
                <a:cs typeface="Gill Sans MT"/>
              </a:rPr>
              <a:t>caching </a:t>
            </a:r>
            <a:r>
              <a:rPr sz="2200" spc="-20" dirty="0">
                <a:solidFill>
                  <a:srgbClr val="444949"/>
                </a:solidFill>
                <a:latin typeface="Gill Sans MT"/>
                <a:cs typeface="Gill Sans MT"/>
              </a:rPr>
              <a:t>data </a:t>
            </a:r>
            <a:r>
              <a:rPr sz="2200" spc="-50" dirty="0">
                <a:solidFill>
                  <a:srgbClr val="444949"/>
                </a:solidFill>
                <a:latin typeface="Gill Sans MT"/>
                <a:cs typeface="Gill Sans MT"/>
              </a:rPr>
              <a:t>from</a:t>
            </a:r>
            <a:r>
              <a:rPr sz="2200" spc="12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200" spc="-25" dirty="0">
                <a:solidFill>
                  <a:srgbClr val="444949"/>
                </a:solidFill>
                <a:latin typeface="Gill Sans MT"/>
                <a:cs typeface="Gill Sans MT"/>
              </a:rPr>
              <a:t>RDS</a:t>
            </a:r>
            <a:endParaRPr sz="2200">
              <a:latin typeface="Gill Sans MT"/>
              <a:cs typeface="Gill Sans MT"/>
            </a:endParaRPr>
          </a:p>
          <a:p>
            <a:pPr marL="698500" lvl="1" indent="-228600">
              <a:lnSpc>
                <a:spcPts val="2630"/>
              </a:lnSpc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200" spc="-50" dirty="0">
                <a:solidFill>
                  <a:srgbClr val="444949"/>
                </a:solidFill>
                <a:latin typeface="Gill Sans MT"/>
                <a:cs typeface="Gill Sans MT"/>
              </a:rPr>
              <a:t>Multi</a:t>
            </a:r>
            <a:r>
              <a:rPr sz="2200" spc="-14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200" spc="-15" dirty="0">
                <a:solidFill>
                  <a:srgbClr val="444949"/>
                </a:solidFill>
                <a:latin typeface="Gill Sans MT"/>
                <a:cs typeface="Gill Sans MT"/>
              </a:rPr>
              <a:t>AZ</a:t>
            </a:r>
            <a:endParaRPr sz="2200">
              <a:latin typeface="Gill Sans MT"/>
              <a:cs typeface="Gill Sans MT"/>
            </a:endParaRPr>
          </a:p>
          <a:p>
            <a:pPr marL="241300" indent="-228600">
              <a:lnSpc>
                <a:spcPts val="3105"/>
              </a:lnSpc>
              <a:spcBef>
                <a:spcPts val="365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30" dirty="0">
                <a:solidFill>
                  <a:srgbClr val="444949"/>
                </a:solidFill>
                <a:latin typeface="Gill Sans MT"/>
                <a:cs typeface="Gill Sans MT"/>
              </a:rPr>
              <a:t>RDS</a:t>
            </a:r>
            <a:endParaRPr sz="2600">
              <a:latin typeface="Gill Sans MT"/>
              <a:cs typeface="Gill Sans MT"/>
            </a:endParaRPr>
          </a:p>
          <a:p>
            <a:pPr marL="698500" lvl="1" indent="-228600">
              <a:lnSpc>
                <a:spcPts val="2610"/>
              </a:lnSpc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200" spc="-80" dirty="0">
                <a:solidFill>
                  <a:srgbClr val="444949"/>
                </a:solidFill>
                <a:latin typeface="Gill Sans MT"/>
                <a:cs typeface="Gill Sans MT"/>
              </a:rPr>
              <a:t>For </a:t>
            </a:r>
            <a:r>
              <a:rPr sz="2200" spc="-55" dirty="0">
                <a:solidFill>
                  <a:srgbClr val="444949"/>
                </a:solidFill>
                <a:latin typeface="Gill Sans MT"/>
                <a:cs typeface="Gill Sans MT"/>
              </a:rPr>
              <a:t>storing </a:t>
            </a:r>
            <a:r>
              <a:rPr sz="2200" spc="-65" dirty="0">
                <a:solidFill>
                  <a:srgbClr val="444949"/>
                </a:solidFill>
                <a:latin typeface="Gill Sans MT"/>
                <a:cs typeface="Gill Sans MT"/>
              </a:rPr>
              <a:t>user</a:t>
            </a:r>
            <a:r>
              <a:rPr sz="2200" spc="12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200" spc="-20" dirty="0">
                <a:solidFill>
                  <a:srgbClr val="444949"/>
                </a:solidFill>
                <a:latin typeface="Gill Sans MT"/>
                <a:cs typeface="Gill Sans MT"/>
              </a:rPr>
              <a:t>data</a:t>
            </a:r>
            <a:endParaRPr sz="2200">
              <a:latin typeface="Gill Sans MT"/>
              <a:cs typeface="Gill Sans MT"/>
            </a:endParaRPr>
          </a:p>
          <a:p>
            <a:pPr marL="698500" lvl="1" indent="-228600">
              <a:lnSpc>
                <a:spcPts val="2615"/>
              </a:lnSpc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200" spc="-20" dirty="0">
                <a:solidFill>
                  <a:srgbClr val="444949"/>
                </a:solidFill>
                <a:latin typeface="Gill Sans MT"/>
                <a:cs typeface="Gill Sans MT"/>
              </a:rPr>
              <a:t>Read </a:t>
            </a:r>
            <a:r>
              <a:rPr sz="2200" spc="-50" dirty="0">
                <a:solidFill>
                  <a:srgbClr val="444949"/>
                </a:solidFill>
                <a:latin typeface="Gill Sans MT"/>
                <a:cs typeface="Gill Sans MT"/>
              </a:rPr>
              <a:t>replicas </a:t>
            </a:r>
            <a:r>
              <a:rPr sz="2200" spc="-75" dirty="0">
                <a:solidFill>
                  <a:srgbClr val="444949"/>
                </a:solidFill>
                <a:latin typeface="Gill Sans MT"/>
                <a:cs typeface="Gill Sans MT"/>
              </a:rPr>
              <a:t>for </a:t>
            </a:r>
            <a:r>
              <a:rPr sz="2200" spc="-45" dirty="0">
                <a:solidFill>
                  <a:srgbClr val="444949"/>
                </a:solidFill>
                <a:latin typeface="Gill Sans MT"/>
                <a:cs typeface="Gill Sans MT"/>
              </a:rPr>
              <a:t>scaling</a:t>
            </a:r>
            <a:r>
              <a:rPr sz="2200" spc="13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200" spc="-45" dirty="0">
                <a:solidFill>
                  <a:srgbClr val="444949"/>
                </a:solidFill>
                <a:latin typeface="Gill Sans MT"/>
                <a:cs typeface="Gill Sans MT"/>
              </a:rPr>
              <a:t>reads</a:t>
            </a:r>
            <a:endParaRPr sz="2200">
              <a:latin typeface="Gill Sans MT"/>
              <a:cs typeface="Gill Sans MT"/>
            </a:endParaRPr>
          </a:p>
          <a:p>
            <a:pPr marL="698500" lvl="1" indent="-228600">
              <a:lnSpc>
                <a:spcPts val="2630"/>
              </a:lnSpc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200" spc="-50" dirty="0">
                <a:solidFill>
                  <a:srgbClr val="444949"/>
                </a:solidFill>
                <a:latin typeface="Gill Sans MT"/>
                <a:cs typeface="Gill Sans MT"/>
              </a:rPr>
              <a:t>Multi </a:t>
            </a:r>
            <a:r>
              <a:rPr sz="2200" spc="-15" dirty="0">
                <a:solidFill>
                  <a:srgbClr val="444949"/>
                </a:solidFill>
                <a:latin typeface="Gill Sans MT"/>
                <a:cs typeface="Gill Sans MT"/>
              </a:rPr>
              <a:t>AZ </a:t>
            </a:r>
            <a:r>
              <a:rPr sz="2200" spc="-75" dirty="0">
                <a:solidFill>
                  <a:srgbClr val="444949"/>
                </a:solidFill>
                <a:latin typeface="Gill Sans MT"/>
                <a:cs typeface="Gill Sans MT"/>
              </a:rPr>
              <a:t>for </a:t>
            </a:r>
            <a:r>
              <a:rPr sz="2200" spc="-55" dirty="0">
                <a:solidFill>
                  <a:srgbClr val="444949"/>
                </a:solidFill>
                <a:latin typeface="Gill Sans MT"/>
                <a:cs typeface="Gill Sans MT"/>
              </a:rPr>
              <a:t>disaster</a:t>
            </a:r>
            <a:r>
              <a:rPr sz="220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200" spc="-45" dirty="0">
                <a:solidFill>
                  <a:srgbClr val="444949"/>
                </a:solidFill>
                <a:latin typeface="Gill Sans MT"/>
                <a:cs typeface="Gill Sans MT"/>
              </a:rPr>
              <a:t>recovery</a:t>
            </a:r>
            <a:endParaRPr sz="22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370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60" dirty="0">
                <a:solidFill>
                  <a:srgbClr val="444949"/>
                </a:solidFill>
                <a:latin typeface="Gill Sans MT"/>
                <a:cs typeface="Gill Sans MT"/>
              </a:rPr>
              <a:t>Tight </a:t>
            </a:r>
            <a:r>
              <a:rPr sz="2600" spc="-50" dirty="0">
                <a:solidFill>
                  <a:srgbClr val="444949"/>
                </a:solidFill>
                <a:latin typeface="Gill Sans MT"/>
                <a:cs typeface="Gill Sans MT"/>
              </a:rPr>
              <a:t>Security </a:t>
            </a:r>
            <a:r>
              <a:rPr sz="2600" spc="-60" dirty="0">
                <a:solidFill>
                  <a:srgbClr val="444949"/>
                </a:solidFill>
                <a:latin typeface="Gill Sans MT"/>
                <a:cs typeface="Gill Sans MT"/>
              </a:rPr>
              <a:t>with </a:t>
            </a:r>
            <a:r>
              <a:rPr sz="2600" spc="-65" dirty="0">
                <a:solidFill>
                  <a:srgbClr val="444949"/>
                </a:solidFill>
                <a:latin typeface="Gill Sans MT"/>
                <a:cs typeface="Gill Sans MT"/>
              </a:rPr>
              <a:t>security </a:t>
            </a:r>
            <a:r>
              <a:rPr sz="2600" spc="-50" dirty="0">
                <a:solidFill>
                  <a:srgbClr val="444949"/>
                </a:solidFill>
                <a:latin typeface="Gill Sans MT"/>
                <a:cs typeface="Gill Sans MT"/>
              </a:rPr>
              <a:t>groups </a:t>
            </a:r>
            <a:r>
              <a:rPr sz="2600" spc="-60" dirty="0">
                <a:solidFill>
                  <a:srgbClr val="444949"/>
                </a:solidFill>
                <a:latin typeface="Gill Sans MT"/>
                <a:cs typeface="Gill Sans MT"/>
              </a:rPr>
              <a:t>referencing </a:t>
            </a:r>
            <a:r>
              <a:rPr sz="2600" spc="-20" dirty="0">
                <a:solidFill>
                  <a:srgbClr val="444949"/>
                </a:solidFill>
                <a:latin typeface="Gill Sans MT"/>
                <a:cs typeface="Gill Sans MT"/>
              </a:rPr>
              <a:t>each</a:t>
            </a:r>
            <a:r>
              <a:rPr sz="2600" spc="409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spc="-60" dirty="0">
                <a:solidFill>
                  <a:srgbClr val="444949"/>
                </a:solidFill>
                <a:latin typeface="Gill Sans MT"/>
                <a:cs typeface="Gill Sans MT"/>
              </a:rPr>
              <a:t>other</a:t>
            </a:r>
            <a:endParaRPr sz="2600"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3812816643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41892" y="6471592"/>
            <a:ext cx="1276985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374395"/>
            <a:ext cx="8287384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60" dirty="0"/>
              <a:t>Stateful </a:t>
            </a:r>
            <a:r>
              <a:rPr spc="-105" dirty="0"/>
              <a:t>Web </a:t>
            </a:r>
            <a:r>
              <a:rPr spc="-35" dirty="0"/>
              <a:t>App:</a:t>
            </a:r>
            <a:r>
              <a:rPr spc="-894" dirty="0"/>
              <a:t> </a:t>
            </a:r>
            <a:r>
              <a:rPr spc="-114" dirty="0"/>
              <a:t>MyWordPress.com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16938" y="1338783"/>
            <a:ext cx="10862310" cy="2576830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4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14" dirty="0">
                <a:solidFill>
                  <a:srgbClr val="444949"/>
                </a:solidFill>
                <a:latin typeface="Gill Sans MT"/>
                <a:cs typeface="Gill Sans MT"/>
              </a:rPr>
              <a:t>We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are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trying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to create </a:t>
            </a:r>
            <a:r>
              <a:rPr sz="2800" dirty="0">
                <a:solidFill>
                  <a:srgbClr val="444949"/>
                </a:solidFill>
                <a:latin typeface="Gill Sans MT"/>
                <a:cs typeface="Gill Sans MT"/>
              </a:rPr>
              <a:t>a </a:t>
            </a:r>
            <a:r>
              <a:rPr sz="2800" spc="-65" dirty="0">
                <a:solidFill>
                  <a:srgbClr val="444949"/>
                </a:solidFill>
                <a:latin typeface="Gill Sans MT"/>
                <a:cs typeface="Gill Sans MT"/>
              </a:rPr>
              <a:t>fully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scalable </a:t>
            </a:r>
            <a:r>
              <a:rPr sz="2800" spc="-90" dirty="0">
                <a:solidFill>
                  <a:srgbClr val="444949"/>
                </a:solidFill>
                <a:latin typeface="Gill Sans MT"/>
                <a:cs typeface="Gill Sans MT"/>
              </a:rPr>
              <a:t>WordPress</a:t>
            </a:r>
            <a:r>
              <a:rPr sz="2800" spc="5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website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5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14" dirty="0">
                <a:solidFill>
                  <a:srgbClr val="444949"/>
                </a:solidFill>
                <a:latin typeface="Gill Sans MT"/>
                <a:cs typeface="Gill Sans MT"/>
              </a:rPr>
              <a:t>We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want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that website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to access </a:t>
            </a:r>
            <a:r>
              <a:rPr sz="2800" spc="-10" dirty="0">
                <a:solidFill>
                  <a:srgbClr val="444949"/>
                </a:solidFill>
                <a:latin typeface="Gill Sans MT"/>
                <a:cs typeface="Gill Sans MT"/>
              </a:rPr>
              <a:t>and </a:t>
            </a:r>
            <a:r>
              <a:rPr sz="2800" spc="-80" dirty="0">
                <a:solidFill>
                  <a:srgbClr val="444949"/>
                </a:solidFill>
                <a:latin typeface="Gill Sans MT"/>
                <a:cs typeface="Gill Sans MT"/>
              </a:rPr>
              <a:t>correctly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display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picture</a:t>
            </a:r>
            <a:r>
              <a:rPr sz="2800" spc="42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35" dirty="0">
                <a:solidFill>
                  <a:srgbClr val="444949"/>
                </a:solidFill>
                <a:latin typeface="Gill Sans MT"/>
                <a:cs typeface="Gill Sans MT"/>
              </a:rPr>
              <a:t>uploads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7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75" dirty="0">
                <a:solidFill>
                  <a:srgbClr val="444949"/>
                </a:solidFill>
                <a:latin typeface="Gill Sans MT"/>
                <a:cs typeface="Gill Sans MT"/>
              </a:rPr>
              <a:t>Our </a:t>
            </a:r>
            <a:r>
              <a:rPr sz="2800" spc="-80" dirty="0">
                <a:solidFill>
                  <a:srgbClr val="444949"/>
                </a:solidFill>
                <a:latin typeface="Gill Sans MT"/>
                <a:cs typeface="Gill Sans MT"/>
              </a:rPr>
              <a:t>user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data, </a:t>
            </a:r>
            <a:r>
              <a:rPr sz="2800" spc="-10" dirty="0">
                <a:solidFill>
                  <a:srgbClr val="444949"/>
                </a:solidFill>
                <a:latin typeface="Gill Sans MT"/>
                <a:cs typeface="Gill Sans MT"/>
              </a:rPr>
              <a:t>and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the </a:t>
            </a:r>
            <a:r>
              <a:rPr sz="2800" spc="-35" dirty="0">
                <a:solidFill>
                  <a:srgbClr val="444949"/>
                </a:solidFill>
                <a:latin typeface="Gill Sans MT"/>
                <a:cs typeface="Gill Sans MT"/>
              </a:rPr>
              <a:t>blog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content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should </a:t>
            </a:r>
            <a:r>
              <a:rPr sz="2800" spc="10" dirty="0">
                <a:solidFill>
                  <a:srgbClr val="444949"/>
                </a:solidFill>
                <a:latin typeface="Gill Sans MT"/>
                <a:cs typeface="Gill Sans MT"/>
              </a:rPr>
              <a:t>be </a:t>
            </a:r>
            <a:r>
              <a:rPr sz="2800" spc="-65" dirty="0">
                <a:solidFill>
                  <a:srgbClr val="444949"/>
                </a:solidFill>
                <a:latin typeface="Gill Sans MT"/>
                <a:cs typeface="Gill Sans MT"/>
              </a:rPr>
              <a:t>stored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in </a:t>
            </a:r>
            <a:r>
              <a:rPr sz="2800" dirty="0">
                <a:solidFill>
                  <a:srgbClr val="444949"/>
                </a:solidFill>
                <a:latin typeface="Gill Sans MT"/>
                <a:cs typeface="Gill Sans MT"/>
              </a:rPr>
              <a:t>a </a:t>
            </a:r>
            <a:r>
              <a:rPr sz="2800" spc="-25" dirty="0">
                <a:solidFill>
                  <a:srgbClr val="444949"/>
                </a:solidFill>
                <a:latin typeface="Gill Sans MT"/>
                <a:cs typeface="Gill Sans MT"/>
              </a:rPr>
              <a:t>MySQL</a:t>
            </a:r>
            <a:r>
              <a:rPr sz="2800" spc="23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25" dirty="0">
                <a:solidFill>
                  <a:srgbClr val="444949"/>
                </a:solidFill>
                <a:latin typeface="Gill Sans MT"/>
                <a:cs typeface="Gill Sans MT"/>
              </a:rPr>
              <a:t>database.</a:t>
            </a:r>
            <a:endParaRPr sz="2800">
              <a:latin typeface="Gill Sans MT"/>
              <a:cs typeface="Gill Sans MT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Clr>
                <a:srgbClr val="444949"/>
              </a:buClr>
              <a:buFont typeface="Arial"/>
              <a:buChar char="•"/>
            </a:pPr>
            <a:endParaRPr sz="405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95" dirty="0">
                <a:solidFill>
                  <a:srgbClr val="444949"/>
                </a:solidFill>
                <a:latin typeface="Gill Sans MT"/>
                <a:cs typeface="Gill Sans MT"/>
              </a:rPr>
              <a:t>Let’s </a:t>
            </a:r>
            <a:r>
              <a:rPr sz="2800" spc="-35" dirty="0">
                <a:solidFill>
                  <a:srgbClr val="444949"/>
                </a:solidFill>
                <a:latin typeface="Gill Sans MT"/>
                <a:cs typeface="Gill Sans MT"/>
              </a:rPr>
              <a:t>see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how </a:t>
            </a:r>
            <a:r>
              <a:rPr sz="2800" spc="-35" dirty="0">
                <a:solidFill>
                  <a:srgbClr val="444949"/>
                </a:solidFill>
                <a:latin typeface="Gill Sans MT"/>
                <a:cs typeface="Gill Sans MT"/>
              </a:rPr>
              <a:t>we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can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achieve</a:t>
            </a:r>
            <a:r>
              <a:rPr sz="2800" spc="18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114" dirty="0">
                <a:solidFill>
                  <a:srgbClr val="444949"/>
                </a:solidFill>
                <a:latin typeface="Gill Sans MT"/>
                <a:cs typeface="Gill Sans MT"/>
              </a:rPr>
              <a:t>this!</a:t>
            </a:r>
            <a:endParaRPr sz="2800"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4199355802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87630" rIns="0" bIns="0" rtlCol="0">
            <a:spAutoFit/>
          </a:bodyPr>
          <a:lstStyle/>
          <a:p>
            <a:pPr marL="12700" marR="5080">
              <a:lnSpc>
                <a:spcPts val="4750"/>
              </a:lnSpc>
              <a:spcBef>
                <a:spcPts val="690"/>
              </a:spcBef>
            </a:pPr>
            <a:r>
              <a:rPr spc="-60" dirty="0"/>
              <a:t>Stateful </a:t>
            </a:r>
            <a:r>
              <a:rPr spc="-105" dirty="0"/>
              <a:t>Web </a:t>
            </a:r>
            <a:r>
              <a:rPr spc="-35" dirty="0"/>
              <a:t>App:</a:t>
            </a:r>
            <a:r>
              <a:rPr spc="-894" dirty="0"/>
              <a:t> </a:t>
            </a:r>
            <a:r>
              <a:rPr spc="-114" dirty="0"/>
              <a:t>MyWordPress.com  </a:t>
            </a:r>
            <a:r>
              <a:rPr spc="-45" dirty="0"/>
              <a:t>RDS</a:t>
            </a:r>
            <a:r>
              <a:rPr dirty="0"/>
              <a:t> </a:t>
            </a:r>
            <a:r>
              <a:rPr spc="-135" dirty="0"/>
              <a:t>layer</a:t>
            </a:r>
          </a:p>
        </p:txBody>
      </p:sp>
      <p:sp>
        <p:nvSpPr>
          <p:cNvPr id="4" name="object 4"/>
          <p:cNvSpPr/>
          <p:nvPr/>
        </p:nvSpPr>
        <p:spPr>
          <a:xfrm>
            <a:off x="2074884" y="3783777"/>
            <a:ext cx="2604135" cy="76200"/>
          </a:xfrm>
          <a:custGeom>
            <a:avLst/>
            <a:gdLst/>
            <a:ahLst/>
            <a:cxnLst/>
            <a:rect l="l" t="t" r="r" b="b"/>
            <a:pathLst>
              <a:path w="2604135" h="76200">
                <a:moveTo>
                  <a:pt x="2527520" y="41274"/>
                </a:moveTo>
                <a:lnTo>
                  <a:pt x="2527473" y="76200"/>
                </a:lnTo>
                <a:lnTo>
                  <a:pt x="2597524" y="41291"/>
                </a:lnTo>
                <a:lnTo>
                  <a:pt x="2540214" y="41291"/>
                </a:lnTo>
                <a:lnTo>
                  <a:pt x="2527520" y="41274"/>
                </a:lnTo>
                <a:close/>
              </a:path>
              <a:path w="2604135" h="76200">
                <a:moveTo>
                  <a:pt x="2527529" y="34924"/>
                </a:moveTo>
                <a:lnTo>
                  <a:pt x="2527520" y="41274"/>
                </a:lnTo>
                <a:lnTo>
                  <a:pt x="2540214" y="41291"/>
                </a:lnTo>
                <a:lnTo>
                  <a:pt x="2540223" y="34941"/>
                </a:lnTo>
                <a:lnTo>
                  <a:pt x="2527529" y="34924"/>
                </a:lnTo>
                <a:close/>
              </a:path>
              <a:path w="2604135" h="76200">
                <a:moveTo>
                  <a:pt x="2527575" y="0"/>
                </a:moveTo>
                <a:lnTo>
                  <a:pt x="2527529" y="34924"/>
                </a:lnTo>
                <a:lnTo>
                  <a:pt x="2540223" y="34941"/>
                </a:lnTo>
                <a:lnTo>
                  <a:pt x="2540214" y="41291"/>
                </a:lnTo>
                <a:lnTo>
                  <a:pt x="2597524" y="41291"/>
                </a:lnTo>
                <a:lnTo>
                  <a:pt x="2603724" y="38201"/>
                </a:lnTo>
                <a:lnTo>
                  <a:pt x="2527575" y="0"/>
                </a:lnTo>
                <a:close/>
              </a:path>
              <a:path w="2604135" h="76200">
                <a:moveTo>
                  <a:pt x="7" y="31527"/>
                </a:moveTo>
                <a:lnTo>
                  <a:pt x="0" y="37877"/>
                </a:lnTo>
                <a:lnTo>
                  <a:pt x="2527520" y="41274"/>
                </a:lnTo>
                <a:lnTo>
                  <a:pt x="2527529" y="34924"/>
                </a:lnTo>
                <a:lnTo>
                  <a:pt x="7" y="31527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675632" y="3313176"/>
            <a:ext cx="1021080" cy="10180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302640" y="2672862"/>
            <a:ext cx="1761489" cy="2440940"/>
          </a:xfrm>
          <a:custGeom>
            <a:avLst/>
            <a:gdLst/>
            <a:ahLst/>
            <a:cxnLst/>
            <a:rect l="l" t="t" r="r" b="b"/>
            <a:pathLst>
              <a:path w="1761489" h="2440940">
                <a:moveTo>
                  <a:pt x="0" y="0"/>
                </a:moveTo>
                <a:lnTo>
                  <a:pt x="1760872" y="0"/>
                </a:lnTo>
                <a:lnTo>
                  <a:pt x="1760872" y="2440945"/>
                </a:lnTo>
                <a:lnTo>
                  <a:pt x="0" y="2440945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A5A5A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921139" y="2742692"/>
            <a:ext cx="524510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b="1" spc="-5" dirty="0">
                <a:solidFill>
                  <a:srgbClr val="A5A5A5"/>
                </a:solidFill>
                <a:latin typeface="Calibri"/>
                <a:cs typeface="Calibri"/>
              </a:rPr>
              <a:t>Multi</a:t>
            </a:r>
            <a:r>
              <a:rPr sz="1100" b="1" spc="-50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100" b="1" spc="-5" dirty="0">
                <a:solidFill>
                  <a:srgbClr val="A5A5A5"/>
                </a:solidFill>
                <a:latin typeface="Calibri"/>
                <a:cs typeface="Calibri"/>
              </a:rPr>
              <a:t>AZ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881965" y="2308683"/>
            <a:ext cx="1761489" cy="1011555"/>
          </a:xfrm>
          <a:custGeom>
            <a:avLst/>
            <a:gdLst/>
            <a:ahLst/>
            <a:cxnLst/>
            <a:rect l="l" t="t" r="r" b="b"/>
            <a:pathLst>
              <a:path w="1761490" h="1011554">
                <a:moveTo>
                  <a:pt x="0" y="0"/>
                </a:moveTo>
                <a:lnTo>
                  <a:pt x="1760872" y="0"/>
                </a:lnTo>
                <a:lnTo>
                  <a:pt x="1760872" y="1011292"/>
                </a:lnTo>
                <a:lnTo>
                  <a:pt x="0" y="1011292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A5A5A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403592" y="3776471"/>
            <a:ext cx="627888" cy="62788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755013" y="3839353"/>
            <a:ext cx="1650364" cy="278765"/>
          </a:xfrm>
          <a:custGeom>
            <a:avLst/>
            <a:gdLst/>
            <a:ahLst/>
            <a:cxnLst/>
            <a:rect l="l" t="t" r="r" b="b"/>
            <a:pathLst>
              <a:path w="1650365" h="278764">
                <a:moveTo>
                  <a:pt x="1573870" y="244067"/>
                </a:moveTo>
                <a:lnTo>
                  <a:pt x="1569178" y="278676"/>
                </a:lnTo>
                <a:lnTo>
                  <a:pt x="1649806" y="251156"/>
                </a:lnTo>
                <a:lnTo>
                  <a:pt x="1641909" y="245772"/>
                </a:lnTo>
                <a:lnTo>
                  <a:pt x="1586454" y="245772"/>
                </a:lnTo>
                <a:lnTo>
                  <a:pt x="1573870" y="244067"/>
                </a:lnTo>
                <a:close/>
              </a:path>
              <a:path w="1650365" h="278764">
                <a:moveTo>
                  <a:pt x="1574722" y="237774"/>
                </a:moveTo>
                <a:lnTo>
                  <a:pt x="1573870" y="244067"/>
                </a:lnTo>
                <a:lnTo>
                  <a:pt x="1586454" y="245772"/>
                </a:lnTo>
                <a:lnTo>
                  <a:pt x="1587308" y="239480"/>
                </a:lnTo>
                <a:lnTo>
                  <a:pt x="1574722" y="237774"/>
                </a:lnTo>
                <a:close/>
              </a:path>
              <a:path w="1650365" h="278764">
                <a:moveTo>
                  <a:pt x="1579413" y="203165"/>
                </a:moveTo>
                <a:lnTo>
                  <a:pt x="1574722" y="237774"/>
                </a:lnTo>
                <a:lnTo>
                  <a:pt x="1587308" y="239480"/>
                </a:lnTo>
                <a:lnTo>
                  <a:pt x="1586454" y="245772"/>
                </a:lnTo>
                <a:lnTo>
                  <a:pt x="1641909" y="245772"/>
                </a:lnTo>
                <a:lnTo>
                  <a:pt x="1579413" y="203165"/>
                </a:lnTo>
                <a:close/>
              </a:path>
              <a:path w="1650365" h="278764">
                <a:moveTo>
                  <a:pt x="75935" y="34607"/>
                </a:moveTo>
                <a:lnTo>
                  <a:pt x="75082" y="40900"/>
                </a:lnTo>
                <a:lnTo>
                  <a:pt x="1573870" y="244067"/>
                </a:lnTo>
                <a:lnTo>
                  <a:pt x="1574722" y="237774"/>
                </a:lnTo>
                <a:lnTo>
                  <a:pt x="75935" y="34607"/>
                </a:lnTo>
                <a:close/>
              </a:path>
              <a:path w="1650365" h="278764">
                <a:moveTo>
                  <a:pt x="80627" y="0"/>
                </a:moveTo>
                <a:lnTo>
                  <a:pt x="0" y="27518"/>
                </a:lnTo>
                <a:lnTo>
                  <a:pt x="70391" y="75509"/>
                </a:lnTo>
                <a:lnTo>
                  <a:pt x="75082" y="40900"/>
                </a:lnTo>
                <a:lnTo>
                  <a:pt x="62500" y="39194"/>
                </a:lnTo>
                <a:lnTo>
                  <a:pt x="63353" y="32901"/>
                </a:lnTo>
                <a:lnTo>
                  <a:pt x="76166" y="32901"/>
                </a:lnTo>
                <a:lnTo>
                  <a:pt x="80627" y="0"/>
                </a:lnTo>
                <a:close/>
              </a:path>
              <a:path w="1650365" h="278764">
                <a:moveTo>
                  <a:pt x="63353" y="32901"/>
                </a:moveTo>
                <a:lnTo>
                  <a:pt x="62500" y="39194"/>
                </a:lnTo>
                <a:lnTo>
                  <a:pt x="75082" y="40900"/>
                </a:lnTo>
                <a:lnTo>
                  <a:pt x="75935" y="34607"/>
                </a:lnTo>
                <a:lnTo>
                  <a:pt x="63353" y="32901"/>
                </a:lnTo>
                <a:close/>
              </a:path>
              <a:path w="1650365" h="278764">
                <a:moveTo>
                  <a:pt x="76166" y="32901"/>
                </a:moveTo>
                <a:lnTo>
                  <a:pt x="63353" y="32901"/>
                </a:lnTo>
                <a:lnTo>
                  <a:pt x="75935" y="34607"/>
                </a:lnTo>
                <a:lnTo>
                  <a:pt x="76166" y="32901"/>
                </a:lnTo>
                <a:close/>
              </a:path>
            </a:pathLst>
          </a:custGeom>
          <a:solidFill>
            <a:srgbClr val="5091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656518" y="1758462"/>
            <a:ext cx="2145030" cy="4333240"/>
          </a:xfrm>
          <a:custGeom>
            <a:avLst/>
            <a:gdLst/>
            <a:ahLst/>
            <a:cxnLst/>
            <a:rect l="l" t="t" r="r" b="b"/>
            <a:pathLst>
              <a:path w="2145029" h="4333240">
                <a:moveTo>
                  <a:pt x="0" y="0"/>
                </a:moveTo>
                <a:lnTo>
                  <a:pt x="2144404" y="0"/>
                </a:lnTo>
                <a:lnTo>
                  <a:pt x="2144404" y="4332850"/>
                </a:lnTo>
                <a:lnTo>
                  <a:pt x="0" y="433285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D8661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7185794" y="1995932"/>
            <a:ext cx="1101725" cy="574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5" dirty="0">
                <a:solidFill>
                  <a:srgbClr val="D86613"/>
                </a:solidFill>
                <a:latin typeface="Calibri"/>
                <a:cs typeface="Calibri"/>
              </a:rPr>
              <a:t>Auto Scaling</a:t>
            </a:r>
            <a:r>
              <a:rPr sz="1100" spc="-100" dirty="0">
                <a:solidFill>
                  <a:srgbClr val="D86613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solidFill>
                  <a:srgbClr val="D86613"/>
                </a:solidFill>
                <a:latin typeface="Calibri"/>
                <a:cs typeface="Calibri"/>
              </a:rPr>
              <a:t>group</a:t>
            </a: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450">
              <a:latin typeface="Times New Roman"/>
              <a:cs typeface="Times New Roman"/>
            </a:endParaRPr>
          </a:p>
          <a:p>
            <a:pPr marL="63500">
              <a:lnSpc>
                <a:spcPct val="100000"/>
              </a:lnSpc>
            </a:pPr>
            <a:r>
              <a:rPr sz="1100" spc="-5" dirty="0">
                <a:solidFill>
                  <a:srgbClr val="A5A5A5"/>
                </a:solidFill>
                <a:latin typeface="Calibri"/>
                <a:cs typeface="Calibri"/>
              </a:rPr>
              <a:t>Availability zone</a:t>
            </a:r>
            <a:r>
              <a:rPr sz="1100" spc="-70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A5A5A5"/>
                </a:solidFill>
                <a:latin typeface="Calibri"/>
                <a:cs typeface="Calibri"/>
              </a:rPr>
              <a:t>1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8436864" y="1767839"/>
            <a:ext cx="280416" cy="28041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885745" y="3442647"/>
            <a:ext cx="1761489" cy="1213485"/>
          </a:xfrm>
          <a:custGeom>
            <a:avLst/>
            <a:gdLst/>
            <a:ahLst/>
            <a:cxnLst/>
            <a:rect l="l" t="t" r="r" b="b"/>
            <a:pathLst>
              <a:path w="1761490" h="1213485">
                <a:moveTo>
                  <a:pt x="0" y="0"/>
                </a:moveTo>
                <a:lnTo>
                  <a:pt x="1760872" y="0"/>
                </a:lnTo>
                <a:lnTo>
                  <a:pt x="1760872" y="1213261"/>
                </a:lnTo>
                <a:lnTo>
                  <a:pt x="0" y="1213261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A5A5A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7240719" y="3510788"/>
            <a:ext cx="1050925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5" dirty="0">
                <a:solidFill>
                  <a:srgbClr val="A5A5A5"/>
                </a:solidFill>
                <a:latin typeface="Calibri"/>
                <a:cs typeface="Calibri"/>
              </a:rPr>
              <a:t>Availability zone</a:t>
            </a:r>
            <a:r>
              <a:rPr sz="1100" spc="-5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A5A5A5"/>
                </a:solidFill>
                <a:latin typeface="Calibri"/>
                <a:cs typeface="Calibri"/>
              </a:rPr>
              <a:t>2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6881965" y="4738371"/>
            <a:ext cx="1761489" cy="1195070"/>
          </a:xfrm>
          <a:custGeom>
            <a:avLst/>
            <a:gdLst/>
            <a:ahLst/>
            <a:cxnLst/>
            <a:rect l="l" t="t" r="r" b="b"/>
            <a:pathLst>
              <a:path w="1761490" h="1195070">
                <a:moveTo>
                  <a:pt x="0" y="0"/>
                </a:moveTo>
                <a:lnTo>
                  <a:pt x="1760872" y="0"/>
                </a:lnTo>
                <a:lnTo>
                  <a:pt x="1760872" y="1194988"/>
                </a:lnTo>
                <a:lnTo>
                  <a:pt x="0" y="1194988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A5A5A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7236938" y="4809235"/>
            <a:ext cx="105092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5" dirty="0">
                <a:solidFill>
                  <a:srgbClr val="A5A5A5"/>
                </a:solidFill>
                <a:latin typeface="Calibri"/>
                <a:cs typeface="Calibri"/>
              </a:rPr>
              <a:t>Availability zone</a:t>
            </a:r>
            <a:r>
              <a:rPr sz="1100" spc="-5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A5A5A5"/>
                </a:solidFill>
                <a:latin typeface="Calibri"/>
                <a:cs typeface="Calibri"/>
              </a:rPr>
              <a:t>3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7403592" y="5111496"/>
            <a:ext cx="621792" cy="62179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418831" y="2526792"/>
            <a:ext cx="621792" cy="61874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755013" y="2834539"/>
            <a:ext cx="1664970" cy="797560"/>
          </a:xfrm>
          <a:custGeom>
            <a:avLst/>
            <a:gdLst/>
            <a:ahLst/>
            <a:cxnLst/>
            <a:rect l="l" t="t" r="r" b="b"/>
            <a:pathLst>
              <a:path w="1664970" h="797560">
                <a:moveTo>
                  <a:pt x="52379" y="728353"/>
                </a:moveTo>
                <a:lnTo>
                  <a:pt x="0" y="795543"/>
                </a:lnTo>
                <a:lnTo>
                  <a:pt x="85178" y="797133"/>
                </a:lnTo>
                <a:lnTo>
                  <a:pt x="72753" y="771076"/>
                </a:lnTo>
                <a:lnTo>
                  <a:pt x="58682" y="771076"/>
                </a:lnTo>
                <a:lnTo>
                  <a:pt x="55949" y="765345"/>
                </a:lnTo>
                <a:lnTo>
                  <a:pt x="67413" y="759878"/>
                </a:lnTo>
                <a:lnTo>
                  <a:pt x="52379" y="728353"/>
                </a:lnTo>
                <a:close/>
              </a:path>
              <a:path w="1664970" h="797560">
                <a:moveTo>
                  <a:pt x="67413" y="759878"/>
                </a:moveTo>
                <a:lnTo>
                  <a:pt x="55949" y="765345"/>
                </a:lnTo>
                <a:lnTo>
                  <a:pt x="58682" y="771076"/>
                </a:lnTo>
                <a:lnTo>
                  <a:pt x="70146" y="765610"/>
                </a:lnTo>
                <a:lnTo>
                  <a:pt x="67413" y="759878"/>
                </a:lnTo>
                <a:close/>
              </a:path>
              <a:path w="1664970" h="797560">
                <a:moveTo>
                  <a:pt x="70146" y="765610"/>
                </a:moveTo>
                <a:lnTo>
                  <a:pt x="58682" y="771076"/>
                </a:lnTo>
                <a:lnTo>
                  <a:pt x="72753" y="771076"/>
                </a:lnTo>
                <a:lnTo>
                  <a:pt x="70146" y="765610"/>
                </a:lnTo>
                <a:close/>
              </a:path>
              <a:path w="1664970" h="797560">
                <a:moveTo>
                  <a:pt x="1594754" y="31524"/>
                </a:moveTo>
                <a:lnTo>
                  <a:pt x="67413" y="759878"/>
                </a:lnTo>
                <a:lnTo>
                  <a:pt x="70146" y="765610"/>
                </a:lnTo>
                <a:lnTo>
                  <a:pt x="1597487" y="37255"/>
                </a:lnTo>
                <a:lnTo>
                  <a:pt x="1594754" y="31524"/>
                </a:lnTo>
                <a:close/>
              </a:path>
              <a:path w="1664970" h="797560">
                <a:moveTo>
                  <a:pt x="1645825" y="26057"/>
                </a:moveTo>
                <a:lnTo>
                  <a:pt x="1606217" y="26057"/>
                </a:lnTo>
                <a:lnTo>
                  <a:pt x="1608950" y="31789"/>
                </a:lnTo>
                <a:lnTo>
                  <a:pt x="1597487" y="37255"/>
                </a:lnTo>
                <a:lnTo>
                  <a:pt x="1612520" y="68779"/>
                </a:lnTo>
                <a:lnTo>
                  <a:pt x="1645825" y="26057"/>
                </a:lnTo>
                <a:close/>
              </a:path>
              <a:path w="1664970" h="797560">
                <a:moveTo>
                  <a:pt x="1606217" y="26057"/>
                </a:moveTo>
                <a:lnTo>
                  <a:pt x="1594754" y="31524"/>
                </a:lnTo>
                <a:lnTo>
                  <a:pt x="1597487" y="37255"/>
                </a:lnTo>
                <a:lnTo>
                  <a:pt x="1608950" y="31789"/>
                </a:lnTo>
                <a:lnTo>
                  <a:pt x="1606217" y="26057"/>
                </a:lnTo>
                <a:close/>
              </a:path>
              <a:path w="1664970" h="797560">
                <a:moveTo>
                  <a:pt x="1579721" y="0"/>
                </a:moveTo>
                <a:lnTo>
                  <a:pt x="1594754" y="31524"/>
                </a:lnTo>
                <a:lnTo>
                  <a:pt x="1606217" y="26057"/>
                </a:lnTo>
                <a:lnTo>
                  <a:pt x="1645825" y="26057"/>
                </a:lnTo>
                <a:lnTo>
                  <a:pt x="1664900" y="1590"/>
                </a:lnTo>
                <a:lnTo>
                  <a:pt x="1579721" y="0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755013" y="4157530"/>
            <a:ext cx="1518285" cy="1265555"/>
          </a:xfrm>
          <a:custGeom>
            <a:avLst/>
            <a:gdLst/>
            <a:ahLst/>
            <a:cxnLst/>
            <a:rect l="l" t="t" r="r" b="b"/>
            <a:pathLst>
              <a:path w="1518284" h="1265554">
                <a:moveTo>
                  <a:pt x="1457683" y="1219033"/>
                </a:moveTo>
                <a:lnTo>
                  <a:pt x="1435322" y="1245862"/>
                </a:lnTo>
                <a:lnTo>
                  <a:pt x="1518250" y="1265381"/>
                </a:lnTo>
                <a:lnTo>
                  <a:pt x="1501534" y="1227164"/>
                </a:lnTo>
                <a:lnTo>
                  <a:pt x="1467439" y="1227164"/>
                </a:lnTo>
                <a:lnTo>
                  <a:pt x="1457683" y="1219033"/>
                </a:lnTo>
                <a:close/>
              </a:path>
              <a:path w="1518284" h="1265554">
                <a:moveTo>
                  <a:pt x="1461748" y="1214155"/>
                </a:moveTo>
                <a:lnTo>
                  <a:pt x="1457683" y="1219033"/>
                </a:lnTo>
                <a:lnTo>
                  <a:pt x="1467439" y="1227164"/>
                </a:lnTo>
                <a:lnTo>
                  <a:pt x="1471504" y="1222286"/>
                </a:lnTo>
                <a:lnTo>
                  <a:pt x="1461748" y="1214155"/>
                </a:lnTo>
                <a:close/>
              </a:path>
              <a:path w="1518284" h="1265554">
                <a:moveTo>
                  <a:pt x="1484109" y="1187326"/>
                </a:moveTo>
                <a:lnTo>
                  <a:pt x="1461748" y="1214155"/>
                </a:lnTo>
                <a:lnTo>
                  <a:pt x="1471504" y="1222286"/>
                </a:lnTo>
                <a:lnTo>
                  <a:pt x="1467439" y="1227164"/>
                </a:lnTo>
                <a:lnTo>
                  <a:pt x="1501534" y="1227164"/>
                </a:lnTo>
                <a:lnTo>
                  <a:pt x="1484109" y="1187326"/>
                </a:lnTo>
                <a:close/>
              </a:path>
              <a:path w="1518284" h="1265554">
                <a:moveTo>
                  <a:pt x="60568" y="46346"/>
                </a:moveTo>
                <a:lnTo>
                  <a:pt x="56502" y="51224"/>
                </a:lnTo>
                <a:lnTo>
                  <a:pt x="1457683" y="1219033"/>
                </a:lnTo>
                <a:lnTo>
                  <a:pt x="1461748" y="1214155"/>
                </a:lnTo>
                <a:lnTo>
                  <a:pt x="60568" y="46346"/>
                </a:lnTo>
                <a:close/>
              </a:path>
              <a:path w="1518284" h="1265554">
                <a:moveTo>
                  <a:pt x="0" y="0"/>
                </a:moveTo>
                <a:lnTo>
                  <a:pt x="34142" y="78052"/>
                </a:lnTo>
                <a:lnTo>
                  <a:pt x="56502" y="51224"/>
                </a:lnTo>
                <a:lnTo>
                  <a:pt x="46743" y="43091"/>
                </a:lnTo>
                <a:lnTo>
                  <a:pt x="50808" y="38213"/>
                </a:lnTo>
                <a:lnTo>
                  <a:pt x="67347" y="38213"/>
                </a:lnTo>
                <a:lnTo>
                  <a:pt x="82928" y="19518"/>
                </a:lnTo>
                <a:lnTo>
                  <a:pt x="0" y="0"/>
                </a:lnTo>
                <a:close/>
              </a:path>
              <a:path w="1518284" h="1265554">
                <a:moveTo>
                  <a:pt x="50808" y="38213"/>
                </a:moveTo>
                <a:lnTo>
                  <a:pt x="46743" y="43091"/>
                </a:lnTo>
                <a:lnTo>
                  <a:pt x="56502" y="51224"/>
                </a:lnTo>
                <a:lnTo>
                  <a:pt x="60568" y="46346"/>
                </a:lnTo>
                <a:lnTo>
                  <a:pt x="50808" y="38213"/>
                </a:lnTo>
                <a:close/>
              </a:path>
              <a:path w="1518284" h="1265554">
                <a:moveTo>
                  <a:pt x="67347" y="38213"/>
                </a:moveTo>
                <a:lnTo>
                  <a:pt x="50808" y="38213"/>
                </a:lnTo>
                <a:lnTo>
                  <a:pt x="60568" y="46346"/>
                </a:lnTo>
                <a:lnTo>
                  <a:pt x="67347" y="38213"/>
                </a:lnTo>
                <a:close/>
              </a:path>
            </a:pathLst>
          </a:custGeom>
          <a:solidFill>
            <a:srgbClr val="F6980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754879" y="1438655"/>
            <a:ext cx="902208" cy="90220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406751" y="1851479"/>
            <a:ext cx="3350895" cy="1414780"/>
          </a:xfrm>
          <a:custGeom>
            <a:avLst/>
            <a:gdLst/>
            <a:ahLst/>
            <a:cxnLst/>
            <a:rect l="l" t="t" r="r" b="b"/>
            <a:pathLst>
              <a:path w="3350895" h="1414779">
                <a:moveTo>
                  <a:pt x="34925" y="1338315"/>
                </a:moveTo>
                <a:lnTo>
                  <a:pt x="0" y="1338315"/>
                </a:lnTo>
                <a:lnTo>
                  <a:pt x="38100" y="1414515"/>
                </a:lnTo>
                <a:lnTo>
                  <a:pt x="69850" y="1351015"/>
                </a:lnTo>
                <a:lnTo>
                  <a:pt x="34925" y="1351015"/>
                </a:lnTo>
                <a:lnTo>
                  <a:pt x="34925" y="1338315"/>
                </a:lnTo>
                <a:close/>
              </a:path>
              <a:path w="3350895" h="1414779">
                <a:moveTo>
                  <a:pt x="3274202" y="34925"/>
                </a:moveTo>
                <a:lnTo>
                  <a:pt x="34925" y="34925"/>
                </a:lnTo>
                <a:lnTo>
                  <a:pt x="34925" y="1351015"/>
                </a:lnTo>
                <a:lnTo>
                  <a:pt x="41275" y="1351015"/>
                </a:lnTo>
                <a:lnTo>
                  <a:pt x="41275" y="41275"/>
                </a:lnTo>
                <a:lnTo>
                  <a:pt x="38100" y="41275"/>
                </a:lnTo>
                <a:lnTo>
                  <a:pt x="41275" y="38100"/>
                </a:lnTo>
                <a:lnTo>
                  <a:pt x="3274202" y="38100"/>
                </a:lnTo>
                <a:lnTo>
                  <a:pt x="3274202" y="34925"/>
                </a:lnTo>
                <a:close/>
              </a:path>
              <a:path w="3350895" h="1414779">
                <a:moveTo>
                  <a:pt x="76200" y="1338315"/>
                </a:moveTo>
                <a:lnTo>
                  <a:pt x="41275" y="1338315"/>
                </a:lnTo>
                <a:lnTo>
                  <a:pt x="41275" y="1351015"/>
                </a:lnTo>
                <a:lnTo>
                  <a:pt x="69850" y="1351015"/>
                </a:lnTo>
                <a:lnTo>
                  <a:pt x="76200" y="1338315"/>
                </a:lnTo>
                <a:close/>
              </a:path>
              <a:path w="3350895" h="1414779">
                <a:moveTo>
                  <a:pt x="3274202" y="0"/>
                </a:moveTo>
                <a:lnTo>
                  <a:pt x="3274202" y="76200"/>
                </a:lnTo>
                <a:lnTo>
                  <a:pt x="3344052" y="41275"/>
                </a:lnTo>
                <a:lnTo>
                  <a:pt x="3286904" y="41275"/>
                </a:lnTo>
                <a:lnTo>
                  <a:pt x="3286904" y="34925"/>
                </a:lnTo>
                <a:lnTo>
                  <a:pt x="3344052" y="34925"/>
                </a:lnTo>
                <a:lnTo>
                  <a:pt x="3274202" y="0"/>
                </a:lnTo>
                <a:close/>
              </a:path>
              <a:path w="3350895" h="1414779">
                <a:moveTo>
                  <a:pt x="41275" y="38100"/>
                </a:moveTo>
                <a:lnTo>
                  <a:pt x="38100" y="41275"/>
                </a:lnTo>
                <a:lnTo>
                  <a:pt x="41275" y="41275"/>
                </a:lnTo>
                <a:lnTo>
                  <a:pt x="41275" y="38100"/>
                </a:lnTo>
                <a:close/>
              </a:path>
              <a:path w="3350895" h="1414779">
                <a:moveTo>
                  <a:pt x="3274202" y="38100"/>
                </a:moveTo>
                <a:lnTo>
                  <a:pt x="41275" y="38100"/>
                </a:lnTo>
                <a:lnTo>
                  <a:pt x="41275" y="41275"/>
                </a:lnTo>
                <a:lnTo>
                  <a:pt x="3274202" y="41275"/>
                </a:lnTo>
                <a:lnTo>
                  <a:pt x="3274202" y="38100"/>
                </a:lnTo>
                <a:close/>
              </a:path>
              <a:path w="3350895" h="1414779">
                <a:moveTo>
                  <a:pt x="3344052" y="34925"/>
                </a:moveTo>
                <a:lnTo>
                  <a:pt x="3286904" y="34925"/>
                </a:lnTo>
                <a:lnTo>
                  <a:pt x="3286904" y="41275"/>
                </a:lnTo>
                <a:lnTo>
                  <a:pt x="3344052" y="41275"/>
                </a:lnTo>
                <a:lnTo>
                  <a:pt x="3350402" y="38100"/>
                </a:lnTo>
                <a:lnTo>
                  <a:pt x="3344052" y="34925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990600" y="3294888"/>
            <a:ext cx="972312" cy="96926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045225" y="3936579"/>
            <a:ext cx="2604135" cy="76200"/>
          </a:xfrm>
          <a:custGeom>
            <a:avLst/>
            <a:gdLst/>
            <a:ahLst/>
            <a:cxnLst/>
            <a:rect l="l" t="t" r="r" b="b"/>
            <a:pathLst>
              <a:path w="2604135" h="76200">
                <a:moveTo>
                  <a:pt x="2527521" y="41275"/>
                </a:moveTo>
                <a:lnTo>
                  <a:pt x="2527473" y="76200"/>
                </a:lnTo>
                <a:lnTo>
                  <a:pt x="2597524" y="41292"/>
                </a:lnTo>
                <a:lnTo>
                  <a:pt x="2540215" y="41292"/>
                </a:lnTo>
                <a:lnTo>
                  <a:pt x="2527521" y="41275"/>
                </a:lnTo>
                <a:close/>
              </a:path>
              <a:path w="2604135" h="76200">
                <a:moveTo>
                  <a:pt x="2527529" y="34925"/>
                </a:moveTo>
                <a:lnTo>
                  <a:pt x="2527521" y="41275"/>
                </a:lnTo>
                <a:lnTo>
                  <a:pt x="2540215" y="41292"/>
                </a:lnTo>
                <a:lnTo>
                  <a:pt x="2540223" y="34942"/>
                </a:lnTo>
                <a:lnTo>
                  <a:pt x="2527529" y="34925"/>
                </a:lnTo>
                <a:close/>
              </a:path>
              <a:path w="2604135" h="76200">
                <a:moveTo>
                  <a:pt x="2527576" y="0"/>
                </a:moveTo>
                <a:lnTo>
                  <a:pt x="2527529" y="34925"/>
                </a:lnTo>
                <a:lnTo>
                  <a:pt x="2540223" y="34942"/>
                </a:lnTo>
                <a:lnTo>
                  <a:pt x="2540215" y="41292"/>
                </a:lnTo>
                <a:lnTo>
                  <a:pt x="2597524" y="41292"/>
                </a:lnTo>
                <a:lnTo>
                  <a:pt x="2603724" y="38202"/>
                </a:lnTo>
                <a:lnTo>
                  <a:pt x="2527576" y="0"/>
                </a:lnTo>
                <a:close/>
              </a:path>
              <a:path w="2604135" h="76200">
                <a:moveTo>
                  <a:pt x="8" y="31529"/>
                </a:moveTo>
                <a:lnTo>
                  <a:pt x="0" y="37879"/>
                </a:lnTo>
                <a:lnTo>
                  <a:pt x="2527521" y="41275"/>
                </a:lnTo>
                <a:lnTo>
                  <a:pt x="2527529" y="34925"/>
                </a:lnTo>
                <a:lnTo>
                  <a:pt x="8" y="31529"/>
                </a:lnTo>
                <a:close/>
              </a:path>
            </a:pathLst>
          </a:custGeom>
          <a:solidFill>
            <a:srgbClr val="5091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074882" y="4121053"/>
            <a:ext cx="2604135" cy="76200"/>
          </a:xfrm>
          <a:custGeom>
            <a:avLst/>
            <a:gdLst/>
            <a:ahLst/>
            <a:cxnLst/>
            <a:rect l="l" t="t" r="r" b="b"/>
            <a:pathLst>
              <a:path w="2604135" h="76200">
                <a:moveTo>
                  <a:pt x="2527521" y="41275"/>
                </a:moveTo>
                <a:lnTo>
                  <a:pt x="2527473" y="76200"/>
                </a:lnTo>
                <a:lnTo>
                  <a:pt x="2597524" y="41292"/>
                </a:lnTo>
                <a:lnTo>
                  <a:pt x="2540215" y="41292"/>
                </a:lnTo>
                <a:lnTo>
                  <a:pt x="2527521" y="41275"/>
                </a:lnTo>
                <a:close/>
              </a:path>
              <a:path w="2604135" h="76200">
                <a:moveTo>
                  <a:pt x="2527529" y="34925"/>
                </a:moveTo>
                <a:lnTo>
                  <a:pt x="2527521" y="41275"/>
                </a:lnTo>
                <a:lnTo>
                  <a:pt x="2540215" y="41292"/>
                </a:lnTo>
                <a:lnTo>
                  <a:pt x="2540223" y="34942"/>
                </a:lnTo>
                <a:lnTo>
                  <a:pt x="2527529" y="34925"/>
                </a:lnTo>
                <a:close/>
              </a:path>
              <a:path w="2604135" h="76200">
                <a:moveTo>
                  <a:pt x="2527576" y="0"/>
                </a:moveTo>
                <a:lnTo>
                  <a:pt x="2527529" y="34925"/>
                </a:lnTo>
                <a:lnTo>
                  <a:pt x="2540223" y="34942"/>
                </a:lnTo>
                <a:lnTo>
                  <a:pt x="2540215" y="41292"/>
                </a:lnTo>
                <a:lnTo>
                  <a:pt x="2597524" y="41292"/>
                </a:lnTo>
                <a:lnTo>
                  <a:pt x="2603724" y="38202"/>
                </a:lnTo>
                <a:lnTo>
                  <a:pt x="2527576" y="0"/>
                </a:lnTo>
                <a:close/>
              </a:path>
              <a:path w="2604135" h="76200">
                <a:moveTo>
                  <a:pt x="8" y="31529"/>
                </a:moveTo>
                <a:lnTo>
                  <a:pt x="0" y="37879"/>
                </a:lnTo>
                <a:lnTo>
                  <a:pt x="2527521" y="41275"/>
                </a:lnTo>
                <a:lnTo>
                  <a:pt x="2527529" y="34925"/>
                </a:lnTo>
                <a:lnTo>
                  <a:pt x="8" y="31529"/>
                </a:lnTo>
                <a:close/>
              </a:path>
            </a:pathLst>
          </a:custGeom>
          <a:solidFill>
            <a:srgbClr val="F6980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9799319" y="3422903"/>
            <a:ext cx="713231" cy="71323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9880015" y="4284979"/>
            <a:ext cx="814069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RDS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Multi</a:t>
            </a:r>
            <a:r>
              <a:rPr sz="1800" spc="-6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AZ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241892" y="6471592"/>
            <a:ext cx="1276985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01207348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72644"/>
            <a:ext cx="10097770" cy="129857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ts val="5015"/>
              </a:lnSpc>
              <a:spcBef>
                <a:spcPts val="90"/>
              </a:spcBef>
            </a:pPr>
            <a:r>
              <a:rPr spc="-60" dirty="0"/>
              <a:t>Stateful </a:t>
            </a:r>
            <a:r>
              <a:rPr spc="-105" dirty="0"/>
              <a:t>Web </a:t>
            </a:r>
            <a:r>
              <a:rPr spc="-35" dirty="0"/>
              <a:t>App:</a:t>
            </a:r>
            <a:r>
              <a:rPr spc="-890" dirty="0"/>
              <a:t> </a:t>
            </a:r>
            <a:r>
              <a:rPr spc="-114" dirty="0"/>
              <a:t>MyWordPress.com</a:t>
            </a:r>
          </a:p>
          <a:p>
            <a:pPr marL="12700">
              <a:lnSpc>
                <a:spcPts val="5015"/>
              </a:lnSpc>
            </a:pPr>
            <a:r>
              <a:rPr spc="-55" dirty="0"/>
              <a:t>Scaling </a:t>
            </a:r>
            <a:r>
              <a:rPr spc="-100" dirty="0"/>
              <a:t>with </a:t>
            </a:r>
            <a:r>
              <a:rPr spc="-105" dirty="0"/>
              <a:t>Aurora: </a:t>
            </a:r>
            <a:r>
              <a:rPr spc="-95" dirty="0"/>
              <a:t>Multi </a:t>
            </a:r>
            <a:r>
              <a:rPr spc="-30" dirty="0"/>
              <a:t>AZ </a:t>
            </a:r>
            <a:r>
              <a:rPr spc="-50" dirty="0"/>
              <a:t>&amp; </a:t>
            </a:r>
            <a:r>
              <a:rPr spc="-40" dirty="0"/>
              <a:t>Read</a:t>
            </a:r>
            <a:r>
              <a:rPr spc="-465" dirty="0"/>
              <a:t> </a:t>
            </a:r>
            <a:r>
              <a:rPr spc="-80" dirty="0"/>
              <a:t>Replicas</a:t>
            </a:r>
          </a:p>
        </p:txBody>
      </p:sp>
      <p:sp>
        <p:nvSpPr>
          <p:cNvPr id="4" name="object 4"/>
          <p:cNvSpPr/>
          <p:nvPr/>
        </p:nvSpPr>
        <p:spPr>
          <a:xfrm>
            <a:off x="2074884" y="3783777"/>
            <a:ext cx="2604135" cy="76200"/>
          </a:xfrm>
          <a:custGeom>
            <a:avLst/>
            <a:gdLst/>
            <a:ahLst/>
            <a:cxnLst/>
            <a:rect l="l" t="t" r="r" b="b"/>
            <a:pathLst>
              <a:path w="2604135" h="76200">
                <a:moveTo>
                  <a:pt x="2527520" y="41274"/>
                </a:moveTo>
                <a:lnTo>
                  <a:pt x="2527473" y="76200"/>
                </a:lnTo>
                <a:lnTo>
                  <a:pt x="2597524" y="41291"/>
                </a:lnTo>
                <a:lnTo>
                  <a:pt x="2540214" y="41291"/>
                </a:lnTo>
                <a:lnTo>
                  <a:pt x="2527520" y="41274"/>
                </a:lnTo>
                <a:close/>
              </a:path>
              <a:path w="2604135" h="76200">
                <a:moveTo>
                  <a:pt x="2527529" y="34924"/>
                </a:moveTo>
                <a:lnTo>
                  <a:pt x="2527520" y="41274"/>
                </a:lnTo>
                <a:lnTo>
                  <a:pt x="2540214" y="41291"/>
                </a:lnTo>
                <a:lnTo>
                  <a:pt x="2540223" y="34941"/>
                </a:lnTo>
                <a:lnTo>
                  <a:pt x="2527529" y="34924"/>
                </a:lnTo>
                <a:close/>
              </a:path>
              <a:path w="2604135" h="76200">
                <a:moveTo>
                  <a:pt x="2527575" y="0"/>
                </a:moveTo>
                <a:lnTo>
                  <a:pt x="2527529" y="34924"/>
                </a:lnTo>
                <a:lnTo>
                  <a:pt x="2540223" y="34941"/>
                </a:lnTo>
                <a:lnTo>
                  <a:pt x="2540214" y="41291"/>
                </a:lnTo>
                <a:lnTo>
                  <a:pt x="2597524" y="41291"/>
                </a:lnTo>
                <a:lnTo>
                  <a:pt x="2603724" y="38201"/>
                </a:lnTo>
                <a:lnTo>
                  <a:pt x="2527575" y="0"/>
                </a:lnTo>
                <a:close/>
              </a:path>
              <a:path w="2604135" h="76200">
                <a:moveTo>
                  <a:pt x="7" y="31527"/>
                </a:moveTo>
                <a:lnTo>
                  <a:pt x="0" y="37877"/>
                </a:lnTo>
                <a:lnTo>
                  <a:pt x="2527520" y="41274"/>
                </a:lnTo>
                <a:lnTo>
                  <a:pt x="2527529" y="34924"/>
                </a:lnTo>
                <a:lnTo>
                  <a:pt x="7" y="31527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675632" y="3313176"/>
            <a:ext cx="1021080" cy="10180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302640" y="2672862"/>
            <a:ext cx="1761489" cy="2440940"/>
          </a:xfrm>
          <a:custGeom>
            <a:avLst/>
            <a:gdLst/>
            <a:ahLst/>
            <a:cxnLst/>
            <a:rect l="l" t="t" r="r" b="b"/>
            <a:pathLst>
              <a:path w="1761489" h="2440940">
                <a:moveTo>
                  <a:pt x="0" y="0"/>
                </a:moveTo>
                <a:lnTo>
                  <a:pt x="1760872" y="0"/>
                </a:lnTo>
                <a:lnTo>
                  <a:pt x="1760872" y="2440945"/>
                </a:lnTo>
                <a:lnTo>
                  <a:pt x="0" y="2440945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A5A5A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921139" y="2742692"/>
            <a:ext cx="524510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b="1" spc="-5" dirty="0">
                <a:solidFill>
                  <a:srgbClr val="A5A5A5"/>
                </a:solidFill>
                <a:latin typeface="Calibri"/>
                <a:cs typeface="Calibri"/>
              </a:rPr>
              <a:t>Multi</a:t>
            </a:r>
            <a:r>
              <a:rPr sz="1100" b="1" spc="-50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100" b="1" spc="-5" dirty="0">
                <a:solidFill>
                  <a:srgbClr val="A5A5A5"/>
                </a:solidFill>
                <a:latin typeface="Calibri"/>
                <a:cs typeface="Calibri"/>
              </a:rPr>
              <a:t>AZ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881965" y="2308683"/>
            <a:ext cx="1761489" cy="1011555"/>
          </a:xfrm>
          <a:custGeom>
            <a:avLst/>
            <a:gdLst/>
            <a:ahLst/>
            <a:cxnLst/>
            <a:rect l="l" t="t" r="r" b="b"/>
            <a:pathLst>
              <a:path w="1761490" h="1011554">
                <a:moveTo>
                  <a:pt x="0" y="0"/>
                </a:moveTo>
                <a:lnTo>
                  <a:pt x="1760872" y="0"/>
                </a:lnTo>
                <a:lnTo>
                  <a:pt x="1760872" y="1011292"/>
                </a:lnTo>
                <a:lnTo>
                  <a:pt x="0" y="1011292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A5A5A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403592" y="3776471"/>
            <a:ext cx="627888" cy="62788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755013" y="3839353"/>
            <a:ext cx="1650364" cy="278765"/>
          </a:xfrm>
          <a:custGeom>
            <a:avLst/>
            <a:gdLst/>
            <a:ahLst/>
            <a:cxnLst/>
            <a:rect l="l" t="t" r="r" b="b"/>
            <a:pathLst>
              <a:path w="1650365" h="278764">
                <a:moveTo>
                  <a:pt x="1573870" y="244067"/>
                </a:moveTo>
                <a:lnTo>
                  <a:pt x="1569178" y="278676"/>
                </a:lnTo>
                <a:lnTo>
                  <a:pt x="1649806" y="251156"/>
                </a:lnTo>
                <a:lnTo>
                  <a:pt x="1641909" y="245772"/>
                </a:lnTo>
                <a:lnTo>
                  <a:pt x="1586454" y="245772"/>
                </a:lnTo>
                <a:lnTo>
                  <a:pt x="1573870" y="244067"/>
                </a:lnTo>
                <a:close/>
              </a:path>
              <a:path w="1650365" h="278764">
                <a:moveTo>
                  <a:pt x="1574722" y="237774"/>
                </a:moveTo>
                <a:lnTo>
                  <a:pt x="1573870" y="244067"/>
                </a:lnTo>
                <a:lnTo>
                  <a:pt x="1586454" y="245772"/>
                </a:lnTo>
                <a:lnTo>
                  <a:pt x="1587308" y="239480"/>
                </a:lnTo>
                <a:lnTo>
                  <a:pt x="1574722" y="237774"/>
                </a:lnTo>
                <a:close/>
              </a:path>
              <a:path w="1650365" h="278764">
                <a:moveTo>
                  <a:pt x="1579413" y="203165"/>
                </a:moveTo>
                <a:lnTo>
                  <a:pt x="1574722" y="237774"/>
                </a:lnTo>
                <a:lnTo>
                  <a:pt x="1587308" y="239480"/>
                </a:lnTo>
                <a:lnTo>
                  <a:pt x="1586454" y="245772"/>
                </a:lnTo>
                <a:lnTo>
                  <a:pt x="1641909" y="245772"/>
                </a:lnTo>
                <a:lnTo>
                  <a:pt x="1579413" y="203165"/>
                </a:lnTo>
                <a:close/>
              </a:path>
              <a:path w="1650365" h="278764">
                <a:moveTo>
                  <a:pt x="75935" y="34607"/>
                </a:moveTo>
                <a:lnTo>
                  <a:pt x="75082" y="40900"/>
                </a:lnTo>
                <a:lnTo>
                  <a:pt x="1573870" y="244067"/>
                </a:lnTo>
                <a:lnTo>
                  <a:pt x="1574722" y="237774"/>
                </a:lnTo>
                <a:lnTo>
                  <a:pt x="75935" y="34607"/>
                </a:lnTo>
                <a:close/>
              </a:path>
              <a:path w="1650365" h="278764">
                <a:moveTo>
                  <a:pt x="80627" y="0"/>
                </a:moveTo>
                <a:lnTo>
                  <a:pt x="0" y="27518"/>
                </a:lnTo>
                <a:lnTo>
                  <a:pt x="70391" y="75509"/>
                </a:lnTo>
                <a:lnTo>
                  <a:pt x="75082" y="40900"/>
                </a:lnTo>
                <a:lnTo>
                  <a:pt x="62500" y="39194"/>
                </a:lnTo>
                <a:lnTo>
                  <a:pt x="63353" y="32901"/>
                </a:lnTo>
                <a:lnTo>
                  <a:pt x="76166" y="32901"/>
                </a:lnTo>
                <a:lnTo>
                  <a:pt x="80627" y="0"/>
                </a:lnTo>
                <a:close/>
              </a:path>
              <a:path w="1650365" h="278764">
                <a:moveTo>
                  <a:pt x="63353" y="32901"/>
                </a:moveTo>
                <a:lnTo>
                  <a:pt x="62500" y="39194"/>
                </a:lnTo>
                <a:lnTo>
                  <a:pt x="75082" y="40900"/>
                </a:lnTo>
                <a:lnTo>
                  <a:pt x="75935" y="34607"/>
                </a:lnTo>
                <a:lnTo>
                  <a:pt x="63353" y="32901"/>
                </a:lnTo>
                <a:close/>
              </a:path>
              <a:path w="1650365" h="278764">
                <a:moveTo>
                  <a:pt x="76166" y="32901"/>
                </a:moveTo>
                <a:lnTo>
                  <a:pt x="63353" y="32901"/>
                </a:lnTo>
                <a:lnTo>
                  <a:pt x="75935" y="34607"/>
                </a:lnTo>
                <a:lnTo>
                  <a:pt x="76166" y="32901"/>
                </a:lnTo>
                <a:close/>
              </a:path>
            </a:pathLst>
          </a:custGeom>
          <a:solidFill>
            <a:srgbClr val="5091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656518" y="1758462"/>
            <a:ext cx="2145030" cy="4333240"/>
          </a:xfrm>
          <a:custGeom>
            <a:avLst/>
            <a:gdLst/>
            <a:ahLst/>
            <a:cxnLst/>
            <a:rect l="l" t="t" r="r" b="b"/>
            <a:pathLst>
              <a:path w="2145029" h="4333240">
                <a:moveTo>
                  <a:pt x="0" y="0"/>
                </a:moveTo>
                <a:lnTo>
                  <a:pt x="2144404" y="0"/>
                </a:lnTo>
                <a:lnTo>
                  <a:pt x="2144404" y="4332850"/>
                </a:lnTo>
                <a:lnTo>
                  <a:pt x="0" y="433285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D8661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7185794" y="1995932"/>
            <a:ext cx="1101725" cy="574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5" dirty="0">
                <a:solidFill>
                  <a:srgbClr val="D86613"/>
                </a:solidFill>
                <a:latin typeface="Calibri"/>
                <a:cs typeface="Calibri"/>
              </a:rPr>
              <a:t>Auto Scaling</a:t>
            </a:r>
            <a:r>
              <a:rPr sz="1100" spc="-100" dirty="0">
                <a:solidFill>
                  <a:srgbClr val="D86613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solidFill>
                  <a:srgbClr val="D86613"/>
                </a:solidFill>
                <a:latin typeface="Calibri"/>
                <a:cs typeface="Calibri"/>
              </a:rPr>
              <a:t>group</a:t>
            </a: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450">
              <a:latin typeface="Times New Roman"/>
              <a:cs typeface="Times New Roman"/>
            </a:endParaRPr>
          </a:p>
          <a:p>
            <a:pPr marL="63500">
              <a:lnSpc>
                <a:spcPct val="100000"/>
              </a:lnSpc>
            </a:pPr>
            <a:r>
              <a:rPr sz="1100" spc="-5" dirty="0">
                <a:solidFill>
                  <a:srgbClr val="A5A5A5"/>
                </a:solidFill>
                <a:latin typeface="Calibri"/>
                <a:cs typeface="Calibri"/>
              </a:rPr>
              <a:t>Availability zone</a:t>
            </a:r>
            <a:r>
              <a:rPr sz="1100" spc="-70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A5A5A5"/>
                </a:solidFill>
                <a:latin typeface="Calibri"/>
                <a:cs typeface="Calibri"/>
              </a:rPr>
              <a:t>1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8436864" y="1767839"/>
            <a:ext cx="280416" cy="28041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885745" y="3442647"/>
            <a:ext cx="1761489" cy="1213485"/>
          </a:xfrm>
          <a:custGeom>
            <a:avLst/>
            <a:gdLst/>
            <a:ahLst/>
            <a:cxnLst/>
            <a:rect l="l" t="t" r="r" b="b"/>
            <a:pathLst>
              <a:path w="1761490" h="1213485">
                <a:moveTo>
                  <a:pt x="0" y="0"/>
                </a:moveTo>
                <a:lnTo>
                  <a:pt x="1760872" y="0"/>
                </a:lnTo>
                <a:lnTo>
                  <a:pt x="1760872" y="1213261"/>
                </a:lnTo>
                <a:lnTo>
                  <a:pt x="0" y="1213261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A5A5A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7240719" y="3510788"/>
            <a:ext cx="1050925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5" dirty="0">
                <a:solidFill>
                  <a:srgbClr val="A5A5A5"/>
                </a:solidFill>
                <a:latin typeface="Calibri"/>
                <a:cs typeface="Calibri"/>
              </a:rPr>
              <a:t>Availability zone</a:t>
            </a:r>
            <a:r>
              <a:rPr sz="1100" spc="-5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A5A5A5"/>
                </a:solidFill>
                <a:latin typeface="Calibri"/>
                <a:cs typeface="Calibri"/>
              </a:rPr>
              <a:t>2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6881965" y="4738371"/>
            <a:ext cx="1761489" cy="1195070"/>
          </a:xfrm>
          <a:custGeom>
            <a:avLst/>
            <a:gdLst/>
            <a:ahLst/>
            <a:cxnLst/>
            <a:rect l="l" t="t" r="r" b="b"/>
            <a:pathLst>
              <a:path w="1761490" h="1195070">
                <a:moveTo>
                  <a:pt x="0" y="0"/>
                </a:moveTo>
                <a:lnTo>
                  <a:pt x="1760872" y="0"/>
                </a:lnTo>
                <a:lnTo>
                  <a:pt x="1760872" y="1194988"/>
                </a:lnTo>
                <a:lnTo>
                  <a:pt x="0" y="1194988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A5A5A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7236938" y="4809235"/>
            <a:ext cx="105092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5" dirty="0">
                <a:solidFill>
                  <a:srgbClr val="A5A5A5"/>
                </a:solidFill>
                <a:latin typeface="Calibri"/>
                <a:cs typeface="Calibri"/>
              </a:rPr>
              <a:t>Availability zone</a:t>
            </a:r>
            <a:r>
              <a:rPr sz="1100" spc="-5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A5A5A5"/>
                </a:solidFill>
                <a:latin typeface="Calibri"/>
                <a:cs typeface="Calibri"/>
              </a:rPr>
              <a:t>3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7403592" y="5111496"/>
            <a:ext cx="621792" cy="62179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418831" y="2526792"/>
            <a:ext cx="621792" cy="61874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755013" y="2834539"/>
            <a:ext cx="1664970" cy="797560"/>
          </a:xfrm>
          <a:custGeom>
            <a:avLst/>
            <a:gdLst/>
            <a:ahLst/>
            <a:cxnLst/>
            <a:rect l="l" t="t" r="r" b="b"/>
            <a:pathLst>
              <a:path w="1664970" h="797560">
                <a:moveTo>
                  <a:pt x="52379" y="728353"/>
                </a:moveTo>
                <a:lnTo>
                  <a:pt x="0" y="795543"/>
                </a:lnTo>
                <a:lnTo>
                  <a:pt x="85178" y="797133"/>
                </a:lnTo>
                <a:lnTo>
                  <a:pt x="72753" y="771076"/>
                </a:lnTo>
                <a:lnTo>
                  <a:pt x="58682" y="771076"/>
                </a:lnTo>
                <a:lnTo>
                  <a:pt x="55949" y="765345"/>
                </a:lnTo>
                <a:lnTo>
                  <a:pt x="67413" y="759878"/>
                </a:lnTo>
                <a:lnTo>
                  <a:pt x="52379" y="728353"/>
                </a:lnTo>
                <a:close/>
              </a:path>
              <a:path w="1664970" h="797560">
                <a:moveTo>
                  <a:pt x="67413" y="759878"/>
                </a:moveTo>
                <a:lnTo>
                  <a:pt x="55949" y="765345"/>
                </a:lnTo>
                <a:lnTo>
                  <a:pt x="58682" y="771076"/>
                </a:lnTo>
                <a:lnTo>
                  <a:pt x="70146" y="765610"/>
                </a:lnTo>
                <a:lnTo>
                  <a:pt x="67413" y="759878"/>
                </a:lnTo>
                <a:close/>
              </a:path>
              <a:path w="1664970" h="797560">
                <a:moveTo>
                  <a:pt x="70146" y="765610"/>
                </a:moveTo>
                <a:lnTo>
                  <a:pt x="58682" y="771076"/>
                </a:lnTo>
                <a:lnTo>
                  <a:pt x="72753" y="771076"/>
                </a:lnTo>
                <a:lnTo>
                  <a:pt x="70146" y="765610"/>
                </a:lnTo>
                <a:close/>
              </a:path>
              <a:path w="1664970" h="797560">
                <a:moveTo>
                  <a:pt x="1594754" y="31524"/>
                </a:moveTo>
                <a:lnTo>
                  <a:pt x="67413" y="759878"/>
                </a:lnTo>
                <a:lnTo>
                  <a:pt x="70146" y="765610"/>
                </a:lnTo>
                <a:lnTo>
                  <a:pt x="1597487" y="37255"/>
                </a:lnTo>
                <a:lnTo>
                  <a:pt x="1594754" y="31524"/>
                </a:lnTo>
                <a:close/>
              </a:path>
              <a:path w="1664970" h="797560">
                <a:moveTo>
                  <a:pt x="1645825" y="26057"/>
                </a:moveTo>
                <a:lnTo>
                  <a:pt x="1606217" y="26057"/>
                </a:lnTo>
                <a:lnTo>
                  <a:pt x="1608950" y="31789"/>
                </a:lnTo>
                <a:lnTo>
                  <a:pt x="1597487" y="37255"/>
                </a:lnTo>
                <a:lnTo>
                  <a:pt x="1612520" y="68779"/>
                </a:lnTo>
                <a:lnTo>
                  <a:pt x="1645825" y="26057"/>
                </a:lnTo>
                <a:close/>
              </a:path>
              <a:path w="1664970" h="797560">
                <a:moveTo>
                  <a:pt x="1606217" y="26057"/>
                </a:moveTo>
                <a:lnTo>
                  <a:pt x="1594754" y="31524"/>
                </a:lnTo>
                <a:lnTo>
                  <a:pt x="1597487" y="37255"/>
                </a:lnTo>
                <a:lnTo>
                  <a:pt x="1608950" y="31789"/>
                </a:lnTo>
                <a:lnTo>
                  <a:pt x="1606217" y="26057"/>
                </a:lnTo>
                <a:close/>
              </a:path>
              <a:path w="1664970" h="797560">
                <a:moveTo>
                  <a:pt x="1579721" y="0"/>
                </a:moveTo>
                <a:lnTo>
                  <a:pt x="1594754" y="31524"/>
                </a:lnTo>
                <a:lnTo>
                  <a:pt x="1606217" y="26057"/>
                </a:lnTo>
                <a:lnTo>
                  <a:pt x="1645825" y="26057"/>
                </a:lnTo>
                <a:lnTo>
                  <a:pt x="1664900" y="1590"/>
                </a:lnTo>
                <a:lnTo>
                  <a:pt x="1579721" y="0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755013" y="4157530"/>
            <a:ext cx="1518285" cy="1265555"/>
          </a:xfrm>
          <a:custGeom>
            <a:avLst/>
            <a:gdLst/>
            <a:ahLst/>
            <a:cxnLst/>
            <a:rect l="l" t="t" r="r" b="b"/>
            <a:pathLst>
              <a:path w="1518284" h="1265554">
                <a:moveTo>
                  <a:pt x="1457683" y="1219033"/>
                </a:moveTo>
                <a:lnTo>
                  <a:pt x="1435322" y="1245862"/>
                </a:lnTo>
                <a:lnTo>
                  <a:pt x="1518250" y="1265381"/>
                </a:lnTo>
                <a:lnTo>
                  <a:pt x="1501534" y="1227164"/>
                </a:lnTo>
                <a:lnTo>
                  <a:pt x="1467439" y="1227164"/>
                </a:lnTo>
                <a:lnTo>
                  <a:pt x="1457683" y="1219033"/>
                </a:lnTo>
                <a:close/>
              </a:path>
              <a:path w="1518284" h="1265554">
                <a:moveTo>
                  <a:pt x="1461748" y="1214155"/>
                </a:moveTo>
                <a:lnTo>
                  <a:pt x="1457683" y="1219033"/>
                </a:lnTo>
                <a:lnTo>
                  <a:pt x="1467439" y="1227164"/>
                </a:lnTo>
                <a:lnTo>
                  <a:pt x="1471504" y="1222286"/>
                </a:lnTo>
                <a:lnTo>
                  <a:pt x="1461748" y="1214155"/>
                </a:lnTo>
                <a:close/>
              </a:path>
              <a:path w="1518284" h="1265554">
                <a:moveTo>
                  <a:pt x="1484109" y="1187326"/>
                </a:moveTo>
                <a:lnTo>
                  <a:pt x="1461748" y="1214155"/>
                </a:lnTo>
                <a:lnTo>
                  <a:pt x="1471504" y="1222286"/>
                </a:lnTo>
                <a:lnTo>
                  <a:pt x="1467439" y="1227164"/>
                </a:lnTo>
                <a:lnTo>
                  <a:pt x="1501534" y="1227164"/>
                </a:lnTo>
                <a:lnTo>
                  <a:pt x="1484109" y="1187326"/>
                </a:lnTo>
                <a:close/>
              </a:path>
              <a:path w="1518284" h="1265554">
                <a:moveTo>
                  <a:pt x="60568" y="46346"/>
                </a:moveTo>
                <a:lnTo>
                  <a:pt x="56502" y="51224"/>
                </a:lnTo>
                <a:lnTo>
                  <a:pt x="1457683" y="1219033"/>
                </a:lnTo>
                <a:lnTo>
                  <a:pt x="1461748" y="1214155"/>
                </a:lnTo>
                <a:lnTo>
                  <a:pt x="60568" y="46346"/>
                </a:lnTo>
                <a:close/>
              </a:path>
              <a:path w="1518284" h="1265554">
                <a:moveTo>
                  <a:pt x="0" y="0"/>
                </a:moveTo>
                <a:lnTo>
                  <a:pt x="34142" y="78052"/>
                </a:lnTo>
                <a:lnTo>
                  <a:pt x="56502" y="51224"/>
                </a:lnTo>
                <a:lnTo>
                  <a:pt x="46743" y="43091"/>
                </a:lnTo>
                <a:lnTo>
                  <a:pt x="50808" y="38213"/>
                </a:lnTo>
                <a:lnTo>
                  <a:pt x="67347" y="38213"/>
                </a:lnTo>
                <a:lnTo>
                  <a:pt x="82928" y="19518"/>
                </a:lnTo>
                <a:lnTo>
                  <a:pt x="0" y="0"/>
                </a:lnTo>
                <a:close/>
              </a:path>
              <a:path w="1518284" h="1265554">
                <a:moveTo>
                  <a:pt x="50808" y="38213"/>
                </a:moveTo>
                <a:lnTo>
                  <a:pt x="46743" y="43091"/>
                </a:lnTo>
                <a:lnTo>
                  <a:pt x="56502" y="51224"/>
                </a:lnTo>
                <a:lnTo>
                  <a:pt x="60568" y="46346"/>
                </a:lnTo>
                <a:lnTo>
                  <a:pt x="50808" y="38213"/>
                </a:lnTo>
                <a:close/>
              </a:path>
              <a:path w="1518284" h="1265554">
                <a:moveTo>
                  <a:pt x="67347" y="38213"/>
                </a:moveTo>
                <a:lnTo>
                  <a:pt x="50808" y="38213"/>
                </a:lnTo>
                <a:lnTo>
                  <a:pt x="60568" y="46346"/>
                </a:lnTo>
                <a:lnTo>
                  <a:pt x="67347" y="38213"/>
                </a:lnTo>
                <a:close/>
              </a:path>
            </a:pathLst>
          </a:custGeom>
          <a:solidFill>
            <a:srgbClr val="F6980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754879" y="1438655"/>
            <a:ext cx="902208" cy="90220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406751" y="1851479"/>
            <a:ext cx="3350895" cy="1414780"/>
          </a:xfrm>
          <a:custGeom>
            <a:avLst/>
            <a:gdLst/>
            <a:ahLst/>
            <a:cxnLst/>
            <a:rect l="l" t="t" r="r" b="b"/>
            <a:pathLst>
              <a:path w="3350895" h="1414779">
                <a:moveTo>
                  <a:pt x="34925" y="1338315"/>
                </a:moveTo>
                <a:lnTo>
                  <a:pt x="0" y="1338315"/>
                </a:lnTo>
                <a:lnTo>
                  <a:pt x="38100" y="1414515"/>
                </a:lnTo>
                <a:lnTo>
                  <a:pt x="69850" y="1351015"/>
                </a:lnTo>
                <a:lnTo>
                  <a:pt x="34925" y="1351015"/>
                </a:lnTo>
                <a:lnTo>
                  <a:pt x="34925" y="1338315"/>
                </a:lnTo>
                <a:close/>
              </a:path>
              <a:path w="3350895" h="1414779">
                <a:moveTo>
                  <a:pt x="3274202" y="34925"/>
                </a:moveTo>
                <a:lnTo>
                  <a:pt x="34925" y="34925"/>
                </a:lnTo>
                <a:lnTo>
                  <a:pt x="34925" y="1351015"/>
                </a:lnTo>
                <a:lnTo>
                  <a:pt x="41275" y="1351015"/>
                </a:lnTo>
                <a:lnTo>
                  <a:pt x="41275" y="41275"/>
                </a:lnTo>
                <a:lnTo>
                  <a:pt x="38100" y="41275"/>
                </a:lnTo>
                <a:lnTo>
                  <a:pt x="41275" y="38100"/>
                </a:lnTo>
                <a:lnTo>
                  <a:pt x="3274202" y="38100"/>
                </a:lnTo>
                <a:lnTo>
                  <a:pt x="3274202" y="34925"/>
                </a:lnTo>
                <a:close/>
              </a:path>
              <a:path w="3350895" h="1414779">
                <a:moveTo>
                  <a:pt x="76200" y="1338315"/>
                </a:moveTo>
                <a:lnTo>
                  <a:pt x="41275" y="1338315"/>
                </a:lnTo>
                <a:lnTo>
                  <a:pt x="41275" y="1351015"/>
                </a:lnTo>
                <a:lnTo>
                  <a:pt x="69850" y="1351015"/>
                </a:lnTo>
                <a:lnTo>
                  <a:pt x="76200" y="1338315"/>
                </a:lnTo>
                <a:close/>
              </a:path>
              <a:path w="3350895" h="1414779">
                <a:moveTo>
                  <a:pt x="3274202" y="0"/>
                </a:moveTo>
                <a:lnTo>
                  <a:pt x="3274202" y="76200"/>
                </a:lnTo>
                <a:lnTo>
                  <a:pt x="3344052" y="41275"/>
                </a:lnTo>
                <a:lnTo>
                  <a:pt x="3286904" y="41275"/>
                </a:lnTo>
                <a:lnTo>
                  <a:pt x="3286904" y="34925"/>
                </a:lnTo>
                <a:lnTo>
                  <a:pt x="3344052" y="34925"/>
                </a:lnTo>
                <a:lnTo>
                  <a:pt x="3274202" y="0"/>
                </a:lnTo>
                <a:close/>
              </a:path>
              <a:path w="3350895" h="1414779">
                <a:moveTo>
                  <a:pt x="41275" y="38100"/>
                </a:moveTo>
                <a:lnTo>
                  <a:pt x="38100" y="41275"/>
                </a:lnTo>
                <a:lnTo>
                  <a:pt x="41275" y="41275"/>
                </a:lnTo>
                <a:lnTo>
                  <a:pt x="41275" y="38100"/>
                </a:lnTo>
                <a:close/>
              </a:path>
              <a:path w="3350895" h="1414779">
                <a:moveTo>
                  <a:pt x="3274202" y="38100"/>
                </a:moveTo>
                <a:lnTo>
                  <a:pt x="41275" y="38100"/>
                </a:lnTo>
                <a:lnTo>
                  <a:pt x="41275" y="41275"/>
                </a:lnTo>
                <a:lnTo>
                  <a:pt x="3274202" y="41275"/>
                </a:lnTo>
                <a:lnTo>
                  <a:pt x="3274202" y="38100"/>
                </a:lnTo>
                <a:close/>
              </a:path>
              <a:path w="3350895" h="1414779">
                <a:moveTo>
                  <a:pt x="3344052" y="34925"/>
                </a:moveTo>
                <a:lnTo>
                  <a:pt x="3286904" y="34925"/>
                </a:lnTo>
                <a:lnTo>
                  <a:pt x="3286904" y="41275"/>
                </a:lnTo>
                <a:lnTo>
                  <a:pt x="3344052" y="41275"/>
                </a:lnTo>
                <a:lnTo>
                  <a:pt x="3350402" y="38100"/>
                </a:lnTo>
                <a:lnTo>
                  <a:pt x="3344052" y="34925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990600" y="3294888"/>
            <a:ext cx="972312" cy="96926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045225" y="3936579"/>
            <a:ext cx="2604135" cy="76200"/>
          </a:xfrm>
          <a:custGeom>
            <a:avLst/>
            <a:gdLst/>
            <a:ahLst/>
            <a:cxnLst/>
            <a:rect l="l" t="t" r="r" b="b"/>
            <a:pathLst>
              <a:path w="2604135" h="76200">
                <a:moveTo>
                  <a:pt x="2527521" y="41275"/>
                </a:moveTo>
                <a:lnTo>
                  <a:pt x="2527473" y="76200"/>
                </a:lnTo>
                <a:lnTo>
                  <a:pt x="2597524" y="41292"/>
                </a:lnTo>
                <a:lnTo>
                  <a:pt x="2540215" y="41292"/>
                </a:lnTo>
                <a:lnTo>
                  <a:pt x="2527521" y="41275"/>
                </a:lnTo>
                <a:close/>
              </a:path>
              <a:path w="2604135" h="76200">
                <a:moveTo>
                  <a:pt x="2527529" y="34925"/>
                </a:moveTo>
                <a:lnTo>
                  <a:pt x="2527521" y="41275"/>
                </a:lnTo>
                <a:lnTo>
                  <a:pt x="2540215" y="41292"/>
                </a:lnTo>
                <a:lnTo>
                  <a:pt x="2540223" y="34942"/>
                </a:lnTo>
                <a:lnTo>
                  <a:pt x="2527529" y="34925"/>
                </a:lnTo>
                <a:close/>
              </a:path>
              <a:path w="2604135" h="76200">
                <a:moveTo>
                  <a:pt x="2527576" y="0"/>
                </a:moveTo>
                <a:lnTo>
                  <a:pt x="2527529" y="34925"/>
                </a:lnTo>
                <a:lnTo>
                  <a:pt x="2540223" y="34942"/>
                </a:lnTo>
                <a:lnTo>
                  <a:pt x="2540215" y="41292"/>
                </a:lnTo>
                <a:lnTo>
                  <a:pt x="2597524" y="41292"/>
                </a:lnTo>
                <a:lnTo>
                  <a:pt x="2603724" y="38202"/>
                </a:lnTo>
                <a:lnTo>
                  <a:pt x="2527576" y="0"/>
                </a:lnTo>
                <a:close/>
              </a:path>
              <a:path w="2604135" h="76200">
                <a:moveTo>
                  <a:pt x="8" y="31529"/>
                </a:moveTo>
                <a:lnTo>
                  <a:pt x="0" y="37879"/>
                </a:lnTo>
                <a:lnTo>
                  <a:pt x="2527521" y="41275"/>
                </a:lnTo>
                <a:lnTo>
                  <a:pt x="2527529" y="34925"/>
                </a:lnTo>
                <a:lnTo>
                  <a:pt x="8" y="31529"/>
                </a:lnTo>
                <a:close/>
              </a:path>
            </a:pathLst>
          </a:custGeom>
          <a:solidFill>
            <a:srgbClr val="5091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074882" y="4121053"/>
            <a:ext cx="2604135" cy="76200"/>
          </a:xfrm>
          <a:custGeom>
            <a:avLst/>
            <a:gdLst/>
            <a:ahLst/>
            <a:cxnLst/>
            <a:rect l="l" t="t" r="r" b="b"/>
            <a:pathLst>
              <a:path w="2604135" h="76200">
                <a:moveTo>
                  <a:pt x="2527521" y="41275"/>
                </a:moveTo>
                <a:lnTo>
                  <a:pt x="2527473" y="76200"/>
                </a:lnTo>
                <a:lnTo>
                  <a:pt x="2597524" y="41292"/>
                </a:lnTo>
                <a:lnTo>
                  <a:pt x="2540215" y="41292"/>
                </a:lnTo>
                <a:lnTo>
                  <a:pt x="2527521" y="41275"/>
                </a:lnTo>
                <a:close/>
              </a:path>
              <a:path w="2604135" h="76200">
                <a:moveTo>
                  <a:pt x="2527529" y="34925"/>
                </a:moveTo>
                <a:lnTo>
                  <a:pt x="2527521" y="41275"/>
                </a:lnTo>
                <a:lnTo>
                  <a:pt x="2540215" y="41292"/>
                </a:lnTo>
                <a:lnTo>
                  <a:pt x="2540223" y="34942"/>
                </a:lnTo>
                <a:lnTo>
                  <a:pt x="2527529" y="34925"/>
                </a:lnTo>
                <a:close/>
              </a:path>
              <a:path w="2604135" h="76200">
                <a:moveTo>
                  <a:pt x="2527576" y="0"/>
                </a:moveTo>
                <a:lnTo>
                  <a:pt x="2527529" y="34925"/>
                </a:lnTo>
                <a:lnTo>
                  <a:pt x="2540223" y="34942"/>
                </a:lnTo>
                <a:lnTo>
                  <a:pt x="2540215" y="41292"/>
                </a:lnTo>
                <a:lnTo>
                  <a:pt x="2597524" y="41292"/>
                </a:lnTo>
                <a:lnTo>
                  <a:pt x="2603724" y="38202"/>
                </a:lnTo>
                <a:lnTo>
                  <a:pt x="2527576" y="0"/>
                </a:lnTo>
                <a:close/>
              </a:path>
              <a:path w="2604135" h="76200">
                <a:moveTo>
                  <a:pt x="8" y="31529"/>
                </a:moveTo>
                <a:lnTo>
                  <a:pt x="0" y="37879"/>
                </a:lnTo>
                <a:lnTo>
                  <a:pt x="2527521" y="41275"/>
                </a:lnTo>
                <a:lnTo>
                  <a:pt x="2527529" y="34925"/>
                </a:lnTo>
                <a:lnTo>
                  <a:pt x="8" y="31529"/>
                </a:lnTo>
                <a:close/>
              </a:path>
            </a:pathLst>
          </a:custGeom>
          <a:solidFill>
            <a:srgbClr val="F6980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9880015" y="4284979"/>
            <a:ext cx="1364615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solidFill>
                  <a:srgbClr val="444949"/>
                </a:solidFill>
                <a:latin typeface="Calibri"/>
                <a:cs typeface="Calibri"/>
              </a:rPr>
              <a:t>Aurora</a:t>
            </a:r>
            <a:r>
              <a:rPr sz="1800" spc="-6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MySQL  Multi AZ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spc="-10" dirty="0">
                <a:solidFill>
                  <a:srgbClr val="444949"/>
                </a:solidFill>
                <a:latin typeface="Calibri"/>
                <a:cs typeface="Calibri"/>
              </a:rPr>
              <a:t>Read</a:t>
            </a:r>
            <a:r>
              <a:rPr sz="1800" spc="-2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444949"/>
                </a:solidFill>
                <a:latin typeface="Calibri"/>
                <a:cs typeface="Calibri"/>
              </a:rPr>
              <a:t>Replicas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10213847" y="3422903"/>
            <a:ext cx="713231" cy="71323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8038123" y="2831452"/>
            <a:ext cx="2176145" cy="951865"/>
          </a:xfrm>
          <a:custGeom>
            <a:avLst/>
            <a:gdLst/>
            <a:ahLst/>
            <a:cxnLst/>
            <a:rect l="l" t="t" r="r" b="b"/>
            <a:pathLst>
              <a:path w="2176145" h="951864">
                <a:moveTo>
                  <a:pt x="2104942" y="919813"/>
                </a:moveTo>
                <a:lnTo>
                  <a:pt x="2091062" y="951861"/>
                </a:lnTo>
                <a:lnTo>
                  <a:pt x="2176128" y="947185"/>
                </a:lnTo>
                <a:lnTo>
                  <a:pt x="2157384" y="924860"/>
                </a:lnTo>
                <a:lnTo>
                  <a:pt x="2116597" y="924860"/>
                </a:lnTo>
                <a:lnTo>
                  <a:pt x="2104942" y="919813"/>
                </a:lnTo>
                <a:close/>
              </a:path>
              <a:path w="2176145" h="951864">
                <a:moveTo>
                  <a:pt x="2107466" y="913986"/>
                </a:moveTo>
                <a:lnTo>
                  <a:pt x="2104942" y="919813"/>
                </a:lnTo>
                <a:lnTo>
                  <a:pt x="2116597" y="924860"/>
                </a:lnTo>
                <a:lnTo>
                  <a:pt x="2119120" y="919034"/>
                </a:lnTo>
                <a:lnTo>
                  <a:pt x="2107466" y="913986"/>
                </a:lnTo>
                <a:close/>
              </a:path>
              <a:path w="2176145" h="951864">
                <a:moveTo>
                  <a:pt x="2121347" y="881938"/>
                </a:moveTo>
                <a:lnTo>
                  <a:pt x="2107466" y="913986"/>
                </a:lnTo>
                <a:lnTo>
                  <a:pt x="2119120" y="919034"/>
                </a:lnTo>
                <a:lnTo>
                  <a:pt x="2116597" y="924860"/>
                </a:lnTo>
                <a:lnTo>
                  <a:pt x="2157384" y="924860"/>
                </a:lnTo>
                <a:lnTo>
                  <a:pt x="2121347" y="881938"/>
                </a:lnTo>
                <a:close/>
              </a:path>
              <a:path w="2176145" h="951864">
                <a:moveTo>
                  <a:pt x="71184" y="32048"/>
                </a:moveTo>
                <a:lnTo>
                  <a:pt x="68661" y="37875"/>
                </a:lnTo>
                <a:lnTo>
                  <a:pt x="2104942" y="919813"/>
                </a:lnTo>
                <a:lnTo>
                  <a:pt x="2107466" y="913986"/>
                </a:lnTo>
                <a:lnTo>
                  <a:pt x="71184" y="32048"/>
                </a:lnTo>
                <a:close/>
              </a:path>
              <a:path w="2176145" h="951864">
                <a:moveTo>
                  <a:pt x="85065" y="0"/>
                </a:moveTo>
                <a:lnTo>
                  <a:pt x="0" y="4677"/>
                </a:lnTo>
                <a:lnTo>
                  <a:pt x="54780" y="69923"/>
                </a:lnTo>
                <a:lnTo>
                  <a:pt x="68661" y="37875"/>
                </a:lnTo>
                <a:lnTo>
                  <a:pt x="57007" y="32828"/>
                </a:lnTo>
                <a:lnTo>
                  <a:pt x="59531" y="27001"/>
                </a:lnTo>
                <a:lnTo>
                  <a:pt x="73370" y="27001"/>
                </a:lnTo>
                <a:lnTo>
                  <a:pt x="85065" y="0"/>
                </a:lnTo>
                <a:close/>
              </a:path>
              <a:path w="2176145" h="951864">
                <a:moveTo>
                  <a:pt x="59531" y="27001"/>
                </a:moveTo>
                <a:lnTo>
                  <a:pt x="57007" y="32828"/>
                </a:lnTo>
                <a:lnTo>
                  <a:pt x="68661" y="37875"/>
                </a:lnTo>
                <a:lnTo>
                  <a:pt x="71184" y="32048"/>
                </a:lnTo>
                <a:lnTo>
                  <a:pt x="59531" y="27001"/>
                </a:lnTo>
                <a:close/>
              </a:path>
              <a:path w="2176145" h="951864">
                <a:moveTo>
                  <a:pt x="73370" y="27001"/>
                </a:moveTo>
                <a:lnTo>
                  <a:pt x="59531" y="27001"/>
                </a:lnTo>
                <a:lnTo>
                  <a:pt x="71184" y="32048"/>
                </a:lnTo>
                <a:lnTo>
                  <a:pt x="73370" y="27001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028562" y="3751683"/>
            <a:ext cx="2186305" cy="366395"/>
          </a:xfrm>
          <a:custGeom>
            <a:avLst/>
            <a:gdLst/>
            <a:ahLst/>
            <a:cxnLst/>
            <a:rect l="l" t="t" r="r" b="b"/>
            <a:pathLst>
              <a:path w="2186304" h="366395">
                <a:moveTo>
                  <a:pt x="70054" y="290344"/>
                </a:moveTo>
                <a:lnTo>
                  <a:pt x="0" y="338827"/>
                </a:lnTo>
                <a:lnTo>
                  <a:pt x="80817" y="365781"/>
                </a:lnTo>
                <a:lnTo>
                  <a:pt x="76140" y="333000"/>
                </a:lnTo>
                <a:lnTo>
                  <a:pt x="63312" y="333000"/>
                </a:lnTo>
                <a:lnTo>
                  <a:pt x="62415" y="326713"/>
                </a:lnTo>
                <a:lnTo>
                  <a:pt x="74987" y="324919"/>
                </a:lnTo>
                <a:lnTo>
                  <a:pt x="70054" y="290344"/>
                </a:lnTo>
                <a:close/>
              </a:path>
              <a:path w="2186304" h="366395">
                <a:moveTo>
                  <a:pt x="74987" y="324919"/>
                </a:moveTo>
                <a:lnTo>
                  <a:pt x="62415" y="326713"/>
                </a:lnTo>
                <a:lnTo>
                  <a:pt x="63312" y="333000"/>
                </a:lnTo>
                <a:lnTo>
                  <a:pt x="75884" y="331206"/>
                </a:lnTo>
                <a:lnTo>
                  <a:pt x="74987" y="324919"/>
                </a:lnTo>
                <a:close/>
              </a:path>
              <a:path w="2186304" h="366395">
                <a:moveTo>
                  <a:pt x="75884" y="331206"/>
                </a:moveTo>
                <a:lnTo>
                  <a:pt x="63312" y="333000"/>
                </a:lnTo>
                <a:lnTo>
                  <a:pt x="76140" y="333000"/>
                </a:lnTo>
                <a:lnTo>
                  <a:pt x="75884" y="331206"/>
                </a:lnTo>
                <a:close/>
              </a:path>
              <a:path w="2186304" h="366395">
                <a:moveTo>
                  <a:pt x="2109804" y="34575"/>
                </a:moveTo>
                <a:lnTo>
                  <a:pt x="74987" y="324919"/>
                </a:lnTo>
                <a:lnTo>
                  <a:pt x="75884" y="331206"/>
                </a:lnTo>
                <a:lnTo>
                  <a:pt x="2110701" y="40861"/>
                </a:lnTo>
                <a:lnTo>
                  <a:pt x="2109804" y="34575"/>
                </a:lnTo>
                <a:close/>
              </a:path>
              <a:path w="2186304" h="366395">
                <a:moveTo>
                  <a:pt x="2177269" y="32781"/>
                </a:moveTo>
                <a:lnTo>
                  <a:pt x="2122377" y="32781"/>
                </a:lnTo>
                <a:lnTo>
                  <a:pt x="2123273" y="39067"/>
                </a:lnTo>
                <a:lnTo>
                  <a:pt x="2110701" y="40861"/>
                </a:lnTo>
                <a:lnTo>
                  <a:pt x="2115634" y="75435"/>
                </a:lnTo>
                <a:lnTo>
                  <a:pt x="2177269" y="32781"/>
                </a:lnTo>
                <a:close/>
              </a:path>
              <a:path w="2186304" h="366395">
                <a:moveTo>
                  <a:pt x="2122377" y="32781"/>
                </a:moveTo>
                <a:lnTo>
                  <a:pt x="2109804" y="34575"/>
                </a:lnTo>
                <a:lnTo>
                  <a:pt x="2110701" y="40861"/>
                </a:lnTo>
                <a:lnTo>
                  <a:pt x="2123273" y="39067"/>
                </a:lnTo>
                <a:lnTo>
                  <a:pt x="2122377" y="32781"/>
                </a:lnTo>
                <a:close/>
              </a:path>
              <a:path w="2186304" h="366395">
                <a:moveTo>
                  <a:pt x="2104871" y="0"/>
                </a:moveTo>
                <a:lnTo>
                  <a:pt x="2109804" y="34575"/>
                </a:lnTo>
                <a:lnTo>
                  <a:pt x="2122377" y="32781"/>
                </a:lnTo>
                <a:lnTo>
                  <a:pt x="2177269" y="32781"/>
                </a:lnTo>
                <a:lnTo>
                  <a:pt x="2185689" y="26954"/>
                </a:lnTo>
                <a:lnTo>
                  <a:pt x="2104871" y="0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8023029" y="3778637"/>
            <a:ext cx="2191385" cy="1644650"/>
          </a:xfrm>
          <a:custGeom>
            <a:avLst/>
            <a:gdLst/>
            <a:ahLst/>
            <a:cxnLst/>
            <a:rect l="l" t="t" r="r" b="b"/>
            <a:pathLst>
              <a:path w="2191384" h="1644650">
                <a:moveTo>
                  <a:pt x="38080" y="1568065"/>
                </a:moveTo>
                <a:lnTo>
                  <a:pt x="0" y="1644275"/>
                </a:lnTo>
                <a:lnTo>
                  <a:pt x="83816" y="1629013"/>
                </a:lnTo>
                <a:lnTo>
                  <a:pt x="68577" y="1608706"/>
                </a:lnTo>
                <a:lnTo>
                  <a:pt x="52689" y="1608706"/>
                </a:lnTo>
                <a:lnTo>
                  <a:pt x="48878" y="1603627"/>
                </a:lnTo>
                <a:lnTo>
                  <a:pt x="59043" y="1596000"/>
                </a:lnTo>
                <a:lnTo>
                  <a:pt x="38080" y="1568065"/>
                </a:lnTo>
                <a:close/>
              </a:path>
              <a:path w="2191384" h="1644650">
                <a:moveTo>
                  <a:pt x="59043" y="1596000"/>
                </a:moveTo>
                <a:lnTo>
                  <a:pt x="48878" y="1603627"/>
                </a:lnTo>
                <a:lnTo>
                  <a:pt x="52689" y="1608706"/>
                </a:lnTo>
                <a:lnTo>
                  <a:pt x="62854" y="1601079"/>
                </a:lnTo>
                <a:lnTo>
                  <a:pt x="59043" y="1596000"/>
                </a:lnTo>
                <a:close/>
              </a:path>
              <a:path w="2191384" h="1644650">
                <a:moveTo>
                  <a:pt x="62854" y="1601079"/>
                </a:moveTo>
                <a:lnTo>
                  <a:pt x="52689" y="1608706"/>
                </a:lnTo>
                <a:lnTo>
                  <a:pt x="68577" y="1608706"/>
                </a:lnTo>
                <a:lnTo>
                  <a:pt x="62854" y="1601079"/>
                </a:lnTo>
                <a:close/>
              </a:path>
              <a:path w="2191384" h="1644650">
                <a:moveTo>
                  <a:pt x="2128368" y="43195"/>
                </a:moveTo>
                <a:lnTo>
                  <a:pt x="59043" y="1596000"/>
                </a:lnTo>
                <a:lnTo>
                  <a:pt x="62854" y="1601079"/>
                </a:lnTo>
                <a:lnTo>
                  <a:pt x="2132179" y="48274"/>
                </a:lnTo>
                <a:lnTo>
                  <a:pt x="2128368" y="43195"/>
                </a:lnTo>
                <a:close/>
              </a:path>
              <a:path w="2191384" h="1644650">
                <a:moveTo>
                  <a:pt x="2173445" y="35575"/>
                </a:moveTo>
                <a:lnTo>
                  <a:pt x="2138523" y="35575"/>
                </a:lnTo>
                <a:lnTo>
                  <a:pt x="2142335" y="40653"/>
                </a:lnTo>
                <a:lnTo>
                  <a:pt x="2132179" y="48274"/>
                </a:lnTo>
                <a:lnTo>
                  <a:pt x="2153141" y="76208"/>
                </a:lnTo>
                <a:lnTo>
                  <a:pt x="2173445" y="35575"/>
                </a:lnTo>
                <a:close/>
              </a:path>
              <a:path w="2191384" h="1644650">
                <a:moveTo>
                  <a:pt x="2138523" y="35575"/>
                </a:moveTo>
                <a:lnTo>
                  <a:pt x="2128368" y="43195"/>
                </a:lnTo>
                <a:lnTo>
                  <a:pt x="2132179" y="48274"/>
                </a:lnTo>
                <a:lnTo>
                  <a:pt x="2142335" y="40653"/>
                </a:lnTo>
                <a:lnTo>
                  <a:pt x="2138523" y="35575"/>
                </a:lnTo>
                <a:close/>
              </a:path>
              <a:path w="2191384" h="1644650">
                <a:moveTo>
                  <a:pt x="2191222" y="0"/>
                </a:moveTo>
                <a:lnTo>
                  <a:pt x="2107406" y="15260"/>
                </a:lnTo>
                <a:lnTo>
                  <a:pt x="2128368" y="43195"/>
                </a:lnTo>
                <a:lnTo>
                  <a:pt x="2138523" y="35575"/>
                </a:lnTo>
                <a:lnTo>
                  <a:pt x="2173445" y="35575"/>
                </a:lnTo>
                <a:lnTo>
                  <a:pt x="2191222" y="0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241892" y="6471592"/>
            <a:ext cx="1276985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06850097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87630" rIns="0" bIns="0" rtlCol="0">
            <a:spAutoFit/>
          </a:bodyPr>
          <a:lstStyle/>
          <a:p>
            <a:pPr marL="12700" marR="5080">
              <a:lnSpc>
                <a:spcPts val="4750"/>
              </a:lnSpc>
              <a:spcBef>
                <a:spcPts val="690"/>
              </a:spcBef>
            </a:pPr>
            <a:r>
              <a:rPr spc="-60" dirty="0"/>
              <a:t>Stateful </a:t>
            </a:r>
            <a:r>
              <a:rPr spc="-105" dirty="0"/>
              <a:t>Web </a:t>
            </a:r>
            <a:r>
              <a:rPr spc="-35" dirty="0"/>
              <a:t>App:</a:t>
            </a:r>
            <a:r>
              <a:rPr spc="-894" dirty="0"/>
              <a:t> </a:t>
            </a:r>
            <a:r>
              <a:rPr spc="-114" dirty="0"/>
              <a:t>MyWordPress.com  </a:t>
            </a:r>
            <a:r>
              <a:rPr spc="-75" dirty="0"/>
              <a:t>Storing </a:t>
            </a:r>
            <a:r>
              <a:rPr spc="-55" dirty="0"/>
              <a:t>images </a:t>
            </a:r>
            <a:r>
              <a:rPr spc="-100" dirty="0"/>
              <a:t>with</a:t>
            </a:r>
            <a:r>
              <a:rPr spc="135" dirty="0"/>
              <a:t> </a:t>
            </a:r>
            <a:r>
              <a:rPr spc="-45" dirty="0"/>
              <a:t>EBS</a:t>
            </a:r>
          </a:p>
        </p:txBody>
      </p:sp>
      <p:sp>
        <p:nvSpPr>
          <p:cNvPr id="4" name="object 4"/>
          <p:cNvSpPr/>
          <p:nvPr/>
        </p:nvSpPr>
        <p:spPr>
          <a:xfrm>
            <a:off x="2074884" y="3855132"/>
            <a:ext cx="2604135" cy="76200"/>
          </a:xfrm>
          <a:custGeom>
            <a:avLst/>
            <a:gdLst/>
            <a:ahLst/>
            <a:cxnLst/>
            <a:rect l="l" t="t" r="r" b="b"/>
            <a:pathLst>
              <a:path w="2604135" h="76200">
                <a:moveTo>
                  <a:pt x="2527520" y="41274"/>
                </a:moveTo>
                <a:lnTo>
                  <a:pt x="2527473" y="76200"/>
                </a:lnTo>
                <a:lnTo>
                  <a:pt x="2597524" y="41291"/>
                </a:lnTo>
                <a:lnTo>
                  <a:pt x="2540214" y="41291"/>
                </a:lnTo>
                <a:lnTo>
                  <a:pt x="2527520" y="41274"/>
                </a:lnTo>
                <a:close/>
              </a:path>
              <a:path w="2604135" h="76200">
                <a:moveTo>
                  <a:pt x="2527529" y="34924"/>
                </a:moveTo>
                <a:lnTo>
                  <a:pt x="2527520" y="41274"/>
                </a:lnTo>
                <a:lnTo>
                  <a:pt x="2540214" y="41291"/>
                </a:lnTo>
                <a:lnTo>
                  <a:pt x="2540223" y="34941"/>
                </a:lnTo>
                <a:lnTo>
                  <a:pt x="2527529" y="34924"/>
                </a:lnTo>
                <a:close/>
              </a:path>
              <a:path w="2604135" h="76200">
                <a:moveTo>
                  <a:pt x="2527575" y="0"/>
                </a:moveTo>
                <a:lnTo>
                  <a:pt x="2527529" y="34924"/>
                </a:lnTo>
                <a:lnTo>
                  <a:pt x="2540223" y="34941"/>
                </a:lnTo>
                <a:lnTo>
                  <a:pt x="2540214" y="41291"/>
                </a:lnTo>
                <a:lnTo>
                  <a:pt x="2597524" y="41291"/>
                </a:lnTo>
                <a:lnTo>
                  <a:pt x="2603724" y="38201"/>
                </a:lnTo>
                <a:lnTo>
                  <a:pt x="2527575" y="0"/>
                </a:lnTo>
                <a:close/>
              </a:path>
              <a:path w="2604135" h="76200">
                <a:moveTo>
                  <a:pt x="7" y="31527"/>
                </a:moveTo>
                <a:lnTo>
                  <a:pt x="0" y="37877"/>
                </a:lnTo>
                <a:lnTo>
                  <a:pt x="2527520" y="41274"/>
                </a:lnTo>
                <a:lnTo>
                  <a:pt x="2527529" y="34924"/>
                </a:lnTo>
                <a:lnTo>
                  <a:pt x="7" y="31527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675632" y="3313176"/>
            <a:ext cx="1021080" cy="10180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302640" y="2672862"/>
            <a:ext cx="1761489" cy="2440940"/>
          </a:xfrm>
          <a:custGeom>
            <a:avLst/>
            <a:gdLst/>
            <a:ahLst/>
            <a:cxnLst/>
            <a:rect l="l" t="t" r="r" b="b"/>
            <a:pathLst>
              <a:path w="1761489" h="2440940">
                <a:moveTo>
                  <a:pt x="0" y="0"/>
                </a:moveTo>
                <a:lnTo>
                  <a:pt x="1760872" y="0"/>
                </a:lnTo>
                <a:lnTo>
                  <a:pt x="1760872" y="2440945"/>
                </a:lnTo>
                <a:lnTo>
                  <a:pt x="0" y="2440945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A5A5A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921139" y="2742692"/>
            <a:ext cx="524510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b="1" spc="-5" dirty="0">
                <a:solidFill>
                  <a:srgbClr val="A5A5A5"/>
                </a:solidFill>
                <a:latin typeface="Calibri"/>
                <a:cs typeface="Calibri"/>
              </a:rPr>
              <a:t>Multi</a:t>
            </a:r>
            <a:r>
              <a:rPr sz="1100" b="1" spc="-50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100" b="1" spc="-5" dirty="0">
                <a:solidFill>
                  <a:srgbClr val="A5A5A5"/>
                </a:solidFill>
                <a:latin typeface="Calibri"/>
                <a:cs typeface="Calibri"/>
              </a:rPr>
              <a:t>AZ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485888" y="3166872"/>
            <a:ext cx="1310640" cy="131063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695698" y="3783878"/>
            <a:ext cx="1791970" cy="76200"/>
          </a:xfrm>
          <a:custGeom>
            <a:avLst/>
            <a:gdLst/>
            <a:ahLst/>
            <a:cxnLst/>
            <a:rect l="l" t="t" r="r" b="b"/>
            <a:pathLst>
              <a:path w="1791970" h="76200">
                <a:moveTo>
                  <a:pt x="1715697" y="41276"/>
                </a:moveTo>
                <a:lnTo>
                  <a:pt x="1715697" y="76201"/>
                </a:lnTo>
                <a:lnTo>
                  <a:pt x="1785547" y="41276"/>
                </a:lnTo>
                <a:lnTo>
                  <a:pt x="1715697" y="41276"/>
                </a:lnTo>
                <a:close/>
              </a:path>
              <a:path w="1791970" h="76200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41275"/>
                </a:lnTo>
                <a:lnTo>
                  <a:pt x="63497" y="41275"/>
                </a:lnTo>
                <a:lnTo>
                  <a:pt x="63497" y="34925"/>
                </a:lnTo>
                <a:lnTo>
                  <a:pt x="76200" y="34925"/>
                </a:lnTo>
                <a:lnTo>
                  <a:pt x="76200" y="0"/>
                </a:lnTo>
                <a:close/>
              </a:path>
              <a:path w="1791970" h="76200">
                <a:moveTo>
                  <a:pt x="1715697" y="34926"/>
                </a:moveTo>
                <a:lnTo>
                  <a:pt x="1715697" y="41276"/>
                </a:lnTo>
                <a:lnTo>
                  <a:pt x="1728397" y="41276"/>
                </a:lnTo>
                <a:lnTo>
                  <a:pt x="1728397" y="34926"/>
                </a:lnTo>
                <a:lnTo>
                  <a:pt x="1715697" y="34926"/>
                </a:lnTo>
                <a:close/>
              </a:path>
              <a:path w="1791970" h="76200">
                <a:moveTo>
                  <a:pt x="1715697" y="1"/>
                </a:moveTo>
                <a:lnTo>
                  <a:pt x="1715697" y="34926"/>
                </a:lnTo>
                <a:lnTo>
                  <a:pt x="1728397" y="34926"/>
                </a:lnTo>
                <a:lnTo>
                  <a:pt x="1728397" y="41276"/>
                </a:lnTo>
                <a:lnTo>
                  <a:pt x="1785550" y="41275"/>
                </a:lnTo>
                <a:lnTo>
                  <a:pt x="1791897" y="38101"/>
                </a:lnTo>
                <a:lnTo>
                  <a:pt x="1715697" y="1"/>
                </a:lnTo>
                <a:close/>
              </a:path>
              <a:path w="1791970" h="76200">
                <a:moveTo>
                  <a:pt x="76200" y="34925"/>
                </a:moveTo>
                <a:lnTo>
                  <a:pt x="76200" y="41275"/>
                </a:lnTo>
                <a:lnTo>
                  <a:pt x="1715697" y="41276"/>
                </a:lnTo>
                <a:lnTo>
                  <a:pt x="1715697" y="34926"/>
                </a:lnTo>
                <a:lnTo>
                  <a:pt x="76200" y="34925"/>
                </a:lnTo>
                <a:close/>
              </a:path>
              <a:path w="1791970" h="76200">
                <a:moveTo>
                  <a:pt x="63497" y="34925"/>
                </a:moveTo>
                <a:lnTo>
                  <a:pt x="63497" y="41275"/>
                </a:lnTo>
                <a:lnTo>
                  <a:pt x="76200" y="41275"/>
                </a:lnTo>
                <a:lnTo>
                  <a:pt x="76200" y="34925"/>
                </a:lnTo>
                <a:lnTo>
                  <a:pt x="63497" y="34925"/>
                </a:lnTo>
                <a:close/>
              </a:path>
              <a:path w="1791970" h="76200">
                <a:moveTo>
                  <a:pt x="76200" y="34925"/>
                </a:moveTo>
                <a:lnTo>
                  <a:pt x="63497" y="34925"/>
                </a:lnTo>
                <a:lnTo>
                  <a:pt x="76200" y="34925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754879" y="1438655"/>
            <a:ext cx="902208" cy="90220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406751" y="1851479"/>
            <a:ext cx="3350895" cy="1414780"/>
          </a:xfrm>
          <a:custGeom>
            <a:avLst/>
            <a:gdLst/>
            <a:ahLst/>
            <a:cxnLst/>
            <a:rect l="l" t="t" r="r" b="b"/>
            <a:pathLst>
              <a:path w="3350895" h="1414779">
                <a:moveTo>
                  <a:pt x="34925" y="1338315"/>
                </a:moveTo>
                <a:lnTo>
                  <a:pt x="0" y="1338315"/>
                </a:lnTo>
                <a:lnTo>
                  <a:pt x="38100" y="1414515"/>
                </a:lnTo>
                <a:lnTo>
                  <a:pt x="69850" y="1351015"/>
                </a:lnTo>
                <a:lnTo>
                  <a:pt x="34925" y="1351015"/>
                </a:lnTo>
                <a:lnTo>
                  <a:pt x="34925" y="1338315"/>
                </a:lnTo>
                <a:close/>
              </a:path>
              <a:path w="3350895" h="1414779">
                <a:moveTo>
                  <a:pt x="3274202" y="34925"/>
                </a:moveTo>
                <a:lnTo>
                  <a:pt x="34925" y="34925"/>
                </a:lnTo>
                <a:lnTo>
                  <a:pt x="34925" y="1351015"/>
                </a:lnTo>
                <a:lnTo>
                  <a:pt x="41275" y="1351015"/>
                </a:lnTo>
                <a:lnTo>
                  <a:pt x="41275" y="41275"/>
                </a:lnTo>
                <a:lnTo>
                  <a:pt x="38100" y="41275"/>
                </a:lnTo>
                <a:lnTo>
                  <a:pt x="41275" y="38100"/>
                </a:lnTo>
                <a:lnTo>
                  <a:pt x="3274202" y="38100"/>
                </a:lnTo>
                <a:lnTo>
                  <a:pt x="3274202" y="34925"/>
                </a:lnTo>
                <a:close/>
              </a:path>
              <a:path w="3350895" h="1414779">
                <a:moveTo>
                  <a:pt x="76200" y="1338315"/>
                </a:moveTo>
                <a:lnTo>
                  <a:pt x="41275" y="1338315"/>
                </a:lnTo>
                <a:lnTo>
                  <a:pt x="41275" y="1351015"/>
                </a:lnTo>
                <a:lnTo>
                  <a:pt x="69850" y="1351015"/>
                </a:lnTo>
                <a:lnTo>
                  <a:pt x="76200" y="1338315"/>
                </a:lnTo>
                <a:close/>
              </a:path>
              <a:path w="3350895" h="1414779">
                <a:moveTo>
                  <a:pt x="3274202" y="0"/>
                </a:moveTo>
                <a:lnTo>
                  <a:pt x="3274202" y="76200"/>
                </a:lnTo>
                <a:lnTo>
                  <a:pt x="3344052" y="41275"/>
                </a:lnTo>
                <a:lnTo>
                  <a:pt x="3286904" y="41275"/>
                </a:lnTo>
                <a:lnTo>
                  <a:pt x="3286904" y="34925"/>
                </a:lnTo>
                <a:lnTo>
                  <a:pt x="3344052" y="34925"/>
                </a:lnTo>
                <a:lnTo>
                  <a:pt x="3274202" y="0"/>
                </a:lnTo>
                <a:close/>
              </a:path>
              <a:path w="3350895" h="1414779">
                <a:moveTo>
                  <a:pt x="41275" y="38100"/>
                </a:moveTo>
                <a:lnTo>
                  <a:pt x="38100" y="41275"/>
                </a:lnTo>
                <a:lnTo>
                  <a:pt x="41275" y="41275"/>
                </a:lnTo>
                <a:lnTo>
                  <a:pt x="41275" y="38100"/>
                </a:lnTo>
                <a:close/>
              </a:path>
              <a:path w="3350895" h="1414779">
                <a:moveTo>
                  <a:pt x="3274202" y="38100"/>
                </a:moveTo>
                <a:lnTo>
                  <a:pt x="41275" y="38100"/>
                </a:lnTo>
                <a:lnTo>
                  <a:pt x="41275" y="41275"/>
                </a:lnTo>
                <a:lnTo>
                  <a:pt x="3274202" y="41275"/>
                </a:lnTo>
                <a:lnTo>
                  <a:pt x="3274202" y="38100"/>
                </a:lnTo>
                <a:close/>
              </a:path>
              <a:path w="3350895" h="1414779">
                <a:moveTo>
                  <a:pt x="3344052" y="34925"/>
                </a:moveTo>
                <a:lnTo>
                  <a:pt x="3286904" y="34925"/>
                </a:lnTo>
                <a:lnTo>
                  <a:pt x="3286904" y="41275"/>
                </a:lnTo>
                <a:lnTo>
                  <a:pt x="3344052" y="41275"/>
                </a:lnTo>
                <a:lnTo>
                  <a:pt x="3350402" y="38100"/>
                </a:lnTo>
                <a:lnTo>
                  <a:pt x="3344052" y="34925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990600" y="3294888"/>
            <a:ext cx="972312" cy="96926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979407" y="3364991"/>
            <a:ext cx="899159" cy="89916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7186059" y="2797082"/>
            <a:ext cx="3256279" cy="2050414"/>
          </a:xfrm>
          <a:prstGeom prst="rect">
            <a:avLst/>
          </a:prstGeom>
          <a:ln w="12700">
            <a:solidFill>
              <a:srgbClr val="A5A5A5"/>
            </a:solidFill>
          </a:ln>
        </p:spPr>
        <p:txBody>
          <a:bodyPr vert="horz" wrap="square" lIns="0" tIns="83820" rIns="0" bIns="0" rtlCol="0">
            <a:spAutoFit/>
          </a:bodyPr>
          <a:lstStyle/>
          <a:p>
            <a:pPr marL="1115060">
              <a:lnSpc>
                <a:spcPct val="100000"/>
              </a:lnSpc>
              <a:spcBef>
                <a:spcPts val="660"/>
              </a:spcBef>
            </a:pPr>
            <a:r>
              <a:rPr sz="1100" spc="-5" dirty="0">
                <a:solidFill>
                  <a:srgbClr val="A5A5A5"/>
                </a:solidFill>
                <a:latin typeface="Calibri"/>
                <a:cs typeface="Calibri"/>
              </a:rPr>
              <a:t>Availability zone</a:t>
            </a:r>
            <a:r>
              <a:rPr sz="1100" dirty="0">
                <a:solidFill>
                  <a:srgbClr val="A5A5A5"/>
                </a:solidFill>
                <a:latin typeface="Calibri"/>
                <a:cs typeface="Calibri"/>
              </a:rPr>
              <a:t> 1</a:t>
            </a: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 marL="1960245" marR="549910" indent="-172720">
              <a:lnSpc>
                <a:spcPct val="100000"/>
              </a:lnSpc>
              <a:spcBef>
                <a:spcPts val="855"/>
              </a:spcBef>
            </a:pPr>
            <a:r>
              <a:rPr sz="1400" b="1" spc="-10" dirty="0">
                <a:solidFill>
                  <a:srgbClr val="444949"/>
                </a:solidFill>
                <a:latin typeface="Calibri"/>
                <a:cs typeface="Calibri"/>
              </a:rPr>
              <a:t>Amazon</a:t>
            </a:r>
            <a:r>
              <a:rPr sz="1400" b="1" spc="-7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444949"/>
                </a:solidFill>
                <a:latin typeface="Calibri"/>
                <a:cs typeface="Calibri"/>
              </a:rPr>
              <a:t>EBS  </a:t>
            </a:r>
            <a:r>
              <a:rPr sz="1400" b="1" spc="-15" dirty="0">
                <a:solidFill>
                  <a:srgbClr val="444949"/>
                </a:solidFill>
                <a:latin typeface="Calibri"/>
                <a:cs typeface="Calibri"/>
              </a:rPr>
              <a:t>Volume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41892" y="6471592"/>
            <a:ext cx="1276985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600051" y="3465067"/>
            <a:ext cx="11029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Send</a:t>
            </a:r>
            <a:r>
              <a:rPr sz="1800" spc="-7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image</a:t>
            </a:r>
            <a:endParaRPr sz="18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11254719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87630" rIns="0" bIns="0" rtlCol="0">
            <a:spAutoFit/>
          </a:bodyPr>
          <a:lstStyle/>
          <a:p>
            <a:pPr marL="12700" marR="5080">
              <a:lnSpc>
                <a:spcPts val="4750"/>
              </a:lnSpc>
              <a:spcBef>
                <a:spcPts val="690"/>
              </a:spcBef>
            </a:pPr>
            <a:r>
              <a:rPr spc="-60" dirty="0"/>
              <a:t>Stateful </a:t>
            </a:r>
            <a:r>
              <a:rPr spc="-105" dirty="0"/>
              <a:t>Web </a:t>
            </a:r>
            <a:r>
              <a:rPr spc="-35" dirty="0"/>
              <a:t>App:</a:t>
            </a:r>
            <a:r>
              <a:rPr spc="-894" dirty="0"/>
              <a:t> </a:t>
            </a:r>
            <a:r>
              <a:rPr spc="-114" dirty="0"/>
              <a:t>MyWordPress.com  </a:t>
            </a:r>
            <a:r>
              <a:rPr spc="-75" dirty="0"/>
              <a:t>Storing </a:t>
            </a:r>
            <a:r>
              <a:rPr spc="-55" dirty="0"/>
              <a:t>images </a:t>
            </a:r>
            <a:r>
              <a:rPr spc="-100" dirty="0"/>
              <a:t>with</a:t>
            </a:r>
            <a:r>
              <a:rPr spc="135" dirty="0"/>
              <a:t> </a:t>
            </a:r>
            <a:r>
              <a:rPr spc="-45" dirty="0"/>
              <a:t>EBS</a:t>
            </a:r>
          </a:p>
        </p:txBody>
      </p:sp>
      <p:sp>
        <p:nvSpPr>
          <p:cNvPr id="4" name="object 4"/>
          <p:cNvSpPr/>
          <p:nvPr/>
        </p:nvSpPr>
        <p:spPr>
          <a:xfrm>
            <a:off x="2074884" y="3855132"/>
            <a:ext cx="2604135" cy="76200"/>
          </a:xfrm>
          <a:custGeom>
            <a:avLst/>
            <a:gdLst/>
            <a:ahLst/>
            <a:cxnLst/>
            <a:rect l="l" t="t" r="r" b="b"/>
            <a:pathLst>
              <a:path w="2604135" h="76200">
                <a:moveTo>
                  <a:pt x="2527520" y="41274"/>
                </a:moveTo>
                <a:lnTo>
                  <a:pt x="2527473" y="76200"/>
                </a:lnTo>
                <a:lnTo>
                  <a:pt x="2597524" y="41291"/>
                </a:lnTo>
                <a:lnTo>
                  <a:pt x="2540214" y="41291"/>
                </a:lnTo>
                <a:lnTo>
                  <a:pt x="2527520" y="41274"/>
                </a:lnTo>
                <a:close/>
              </a:path>
              <a:path w="2604135" h="76200">
                <a:moveTo>
                  <a:pt x="2527529" y="34924"/>
                </a:moveTo>
                <a:lnTo>
                  <a:pt x="2527520" y="41274"/>
                </a:lnTo>
                <a:lnTo>
                  <a:pt x="2540214" y="41291"/>
                </a:lnTo>
                <a:lnTo>
                  <a:pt x="2540223" y="34941"/>
                </a:lnTo>
                <a:lnTo>
                  <a:pt x="2527529" y="34924"/>
                </a:lnTo>
                <a:close/>
              </a:path>
              <a:path w="2604135" h="76200">
                <a:moveTo>
                  <a:pt x="2527575" y="0"/>
                </a:moveTo>
                <a:lnTo>
                  <a:pt x="2527529" y="34924"/>
                </a:lnTo>
                <a:lnTo>
                  <a:pt x="2540223" y="34941"/>
                </a:lnTo>
                <a:lnTo>
                  <a:pt x="2540214" y="41291"/>
                </a:lnTo>
                <a:lnTo>
                  <a:pt x="2597524" y="41291"/>
                </a:lnTo>
                <a:lnTo>
                  <a:pt x="2603724" y="38201"/>
                </a:lnTo>
                <a:lnTo>
                  <a:pt x="2527575" y="0"/>
                </a:lnTo>
                <a:close/>
              </a:path>
              <a:path w="2604135" h="76200">
                <a:moveTo>
                  <a:pt x="7" y="31527"/>
                </a:moveTo>
                <a:lnTo>
                  <a:pt x="0" y="37877"/>
                </a:lnTo>
                <a:lnTo>
                  <a:pt x="2527520" y="41274"/>
                </a:lnTo>
                <a:lnTo>
                  <a:pt x="2527529" y="34924"/>
                </a:lnTo>
                <a:lnTo>
                  <a:pt x="7" y="31527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675632" y="3313176"/>
            <a:ext cx="1021080" cy="10180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302640" y="2672862"/>
            <a:ext cx="1761489" cy="2440940"/>
          </a:xfrm>
          <a:custGeom>
            <a:avLst/>
            <a:gdLst/>
            <a:ahLst/>
            <a:cxnLst/>
            <a:rect l="l" t="t" r="r" b="b"/>
            <a:pathLst>
              <a:path w="1761489" h="2440940">
                <a:moveTo>
                  <a:pt x="0" y="0"/>
                </a:moveTo>
                <a:lnTo>
                  <a:pt x="1760872" y="0"/>
                </a:lnTo>
                <a:lnTo>
                  <a:pt x="1760872" y="2440945"/>
                </a:lnTo>
                <a:lnTo>
                  <a:pt x="0" y="2440945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A5A5A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921139" y="2742692"/>
            <a:ext cx="524510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b="1" spc="-5" dirty="0">
                <a:solidFill>
                  <a:srgbClr val="A5A5A5"/>
                </a:solidFill>
                <a:latin typeface="Calibri"/>
                <a:cs typeface="Calibri"/>
              </a:rPr>
              <a:t>Multi</a:t>
            </a:r>
            <a:r>
              <a:rPr sz="1100" b="1" spc="-50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100" b="1" spc="-5" dirty="0">
                <a:solidFill>
                  <a:srgbClr val="A5A5A5"/>
                </a:solidFill>
                <a:latin typeface="Calibri"/>
                <a:cs typeface="Calibri"/>
              </a:rPr>
              <a:t>AZ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485888" y="1886711"/>
            <a:ext cx="1310640" cy="131063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695698" y="2542896"/>
            <a:ext cx="1791970" cy="1279525"/>
          </a:xfrm>
          <a:custGeom>
            <a:avLst/>
            <a:gdLst/>
            <a:ahLst/>
            <a:cxnLst/>
            <a:rect l="l" t="t" r="r" b="b"/>
            <a:pathLst>
              <a:path w="1791970" h="1279525">
                <a:moveTo>
                  <a:pt x="39885" y="1203801"/>
                </a:moveTo>
                <a:lnTo>
                  <a:pt x="0" y="1279081"/>
                </a:lnTo>
                <a:lnTo>
                  <a:pt x="84156" y="1265821"/>
                </a:lnTo>
                <a:lnTo>
                  <a:pt x="69132" y="1244773"/>
                </a:lnTo>
                <a:lnTo>
                  <a:pt x="53529" y="1244773"/>
                </a:lnTo>
                <a:lnTo>
                  <a:pt x="49839" y="1239605"/>
                </a:lnTo>
                <a:lnTo>
                  <a:pt x="60176" y="1232226"/>
                </a:lnTo>
                <a:lnTo>
                  <a:pt x="39885" y="1203801"/>
                </a:lnTo>
                <a:close/>
              </a:path>
              <a:path w="1791970" h="1279525">
                <a:moveTo>
                  <a:pt x="60176" y="1232226"/>
                </a:moveTo>
                <a:lnTo>
                  <a:pt x="49839" y="1239605"/>
                </a:lnTo>
                <a:lnTo>
                  <a:pt x="53529" y="1244773"/>
                </a:lnTo>
                <a:lnTo>
                  <a:pt x="63865" y="1237395"/>
                </a:lnTo>
                <a:lnTo>
                  <a:pt x="60176" y="1232226"/>
                </a:lnTo>
                <a:close/>
              </a:path>
              <a:path w="1791970" h="1279525">
                <a:moveTo>
                  <a:pt x="63865" y="1237395"/>
                </a:moveTo>
                <a:lnTo>
                  <a:pt x="53529" y="1244773"/>
                </a:lnTo>
                <a:lnTo>
                  <a:pt x="69132" y="1244773"/>
                </a:lnTo>
                <a:lnTo>
                  <a:pt x="63865" y="1237395"/>
                </a:lnTo>
                <a:close/>
              </a:path>
              <a:path w="1791970" h="1279525">
                <a:moveTo>
                  <a:pt x="1728031" y="41687"/>
                </a:moveTo>
                <a:lnTo>
                  <a:pt x="60176" y="1232226"/>
                </a:lnTo>
                <a:lnTo>
                  <a:pt x="63865" y="1237395"/>
                </a:lnTo>
                <a:lnTo>
                  <a:pt x="1731720" y="46855"/>
                </a:lnTo>
                <a:lnTo>
                  <a:pt x="1728031" y="41687"/>
                </a:lnTo>
                <a:close/>
              </a:path>
              <a:path w="1791970" h="1279525">
                <a:moveTo>
                  <a:pt x="1773720" y="34309"/>
                </a:moveTo>
                <a:lnTo>
                  <a:pt x="1738368" y="34309"/>
                </a:lnTo>
                <a:lnTo>
                  <a:pt x="1742057" y="39476"/>
                </a:lnTo>
                <a:lnTo>
                  <a:pt x="1731720" y="46855"/>
                </a:lnTo>
                <a:lnTo>
                  <a:pt x="1752011" y="75281"/>
                </a:lnTo>
                <a:lnTo>
                  <a:pt x="1773720" y="34309"/>
                </a:lnTo>
                <a:close/>
              </a:path>
              <a:path w="1791970" h="1279525">
                <a:moveTo>
                  <a:pt x="1738368" y="34309"/>
                </a:moveTo>
                <a:lnTo>
                  <a:pt x="1728031" y="41687"/>
                </a:lnTo>
                <a:lnTo>
                  <a:pt x="1731720" y="46855"/>
                </a:lnTo>
                <a:lnTo>
                  <a:pt x="1742057" y="39476"/>
                </a:lnTo>
                <a:lnTo>
                  <a:pt x="1738368" y="34309"/>
                </a:lnTo>
                <a:close/>
              </a:path>
              <a:path w="1791970" h="1279525">
                <a:moveTo>
                  <a:pt x="1791897" y="0"/>
                </a:moveTo>
                <a:lnTo>
                  <a:pt x="1707741" y="13261"/>
                </a:lnTo>
                <a:lnTo>
                  <a:pt x="1728031" y="41687"/>
                </a:lnTo>
                <a:lnTo>
                  <a:pt x="1738368" y="34309"/>
                </a:lnTo>
                <a:lnTo>
                  <a:pt x="1773720" y="34309"/>
                </a:lnTo>
                <a:lnTo>
                  <a:pt x="1791897" y="0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754879" y="1438655"/>
            <a:ext cx="902208" cy="90220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406751" y="1851479"/>
            <a:ext cx="3350895" cy="1414780"/>
          </a:xfrm>
          <a:custGeom>
            <a:avLst/>
            <a:gdLst/>
            <a:ahLst/>
            <a:cxnLst/>
            <a:rect l="l" t="t" r="r" b="b"/>
            <a:pathLst>
              <a:path w="3350895" h="1414779">
                <a:moveTo>
                  <a:pt x="34925" y="1338315"/>
                </a:moveTo>
                <a:lnTo>
                  <a:pt x="0" y="1338315"/>
                </a:lnTo>
                <a:lnTo>
                  <a:pt x="38100" y="1414515"/>
                </a:lnTo>
                <a:lnTo>
                  <a:pt x="69850" y="1351015"/>
                </a:lnTo>
                <a:lnTo>
                  <a:pt x="34925" y="1351015"/>
                </a:lnTo>
                <a:lnTo>
                  <a:pt x="34925" y="1338315"/>
                </a:lnTo>
                <a:close/>
              </a:path>
              <a:path w="3350895" h="1414779">
                <a:moveTo>
                  <a:pt x="3274202" y="34925"/>
                </a:moveTo>
                <a:lnTo>
                  <a:pt x="34925" y="34925"/>
                </a:lnTo>
                <a:lnTo>
                  <a:pt x="34925" y="1351015"/>
                </a:lnTo>
                <a:lnTo>
                  <a:pt x="41275" y="1351015"/>
                </a:lnTo>
                <a:lnTo>
                  <a:pt x="41275" y="41275"/>
                </a:lnTo>
                <a:lnTo>
                  <a:pt x="38100" y="41275"/>
                </a:lnTo>
                <a:lnTo>
                  <a:pt x="41275" y="38100"/>
                </a:lnTo>
                <a:lnTo>
                  <a:pt x="3274202" y="38100"/>
                </a:lnTo>
                <a:lnTo>
                  <a:pt x="3274202" y="34925"/>
                </a:lnTo>
                <a:close/>
              </a:path>
              <a:path w="3350895" h="1414779">
                <a:moveTo>
                  <a:pt x="76200" y="1338315"/>
                </a:moveTo>
                <a:lnTo>
                  <a:pt x="41275" y="1338315"/>
                </a:lnTo>
                <a:lnTo>
                  <a:pt x="41275" y="1351015"/>
                </a:lnTo>
                <a:lnTo>
                  <a:pt x="69850" y="1351015"/>
                </a:lnTo>
                <a:lnTo>
                  <a:pt x="76200" y="1338315"/>
                </a:lnTo>
                <a:close/>
              </a:path>
              <a:path w="3350895" h="1414779">
                <a:moveTo>
                  <a:pt x="3274202" y="0"/>
                </a:moveTo>
                <a:lnTo>
                  <a:pt x="3274202" y="76200"/>
                </a:lnTo>
                <a:lnTo>
                  <a:pt x="3344052" y="41275"/>
                </a:lnTo>
                <a:lnTo>
                  <a:pt x="3286904" y="41275"/>
                </a:lnTo>
                <a:lnTo>
                  <a:pt x="3286904" y="34925"/>
                </a:lnTo>
                <a:lnTo>
                  <a:pt x="3344052" y="34925"/>
                </a:lnTo>
                <a:lnTo>
                  <a:pt x="3274202" y="0"/>
                </a:lnTo>
                <a:close/>
              </a:path>
              <a:path w="3350895" h="1414779">
                <a:moveTo>
                  <a:pt x="41275" y="38100"/>
                </a:moveTo>
                <a:lnTo>
                  <a:pt x="38100" y="41275"/>
                </a:lnTo>
                <a:lnTo>
                  <a:pt x="41275" y="41275"/>
                </a:lnTo>
                <a:lnTo>
                  <a:pt x="41275" y="38100"/>
                </a:lnTo>
                <a:close/>
              </a:path>
              <a:path w="3350895" h="1414779">
                <a:moveTo>
                  <a:pt x="3274202" y="38100"/>
                </a:moveTo>
                <a:lnTo>
                  <a:pt x="41275" y="38100"/>
                </a:lnTo>
                <a:lnTo>
                  <a:pt x="41275" y="41275"/>
                </a:lnTo>
                <a:lnTo>
                  <a:pt x="3274202" y="41275"/>
                </a:lnTo>
                <a:lnTo>
                  <a:pt x="3274202" y="38100"/>
                </a:lnTo>
                <a:close/>
              </a:path>
              <a:path w="3350895" h="1414779">
                <a:moveTo>
                  <a:pt x="3344052" y="34925"/>
                </a:moveTo>
                <a:lnTo>
                  <a:pt x="3286904" y="34925"/>
                </a:lnTo>
                <a:lnTo>
                  <a:pt x="3286904" y="41275"/>
                </a:lnTo>
                <a:lnTo>
                  <a:pt x="3344052" y="41275"/>
                </a:lnTo>
                <a:lnTo>
                  <a:pt x="3350402" y="38100"/>
                </a:lnTo>
                <a:lnTo>
                  <a:pt x="3344052" y="34925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990600" y="3294888"/>
            <a:ext cx="972312" cy="96926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979407" y="2084832"/>
            <a:ext cx="899159" cy="89916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485888" y="3950208"/>
            <a:ext cx="1310640" cy="131064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695698" y="3942274"/>
            <a:ext cx="1791970" cy="673735"/>
          </a:xfrm>
          <a:custGeom>
            <a:avLst/>
            <a:gdLst/>
            <a:ahLst/>
            <a:cxnLst/>
            <a:rect l="l" t="t" r="r" b="b"/>
            <a:pathLst>
              <a:path w="1791970" h="673735">
                <a:moveTo>
                  <a:pt x="1719225" y="640418"/>
                </a:moveTo>
                <a:lnTo>
                  <a:pt x="1707253" y="673228"/>
                </a:lnTo>
                <a:lnTo>
                  <a:pt x="1791897" y="663557"/>
                </a:lnTo>
                <a:lnTo>
                  <a:pt x="1774141" y="644772"/>
                </a:lnTo>
                <a:lnTo>
                  <a:pt x="1731157" y="644772"/>
                </a:lnTo>
                <a:lnTo>
                  <a:pt x="1719225" y="640418"/>
                </a:lnTo>
                <a:close/>
              </a:path>
              <a:path w="1791970" h="673735">
                <a:moveTo>
                  <a:pt x="1721402" y="634453"/>
                </a:moveTo>
                <a:lnTo>
                  <a:pt x="1719225" y="640418"/>
                </a:lnTo>
                <a:lnTo>
                  <a:pt x="1731157" y="644772"/>
                </a:lnTo>
                <a:lnTo>
                  <a:pt x="1733334" y="638807"/>
                </a:lnTo>
                <a:lnTo>
                  <a:pt x="1721402" y="634453"/>
                </a:lnTo>
                <a:close/>
              </a:path>
              <a:path w="1791970" h="673735">
                <a:moveTo>
                  <a:pt x="1733374" y="601644"/>
                </a:moveTo>
                <a:lnTo>
                  <a:pt x="1721402" y="634453"/>
                </a:lnTo>
                <a:lnTo>
                  <a:pt x="1733334" y="638807"/>
                </a:lnTo>
                <a:lnTo>
                  <a:pt x="1731157" y="644772"/>
                </a:lnTo>
                <a:lnTo>
                  <a:pt x="1774141" y="644772"/>
                </a:lnTo>
                <a:lnTo>
                  <a:pt x="1733374" y="601644"/>
                </a:lnTo>
                <a:close/>
              </a:path>
              <a:path w="1791970" h="673735">
                <a:moveTo>
                  <a:pt x="72671" y="32808"/>
                </a:moveTo>
                <a:lnTo>
                  <a:pt x="70495" y="38773"/>
                </a:lnTo>
                <a:lnTo>
                  <a:pt x="1719225" y="640418"/>
                </a:lnTo>
                <a:lnTo>
                  <a:pt x="1721402" y="634453"/>
                </a:lnTo>
                <a:lnTo>
                  <a:pt x="72671" y="32808"/>
                </a:lnTo>
                <a:close/>
              </a:path>
              <a:path w="1791970" h="673735">
                <a:moveTo>
                  <a:pt x="84644" y="0"/>
                </a:moveTo>
                <a:lnTo>
                  <a:pt x="0" y="9669"/>
                </a:lnTo>
                <a:lnTo>
                  <a:pt x="58522" y="71582"/>
                </a:lnTo>
                <a:lnTo>
                  <a:pt x="70495" y="38773"/>
                </a:lnTo>
                <a:lnTo>
                  <a:pt x="58566" y="34420"/>
                </a:lnTo>
                <a:lnTo>
                  <a:pt x="60742" y="28455"/>
                </a:lnTo>
                <a:lnTo>
                  <a:pt x="74260" y="28455"/>
                </a:lnTo>
                <a:lnTo>
                  <a:pt x="84644" y="0"/>
                </a:lnTo>
                <a:close/>
              </a:path>
              <a:path w="1791970" h="673735">
                <a:moveTo>
                  <a:pt x="60742" y="28455"/>
                </a:moveTo>
                <a:lnTo>
                  <a:pt x="58566" y="34420"/>
                </a:lnTo>
                <a:lnTo>
                  <a:pt x="70495" y="38773"/>
                </a:lnTo>
                <a:lnTo>
                  <a:pt x="72671" y="32808"/>
                </a:lnTo>
                <a:lnTo>
                  <a:pt x="60742" y="28455"/>
                </a:lnTo>
                <a:close/>
              </a:path>
              <a:path w="1791970" h="673735">
                <a:moveTo>
                  <a:pt x="74260" y="28455"/>
                </a:moveTo>
                <a:lnTo>
                  <a:pt x="60742" y="28455"/>
                </a:lnTo>
                <a:lnTo>
                  <a:pt x="72671" y="32808"/>
                </a:lnTo>
                <a:lnTo>
                  <a:pt x="74260" y="28455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979407" y="4148328"/>
            <a:ext cx="899159" cy="89916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6915236" y="1576517"/>
            <a:ext cx="3256279" cy="2050414"/>
          </a:xfrm>
          <a:prstGeom prst="rect">
            <a:avLst/>
          </a:prstGeom>
          <a:ln w="12700">
            <a:solidFill>
              <a:srgbClr val="A5A5A5"/>
            </a:solidFill>
          </a:ln>
        </p:spPr>
        <p:txBody>
          <a:bodyPr vert="horz" wrap="square" lIns="0" tIns="81915" rIns="0" bIns="0" rtlCol="0">
            <a:spAutoFit/>
          </a:bodyPr>
          <a:lstStyle/>
          <a:p>
            <a:pPr marL="1115060">
              <a:lnSpc>
                <a:spcPct val="100000"/>
              </a:lnSpc>
              <a:spcBef>
                <a:spcPts val="645"/>
              </a:spcBef>
            </a:pPr>
            <a:r>
              <a:rPr sz="1100" spc="-5" dirty="0">
                <a:solidFill>
                  <a:srgbClr val="A5A5A5"/>
                </a:solidFill>
                <a:latin typeface="Calibri"/>
                <a:cs typeface="Calibri"/>
              </a:rPr>
              <a:t>Availability zone</a:t>
            </a:r>
            <a:r>
              <a:rPr sz="1100" dirty="0">
                <a:solidFill>
                  <a:srgbClr val="A5A5A5"/>
                </a:solidFill>
                <a:latin typeface="Calibri"/>
                <a:cs typeface="Calibri"/>
              </a:rPr>
              <a:t> 1</a:t>
            </a: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650">
              <a:latin typeface="Times New Roman"/>
              <a:cs typeface="Times New Roman"/>
            </a:endParaRPr>
          </a:p>
          <a:p>
            <a:pPr marL="2231390" marR="278765" indent="-172720">
              <a:lnSpc>
                <a:spcPct val="100000"/>
              </a:lnSpc>
            </a:pPr>
            <a:r>
              <a:rPr sz="1400" b="1" spc="-10" dirty="0">
                <a:solidFill>
                  <a:srgbClr val="444949"/>
                </a:solidFill>
                <a:latin typeface="Calibri"/>
                <a:cs typeface="Calibri"/>
              </a:rPr>
              <a:t>Amazon</a:t>
            </a:r>
            <a:r>
              <a:rPr sz="1400" b="1" spc="-7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444949"/>
                </a:solidFill>
                <a:latin typeface="Calibri"/>
                <a:cs typeface="Calibri"/>
              </a:rPr>
              <a:t>EBS  </a:t>
            </a:r>
            <a:r>
              <a:rPr sz="1400" b="1" spc="-15" dirty="0">
                <a:solidFill>
                  <a:srgbClr val="444949"/>
                </a:solidFill>
                <a:latin typeface="Calibri"/>
                <a:cs typeface="Calibri"/>
              </a:rPr>
              <a:t>Volume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41892" y="6471592"/>
            <a:ext cx="1276985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915236" y="3693410"/>
            <a:ext cx="3256279" cy="2050414"/>
          </a:xfrm>
          <a:prstGeom prst="rect">
            <a:avLst/>
          </a:prstGeom>
          <a:ln w="12700">
            <a:solidFill>
              <a:srgbClr val="A5A5A5"/>
            </a:solidFill>
          </a:ln>
        </p:spPr>
        <p:txBody>
          <a:bodyPr vert="horz" wrap="square" lIns="0" tIns="83185" rIns="0" bIns="0" rtlCol="0">
            <a:spAutoFit/>
          </a:bodyPr>
          <a:lstStyle/>
          <a:p>
            <a:pPr marL="1115060">
              <a:lnSpc>
                <a:spcPct val="100000"/>
              </a:lnSpc>
              <a:spcBef>
                <a:spcPts val="655"/>
              </a:spcBef>
            </a:pPr>
            <a:r>
              <a:rPr sz="1100" spc="-5" dirty="0">
                <a:solidFill>
                  <a:srgbClr val="A5A5A5"/>
                </a:solidFill>
                <a:latin typeface="Calibri"/>
                <a:cs typeface="Calibri"/>
              </a:rPr>
              <a:t>Availability zone</a:t>
            </a:r>
            <a:r>
              <a:rPr sz="1100" dirty="0">
                <a:solidFill>
                  <a:srgbClr val="A5A5A5"/>
                </a:solidFill>
                <a:latin typeface="Calibri"/>
                <a:cs typeface="Calibri"/>
              </a:rPr>
              <a:t> 2</a:t>
            </a: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250">
              <a:latin typeface="Times New Roman"/>
              <a:cs typeface="Times New Roman"/>
            </a:endParaRPr>
          </a:p>
          <a:p>
            <a:pPr marL="2231390" marR="278765" indent="-172720">
              <a:lnSpc>
                <a:spcPct val="100000"/>
              </a:lnSpc>
            </a:pPr>
            <a:r>
              <a:rPr sz="1400" b="1" spc="-10" dirty="0">
                <a:solidFill>
                  <a:srgbClr val="444949"/>
                </a:solidFill>
                <a:latin typeface="Calibri"/>
                <a:cs typeface="Calibri"/>
              </a:rPr>
              <a:t>Amazon</a:t>
            </a:r>
            <a:r>
              <a:rPr sz="1400" b="1" spc="-7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444949"/>
                </a:solidFill>
                <a:latin typeface="Calibri"/>
                <a:cs typeface="Calibri"/>
              </a:rPr>
              <a:t>EBS  </a:t>
            </a:r>
            <a:r>
              <a:rPr sz="1400" b="1" spc="-15" dirty="0">
                <a:solidFill>
                  <a:srgbClr val="444949"/>
                </a:solidFill>
                <a:latin typeface="Calibri"/>
                <a:cs typeface="Calibri"/>
              </a:rPr>
              <a:t>Volume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600051" y="3465067"/>
            <a:ext cx="11029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Send</a:t>
            </a:r>
            <a:r>
              <a:rPr sz="1800" spc="-7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image</a:t>
            </a:r>
            <a:endParaRPr sz="18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659194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41892" y="6471592"/>
            <a:ext cx="1276985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72644"/>
            <a:ext cx="9021445" cy="129857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ts val="5015"/>
              </a:lnSpc>
              <a:spcBef>
                <a:spcPts val="90"/>
              </a:spcBef>
            </a:pPr>
            <a:r>
              <a:rPr spc="-60" dirty="0"/>
              <a:t>Hands-On:</a:t>
            </a:r>
          </a:p>
          <a:p>
            <a:pPr marL="12700">
              <a:lnSpc>
                <a:spcPts val="5015"/>
              </a:lnSpc>
            </a:pPr>
            <a:r>
              <a:rPr spc="-55" dirty="0"/>
              <a:t>Launching </a:t>
            </a:r>
            <a:r>
              <a:rPr spc="-30" dirty="0"/>
              <a:t>an </a:t>
            </a:r>
            <a:r>
              <a:rPr spc="-65" dirty="0"/>
              <a:t>EC2 </a:t>
            </a:r>
            <a:r>
              <a:rPr spc="-85" dirty="0"/>
              <a:t>Instance </a:t>
            </a:r>
            <a:r>
              <a:rPr spc="-60" dirty="0"/>
              <a:t>running</a:t>
            </a:r>
            <a:r>
              <a:rPr spc="245" dirty="0"/>
              <a:t> </a:t>
            </a:r>
            <a:r>
              <a:rPr spc="-95" dirty="0"/>
              <a:t>Linux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16939" y="1844750"/>
            <a:ext cx="9363710" cy="1562100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7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10" dirty="0">
                <a:solidFill>
                  <a:srgbClr val="444949"/>
                </a:solidFill>
                <a:latin typeface="Gill Sans MT"/>
                <a:cs typeface="Gill Sans MT"/>
              </a:rPr>
              <a:t>We’ll </a:t>
            </a:r>
            <a:r>
              <a:rPr sz="2800" spc="10" dirty="0">
                <a:solidFill>
                  <a:srgbClr val="444949"/>
                </a:solidFill>
                <a:latin typeface="Gill Sans MT"/>
                <a:cs typeface="Gill Sans MT"/>
              </a:rPr>
              <a:t>be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launching </a:t>
            </a:r>
            <a:r>
              <a:rPr sz="2800" spc="-80" dirty="0">
                <a:solidFill>
                  <a:srgbClr val="444949"/>
                </a:solidFill>
                <a:latin typeface="Gill Sans MT"/>
                <a:cs typeface="Gill Sans MT"/>
              </a:rPr>
              <a:t>our </a:t>
            </a:r>
            <a:r>
              <a:rPr sz="2800" spc="-85" dirty="0">
                <a:solidFill>
                  <a:srgbClr val="444949"/>
                </a:solidFill>
                <a:latin typeface="Gill Sans MT"/>
                <a:cs typeface="Gill Sans MT"/>
              </a:rPr>
              <a:t>first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virtual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server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using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the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AWS</a:t>
            </a:r>
            <a:r>
              <a:rPr sz="2800" spc="26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Console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7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10" dirty="0">
                <a:solidFill>
                  <a:srgbClr val="444949"/>
                </a:solidFill>
                <a:latin typeface="Gill Sans MT"/>
                <a:cs typeface="Gill Sans MT"/>
              </a:rPr>
              <a:t>We’ll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get </a:t>
            </a:r>
            <a:r>
              <a:rPr sz="2800" dirty="0">
                <a:solidFill>
                  <a:srgbClr val="444949"/>
                </a:solidFill>
                <a:latin typeface="Gill Sans MT"/>
                <a:cs typeface="Gill Sans MT"/>
              </a:rPr>
              <a:t>a </a:t>
            </a:r>
            <a:r>
              <a:rPr sz="2800" spc="-85" dirty="0">
                <a:solidFill>
                  <a:srgbClr val="444949"/>
                </a:solidFill>
                <a:latin typeface="Gill Sans MT"/>
                <a:cs typeface="Gill Sans MT"/>
              </a:rPr>
              <a:t>first </a:t>
            </a:r>
            <a:r>
              <a:rPr sz="2800" spc="-35" dirty="0">
                <a:solidFill>
                  <a:srgbClr val="444949"/>
                </a:solidFill>
                <a:latin typeface="Gill Sans MT"/>
                <a:cs typeface="Gill Sans MT"/>
              </a:rPr>
              <a:t>high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level </a:t>
            </a:r>
            <a:r>
              <a:rPr sz="2800" spc="-35" dirty="0">
                <a:solidFill>
                  <a:srgbClr val="444949"/>
                </a:solidFill>
                <a:latin typeface="Gill Sans MT"/>
                <a:cs typeface="Gill Sans MT"/>
              </a:rPr>
              <a:t>approach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the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various</a:t>
            </a:r>
            <a:r>
              <a:rPr sz="2800" spc="38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35" dirty="0">
                <a:solidFill>
                  <a:srgbClr val="444949"/>
                </a:solidFill>
                <a:latin typeface="Gill Sans MT"/>
                <a:cs typeface="Gill Sans MT"/>
              </a:rPr>
              <a:t>parameters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7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10" dirty="0">
                <a:solidFill>
                  <a:srgbClr val="444949"/>
                </a:solidFill>
                <a:latin typeface="Gill Sans MT"/>
                <a:cs typeface="Gill Sans MT"/>
              </a:rPr>
              <a:t>We’ll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learn how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start </a:t>
            </a:r>
            <a:r>
              <a:rPr sz="2800" dirty="0">
                <a:solidFill>
                  <a:srgbClr val="444949"/>
                </a:solidFill>
                <a:latin typeface="Gill Sans MT"/>
                <a:cs typeface="Gill Sans MT"/>
              </a:rPr>
              <a:t>/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stop </a:t>
            </a:r>
            <a:r>
              <a:rPr sz="2800" dirty="0">
                <a:solidFill>
                  <a:srgbClr val="444949"/>
                </a:solidFill>
                <a:latin typeface="Gill Sans MT"/>
                <a:cs typeface="Gill Sans MT"/>
              </a:rPr>
              <a:t>/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terminate </a:t>
            </a:r>
            <a:r>
              <a:rPr sz="2800" spc="-80" dirty="0">
                <a:solidFill>
                  <a:srgbClr val="444949"/>
                </a:solidFill>
                <a:latin typeface="Gill Sans MT"/>
                <a:cs typeface="Gill Sans MT"/>
              </a:rPr>
              <a:t>our</a:t>
            </a:r>
            <a:r>
              <a:rPr sz="2800" spc="30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instance.</a:t>
            </a:r>
            <a:endParaRPr sz="2800"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163821939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87630" rIns="0" bIns="0" rtlCol="0">
            <a:spAutoFit/>
          </a:bodyPr>
          <a:lstStyle/>
          <a:p>
            <a:pPr marL="12700" marR="5080">
              <a:lnSpc>
                <a:spcPts val="4750"/>
              </a:lnSpc>
              <a:spcBef>
                <a:spcPts val="690"/>
              </a:spcBef>
            </a:pPr>
            <a:r>
              <a:rPr spc="-60" dirty="0"/>
              <a:t>Stateful </a:t>
            </a:r>
            <a:r>
              <a:rPr spc="-105" dirty="0"/>
              <a:t>Web </a:t>
            </a:r>
            <a:r>
              <a:rPr spc="-35" dirty="0"/>
              <a:t>App:</a:t>
            </a:r>
            <a:r>
              <a:rPr spc="-894" dirty="0"/>
              <a:t> </a:t>
            </a:r>
            <a:r>
              <a:rPr spc="-114" dirty="0"/>
              <a:t>MyWordPress.com  </a:t>
            </a:r>
            <a:r>
              <a:rPr spc="-75" dirty="0"/>
              <a:t>Storing </a:t>
            </a:r>
            <a:r>
              <a:rPr spc="-55" dirty="0"/>
              <a:t>images </a:t>
            </a:r>
            <a:r>
              <a:rPr spc="-100" dirty="0"/>
              <a:t>with</a:t>
            </a:r>
            <a:r>
              <a:rPr spc="140" dirty="0"/>
              <a:t> </a:t>
            </a:r>
            <a:r>
              <a:rPr spc="-45" dirty="0"/>
              <a:t>EFS</a:t>
            </a:r>
          </a:p>
        </p:txBody>
      </p:sp>
      <p:sp>
        <p:nvSpPr>
          <p:cNvPr id="4" name="object 4"/>
          <p:cNvSpPr/>
          <p:nvPr/>
        </p:nvSpPr>
        <p:spPr>
          <a:xfrm>
            <a:off x="2074884" y="3855132"/>
            <a:ext cx="2604135" cy="76200"/>
          </a:xfrm>
          <a:custGeom>
            <a:avLst/>
            <a:gdLst/>
            <a:ahLst/>
            <a:cxnLst/>
            <a:rect l="l" t="t" r="r" b="b"/>
            <a:pathLst>
              <a:path w="2604135" h="76200">
                <a:moveTo>
                  <a:pt x="2527520" y="41274"/>
                </a:moveTo>
                <a:lnTo>
                  <a:pt x="2527473" y="76200"/>
                </a:lnTo>
                <a:lnTo>
                  <a:pt x="2597524" y="41291"/>
                </a:lnTo>
                <a:lnTo>
                  <a:pt x="2540214" y="41291"/>
                </a:lnTo>
                <a:lnTo>
                  <a:pt x="2527520" y="41274"/>
                </a:lnTo>
                <a:close/>
              </a:path>
              <a:path w="2604135" h="76200">
                <a:moveTo>
                  <a:pt x="2527529" y="34924"/>
                </a:moveTo>
                <a:lnTo>
                  <a:pt x="2527520" y="41274"/>
                </a:lnTo>
                <a:lnTo>
                  <a:pt x="2540214" y="41291"/>
                </a:lnTo>
                <a:lnTo>
                  <a:pt x="2540223" y="34941"/>
                </a:lnTo>
                <a:lnTo>
                  <a:pt x="2527529" y="34924"/>
                </a:lnTo>
                <a:close/>
              </a:path>
              <a:path w="2604135" h="76200">
                <a:moveTo>
                  <a:pt x="2527575" y="0"/>
                </a:moveTo>
                <a:lnTo>
                  <a:pt x="2527529" y="34924"/>
                </a:lnTo>
                <a:lnTo>
                  <a:pt x="2540223" y="34941"/>
                </a:lnTo>
                <a:lnTo>
                  <a:pt x="2540214" y="41291"/>
                </a:lnTo>
                <a:lnTo>
                  <a:pt x="2597524" y="41291"/>
                </a:lnTo>
                <a:lnTo>
                  <a:pt x="2603724" y="38201"/>
                </a:lnTo>
                <a:lnTo>
                  <a:pt x="2527575" y="0"/>
                </a:lnTo>
                <a:close/>
              </a:path>
              <a:path w="2604135" h="76200">
                <a:moveTo>
                  <a:pt x="7" y="31527"/>
                </a:moveTo>
                <a:lnTo>
                  <a:pt x="0" y="37877"/>
                </a:lnTo>
                <a:lnTo>
                  <a:pt x="2527520" y="41274"/>
                </a:lnTo>
                <a:lnTo>
                  <a:pt x="2527529" y="34924"/>
                </a:lnTo>
                <a:lnTo>
                  <a:pt x="7" y="31527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675632" y="3313176"/>
            <a:ext cx="1021080" cy="10180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302640" y="2672862"/>
            <a:ext cx="1761489" cy="2440940"/>
          </a:xfrm>
          <a:custGeom>
            <a:avLst/>
            <a:gdLst/>
            <a:ahLst/>
            <a:cxnLst/>
            <a:rect l="l" t="t" r="r" b="b"/>
            <a:pathLst>
              <a:path w="1761489" h="2440940">
                <a:moveTo>
                  <a:pt x="0" y="0"/>
                </a:moveTo>
                <a:lnTo>
                  <a:pt x="1760872" y="0"/>
                </a:lnTo>
                <a:lnTo>
                  <a:pt x="1760872" y="2440945"/>
                </a:lnTo>
                <a:lnTo>
                  <a:pt x="0" y="2440945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A5A5A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921139" y="2742692"/>
            <a:ext cx="524510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b="1" spc="-5" dirty="0">
                <a:solidFill>
                  <a:srgbClr val="A5A5A5"/>
                </a:solidFill>
                <a:latin typeface="Calibri"/>
                <a:cs typeface="Calibri"/>
              </a:rPr>
              <a:t>Multi</a:t>
            </a:r>
            <a:r>
              <a:rPr sz="1100" b="1" spc="-50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100" b="1" spc="-5" dirty="0">
                <a:solidFill>
                  <a:srgbClr val="A5A5A5"/>
                </a:solidFill>
                <a:latin typeface="Calibri"/>
                <a:cs typeface="Calibri"/>
              </a:rPr>
              <a:t>AZ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485888" y="1886711"/>
            <a:ext cx="1310640" cy="131063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695698" y="2542896"/>
            <a:ext cx="1791970" cy="1279525"/>
          </a:xfrm>
          <a:custGeom>
            <a:avLst/>
            <a:gdLst/>
            <a:ahLst/>
            <a:cxnLst/>
            <a:rect l="l" t="t" r="r" b="b"/>
            <a:pathLst>
              <a:path w="1791970" h="1279525">
                <a:moveTo>
                  <a:pt x="39885" y="1203801"/>
                </a:moveTo>
                <a:lnTo>
                  <a:pt x="0" y="1279081"/>
                </a:lnTo>
                <a:lnTo>
                  <a:pt x="84156" y="1265821"/>
                </a:lnTo>
                <a:lnTo>
                  <a:pt x="69132" y="1244773"/>
                </a:lnTo>
                <a:lnTo>
                  <a:pt x="53529" y="1244773"/>
                </a:lnTo>
                <a:lnTo>
                  <a:pt x="49839" y="1239605"/>
                </a:lnTo>
                <a:lnTo>
                  <a:pt x="60176" y="1232226"/>
                </a:lnTo>
                <a:lnTo>
                  <a:pt x="39885" y="1203801"/>
                </a:lnTo>
                <a:close/>
              </a:path>
              <a:path w="1791970" h="1279525">
                <a:moveTo>
                  <a:pt x="60176" y="1232226"/>
                </a:moveTo>
                <a:lnTo>
                  <a:pt x="49839" y="1239605"/>
                </a:lnTo>
                <a:lnTo>
                  <a:pt x="53529" y="1244773"/>
                </a:lnTo>
                <a:lnTo>
                  <a:pt x="63865" y="1237395"/>
                </a:lnTo>
                <a:lnTo>
                  <a:pt x="60176" y="1232226"/>
                </a:lnTo>
                <a:close/>
              </a:path>
              <a:path w="1791970" h="1279525">
                <a:moveTo>
                  <a:pt x="63865" y="1237395"/>
                </a:moveTo>
                <a:lnTo>
                  <a:pt x="53529" y="1244773"/>
                </a:lnTo>
                <a:lnTo>
                  <a:pt x="69132" y="1244773"/>
                </a:lnTo>
                <a:lnTo>
                  <a:pt x="63865" y="1237395"/>
                </a:lnTo>
                <a:close/>
              </a:path>
              <a:path w="1791970" h="1279525">
                <a:moveTo>
                  <a:pt x="1728031" y="41687"/>
                </a:moveTo>
                <a:lnTo>
                  <a:pt x="60176" y="1232226"/>
                </a:lnTo>
                <a:lnTo>
                  <a:pt x="63865" y="1237395"/>
                </a:lnTo>
                <a:lnTo>
                  <a:pt x="1731720" y="46855"/>
                </a:lnTo>
                <a:lnTo>
                  <a:pt x="1728031" y="41687"/>
                </a:lnTo>
                <a:close/>
              </a:path>
              <a:path w="1791970" h="1279525">
                <a:moveTo>
                  <a:pt x="1773720" y="34309"/>
                </a:moveTo>
                <a:lnTo>
                  <a:pt x="1738368" y="34309"/>
                </a:lnTo>
                <a:lnTo>
                  <a:pt x="1742057" y="39476"/>
                </a:lnTo>
                <a:lnTo>
                  <a:pt x="1731720" y="46855"/>
                </a:lnTo>
                <a:lnTo>
                  <a:pt x="1752011" y="75281"/>
                </a:lnTo>
                <a:lnTo>
                  <a:pt x="1773720" y="34309"/>
                </a:lnTo>
                <a:close/>
              </a:path>
              <a:path w="1791970" h="1279525">
                <a:moveTo>
                  <a:pt x="1738368" y="34309"/>
                </a:moveTo>
                <a:lnTo>
                  <a:pt x="1728031" y="41687"/>
                </a:lnTo>
                <a:lnTo>
                  <a:pt x="1731720" y="46855"/>
                </a:lnTo>
                <a:lnTo>
                  <a:pt x="1742057" y="39476"/>
                </a:lnTo>
                <a:lnTo>
                  <a:pt x="1738368" y="34309"/>
                </a:lnTo>
                <a:close/>
              </a:path>
              <a:path w="1791970" h="1279525">
                <a:moveTo>
                  <a:pt x="1791897" y="0"/>
                </a:moveTo>
                <a:lnTo>
                  <a:pt x="1707741" y="13261"/>
                </a:lnTo>
                <a:lnTo>
                  <a:pt x="1728031" y="41687"/>
                </a:lnTo>
                <a:lnTo>
                  <a:pt x="1738368" y="34309"/>
                </a:lnTo>
                <a:lnTo>
                  <a:pt x="1773720" y="34309"/>
                </a:lnTo>
                <a:lnTo>
                  <a:pt x="1791897" y="0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754879" y="1438655"/>
            <a:ext cx="902208" cy="90220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406751" y="1851479"/>
            <a:ext cx="3350895" cy="1414780"/>
          </a:xfrm>
          <a:custGeom>
            <a:avLst/>
            <a:gdLst/>
            <a:ahLst/>
            <a:cxnLst/>
            <a:rect l="l" t="t" r="r" b="b"/>
            <a:pathLst>
              <a:path w="3350895" h="1414779">
                <a:moveTo>
                  <a:pt x="34925" y="1338315"/>
                </a:moveTo>
                <a:lnTo>
                  <a:pt x="0" y="1338315"/>
                </a:lnTo>
                <a:lnTo>
                  <a:pt x="38100" y="1414515"/>
                </a:lnTo>
                <a:lnTo>
                  <a:pt x="69850" y="1351015"/>
                </a:lnTo>
                <a:lnTo>
                  <a:pt x="34925" y="1351015"/>
                </a:lnTo>
                <a:lnTo>
                  <a:pt x="34925" y="1338315"/>
                </a:lnTo>
                <a:close/>
              </a:path>
              <a:path w="3350895" h="1414779">
                <a:moveTo>
                  <a:pt x="3274202" y="34925"/>
                </a:moveTo>
                <a:lnTo>
                  <a:pt x="34925" y="34925"/>
                </a:lnTo>
                <a:lnTo>
                  <a:pt x="34925" y="1351015"/>
                </a:lnTo>
                <a:lnTo>
                  <a:pt x="41275" y="1351015"/>
                </a:lnTo>
                <a:lnTo>
                  <a:pt x="41275" y="41275"/>
                </a:lnTo>
                <a:lnTo>
                  <a:pt x="38100" y="41275"/>
                </a:lnTo>
                <a:lnTo>
                  <a:pt x="41275" y="38100"/>
                </a:lnTo>
                <a:lnTo>
                  <a:pt x="3274202" y="38100"/>
                </a:lnTo>
                <a:lnTo>
                  <a:pt x="3274202" y="34925"/>
                </a:lnTo>
                <a:close/>
              </a:path>
              <a:path w="3350895" h="1414779">
                <a:moveTo>
                  <a:pt x="76200" y="1338315"/>
                </a:moveTo>
                <a:lnTo>
                  <a:pt x="41275" y="1338315"/>
                </a:lnTo>
                <a:lnTo>
                  <a:pt x="41275" y="1351015"/>
                </a:lnTo>
                <a:lnTo>
                  <a:pt x="69850" y="1351015"/>
                </a:lnTo>
                <a:lnTo>
                  <a:pt x="76200" y="1338315"/>
                </a:lnTo>
                <a:close/>
              </a:path>
              <a:path w="3350895" h="1414779">
                <a:moveTo>
                  <a:pt x="3274202" y="0"/>
                </a:moveTo>
                <a:lnTo>
                  <a:pt x="3274202" y="76200"/>
                </a:lnTo>
                <a:lnTo>
                  <a:pt x="3344052" y="41275"/>
                </a:lnTo>
                <a:lnTo>
                  <a:pt x="3286904" y="41275"/>
                </a:lnTo>
                <a:lnTo>
                  <a:pt x="3286904" y="34925"/>
                </a:lnTo>
                <a:lnTo>
                  <a:pt x="3344052" y="34925"/>
                </a:lnTo>
                <a:lnTo>
                  <a:pt x="3274202" y="0"/>
                </a:lnTo>
                <a:close/>
              </a:path>
              <a:path w="3350895" h="1414779">
                <a:moveTo>
                  <a:pt x="41275" y="38100"/>
                </a:moveTo>
                <a:lnTo>
                  <a:pt x="38100" y="41275"/>
                </a:lnTo>
                <a:lnTo>
                  <a:pt x="41275" y="41275"/>
                </a:lnTo>
                <a:lnTo>
                  <a:pt x="41275" y="38100"/>
                </a:lnTo>
                <a:close/>
              </a:path>
              <a:path w="3350895" h="1414779">
                <a:moveTo>
                  <a:pt x="3274202" y="38100"/>
                </a:moveTo>
                <a:lnTo>
                  <a:pt x="41275" y="38100"/>
                </a:lnTo>
                <a:lnTo>
                  <a:pt x="41275" y="41275"/>
                </a:lnTo>
                <a:lnTo>
                  <a:pt x="3274202" y="41275"/>
                </a:lnTo>
                <a:lnTo>
                  <a:pt x="3274202" y="38100"/>
                </a:lnTo>
                <a:close/>
              </a:path>
              <a:path w="3350895" h="1414779">
                <a:moveTo>
                  <a:pt x="3344052" y="34925"/>
                </a:moveTo>
                <a:lnTo>
                  <a:pt x="3286904" y="34925"/>
                </a:lnTo>
                <a:lnTo>
                  <a:pt x="3286904" y="41275"/>
                </a:lnTo>
                <a:lnTo>
                  <a:pt x="3344052" y="41275"/>
                </a:lnTo>
                <a:lnTo>
                  <a:pt x="3350402" y="38100"/>
                </a:lnTo>
                <a:lnTo>
                  <a:pt x="3344052" y="34925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990600" y="3294888"/>
            <a:ext cx="972312" cy="96926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485888" y="4087367"/>
            <a:ext cx="1310640" cy="131064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695698" y="4079797"/>
            <a:ext cx="1791970" cy="673735"/>
          </a:xfrm>
          <a:custGeom>
            <a:avLst/>
            <a:gdLst/>
            <a:ahLst/>
            <a:cxnLst/>
            <a:rect l="l" t="t" r="r" b="b"/>
            <a:pathLst>
              <a:path w="1791970" h="673735">
                <a:moveTo>
                  <a:pt x="1719225" y="640418"/>
                </a:moveTo>
                <a:lnTo>
                  <a:pt x="1707253" y="673226"/>
                </a:lnTo>
                <a:lnTo>
                  <a:pt x="1791897" y="663557"/>
                </a:lnTo>
                <a:lnTo>
                  <a:pt x="1774141" y="644772"/>
                </a:lnTo>
                <a:lnTo>
                  <a:pt x="1731157" y="644772"/>
                </a:lnTo>
                <a:lnTo>
                  <a:pt x="1719225" y="640418"/>
                </a:lnTo>
                <a:close/>
              </a:path>
              <a:path w="1791970" h="673735">
                <a:moveTo>
                  <a:pt x="1721402" y="634453"/>
                </a:moveTo>
                <a:lnTo>
                  <a:pt x="1719225" y="640418"/>
                </a:lnTo>
                <a:lnTo>
                  <a:pt x="1731157" y="644772"/>
                </a:lnTo>
                <a:lnTo>
                  <a:pt x="1733334" y="638807"/>
                </a:lnTo>
                <a:lnTo>
                  <a:pt x="1721402" y="634453"/>
                </a:lnTo>
                <a:close/>
              </a:path>
              <a:path w="1791970" h="673735">
                <a:moveTo>
                  <a:pt x="1733374" y="601644"/>
                </a:moveTo>
                <a:lnTo>
                  <a:pt x="1721402" y="634453"/>
                </a:lnTo>
                <a:lnTo>
                  <a:pt x="1733334" y="638807"/>
                </a:lnTo>
                <a:lnTo>
                  <a:pt x="1731157" y="644772"/>
                </a:lnTo>
                <a:lnTo>
                  <a:pt x="1774141" y="644772"/>
                </a:lnTo>
                <a:lnTo>
                  <a:pt x="1733374" y="601644"/>
                </a:lnTo>
                <a:close/>
              </a:path>
              <a:path w="1791970" h="673735">
                <a:moveTo>
                  <a:pt x="72671" y="32808"/>
                </a:moveTo>
                <a:lnTo>
                  <a:pt x="70495" y="38773"/>
                </a:lnTo>
                <a:lnTo>
                  <a:pt x="1719225" y="640418"/>
                </a:lnTo>
                <a:lnTo>
                  <a:pt x="1721402" y="634453"/>
                </a:lnTo>
                <a:lnTo>
                  <a:pt x="72671" y="32808"/>
                </a:lnTo>
                <a:close/>
              </a:path>
              <a:path w="1791970" h="673735">
                <a:moveTo>
                  <a:pt x="84644" y="0"/>
                </a:moveTo>
                <a:lnTo>
                  <a:pt x="0" y="9669"/>
                </a:lnTo>
                <a:lnTo>
                  <a:pt x="58522" y="71582"/>
                </a:lnTo>
                <a:lnTo>
                  <a:pt x="70495" y="38773"/>
                </a:lnTo>
                <a:lnTo>
                  <a:pt x="58566" y="34420"/>
                </a:lnTo>
                <a:lnTo>
                  <a:pt x="60742" y="28455"/>
                </a:lnTo>
                <a:lnTo>
                  <a:pt x="74260" y="28455"/>
                </a:lnTo>
                <a:lnTo>
                  <a:pt x="84644" y="0"/>
                </a:lnTo>
                <a:close/>
              </a:path>
              <a:path w="1791970" h="673735">
                <a:moveTo>
                  <a:pt x="60742" y="28455"/>
                </a:moveTo>
                <a:lnTo>
                  <a:pt x="58566" y="34420"/>
                </a:lnTo>
                <a:lnTo>
                  <a:pt x="70495" y="38773"/>
                </a:lnTo>
                <a:lnTo>
                  <a:pt x="72671" y="32808"/>
                </a:lnTo>
                <a:lnTo>
                  <a:pt x="60742" y="28455"/>
                </a:lnTo>
                <a:close/>
              </a:path>
              <a:path w="1791970" h="673735">
                <a:moveTo>
                  <a:pt x="74260" y="28455"/>
                </a:moveTo>
                <a:lnTo>
                  <a:pt x="60742" y="28455"/>
                </a:lnTo>
                <a:lnTo>
                  <a:pt x="72671" y="32808"/>
                </a:lnTo>
                <a:lnTo>
                  <a:pt x="74260" y="28455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915236" y="1576517"/>
            <a:ext cx="3467100" cy="2050414"/>
          </a:xfrm>
          <a:custGeom>
            <a:avLst/>
            <a:gdLst/>
            <a:ahLst/>
            <a:cxnLst/>
            <a:rect l="l" t="t" r="r" b="b"/>
            <a:pathLst>
              <a:path w="3467100" h="2050414">
                <a:moveTo>
                  <a:pt x="0" y="0"/>
                </a:moveTo>
                <a:lnTo>
                  <a:pt x="3466721" y="0"/>
                </a:lnTo>
                <a:lnTo>
                  <a:pt x="3466721" y="2049792"/>
                </a:lnTo>
                <a:lnTo>
                  <a:pt x="0" y="2049792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A5A5A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8123133" y="1645412"/>
            <a:ext cx="1050925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5" dirty="0">
                <a:solidFill>
                  <a:srgbClr val="A5A5A5"/>
                </a:solidFill>
                <a:latin typeface="Calibri"/>
                <a:cs typeface="Calibri"/>
              </a:rPr>
              <a:t>Availability zone</a:t>
            </a:r>
            <a:r>
              <a:rPr sz="1100" spc="-5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A5A5A5"/>
                </a:solidFill>
                <a:latin typeface="Calibri"/>
                <a:cs typeface="Calibri"/>
              </a:rPr>
              <a:t>1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6915236" y="3693410"/>
            <a:ext cx="3467100" cy="2050414"/>
          </a:xfrm>
          <a:custGeom>
            <a:avLst/>
            <a:gdLst/>
            <a:ahLst/>
            <a:cxnLst/>
            <a:rect l="l" t="t" r="r" b="b"/>
            <a:pathLst>
              <a:path w="3467100" h="2050414">
                <a:moveTo>
                  <a:pt x="0" y="0"/>
                </a:moveTo>
                <a:lnTo>
                  <a:pt x="3466721" y="0"/>
                </a:lnTo>
                <a:lnTo>
                  <a:pt x="3466721" y="2049792"/>
                </a:lnTo>
                <a:lnTo>
                  <a:pt x="0" y="2049792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A5A5A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8123133" y="3763771"/>
            <a:ext cx="105092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5" dirty="0">
                <a:solidFill>
                  <a:srgbClr val="A5A5A5"/>
                </a:solidFill>
                <a:latin typeface="Calibri"/>
                <a:cs typeface="Calibri"/>
              </a:rPr>
              <a:t>Availability zone</a:t>
            </a:r>
            <a:r>
              <a:rPr sz="1100" spc="-5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A5A5A5"/>
                </a:solidFill>
                <a:latin typeface="Calibri"/>
                <a:cs typeface="Calibri"/>
              </a:rPr>
              <a:t>2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0741152" y="3176016"/>
            <a:ext cx="713231" cy="71628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10924899" y="3964940"/>
            <a:ext cx="3435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E</a:t>
            </a:r>
            <a:r>
              <a:rPr sz="1800" spc="-30" dirty="0">
                <a:solidFill>
                  <a:srgbClr val="444949"/>
                </a:solidFill>
                <a:latin typeface="Calibri"/>
                <a:cs typeface="Calibri"/>
              </a:rPr>
              <a:t>F</a:t>
            </a: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9375647" y="2127504"/>
            <a:ext cx="832103" cy="83210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9588844" y="2922523"/>
            <a:ext cx="3422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EN</a:t>
            </a: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I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9366504" y="4279391"/>
            <a:ext cx="832103" cy="83210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9629442" y="5074411"/>
            <a:ext cx="3422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EN</a:t>
            </a: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I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2600051" y="3465067"/>
            <a:ext cx="11029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Send</a:t>
            </a:r>
            <a:r>
              <a:rPr sz="1800" spc="-7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image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8794230" y="2504796"/>
            <a:ext cx="581660" cy="76200"/>
          </a:xfrm>
          <a:custGeom>
            <a:avLst/>
            <a:gdLst/>
            <a:ahLst/>
            <a:cxnLst/>
            <a:rect l="l" t="t" r="r" b="b"/>
            <a:pathLst>
              <a:path w="581659" h="76200">
                <a:moveTo>
                  <a:pt x="505386" y="41276"/>
                </a:moveTo>
                <a:lnTo>
                  <a:pt x="505386" y="76201"/>
                </a:lnTo>
                <a:lnTo>
                  <a:pt x="575236" y="41276"/>
                </a:lnTo>
                <a:lnTo>
                  <a:pt x="505386" y="41276"/>
                </a:lnTo>
                <a:close/>
              </a:path>
              <a:path w="581659" h="76200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41275"/>
                </a:lnTo>
                <a:lnTo>
                  <a:pt x="63500" y="41275"/>
                </a:lnTo>
                <a:lnTo>
                  <a:pt x="63500" y="34925"/>
                </a:lnTo>
                <a:lnTo>
                  <a:pt x="76200" y="34925"/>
                </a:lnTo>
                <a:lnTo>
                  <a:pt x="76200" y="0"/>
                </a:lnTo>
                <a:close/>
              </a:path>
              <a:path w="581659" h="76200">
                <a:moveTo>
                  <a:pt x="505386" y="34926"/>
                </a:moveTo>
                <a:lnTo>
                  <a:pt x="505386" y="41276"/>
                </a:lnTo>
                <a:lnTo>
                  <a:pt x="518086" y="41276"/>
                </a:lnTo>
                <a:lnTo>
                  <a:pt x="518086" y="34926"/>
                </a:lnTo>
                <a:lnTo>
                  <a:pt x="505386" y="34926"/>
                </a:lnTo>
                <a:close/>
              </a:path>
              <a:path w="581659" h="76200">
                <a:moveTo>
                  <a:pt x="505386" y="1"/>
                </a:moveTo>
                <a:lnTo>
                  <a:pt x="505386" y="34926"/>
                </a:lnTo>
                <a:lnTo>
                  <a:pt x="518086" y="34926"/>
                </a:lnTo>
                <a:lnTo>
                  <a:pt x="518086" y="41276"/>
                </a:lnTo>
                <a:lnTo>
                  <a:pt x="575238" y="41275"/>
                </a:lnTo>
                <a:lnTo>
                  <a:pt x="581586" y="38101"/>
                </a:lnTo>
                <a:lnTo>
                  <a:pt x="505386" y="1"/>
                </a:lnTo>
                <a:close/>
              </a:path>
              <a:path w="581659" h="76200">
                <a:moveTo>
                  <a:pt x="76200" y="34925"/>
                </a:moveTo>
                <a:lnTo>
                  <a:pt x="76200" y="41275"/>
                </a:lnTo>
                <a:lnTo>
                  <a:pt x="505386" y="41276"/>
                </a:lnTo>
                <a:lnTo>
                  <a:pt x="505386" y="34926"/>
                </a:lnTo>
                <a:lnTo>
                  <a:pt x="76200" y="34925"/>
                </a:lnTo>
                <a:close/>
              </a:path>
              <a:path w="581659" h="76200">
                <a:moveTo>
                  <a:pt x="63500" y="34925"/>
                </a:moveTo>
                <a:lnTo>
                  <a:pt x="63500" y="41275"/>
                </a:lnTo>
                <a:lnTo>
                  <a:pt x="76200" y="41275"/>
                </a:lnTo>
                <a:lnTo>
                  <a:pt x="76200" y="34925"/>
                </a:lnTo>
                <a:lnTo>
                  <a:pt x="63500" y="34925"/>
                </a:lnTo>
                <a:close/>
              </a:path>
              <a:path w="581659" h="76200">
                <a:moveTo>
                  <a:pt x="76200" y="34925"/>
                </a:moveTo>
                <a:lnTo>
                  <a:pt x="63500" y="34925"/>
                </a:lnTo>
                <a:lnTo>
                  <a:pt x="76200" y="34925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8794230" y="4705254"/>
            <a:ext cx="581660" cy="76200"/>
          </a:xfrm>
          <a:custGeom>
            <a:avLst/>
            <a:gdLst/>
            <a:ahLst/>
            <a:cxnLst/>
            <a:rect l="l" t="t" r="r" b="b"/>
            <a:pathLst>
              <a:path w="581659" h="76200">
                <a:moveTo>
                  <a:pt x="505386" y="41276"/>
                </a:moveTo>
                <a:lnTo>
                  <a:pt x="505386" y="76201"/>
                </a:lnTo>
                <a:lnTo>
                  <a:pt x="575236" y="41276"/>
                </a:lnTo>
                <a:lnTo>
                  <a:pt x="505386" y="41276"/>
                </a:lnTo>
                <a:close/>
              </a:path>
              <a:path w="581659" h="76200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41275"/>
                </a:lnTo>
                <a:lnTo>
                  <a:pt x="63500" y="41275"/>
                </a:lnTo>
                <a:lnTo>
                  <a:pt x="63500" y="34925"/>
                </a:lnTo>
                <a:lnTo>
                  <a:pt x="76200" y="34925"/>
                </a:lnTo>
                <a:lnTo>
                  <a:pt x="76200" y="0"/>
                </a:lnTo>
                <a:close/>
              </a:path>
              <a:path w="581659" h="76200">
                <a:moveTo>
                  <a:pt x="505386" y="34926"/>
                </a:moveTo>
                <a:lnTo>
                  <a:pt x="505386" y="41276"/>
                </a:lnTo>
                <a:lnTo>
                  <a:pt x="518086" y="41276"/>
                </a:lnTo>
                <a:lnTo>
                  <a:pt x="518086" y="34926"/>
                </a:lnTo>
                <a:lnTo>
                  <a:pt x="505386" y="34926"/>
                </a:lnTo>
                <a:close/>
              </a:path>
              <a:path w="581659" h="76200">
                <a:moveTo>
                  <a:pt x="505386" y="1"/>
                </a:moveTo>
                <a:lnTo>
                  <a:pt x="505386" y="34926"/>
                </a:lnTo>
                <a:lnTo>
                  <a:pt x="518086" y="34926"/>
                </a:lnTo>
                <a:lnTo>
                  <a:pt x="518086" y="41276"/>
                </a:lnTo>
                <a:lnTo>
                  <a:pt x="575238" y="41275"/>
                </a:lnTo>
                <a:lnTo>
                  <a:pt x="581586" y="38101"/>
                </a:lnTo>
                <a:lnTo>
                  <a:pt x="505386" y="1"/>
                </a:lnTo>
                <a:close/>
              </a:path>
              <a:path w="581659" h="76200">
                <a:moveTo>
                  <a:pt x="76200" y="34925"/>
                </a:moveTo>
                <a:lnTo>
                  <a:pt x="76200" y="41275"/>
                </a:lnTo>
                <a:lnTo>
                  <a:pt x="505386" y="41276"/>
                </a:lnTo>
                <a:lnTo>
                  <a:pt x="505386" y="34926"/>
                </a:lnTo>
                <a:lnTo>
                  <a:pt x="76200" y="34925"/>
                </a:lnTo>
                <a:close/>
              </a:path>
              <a:path w="581659" h="76200">
                <a:moveTo>
                  <a:pt x="63500" y="34925"/>
                </a:moveTo>
                <a:lnTo>
                  <a:pt x="63500" y="41275"/>
                </a:lnTo>
                <a:lnTo>
                  <a:pt x="76200" y="41275"/>
                </a:lnTo>
                <a:lnTo>
                  <a:pt x="76200" y="34925"/>
                </a:lnTo>
                <a:lnTo>
                  <a:pt x="63500" y="34925"/>
                </a:lnTo>
                <a:close/>
              </a:path>
              <a:path w="581659" h="76200">
                <a:moveTo>
                  <a:pt x="76200" y="34925"/>
                </a:moveTo>
                <a:lnTo>
                  <a:pt x="63500" y="34925"/>
                </a:lnTo>
                <a:lnTo>
                  <a:pt x="76200" y="34925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0205999" y="2587094"/>
            <a:ext cx="537210" cy="947419"/>
          </a:xfrm>
          <a:custGeom>
            <a:avLst/>
            <a:gdLst/>
            <a:ahLst/>
            <a:cxnLst/>
            <a:rect l="l" t="t" r="r" b="b"/>
            <a:pathLst>
              <a:path w="537209" h="947420">
                <a:moveTo>
                  <a:pt x="496809" y="882424"/>
                </a:moveTo>
                <a:lnTo>
                  <a:pt x="466430" y="899654"/>
                </a:lnTo>
                <a:lnTo>
                  <a:pt x="537163" y="947140"/>
                </a:lnTo>
                <a:lnTo>
                  <a:pt x="534354" y="893471"/>
                </a:lnTo>
                <a:lnTo>
                  <a:pt x="503074" y="893471"/>
                </a:lnTo>
                <a:lnTo>
                  <a:pt x="496809" y="882424"/>
                </a:lnTo>
                <a:close/>
              </a:path>
              <a:path w="537209" h="947420">
                <a:moveTo>
                  <a:pt x="502333" y="879292"/>
                </a:moveTo>
                <a:lnTo>
                  <a:pt x="496809" y="882424"/>
                </a:lnTo>
                <a:lnTo>
                  <a:pt x="503074" y="893471"/>
                </a:lnTo>
                <a:lnTo>
                  <a:pt x="508598" y="890338"/>
                </a:lnTo>
                <a:lnTo>
                  <a:pt x="502333" y="879292"/>
                </a:lnTo>
                <a:close/>
              </a:path>
              <a:path w="537209" h="947420">
                <a:moveTo>
                  <a:pt x="532711" y="862063"/>
                </a:moveTo>
                <a:lnTo>
                  <a:pt x="502333" y="879292"/>
                </a:lnTo>
                <a:lnTo>
                  <a:pt x="508598" y="890338"/>
                </a:lnTo>
                <a:lnTo>
                  <a:pt x="503074" y="893471"/>
                </a:lnTo>
                <a:lnTo>
                  <a:pt x="534354" y="893471"/>
                </a:lnTo>
                <a:lnTo>
                  <a:pt x="532711" y="862063"/>
                </a:lnTo>
                <a:close/>
              </a:path>
              <a:path w="537209" h="947420">
                <a:moveTo>
                  <a:pt x="40352" y="64715"/>
                </a:moveTo>
                <a:lnTo>
                  <a:pt x="34828" y="67848"/>
                </a:lnTo>
                <a:lnTo>
                  <a:pt x="496809" y="882424"/>
                </a:lnTo>
                <a:lnTo>
                  <a:pt x="502333" y="879292"/>
                </a:lnTo>
                <a:lnTo>
                  <a:pt x="40352" y="64715"/>
                </a:lnTo>
                <a:close/>
              </a:path>
              <a:path w="537209" h="947420">
                <a:moveTo>
                  <a:pt x="0" y="0"/>
                </a:moveTo>
                <a:lnTo>
                  <a:pt x="4450" y="85077"/>
                </a:lnTo>
                <a:lnTo>
                  <a:pt x="34828" y="67848"/>
                </a:lnTo>
                <a:lnTo>
                  <a:pt x="28563" y="56802"/>
                </a:lnTo>
                <a:lnTo>
                  <a:pt x="34088" y="53668"/>
                </a:lnTo>
                <a:lnTo>
                  <a:pt x="59830" y="53668"/>
                </a:lnTo>
                <a:lnTo>
                  <a:pt x="70731" y="47486"/>
                </a:lnTo>
                <a:lnTo>
                  <a:pt x="0" y="0"/>
                </a:lnTo>
                <a:close/>
              </a:path>
              <a:path w="537209" h="947420">
                <a:moveTo>
                  <a:pt x="34088" y="53668"/>
                </a:moveTo>
                <a:lnTo>
                  <a:pt x="28563" y="56802"/>
                </a:lnTo>
                <a:lnTo>
                  <a:pt x="34828" y="67848"/>
                </a:lnTo>
                <a:lnTo>
                  <a:pt x="40352" y="64715"/>
                </a:lnTo>
                <a:lnTo>
                  <a:pt x="34088" y="53668"/>
                </a:lnTo>
                <a:close/>
              </a:path>
              <a:path w="537209" h="947420">
                <a:moveTo>
                  <a:pt x="59830" y="53668"/>
                </a:moveTo>
                <a:lnTo>
                  <a:pt x="34088" y="53668"/>
                </a:lnTo>
                <a:lnTo>
                  <a:pt x="40352" y="64715"/>
                </a:lnTo>
                <a:lnTo>
                  <a:pt x="59830" y="53668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0194762" y="3534234"/>
            <a:ext cx="550545" cy="1160780"/>
          </a:xfrm>
          <a:custGeom>
            <a:avLst/>
            <a:gdLst/>
            <a:ahLst/>
            <a:cxnLst/>
            <a:rect l="l" t="t" r="r" b="b"/>
            <a:pathLst>
              <a:path w="550545" h="1160779">
                <a:moveTo>
                  <a:pt x="0" y="1075312"/>
                </a:moveTo>
                <a:lnTo>
                  <a:pt x="2010" y="1160482"/>
                </a:lnTo>
                <a:lnTo>
                  <a:pt x="68940" y="1107771"/>
                </a:lnTo>
                <a:lnTo>
                  <a:pt x="61746" y="1104384"/>
                </a:lnTo>
                <a:lnTo>
                  <a:pt x="31932" y="1104384"/>
                </a:lnTo>
                <a:lnTo>
                  <a:pt x="26187" y="1101679"/>
                </a:lnTo>
                <a:lnTo>
                  <a:pt x="31597" y="1090189"/>
                </a:lnTo>
                <a:lnTo>
                  <a:pt x="0" y="1075312"/>
                </a:lnTo>
                <a:close/>
              </a:path>
              <a:path w="550545" h="1160779">
                <a:moveTo>
                  <a:pt x="31597" y="1090189"/>
                </a:moveTo>
                <a:lnTo>
                  <a:pt x="26187" y="1101679"/>
                </a:lnTo>
                <a:lnTo>
                  <a:pt x="31932" y="1104384"/>
                </a:lnTo>
                <a:lnTo>
                  <a:pt x="37342" y="1092894"/>
                </a:lnTo>
                <a:lnTo>
                  <a:pt x="31597" y="1090189"/>
                </a:lnTo>
                <a:close/>
              </a:path>
              <a:path w="550545" h="1160779">
                <a:moveTo>
                  <a:pt x="37342" y="1092894"/>
                </a:moveTo>
                <a:lnTo>
                  <a:pt x="31932" y="1104384"/>
                </a:lnTo>
                <a:lnTo>
                  <a:pt x="61746" y="1104384"/>
                </a:lnTo>
                <a:lnTo>
                  <a:pt x="37342" y="1092894"/>
                </a:lnTo>
                <a:close/>
              </a:path>
              <a:path w="550545" h="1160779">
                <a:moveTo>
                  <a:pt x="513067" y="67588"/>
                </a:moveTo>
                <a:lnTo>
                  <a:pt x="31597" y="1090189"/>
                </a:lnTo>
                <a:lnTo>
                  <a:pt x="37342" y="1092894"/>
                </a:lnTo>
                <a:lnTo>
                  <a:pt x="518812" y="70293"/>
                </a:lnTo>
                <a:lnTo>
                  <a:pt x="513067" y="67588"/>
                </a:lnTo>
                <a:close/>
              </a:path>
              <a:path w="550545" h="1160779">
                <a:moveTo>
                  <a:pt x="549724" y="56099"/>
                </a:moveTo>
                <a:lnTo>
                  <a:pt x="518476" y="56099"/>
                </a:lnTo>
                <a:lnTo>
                  <a:pt x="524221" y="58804"/>
                </a:lnTo>
                <a:lnTo>
                  <a:pt x="518812" y="70293"/>
                </a:lnTo>
                <a:lnTo>
                  <a:pt x="550410" y="85170"/>
                </a:lnTo>
                <a:lnTo>
                  <a:pt x="549724" y="56099"/>
                </a:lnTo>
                <a:close/>
              </a:path>
              <a:path w="550545" h="1160779">
                <a:moveTo>
                  <a:pt x="518476" y="56099"/>
                </a:moveTo>
                <a:lnTo>
                  <a:pt x="513067" y="67588"/>
                </a:lnTo>
                <a:lnTo>
                  <a:pt x="518812" y="70293"/>
                </a:lnTo>
                <a:lnTo>
                  <a:pt x="524221" y="58804"/>
                </a:lnTo>
                <a:lnTo>
                  <a:pt x="518476" y="56099"/>
                </a:lnTo>
                <a:close/>
              </a:path>
              <a:path w="550545" h="1160779">
                <a:moveTo>
                  <a:pt x="548399" y="0"/>
                </a:moveTo>
                <a:lnTo>
                  <a:pt x="481469" y="52711"/>
                </a:lnTo>
                <a:lnTo>
                  <a:pt x="513067" y="67588"/>
                </a:lnTo>
                <a:lnTo>
                  <a:pt x="518476" y="56099"/>
                </a:lnTo>
                <a:lnTo>
                  <a:pt x="549724" y="56099"/>
                </a:lnTo>
                <a:lnTo>
                  <a:pt x="548399" y="0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241892" y="6471592"/>
            <a:ext cx="1276985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91926078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41892" y="6471592"/>
            <a:ext cx="1276985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374395"/>
            <a:ext cx="7141845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120" dirty="0"/>
              <a:t>In this </a:t>
            </a:r>
            <a:r>
              <a:rPr spc="-105" dirty="0"/>
              <a:t>lecture </a:t>
            </a:r>
            <a:r>
              <a:rPr spc="-90" dirty="0"/>
              <a:t>we’ve</a:t>
            </a:r>
            <a:r>
              <a:rPr spc="385" dirty="0"/>
              <a:t> </a:t>
            </a:r>
            <a:r>
              <a:rPr spc="-75" dirty="0"/>
              <a:t>discussed…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16939" y="1338783"/>
            <a:ext cx="8487410" cy="1555750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4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Aurora </a:t>
            </a:r>
            <a:r>
              <a:rPr sz="2800" spc="-25" dirty="0">
                <a:solidFill>
                  <a:srgbClr val="444949"/>
                </a:solidFill>
                <a:latin typeface="Gill Sans MT"/>
                <a:cs typeface="Gill Sans MT"/>
              </a:rPr>
              <a:t>Database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have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easy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Multi-AZ </a:t>
            </a:r>
            <a:r>
              <a:rPr sz="2800" spc="-10" dirty="0">
                <a:solidFill>
                  <a:srgbClr val="444949"/>
                </a:solidFill>
                <a:latin typeface="Gill Sans MT"/>
                <a:cs typeface="Gill Sans MT"/>
              </a:rPr>
              <a:t>and</a:t>
            </a:r>
            <a:r>
              <a:rPr sz="2800" spc="22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Read-Replicas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5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Storing </a:t>
            </a:r>
            <a:r>
              <a:rPr sz="2800" spc="-25" dirty="0">
                <a:solidFill>
                  <a:srgbClr val="444949"/>
                </a:solidFill>
                <a:latin typeface="Gill Sans MT"/>
                <a:cs typeface="Gill Sans MT"/>
              </a:rPr>
              <a:t>data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in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EBS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(single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instance</a:t>
            </a:r>
            <a:r>
              <a:rPr sz="2800" spc="17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35" dirty="0">
                <a:solidFill>
                  <a:srgbClr val="444949"/>
                </a:solidFill>
                <a:latin typeface="Gill Sans MT"/>
                <a:cs typeface="Gill Sans MT"/>
              </a:rPr>
              <a:t>application)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7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Vs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Storing </a:t>
            </a:r>
            <a:r>
              <a:rPr sz="2800" spc="-25" dirty="0">
                <a:solidFill>
                  <a:srgbClr val="444949"/>
                </a:solidFill>
                <a:latin typeface="Gill Sans MT"/>
                <a:cs typeface="Gill Sans MT"/>
              </a:rPr>
              <a:t>data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in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EFS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(distributed</a:t>
            </a:r>
            <a:r>
              <a:rPr sz="2800" spc="17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35" dirty="0">
                <a:solidFill>
                  <a:srgbClr val="444949"/>
                </a:solidFill>
                <a:latin typeface="Gill Sans MT"/>
                <a:cs typeface="Gill Sans MT"/>
              </a:rPr>
              <a:t>application)</a:t>
            </a:r>
            <a:endParaRPr sz="2800"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2771430806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41892" y="6471592"/>
            <a:ext cx="1276985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374395"/>
            <a:ext cx="7012940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90" dirty="0"/>
              <a:t>Instantiating </a:t>
            </a:r>
            <a:r>
              <a:rPr spc="-70" dirty="0"/>
              <a:t>Applications</a:t>
            </a:r>
            <a:r>
              <a:rPr spc="-170" dirty="0"/>
              <a:t> </a:t>
            </a:r>
            <a:r>
              <a:rPr spc="-110" dirty="0"/>
              <a:t>quickly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16939" y="1385625"/>
            <a:ext cx="9148445" cy="2959735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37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25" dirty="0">
                <a:solidFill>
                  <a:srgbClr val="444949"/>
                </a:solidFill>
                <a:latin typeface="Gill Sans MT"/>
                <a:cs typeface="Gill Sans MT"/>
              </a:rPr>
              <a:t>When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launching </a:t>
            </a:r>
            <a:r>
              <a:rPr sz="2800" dirty="0">
                <a:solidFill>
                  <a:srgbClr val="444949"/>
                </a:solidFill>
                <a:latin typeface="Gill Sans MT"/>
                <a:cs typeface="Gill Sans MT"/>
              </a:rPr>
              <a:t>a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full </a:t>
            </a:r>
            <a:r>
              <a:rPr sz="2800" spc="-80" dirty="0">
                <a:solidFill>
                  <a:srgbClr val="444949"/>
                </a:solidFill>
                <a:latin typeface="Gill Sans MT"/>
                <a:cs typeface="Gill Sans MT"/>
              </a:rPr>
              <a:t>stack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(EC2,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EBS,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RDS), </a:t>
            </a:r>
            <a:r>
              <a:rPr sz="2800" spc="-90" dirty="0">
                <a:solidFill>
                  <a:srgbClr val="444949"/>
                </a:solidFill>
                <a:latin typeface="Gill Sans MT"/>
                <a:cs typeface="Gill Sans MT"/>
              </a:rPr>
              <a:t>it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can </a:t>
            </a:r>
            <a:r>
              <a:rPr sz="2800" spc="-65" dirty="0">
                <a:solidFill>
                  <a:srgbClr val="444949"/>
                </a:solidFill>
                <a:latin typeface="Gill Sans MT"/>
                <a:cs typeface="Gill Sans MT"/>
              </a:rPr>
              <a:t>take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time</a:t>
            </a:r>
            <a:r>
              <a:rPr sz="2800" spc="-17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85" dirty="0">
                <a:solidFill>
                  <a:srgbClr val="444949"/>
                </a:solidFill>
                <a:latin typeface="Gill Sans MT"/>
                <a:cs typeface="Gill Sans MT"/>
              </a:rPr>
              <a:t>to:</a:t>
            </a:r>
            <a:endParaRPr sz="2800">
              <a:latin typeface="Gill Sans MT"/>
              <a:cs typeface="Gill Sans MT"/>
            </a:endParaRPr>
          </a:p>
          <a:p>
            <a:pPr marL="698500" lvl="1" indent="-228600">
              <a:lnSpc>
                <a:spcPct val="100000"/>
              </a:lnSpc>
              <a:spcBef>
                <a:spcPts val="234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65" dirty="0">
                <a:solidFill>
                  <a:srgbClr val="444949"/>
                </a:solidFill>
                <a:latin typeface="Gill Sans MT"/>
                <a:cs typeface="Gill Sans MT"/>
              </a:rPr>
              <a:t>Install</a:t>
            </a:r>
            <a:r>
              <a:rPr sz="2400" spc="-1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40" dirty="0">
                <a:solidFill>
                  <a:srgbClr val="444949"/>
                </a:solidFill>
                <a:latin typeface="Gill Sans MT"/>
                <a:cs typeface="Gill Sans MT"/>
              </a:rPr>
              <a:t>applications</a:t>
            </a:r>
            <a:endParaRPr sz="2400">
              <a:latin typeface="Gill Sans MT"/>
              <a:cs typeface="Gill Sans MT"/>
            </a:endParaRPr>
          </a:p>
          <a:p>
            <a:pPr marL="698500" lvl="1" indent="-228600">
              <a:lnSpc>
                <a:spcPct val="100000"/>
              </a:lnSpc>
              <a:spcBef>
                <a:spcPts val="215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40" dirty="0">
                <a:solidFill>
                  <a:srgbClr val="444949"/>
                </a:solidFill>
                <a:latin typeface="Gill Sans MT"/>
                <a:cs typeface="Gill Sans MT"/>
              </a:rPr>
              <a:t>Insert </a:t>
            </a:r>
            <a:r>
              <a:rPr sz="2400" spc="-60" dirty="0">
                <a:solidFill>
                  <a:srgbClr val="444949"/>
                </a:solidFill>
                <a:latin typeface="Gill Sans MT"/>
                <a:cs typeface="Gill Sans MT"/>
              </a:rPr>
              <a:t>initial </a:t>
            </a:r>
            <a:r>
              <a:rPr sz="2400" spc="-55" dirty="0">
                <a:solidFill>
                  <a:srgbClr val="444949"/>
                </a:solidFill>
                <a:latin typeface="Gill Sans MT"/>
                <a:cs typeface="Gill Sans MT"/>
              </a:rPr>
              <a:t>(or </a:t>
            </a:r>
            <a:r>
              <a:rPr sz="2400" spc="-40" dirty="0">
                <a:solidFill>
                  <a:srgbClr val="444949"/>
                </a:solidFill>
                <a:latin typeface="Gill Sans MT"/>
                <a:cs typeface="Gill Sans MT"/>
              </a:rPr>
              <a:t>recovery)</a:t>
            </a:r>
            <a:r>
              <a:rPr sz="2400" spc="12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20" dirty="0">
                <a:solidFill>
                  <a:srgbClr val="444949"/>
                </a:solidFill>
                <a:latin typeface="Gill Sans MT"/>
                <a:cs typeface="Gill Sans MT"/>
              </a:rPr>
              <a:t>data</a:t>
            </a:r>
            <a:endParaRPr sz="2400">
              <a:latin typeface="Gill Sans MT"/>
              <a:cs typeface="Gill Sans MT"/>
            </a:endParaRPr>
          </a:p>
          <a:p>
            <a:pPr marL="698500" lvl="1" indent="-228600">
              <a:lnSpc>
                <a:spcPct val="100000"/>
              </a:lnSpc>
              <a:spcBef>
                <a:spcPts val="190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55" dirty="0">
                <a:solidFill>
                  <a:srgbClr val="444949"/>
                </a:solidFill>
                <a:latin typeface="Gill Sans MT"/>
                <a:cs typeface="Gill Sans MT"/>
              </a:rPr>
              <a:t>Configure</a:t>
            </a:r>
            <a:r>
              <a:rPr sz="2400" spc="-1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35" dirty="0">
                <a:solidFill>
                  <a:srgbClr val="444949"/>
                </a:solidFill>
                <a:latin typeface="Gill Sans MT"/>
                <a:cs typeface="Gill Sans MT"/>
              </a:rPr>
              <a:t>everything</a:t>
            </a:r>
            <a:endParaRPr sz="2400">
              <a:latin typeface="Gill Sans MT"/>
              <a:cs typeface="Gill Sans MT"/>
            </a:endParaRPr>
          </a:p>
          <a:p>
            <a:pPr marL="698500" lvl="1" indent="-228600">
              <a:lnSpc>
                <a:spcPct val="100000"/>
              </a:lnSpc>
              <a:spcBef>
                <a:spcPts val="215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35" dirty="0">
                <a:solidFill>
                  <a:srgbClr val="444949"/>
                </a:solidFill>
                <a:latin typeface="Gill Sans MT"/>
                <a:cs typeface="Gill Sans MT"/>
              </a:rPr>
              <a:t>Launch </a:t>
            </a:r>
            <a:r>
              <a:rPr sz="2400" spc="-40" dirty="0">
                <a:solidFill>
                  <a:srgbClr val="444949"/>
                </a:solidFill>
                <a:latin typeface="Gill Sans MT"/>
                <a:cs typeface="Gill Sans MT"/>
              </a:rPr>
              <a:t>the</a:t>
            </a:r>
            <a:r>
              <a:rPr sz="2400" spc="1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40" dirty="0">
                <a:solidFill>
                  <a:srgbClr val="444949"/>
                </a:solidFill>
                <a:latin typeface="Gill Sans MT"/>
                <a:cs typeface="Gill Sans MT"/>
              </a:rPr>
              <a:t>application</a:t>
            </a:r>
            <a:endParaRPr sz="2400">
              <a:latin typeface="Gill Sans MT"/>
              <a:cs typeface="Gill Sans MT"/>
            </a:endParaRPr>
          </a:p>
          <a:p>
            <a:pPr lvl="1">
              <a:lnSpc>
                <a:spcPct val="100000"/>
              </a:lnSpc>
              <a:spcBef>
                <a:spcPts val="50"/>
              </a:spcBef>
              <a:buClr>
                <a:srgbClr val="444949"/>
              </a:buClr>
              <a:buFont typeface="Arial"/>
              <a:buChar char="•"/>
            </a:pPr>
            <a:endParaRPr sz="32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buFont typeface="Arial"/>
              <a:buChar char="•"/>
              <a:tabLst>
                <a:tab pos="241300" algn="l"/>
              </a:tabLst>
            </a:pPr>
            <a:r>
              <a:rPr sz="2800" spc="-114" dirty="0">
                <a:solidFill>
                  <a:srgbClr val="444949"/>
                </a:solidFill>
                <a:latin typeface="Gill Sans MT"/>
                <a:cs typeface="Gill Sans MT"/>
              </a:rPr>
              <a:t>We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can </a:t>
            </a:r>
            <a:r>
              <a:rPr sz="2800" spc="-65" dirty="0">
                <a:solidFill>
                  <a:srgbClr val="444949"/>
                </a:solidFill>
                <a:latin typeface="Gill Sans MT"/>
                <a:cs typeface="Gill Sans MT"/>
              </a:rPr>
              <a:t>take </a:t>
            </a:r>
            <a:r>
              <a:rPr sz="2800" spc="-15" dirty="0">
                <a:solidFill>
                  <a:srgbClr val="444949"/>
                </a:solidFill>
                <a:latin typeface="Gill Sans MT"/>
                <a:cs typeface="Gill Sans MT"/>
              </a:rPr>
              <a:t>advantage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of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the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cloud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2800" spc="-20" dirty="0">
                <a:solidFill>
                  <a:srgbClr val="444949"/>
                </a:solidFill>
                <a:latin typeface="Gill Sans MT"/>
                <a:cs typeface="Gill Sans MT"/>
              </a:rPr>
              <a:t>speed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that</a:t>
            </a:r>
            <a:r>
              <a:rPr sz="2800" spc="29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90" dirty="0">
                <a:solidFill>
                  <a:srgbClr val="444949"/>
                </a:solidFill>
                <a:latin typeface="Gill Sans MT"/>
                <a:cs typeface="Gill Sans MT"/>
              </a:rPr>
              <a:t>up!</a:t>
            </a:r>
            <a:endParaRPr sz="2800"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3607701513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41892" y="6471592"/>
            <a:ext cx="1276985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374395"/>
            <a:ext cx="7012940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90" dirty="0"/>
              <a:t>Instantiating </a:t>
            </a:r>
            <a:r>
              <a:rPr spc="-70" dirty="0"/>
              <a:t>Applications</a:t>
            </a:r>
            <a:r>
              <a:rPr spc="-170" dirty="0"/>
              <a:t> </a:t>
            </a:r>
            <a:r>
              <a:rPr spc="-110" dirty="0"/>
              <a:t>quickly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16939" y="1385625"/>
            <a:ext cx="10026015" cy="3803015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37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EC2</a:t>
            </a:r>
            <a:r>
              <a:rPr sz="2800" spc="-1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65" dirty="0">
                <a:solidFill>
                  <a:srgbClr val="444949"/>
                </a:solidFill>
                <a:latin typeface="Gill Sans MT"/>
                <a:cs typeface="Gill Sans MT"/>
              </a:rPr>
              <a:t>Instances:</a:t>
            </a:r>
            <a:endParaRPr sz="2800">
              <a:latin typeface="Gill Sans MT"/>
              <a:cs typeface="Gill Sans MT"/>
            </a:endParaRPr>
          </a:p>
          <a:p>
            <a:pPr marL="698500" marR="5080" lvl="1" indent="-228600">
              <a:lnSpc>
                <a:spcPts val="2590"/>
              </a:lnSpc>
              <a:spcBef>
                <a:spcPts val="560"/>
              </a:spcBef>
              <a:buSzPct val="102127"/>
              <a:buFont typeface="Arial"/>
              <a:buChar char="•"/>
              <a:tabLst>
                <a:tab pos="698500" algn="l"/>
              </a:tabLst>
            </a:pPr>
            <a:r>
              <a:rPr sz="3525" spc="-15" baseline="1182" dirty="0">
                <a:solidFill>
                  <a:srgbClr val="444949"/>
                </a:solidFill>
                <a:latin typeface="Gill Sans MT"/>
                <a:cs typeface="Gill Sans MT"/>
              </a:rPr>
              <a:t>Use </a:t>
            </a:r>
            <a:r>
              <a:rPr sz="3525" spc="30" baseline="1182" dirty="0">
                <a:solidFill>
                  <a:srgbClr val="444949"/>
                </a:solidFill>
                <a:latin typeface="Gill Sans MT"/>
                <a:cs typeface="Gill Sans MT"/>
              </a:rPr>
              <a:t>a </a:t>
            </a:r>
            <a:r>
              <a:rPr sz="3525" spc="-15" baseline="1182" dirty="0">
                <a:solidFill>
                  <a:srgbClr val="444949"/>
                </a:solidFill>
                <a:latin typeface="Gill Sans MT"/>
                <a:cs typeface="Gill Sans MT"/>
              </a:rPr>
              <a:t>Golden </a:t>
            </a:r>
            <a:r>
              <a:rPr sz="3525" spc="-52" baseline="1182" dirty="0">
                <a:solidFill>
                  <a:srgbClr val="444949"/>
                </a:solidFill>
                <a:latin typeface="Gill Sans MT"/>
                <a:cs typeface="Gill Sans MT"/>
              </a:rPr>
              <a:t>AMI: </a:t>
            </a:r>
            <a:r>
              <a:rPr sz="2400" spc="-65" dirty="0">
                <a:solidFill>
                  <a:srgbClr val="444949"/>
                </a:solidFill>
                <a:latin typeface="Gill Sans MT"/>
                <a:cs typeface="Gill Sans MT"/>
              </a:rPr>
              <a:t>Install </a:t>
            </a:r>
            <a:r>
              <a:rPr sz="2400" spc="-80" dirty="0">
                <a:solidFill>
                  <a:srgbClr val="444949"/>
                </a:solidFill>
                <a:latin typeface="Gill Sans MT"/>
                <a:cs typeface="Gill Sans MT"/>
              </a:rPr>
              <a:t>your </a:t>
            </a:r>
            <a:r>
              <a:rPr sz="2400" spc="-45" dirty="0">
                <a:solidFill>
                  <a:srgbClr val="444949"/>
                </a:solidFill>
                <a:latin typeface="Gill Sans MT"/>
                <a:cs typeface="Gill Sans MT"/>
              </a:rPr>
              <a:t>applications, </a:t>
            </a:r>
            <a:r>
              <a:rPr sz="2400" spc="10" dirty="0">
                <a:solidFill>
                  <a:srgbClr val="444949"/>
                </a:solidFill>
                <a:latin typeface="Gill Sans MT"/>
                <a:cs typeface="Gill Sans MT"/>
              </a:rPr>
              <a:t>OS </a:t>
            </a:r>
            <a:r>
              <a:rPr sz="2400" spc="-25" dirty="0">
                <a:solidFill>
                  <a:srgbClr val="444949"/>
                </a:solidFill>
                <a:latin typeface="Gill Sans MT"/>
                <a:cs typeface="Gill Sans MT"/>
              </a:rPr>
              <a:t>dependencies </a:t>
            </a:r>
            <a:r>
              <a:rPr sz="2400" spc="-55" dirty="0">
                <a:solidFill>
                  <a:srgbClr val="444949"/>
                </a:solidFill>
                <a:latin typeface="Gill Sans MT"/>
                <a:cs typeface="Gill Sans MT"/>
              </a:rPr>
              <a:t>etc..</a:t>
            </a:r>
            <a:r>
              <a:rPr sz="2400" spc="-38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30" dirty="0">
                <a:solidFill>
                  <a:srgbClr val="444949"/>
                </a:solidFill>
                <a:latin typeface="Gill Sans MT"/>
                <a:cs typeface="Gill Sans MT"/>
              </a:rPr>
              <a:t>beforehand  </a:t>
            </a:r>
            <a:r>
              <a:rPr sz="2400" spc="-10" dirty="0">
                <a:solidFill>
                  <a:srgbClr val="444949"/>
                </a:solidFill>
                <a:latin typeface="Gill Sans MT"/>
                <a:cs typeface="Gill Sans MT"/>
              </a:rPr>
              <a:t>and </a:t>
            </a:r>
            <a:r>
              <a:rPr sz="2400" spc="-40" dirty="0">
                <a:solidFill>
                  <a:srgbClr val="444949"/>
                </a:solidFill>
                <a:latin typeface="Gill Sans MT"/>
                <a:cs typeface="Gill Sans MT"/>
              </a:rPr>
              <a:t>launch </a:t>
            </a:r>
            <a:r>
              <a:rPr sz="2400" spc="-80" dirty="0">
                <a:solidFill>
                  <a:srgbClr val="444949"/>
                </a:solidFill>
                <a:latin typeface="Gill Sans MT"/>
                <a:cs typeface="Gill Sans MT"/>
              </a:rPr>
              <a:t>your </a:t>
            </a:r>
            <a:r>
              <a:rPr sz="2400" spc="-35" dirty="0">
                <a:solidFill>
                  <a:srgbClr val="444949"/>
                </a:solidFill>
                <a:latin typeface="Gill Sans MT"/>
                <a:cs typeface="Gill Sans MT"/>
              </a:rPr>
              <a:t>EC2 </a:t>
            </a:r>
            <a:r>
              <a:rPr sz="2400" spc="-45" dirty="0">
                <a:solidFill>
                  <a:srgbClr val="444949"/>
                </a:solidFill>
                <a:latin typeface="Gill Sans MT"/>
                <a:cs typeface="Gill Sans MT"/>
              </a:rPr>
              <a:t>instance </a:t>
            </a:r>
            <a:r>
              <a:rPr sz="2400" spc="-55" dirty="0">
                <a:solidFill>
                  <a:srgbClr val="444949"/>
                </a:solidFill>
                <a:latin typeface="Gill Sans MT"/>
                <a:cs typeface="Gill Sans MT"/>
              </a:rPr>
              <a:t>from </a:t>
            </a:r>
            <a:r>
              <a:rPr sz="2400" spc="-35" dirty="0">
                <a:solidFill>
                  <a:srgbClr val="444949"/>
                </a:solidFill>
                <a:latin typeface="Gill Sans MT"/>
                <a:cs typeface="Gill Sans MT"/>
              </a:rPr>
              <a:t>the Golden</a:t>
            </a:r>
            <a:r>
              <a:rPr sz="2400" spc="11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40" dirty="0">
                <a:solidFill>
                  <a:srgbClr val="444949"/>
                </a:solidFill>
                <a:latin typeface="Gill Sans MT"/>
                <a:cs typeface="Gill Sans MT"/>
              </a:rPr>
              <a:t>AMI</a:t>
            </a:r>
            <a:endParaRPr sz="2400">
              <a:latin typeface="Gill Sans MT"/>
              <a:cs typeface="Gill Sans MT"/>
            </a:endParaRPr>
          </a:p>
          <a:p>
            <a:pPr marL="698500" lvl="1" indent="-228600">
              <a:lnSpc>
                <a:spcPct val="100000"/>
              </a:lnSpc>
              <a:spcBef>
                <a:spcPts val="180"/>
              </a:spcBef>
              <a:buSzPct val="102127"/>
              <a:buFont typeface="Arial"/>
              <a:buChar char="•"/>
              <a:tabLst>
                <a:tab pos="698500" algn="l"/>
              </a:tabLst>
            </a:pPr>
            <a:r>
              <a:rPr sz="3525" spc="-37" baseline="1182" dirty="0">
                <a:solidFill>
                  <a:srgbClr val="444949"/>
                </a:solidFill>
                <a:latin typeface="Gill Sans MT"/>
                <a:cs typeface="Gill Sans MT"/>
              </a:rPr>
              <a:t>Bootstrap using </a:t>
            </a:r>
            <a:r>
              <a:rPr sz="3525" spc="-67" baseline="1182" dirty="0">
                <a:solidFill>
                  <a:srgbClr val="444949"/>
                </a:solidFill>
                <a:latin typeface="Gill Sans MT"/>
                <a:cs typeface="Gill Sans MT"/>
              </a:rPr>
              <a:t>User </a:t>
            </a:r>
            <a:r>
              <a:rPr sz="3525" spc="-30" baseline="1182" dirty="0">
                <a:solidFill>
                  <a:srgbClr val="444949"/>
                </a:solidFill>
                <a:latin typeface="Gill Sans MT"/>
                <a:cs typeface="Gill Sans MT"/>
              </a:rPr>
              <a:t>Data: </a:t>
            </a:r>
            <a:r>
              <a:rPr sz="2400" spc="-90" dirty="0">
                <a:solidFill>
                  <a:srgbClr val="444949"/>
                </a:solidFill>
                <a:latin typeface="Gill Sans MT"/>
                <a:cs typeface="Gill Sans MT"/>
              </a:rPr>
              <a:t>For </a:t>
            </a:r>
            <a:r>
              <a:rPr sz="2400" spc="-35" dirty="0">
                <a:solidFill>
                  <a:srgbClr val="444949"/>
                </a:solidFill>
                <a:latin typeface="Gill Sans MT"/>
                <a:cs typeface="Gill Sans MT"/>
              </a:rPr>
              <a:t>dynamic </a:t>
            </a:r>
            <a:r>
              <a:rPr sz="2400" spc="-50" dirty="0">
                <a:solidFill>
                  <a:srgbClr val="444949"/>
                </a:solidFill>
                <a:latin typeface="Gill Sans MT"/>
                <a:cs typeface="Gill Sans MT"/>
              </a:rPr>
              <a:t>configuration, </a:t>
            </a:r>
            <a:r>
              <a:rPr sz="2400" spc="-35" dirty="0">
                <a:solidFill>
                  <a:srgbClr val="444949"/>
                </a:solidFill>
                <a:latin typeface="Gill Sans MT"/>
                <a:cs typeface="Gill Sans MT"/>
              </a:rPr>
              <a:t>use </a:t>
            </a:r>
            <a:r>
              <a:rPr sz="2400" spc="-65" dirty="0">
                <a:solidFill>
                  <a:srgbClr val="444949"/>
                </a:solidFill>
                <a:latin typeface="Gill Sans MT"/>
                <a:cs typeface="Gill Sans MT"/>
              </a:rPr>
              <a:t>User </a:t>
            </a:r>
            <a:r>
              <a:rPr sz="2400" spc="-30" dirty="0">
                <a:solidFill>
                  <a:srgbClr val="444949"/>
                </a:solidFill>
                <a:latin typeface="Gill Sans MT"/>
                <a:cs typeface="Gill Sans MT"/>
              </a:rPr>
              <a:t>Data</a:t>
            </a:r>
            <a:r>
              <a:rPr sz="2400" spc="204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65" dirty="0">
                <a:solidFill>
                  <a:srgbClr val="444949"/>
                </a:solidFill>
                <a:latin typeface="Gill Sans MT"/>
                <a:cs typeface="Gill Sans MT"/>
              </a:rPr>
              <a:t>scripts</a:t>
            </a:r>
            <a:endParaRPr sz="2400">
              <a:latin typeface="Gill Sans MT"/>
              <a:cs typeface="Gill Sans MT"/>
            </a:endParaRPr>
          </a:p>
          <a:p>
            <a:pPr marL="698500" lvl="1" indent="-228600">
              <a:lnSpc>
                <a:spcPct val="100000"/>
              </a:lnSpc>
              <a:spcBef>
                <a:spcPts val="195"/>
              </a:spcBef>
              <a:buSzPct val="102127"/>
              <a:buFont typeface="Arial"/>
              <a:buChar char="•"/>
              <a:tabLst>
                <a:tab pos="698500" algn="l"/>
              </a:tabLst>
            </a:pPr>
            <a:r>
              <a:rPr sz="3525" spc="-44" baseline="1182" dirty="0">
                <a:solidFill>
                  <a:srgbClr val="444949"/>
                </a:solidFill>
                <a:latin typeface="Gill Sans MT"/>
                <a:cs typeface="Gill Sans MT"/>
              </a:rPr>
              <a:t>Hybrid: </a:t>
            </a:r>
            <a:r>
              <a:rPr sz="2400" spc="-50" dirty="0">
                <a:solidFill>
                  <a:srgbClr val="444949"/>
                </a:solidFill>
                <a:latin typeface="Gill Sans MT"/>
                <a:cs typeface="Gill Sans MT"/>
              </a:rPr>
              <a:t>mix </a:t>
            </a:r>
            <a:r>
              <a:rPr sz="2400" spc="-35" dirty="0">
                <a:solidFill>
                  <a:srgbClr val="444949"/>
                </a:solidFill>
                <a:latin typeface="Gill Sans MT"/>
                <a:cs typeface="Gill Sans MT"/>
              </a:rPr>
              <a:t>Golden </a:t>
            </a:r>
            <a:r>
              <a:rPr sz="2400" spc="-40" dirty="0">
                <a:solidFill>
                  <a:srgbClr val="444949"/>
                </a:solidFill>
                <a:latin typeface="Gill Sans MT"/>
                <a:cs typeface="Gill Sans MT"/>
              </a:rPr>
              <a:t>AMI </a:t>
            </a:r>
            <a:r>
              <a:rPr sz="2400" spc="-10" dirty="0">
                <a:solidFill>
                  <a:srgbClr val="444949"/>
                </a:solidFill>
                <a:latin typeface="Gill Sans MT"/>
                <a:cs typeface="Gill Sans MT"/>
              </a:rPr>
              <a:t>and </a:t>
            </a:r>
            <a:r>
              <a:rPr sz="2400" spc="-70" dirty="0">
                <a:solidFill>
                  <a:srgbClr val="444949"/>
                </a:solidFill>
                <a:latin typeface="Gill Sans MT"/>
                <a:cs typeface="Gill Sans MT"/>
              </a:rPr>
              <a:t>User </a:t>
            </a:r>
            <a:r>
              <a:rPr sz="2400" spc="-30" dirty="0">
                <a:solidFill>
                  <a:srgbClr val="444949"/>
                </a:solidFill>
                <a:latin typeface="Gill Sans MT"/>
                <a:cs typeface="Gill Sans MT"/>
              </a:rPr>
              <a:t>Data </a:t>
            </a:r>
            <a:r>
              <a:rPr sz="2400" spc="-50" dirty="0">
                <a:solidFill>
                  <a:srgbClr val="444949"/>
                </a:solidFill>
                <a:latin typeface="Gill Sans MT"/>
                <a:cs typeface="Gill Sans MT"/>
              </a:rPr>
              <a:t>(Elastic</a:t>
            </a:r>
            <a:r>
              <a:rPr sz="2400" spc="-10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50" dirty="0">
                <a:solidFill>
                  <a:srgbClr val="444949"/>
                </a:solidFill>
                <a:latin typeface="Gill Sans MT"/>
                <a:cs typeface="Gill Sans MT"/>
              </a:rPr>
              <a:t>Beanstalk)</a:t>
            </a:r>
            <a:endParaRPr sz="24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5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RDS</a:t>
            </a:r>
            <a:r>
              <a:rPr sz="2800" spc="-1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Databases:</a:t>
            </a:r>
            <a:endParaRPr sz="2800">
              <a:latin typeface="Gill Sans MT"/>
              <a:cs typeface="Gill Sans MT"/>
            </a:endParaRPr>
          </a:p>
          <a:p>
            <a:pPr marL="698500" lvl="1" indent="-228600">
              <a:lnSpc>
                <a:spcPct val="100000"/>
              </a:lnSpc>
              <a:spcBef>
                <a:spcPts val="229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65" dirty="0">
                <a:solidFill>
                  <a:srgbClr val="444949"/>
                </a:solidFill>
                <a:latin typeface="Gill Sans MT"/>
                <a:cs typeface="Gill Sans MT"/>
              </a:rPr>
              <a:t>Restore </a:t>
            </a:r>
            <a:r>
              <a:rPr sz="2400" spc="-55" dirty="0">
                <a:solidFill>
                  <a:srgbClr val="444949"/>
                </a:solidFill>
                <a:latin typeface="Gill Sans MT"/>
                <a:cs typeface="Gill Sans MT"/>
              </a:rPr>
              <a:t>from </a:t>
            </a:r>
            <a:r>
              <a:rPr sz="2400" dirty="0">
                <a:solidFill>
                  <a:srgbClr val="444949"/>
                </a:solidFill>
                <a:latin typeface="Gill Sans MT"/>
                <a:cs typeface="Gill Sans MT"/>
              </a:rPr>
              <a:t>a </a:t>
            </a:r>
            <a:r>
              <a:rPr sz="2400" spc="-50" dirty="0">
                <a:solidFill>
                  <a:srgbClr val="444949"/>
                </a:solidFill>
                <a:latin typeface="Gill Sans MT"/>
                <a:cs typeface="Gill Sans MT"/>
              </a:rPr>
              <a:t>snapshot: </a:t>
            </a:r>
            <a:r>
              <a:rPr sz="2400" spc="-35" dirty="0">
                <a:solidFill>
                  <a:srgbClr val="444949"/>
                </a:solidFill>
                <a:latin typeface="Gill Sans MT"/>
                <a:cs typeface="Gill Sans MT"/>
              </a:rPr>
              <a:t>the </a:t>
            </a:r>
            <a:r>
              <a:rPr sz="2400" spc="-20" dirty="0">
                <a:solidFill>
                  <a:srgbClr val="444949"/>
                </a:solidFill>
                <a:latin typeface="Gill Sans MT"/>
                <a:cs typeface="Gill Sans MT"/>
              </a:rPr>
              <a:t>database </a:t>
            </a:r>
            <a:r>
              <a:rPr sz="2400" spc="-70" dirty="0">
                <a:solidFill>
                  <a:srgbClr val="444949"/>
                </a:solidFill>
                <a:latin typeface="Gill Sans MT"/>
                <a:cs typeface="Gill Sans MT"/>
              </a:rPr>
              <a:t>will </a:t>
            </a:r>
            <a:r>
              <a:rPr sz="2400" spc="-45" dirty="0">
                <a:solidFill>
                  <a:srgbClr val="444949"/>
                </a:solidFill>
                <a:latin typeface="Gill Sans MT"/>
                <a:cs typeface="Gill Sans MT"/>
              </a:rPr>
              <a:t>have </a:t>
            </a:r>
            <a:r>
              <a:rPr sz="2400" spc="-40" dirty="0">
                <a:solidFill>
                  <a:srgbClr val="444949"/>
                </a:solidFill>
                <a:latin typeface="Gill Sans MT"/>
                <a:cs typeface="Gill Sans MT"/>
              </a:rPr>
              <a:t>schemas </a:t>
            </a:r>
            <a:r>
              <a:rPr sz="2400" spc="-10" dirty="0">
                <a:solidFill>
                  <a:srgbClr val="444949"/>
                </a:solidFill>
                <a:latin typeface="Gill Sans MT"/>
                <a:cs typeface="Gill Sans MT"/>
              </a:rPr>
              <a:t>and </a:t>
            </a:r>
            <a:r>
              <a:rPr sz="2400" spc="-20" dirty="0">
                <a:solidFill>
                  <a:srgbClr val="444949"/>
                </a:solidFill>
                <a:latin typeface="Gill Sans MT"/>
                <a:cs typeface="Gill Sans MT"/>
              </a:rPr>
              <a:t>data</a:t>
            </a:r>
            <a:r>
              <a:rPr sz="2400" spc="19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80" dirty="0">
                <a:solidFill>
                  <a:srgbClr val="444949"/>
                </a:solidFill>
                <a:latin typeface="Gill Sans MT"/>
                <a:cs typeface="Gill Sans MT"/>
              </a:rPr>
              <a:t>ready!</a:t>
            </a:r>
            <a:endParaRPr sz="24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3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EBS</a:t>
            </a:r>
            <a:r>
              <a:rPr sz="2800" spc="-409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75" dirty="0">
                <a:solidFill>
                  <a:srgbClr val="444949"/>
                </a:solidFill>
                <a:latin typeface="Gill Sans MT"/>
                <a:cs typeface="Gill Sans MT"/>
              </a:rPr>
              <a:t>Volumes:</a:t>
            </a:r>
            <a:endParaRPr sz="2800">
              <a:latin typeface="Gill Sans MT"/>
              <a:cs typeface="Gill Sans MT"/>
            </a:endParaRPr>
          </a:p>
          <a:p>
            <a:pPr marL="698500" lvl="1" indent="-228600">
              <a:lnSpc>
                <a:spcPct val="100000"/>
              </a:lnSpc>
              <a:spcBef>
                <a:spcPts val="229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65" dirty="0">
                <a:solidFill>
                  <a:srgbClr val="444949"/>
                </a:solidFill>
                <a:latin typeface="Gill Sans MT"/>
                <a:cs typeface="Gill Sans MT"/>
              </a:rPr>
              <a:t>Restore </a:t>
            </a:r>
            <a:r>
              <a:rPr sz="2400" spc="-55" dirty="0">
                <a:solidFill>
                  <a:srgbClr val="444949"/>
                </a:solidFill>
                <a:latin typeface="Gill Sans MT"/>
                <a:cs typeface="Gill Sans MT"/>
              </a:rPr>
              <a:t>from </a:t>
            </a:r>
            <a:r>
              <a:rPr sz="2400" dirty="0">
                <a:solidFill>
                  <a:srgbClr val="444949"/>
                </a:solidFill>
                <a:latin typeface="Gill Sans MT"/>
                <a:cs typeface="Gill Sans MT"/>
              </a:rPr>
              <a:t>a </a:t>
            </a:r>
            <a:r>
              <a:rPr sz="2400" spc="-50" dirty="0">
                <a:solidFill>
                  <a:srgbClr val="444949"/>
                </a:solidFill>
                <a:latin typeface="Gill Sans MT"/>
                <a:cs typeface="Gill Sans MT"/>
              </a:rPr>
              <a:t>snapshot: </a:t>
            </a:r>
            <a:r>
              <a:rPr sz="2400" spc="-35" dirty="0">
                <a:solidFill>
                  <a:srgbClr val="444949"/>
                </a:solidFill>
                <a:latin typeface="Gill Sans MT"/>
                <a:cs typeface="Gill Sans MT"/>
              </a:rPr>
              <a:t>the </a:t>
            </a:r>
            <a:r>
              <a:rPr sz="2400" spc="-75" dirty="0">
                <a:solidFill>
                  <a:srgbClr val="444949"/>
                </a:solidFill>
                <a:latin typeface="Gill Sans MT"/>
                <a:cs typeface="Gill Sans MT"/>
              </a:rPr>
              <a:t>disk </a:t>
            </a:r>
            <a:r>
              <a:rPr sz="2400" spc="-70" dirty="0">
                <a:solidFill>
                  <a:srgbClr val="444949"/>
                </a:solidFill>
                <a:latin typeface="Gill Sans MT"/>
                <a:cs typeface="Gill Sans MT"/>
              </a:rPr>
              <a:t>will </a:t>
            </a:r>
            <a:r>
              <a:rPr sz="2400" spc="-40" dirty="0">
                <a:solidFill>
                  <a:srgbClr val="444949"/>
                </a:solidFill>
                <a:latin typeface="Gill Sans MT"/>
                <a:cs typeface="Gill Sans MT"/>
              </a:rPr>
              <a:t>already </a:t>
            </a:r>
            <a:r>
              <a:rPr sz="2400" spc="10" dirty="0">
                <a:solidFill>
                  <a:srgbClr val="444949"/>
                </a:solidFill>
                <a:latin typeface="Gill Sans MT"/>
                <a:cs typeface="Gill Sans MT"/>
              </a:rPr>
              <a:t>be </a:t>
            </a:r>
            <a:r>
              <a:rPr sz="2400" spc="-40" dirty="0">
                <a:solidFill>
                  <a:srgbClr val="444949"/>
                </a:solidFill>
                <a:latin typeface="Gill Sans MT"/>
                <a:cs typeface="Gill Sans MT"/>
              </a:rPr>
              <a:t>formatted </a:t>
            </a:r>
            <a:r>
              <a:rPr sz="2400" spc="-10" dirty="0">
                <a:solidFill>
                  <a:srgbClr val="444949"/>
                </a:solidFill>
                <a:latin typeface="Gill Sans MT"/>
                <a:cs typeface="Gill Sans MT"/>
              </a:rPr>
              <a:t>and </a:t>
            </a:r>
            <a:r>
              <a:rPr sz="2400" spc="-45" dirty="0">
                <a:solidFill>
                  <a:srgbClr val="444949"/>
                </a:solidFill>
                <a:latin typeface="Gill Sans MT"/>
                <a:cs typeface="Gill Sans MT"/>
              </a:rPr>
              <a:t>have</a:t>
            </a:r>
            <a:r>
              <a:rPr sz="2400" spc="21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65" dirty="0">
                <a:solidFill>
                  <a:srgbClr val="444949"/>
                </a:solidFill>
                <a:latin typeface="Gill Sans MT"/>
                <a:cs typeface="Gill Sans MT"/>
              </a:rPr>
              <a:t>data!</a:t>
            </a:r>
            <a:endParaRPr sz="2400"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210895485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16939" y="72644"/>
            <a:ext cx="4236085" cy="1298575"/>
          </a:xfrm>
          <a:prstGeom prst="rect">
            <a:avLst/>
          </a:prstGeom>
        </p:spPr>
        <p:txBody>
          <a:bodyPr vert="horz" wrap="square" lIns="0" tIns="87630" rIns="0" bIns="0" rtlCol="0">
            <a:spAutoFit/>
          </a:bodyPr>
          <a:lstStyle/>
          <a:p>
            <a:pPr marL="12700" marR="5080">
              <a:lnSpc>
                <a:spcPts val="4750"/>
              </a:lnSpc>
              <a:spcBef>
                <a:spcPts val="690"/>
              </a:spcBef>
            </a:pPr>
            <a:r>
              <a:rPr sz="4400" spc="-160" dirty="0">
                <a:solidFill>
                  <a:srgbClr val="444949"/>
                </a:solidFill>
                <a:latin typeface="Gill Sans MT"/>
                <a:cs typeface="Gill Sans MT"/>
              </a:rPr>
              <a:t>Typical </a:t>
            </a:r>
            <a:r>
              <a:rPr sz="4400" spc="-110" dirty="0">
                <a:solidFill>
                  <a:srgbClr val="444949"/>
                </a:solidFill>
                <a:latin typeface="Gill Sans MT"/>
                <a:cs typeface="Gill Sans MT"/>
              </a:rPr>
              <a:t>architecture  </a:t>
            </a:r>
            <a:r>
              <a:rPr sz="4400" spc="-105" dirty="0">
                <a:solidFill>
                  <a:srgbClr val="444949"/>
                </a:solidFill>
                <a:latin typeface="Gill Sans MT"/>
                <a:cs typeface="Gill Sans MT"/>
              </a:rPr>
              <a:t>Web </a:t>
            </a:r>
            <a:r>
              <a:rPr sz="4400" spc="20" dirty="0">
                <a:solidFill>
                  <a:srgbClr val="444949"/>
                </a:solidFill>
                <a:latin typeface="Gill Sans MT"/>
                <a:cs typeface="Gill Sans MT"/>
              </a:rPr>
              <a:t>App</a:t>
            </a:r>
            <a:r>
              <a:rPr sz="4400" spc="-18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4400" spc="-105" dirty="0">
                <a:solidFill>
                  <a:srgbClr val="444949"/>
                </a:solidFill>
                <a:latin typeface="Gill Sans MT"/>
                <a:cs typeface="Gill Sans MT"/>
              </a:rPr>
              <a:t>3-tier</a:t>
            </a:r>
            <a:endParaRPr sz="4400">
              <a:latin typeface="Gill Sans MT"/>
              <a:cs typeface="Gill Sans MT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752600" y="1027175"/>
            <a:ext cx="7190232" cy="55930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206950" y="2642108"/>
            <a:ext cx="13176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444949"/>
                </a:solidFill>
                <a:latin typeface="Calibri"/>
                <a:cs typeface="Calibri"/>
              </a:rPr>
              <a:t>Public</a:t>
            </a:r>
            <a:r>
              <a:rPr sz="1800" b="1" spc="-6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444949"/>
                </a:solidFill>
                <a:latin typeface="Calibri"/>
                <a:cs typeface="Calibri"/>
              </a:rPr>
              <a:t>Subnet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41892" y="6471592"/>
            <a:ext cx="1276985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383658" y="990091"/>
            <a:ext cx="14090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444949"/>
                </a:solidFill>
                <a:latin typeface="Calibri"/>
                <a:cs typeface="Calibri"/>
              </a:rPr>
              <a:t>Private</a:t>
            </a:r>
            <a:r>
              <a:rPr sz="1800" b="1" spc="-5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444949"/>
                </a:solidFill>
                <a:latin typeface="Calibri"/>
                <a:cs typeface="Calibri"/>
              </a:rPr>
              <a:t>Subnet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461111" y="462788"/>
            <a:ext cx="20574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444949"/>
                </a:solidFill>
                <a:latin typeface="Calibri"/>
                <a:cs typeface="Calibri"/>
              </a:rPr>
              <a:t>Data </a:t>
            </a:r>
            <a:r>
              <a:rPr sz="1800" b="1" dirty="0">
                <a:solidFill>
                  <a:srgbClr val="444949"/>
                </a:solidFill>
                <a:latin typeface="Calibri"/>
                <a:cs typeface="Calibri"/>
              </a:rPr>
              <a:t>/ </a:t>
            </a:r>
            <a:r>
              <a:rPr sz="1800" b="1" spc="-15" dirty="0">
                <a:solidFill>
                  <a:srgbClr val="444949"/>
                </a:solidFill>
                <a:latin typeface="Calibri"/>
                <a:cs typeface="Calibri"/>
              </a:rPr>
              <a:t>Private</a:t>
            </a:r>
            <a:r>
              <a:rPr sz="1800" b="1" spc="-4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444949"/>
                </a:solidFill>
                <a:latin typeface="Calibri"/>
                <a:cs typeface="Calibri"/>
              </a:rPr>
              <a:t>Subnet</a:t>
            </a:r>
            <a:endParaRPr sz="18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40944268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41892" y="6471592"/>
            <a:ext cx="1276985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374395"/>
            <a:ext cx="6597015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70" dirty="0"/>
              <a:t>Developer </a:t>
            </a:r>
            <a:r>
              <a:rPr spc="-80" dirty="0"/>
              <a:t>problems </a:t>
            </a:r>
            <a:r>
              <a:rPr spc="-45" dirty="0"/>
              <a:t>on</a:t>
            </a:r>
            <a:r>
              <a:rPr spc="-120" dirty="0"/>
              <a:t> </a:t>
            </a:r>
            <a:r>
              <a:rPr spc="-75" dirty="0"/>
              <a:t>AWS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16939" y="1338783"/>
            <a:ext cx="9549130" cy="4109720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4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20" dirty="0">
                <a:solidFill>
                  <a:srgbClr val="444949"/>
                </a:solidFill>
                <a:latin typeface="Gill Sans MT"/>
                <a:cs typeface="Gill Sans MT"/>
              </a:rPr>
              <a:t>Managing</a:t>
            </a:r>
            <a:r>
              <a:rPr sz="2800" spc="-1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65" dirty="0">
                <a:solidFill>
                  <a:srgbClr val="444949"/>
                </a:solidFill>
                <a:latin typeface="Gill Sans MT"/>
                <a:cs typeface="Gill Sans MT"/>
              </a:rPr>
              <a:t>infrastructure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5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Deploying</a:t>
            </a:r>
            <a:r>
              <a:rPr sz="2800" spc="-1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Code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7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Configuring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all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the databases,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load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balancers,</a:t>
            </a:r>
            <a:r>
              <a:rPr sz="2800" spc="-27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etc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7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35" dirty="0">
                <a:solidFill>
                  <a:srgbClr val="444949"/>
                </a:solidFill>
                <a:latin typeface="Gill Sans MT"/>
                <a:cs typeface="Gill Sans MT"/>
              </a:rPr>
              <a:t>Scaling</a:t>
            </a:r>
            <a:r>
              <a:rPr sz="2800" spc="-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concerns</a:t>
            </a:r>
            <a:endParaRPr sz="2800">
              <a:latin typeface="Gill Sans MT"/>
              <a:cs typeface="Gill Sans MT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lr>
                <a:srgbClr val="444949"/>
              </a:buClr>
              <a:buFont typeface="Arial"/>
              <a:buChar char="•"/>
            </a:pPr>
            <a:endParaRPr sz="405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buFont typeface="Arial"/>
              <a:buChar char="•"/>
              <a:tabLst>
                <a:tab pos="241300" algn="l"/>
              </a:tabLst>
            </a:pP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Most </a:t>
            </a:r>
            <a:r>
              <a:rPr sz="2800" spc="-20" dirty="0">
                <a:solidFill>
                  <a:srgbClr val="444949"/>
                </a:solidFill>
                <a:latin typeface="Gill Sans MT"/>
                <a:cs typeface="Gill Sans MT"/>
              </a:rPr>
              <a:t>web </a:t>
            </a:r>
            <a:r>
              <a:rPr sz="2800" spc="-10" dirty="0">
                <a:solidFill>
                  <a:srgbClr val="444949"/>
                </a:solidFill>
                <a:latin typeface="Gill Sans MT"/>
                <a:cs typeface="Gill Sans MT"/>
              </a:rPr>
              <a:t>apps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have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the </a:t>
            </a:r>
            <a:r>
              <a:rPr sz="2800" spc="-25" dirty="0">
                <a:solidFill>
                  <a:srgbClr val="444949"/>
                </a:solidFill>
                <a:latin typeface="Gill Sans MT"/>
                <a:cs typeface="Gill Sans MT"/>
              </a:rPr>
              <a:t>same </a:t>
            </a:r>
            <a:r>
              <a:rPr sz="2800" spc="-70" dirty="0">
                <a:solidFill>
                  <a:srgbClr val="444949"/>
                </a:solidFill>
                <a:latin typeface="Gill Sans MT"/>
                <a:cs typeface="Gill Sans MT"/>
              </a:rPr>
              <a:t>architecture </a:t>
            </a:r>
            <a:r>
              <a:rPr sz="2800" spc="-35" dirty="0">
                <a:solidFill>
                  <a:srgbClr val="444949"/>
                </a:solidFill>
                <a:latin typeface="Gill Sans MT"/>
                <a:cs typeface="Gill Sans MT"/>
              </a:rPr>
              <a:t>(ALB </a:t>
            </a:r>
            <a:r>
              <a:rPr sz="2800" spc="215" dirty="0">
                <a:solidFill>
                  <a:srgbClr val="444949"/>
                </a:solidFill>
                <a:latin typeface="Gill Sans MT"/>
                <a:cs typeface="Gill Sans MT"/>
              </a:rPr>
              <a:t>+</a:t>
            </a:r>
            <a:r>
              <a:rPr sz="2800" spc="4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5" dirty="0">
                <a:solidFill>
                  <a:srgbClr val="444949"/>
                </a:solidFill>
                <a:latin typeface="Gill Sans MT"/>
                <a:cs typeface="Gill Sans MT"/>
              </a:rPr>
              <a:t>ASG)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7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65" dirty="0">
                <a:solidFill>
                  <a:srgbClr val="444949"/>
                </a:solidFill>
                <a:latin typeface="Gill Sans MT"/>
                <a:cs typeface="Gill Sans MT"/>
              </a:rPr>
              <a:t>All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the </a:t>
            </a:r>
            <a:r>
              <a:rPr sz="2800" spc="-35" dirty="0">
                <a:solidFill>
                  <a:srgbClr val="444949"/>
                </a:solidFill>
                <a:latin typeface="Gill Sans MT"/>
                <a:cs typeface="Gill Sans MT"/>
              </a:rPr>
              <a:t>developers want </a:t>
            </a:r>
            <a:r>
              <a:rPr sz="2800" spc="-90" dirty="0">
                <a:solidFill>
                  <a:srgbClr val="444949"/>
                </a:solidFill>
                <a:latin typeface="Gill Sans MT"/>
                <a:cs typeface="Gill Sans MT"/>
              </a:rPr>
              <a:t>is for </a:t>
            </a:r>
            <a:r>
              <a:rPr sz="2800" spc="-80" dirty="0">
                <a:solidFill>
                  <a:srgbClr val="444949"/>
                </a:solidFill>
                <a:latin typeface="Gill Sans MT"/>
                <a:cs typeface="Gill Sans MT"/>
              </a:rPr>
              <a:t>their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code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to</a:t>
            </a:r>
            <a:r>
              <a:rPr sz="2800" spc="39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95" dirty="0">
                <a:solidFill>
                  <a:srgbClr val="444949"/>
                </a:solidFill>
                <a:latin typeface="Gill Sans MT"/>
                <a:cs typeface="Gill Sans MT"/>
              </a:rPr>
              <a:t>run!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5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14" dirty="0">
                <a:solidFill>
                  <a:srgbClr val="444949"/>
                </a:solidFill>
                <a:latin typeface="Gill Sans MT"/>
                <a:cs typeface="Gill Sans MT"/>
              </a:rPr>
              <a:t>Possibly, </a:t>
            </a:r>
            <a:r>
              <a:rPr sz="2800" spc="-70" dirty="0">
                <a:solidFill>
                  <a:srgbClr val="444949"/>
                </a:solidFill>
                <a:latin typeface="Gill Sans MT"/>
                <a:cs typeface="Gill Sans MT"/>
              </a:rPr>
              <a:t>consistently </a:t>
            </a:r>
            <a:r>
              <a:rPr sz="2800" spc="-75" dirty="0">
                <a:solidFill>
                  <a:srgbClr val="444949"/>
                </a:solidFill>
                <a:latin typeface="Gill Sans MT"/>
                <a:cs typeface="Gill Sans MT"/>
              </a:rPr>
              <a:t>across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different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applications </a:t>
            </a:r>
            <a:r>
              <a:rPr sz="2800" spc="-10" dirty="0">
                <a:solidFill>
                  <a:srgbClr val="444949"/>
                </a:solidFill>
                <a:latin typeface="Gill Sans MT"/>
                <a:cs typeface="Gill Sans MT"/>
              </a:rPr>
              <a:t>and</a:t>
            </a:r>
            <a:r>
              <a:rPr sz="2800" spc="10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environments</a:t>
            </a:r>
            <a:endParaRPr sz="2800"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1000542311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1892" y="6464300"/>
            <a:ext cx="127698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16939" y="374395"/>
            <a:ext cx="7215505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80" dirty="0"/>
              <a:t>AWS </a:t>
            </a:r>
            <a:r>
              <a:rPr spc="-100" dirty="0"/>
              <a:t>Elastic </a:t>
            </a:r>
            <a:r>
              <a:rPr spc="-95" dirty="0"/>
              <a:t>Beanstalk</a:t>
            </a:r>
            <a:r>
              <a:rPr spc="155" dirty="0"/>
              <a:t> </a:t>
            </a:r>
            <a:r>
              <a:rPr spc="-45" dirty="0"/>
              <a:t>Overview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16939" y="1419860"/>
            <a:ext cx="10113010" cy="4288155"/>
          </a:xfrm>
          <a:prstGeom prst="rect">
            <a:avLst/>
          </a:prstGeom>
        </p:spPr>
        <p:txBody>
          <a:bodyPr vert="horz" wrap="square" lIns="0" tIns="62230" rIns="0" bIns="0" rtlCol="0">
            <a:spAutoFit/>
          </a:bodyPr>
          <a:lstStyle/>
          <a:p>
            <a:pPr marL="241300" marR="5080" indent="-228600">
              <a:lnSpc>
                <a:spcPts val="3020"/>
              </a:lnSpc>
              <a:spcBef>
                <a:spcPts val="49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65" dirty="0">
                <a:solidFill>
                  <a:srgbClr val="444949"/>
                </a:solidFill>
                <a:latin typeface="Gill Sans MT"/>
                <a:cs typeface="Gill Sans MT"/>
              </a:rPr>
              <a:t>Elastic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Beanstalk </a:t>
            </a:r>
            <a:r>
              <a:rPr sz="2800" spc="-90" dirty="0">
                <a:solidFill>
                  <a:srgbClr val="444949"/>
                </a:solidFill>
                <a:latin typeface="Gill Sans MT"/>
                <a:cs typeface="Gill Sans MT"/>
              </a:rPr>
              <a:t>is </a:t>
            </a:r>
            <a:r>
              <a:rPr sz="2800" dirty="0">
                <a:solidFill>
                  <a:srgbClr val="444949"/>
                </a:solidFill>
                <a:latin typeface="Gill Sans MT"/>
                <a:cs typeface="Gill Sans MT"/>
              </a:rPr>
              <a:t>a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developer </a:t>
            </a:r>
            <a:r>
              <a:rPr sz="2800" spc="-65" dirty="0">
                <a:solidFill>
                  <a:srgbClr val="444949"/>
                </a:solidFill>
                <a:latin typeface="Gill Sans MT"/>
                <a:cs typeface="Gill Sans MT"/>
              </a:rPr>
              <a:t>centric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view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of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deploying </a:t>
            </a:r>
            <a:r>
              <a:rPr sz="2800" spc="-10" dirty="0">
                <a:solidFill>
                  <a:srgbClr val="444949"/>
                </a:solidFill>
                <a:latin typeface="Gill Sans MT"/>
                <a:cs typeface="Gill Sans MT"/>
              </a:rPr>
              <a:t>an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application 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on</a:t>
            </a:r>
            <a:r>
              <a:rPr sz="2800" spc="-18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AWS</a:t>
            </a:r>
            <a:endParaRPr sz="2800">
              <a:latin typeface="Gill Sans MT"/>
              <a:cs typeface="Gill Sans MT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Clr>
                <a:srgbClr val="444949"/>
              </a:buClr>
              <a:buFont typeface="Arial"/>
              <a:buChar char="•"/>
            </a:pPr>
            <a:endParaRPr sz="4350">
              <a:latin typeface="Times New Roman"/>
              <a:cs typeface="Times New Roman"/>
            </a:endParaRPr>
          </a:p>
          <a:p>
            <a:pPr marL="241300" marR="3458210" indent="-228600">
              <a:lnSpc>
                <a:spcPts val="3020"/>
              </a:lnSpc>
              <a:buFont typeface="Arial"/>
              <a:buChar char="•"/>
              <a:tabLst>
                <a:tab pos="241300" algn="l"/>
              </a:tabLst>
            </a:pPr>
            <a:r>
              <a:rPr sz="2800" spc="-105" dirty="0">
                <a:solidFill>
                  <a:srgbClr val="444949"/>
                </a:solidFill>
                <a:latin typeface="Gill Sans MT"/>
                <a:cs typeface="Gill Sans MT"/>
              </a:rPr>
              <a:t>It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uses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all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the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component’s we’ve </a:t>
            </a:r>
            <a:r>
              <a:rPr sz="2800" spc="-35" dirty="0">
                <a:solidFill>
                  <a:srgbClr val="444949"/>
                </a:solidFill>
                <a:latin typeface="Gill Sans MT"/>
                <a:cs typeface="Gill Sans MT"/>
              </a:rPr>
              <a:t>seen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before: 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EC2,</a:t>
            </a:r>
            <a:r>
              <a:rPr sz="2800" spc="-40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ASG,</a:t>
            </a:r>
            <a:r>
              <a:rPr sz="2800" spc="-22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ELB,</a:t>
            </a:r>
            <a:r>
              <a:rPr sz="2800" spc="-22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RDS,</a:t>
            </a:r>
            <a:r>
              <a:rPr sz="2800" spc="-229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etc…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3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70" dirty="0">
                <a:solidFill>
                  <a:srgbClr val="444949"/>
                </a:solidFill>
                <a:latin typeface="Gill Sans MT"/>
                <a:cs typeface="Gill Sans MT"/>
              </a:rPr>
              <a:t>But </a:t>
            </a:r>
            <a:r>
              <a:rPr sz="2800" spc="-125" dirty="0">
                <a:solidFill>
                  <a:srgbClr val="444949"/>
                </a:solidFill>
                <a:latin typeface="Gill Sans MT"/>
                <a:cs typeface="Gill Sans MT"/>
              </a:rPr>
              <a:t>it’s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all in </a:t>
            </a:r>
            <a:r>
              <a:rPr sz="2800" spc="-20" dirty="0">
                <a:solidFill>
                  <a:srgbClr val="444949"/>
                </a:solidFill>
                <a:latin typeface="Gill Sans MT"/>
                <a:cs typeface="Gill Sans MT"/>
              </a:rPr>
              <a:t>one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view </a:t>
            </a:r>
            <a:r>
              <a:rPr sz="2800" spc="-85" dirty="0">
                <a:solidFill>
                  <a:srgbClr val="444949"/>
                </a:solidFill>
                <a:latin typeface="Gill Sans MT"/>
                <a:cs typeface="Gill Sans MT"/>
              </a:rPr>
              <a:t>that’s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easy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make sense</a:t>
            </a:r>
            <a:r>
              <a:rPr sz="2800" spc="46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110" dirty="0">
                <a:solidFill>
                  <a:srgbClr val="444949"/>
                </a:solidFill>
                <a:latin typeface="Gill Sans MT"/>
                <a:cs typeface="Gill Sans MT"/>
              </a:rPr>
              <a:t>of!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4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14" dirty="0">
                <a:solidFill>
                  <a:srgbClr val="444949"/>
                </a:solidFill>
                <a:latin typeface="Gill Sans MT"/>
                <a:cs typeface="Gill Sans MT"/>
              </a:rPr>
              <a:t>We </a:t>
            </a:r>
            <a:r>
              <a:rPr sz="2800" spc="-90" dirty="0">
                <a:solidFill>
                  <a:srgbClr val="444949"/>
                </a:solidFill>
                <a:latin typeface="Gill Sans MT"/>
                <a:cs typeface="Gill Sans MT"/>
              </a:rPr>
              <a:t>still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have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full </a:t>
            </a:r>
            <a:r>
              <a:rPr sz="2800" spc="-75" dirty="0">
                <a:solidFill>
                  <a:srgbClr val="444949"/>
                </a:solidFill>
                <a:latin typeface="Gill Sans MT"/>
                <a:cs typeface="Gill Sans MT"/>
              </a:rPr>
              <a:t>control </a:t>
            </a:r>
            <a:r>
              <a:rPr sz="2800" spc="-90" dirty="0">
                <a:solidFill>
                  <a:srgbClr val="444949"/>
                </a:solidFill>
                <a:latin typeface="Gill Sans MT"/>
                <a:cs typeface="Gill Sans MT"/>
              </a:rPr>
              <a:t>over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the</a:t>
            </a:r>
            <a:r>
              <a:rPr sz="2800" spc="39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configuration</a:t>
            </a:r>
            <a:endParaRPr sz="2800">
              <a:latin typeface="Gill Sans MT"/>
              <a:cs typeface="Gill Sans MT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lr>
                <a:srgbClr val="444949"/>
              </a:buClr>
              <a:buFont typeface="Arial"/>
              <a:buChar char="•"/>
            </a:pPr>
            <a:endParaRPr sz="405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buFont typeface="Arial"/>
              <a:buChar char="•"/>
              <a:tabLst>
                <a:tab pos="241300" algn="l"/>
              </a:tabLst>
            </a:pP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Beanstalk </a:t>
            </a:r>
            <a:r>
              <a:rPr sz="2800" spc="-90" dirty="0">
                <a:solidFill>
                  <a:srgbClr val="444949"/>
                </a:solidFill>
                <a:latin typeface="Gill Sans MT"/>
                <a:cs typeface="Gill Sans MT"/>
              </a:rPr>
              <a:t>is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free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but </a:t>
            </a:r>
            <a:r>
              <a:rPr sz="2800" spc="-65" dirty="0">
                <a:solidFill>
                  <a:srgbClr val="444949"/>
                </a:solidFill>
                <a:latin typeface="Gill Sans MT"/>
                <a:cs typeface="Gill Sans MT"/>
              </a:rPr>
              <a:t>you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pay </a:t>
            </a:r>
            <a:r>
              <a:rPr sz="2800" spc="-90" dirty="0">
                <a:solidFill>
                  <a:srgbClr val="444949"/>
                </a:solidFill>
                <a:latin typeface="Gill Sans MT"/>
                <a:cs typeface="Gill Sans MT"/>
              </a:rPr>
              <a:t>for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the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underlying</a:t>
            </a:r>
            <a:r>
              <a:rPr sz="2800" spc="38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instances</a:t>
            </a:r>
            <a:endParaRPr sz="2800">
              <a:latin typeface="Gill Sans MT"/>
              <a:cs typeface="Gill Sans MT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9649968" y="2127504"/>
            <a:ext cx="1703831" cy="23896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16514438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1892" y="6464300"/>
            <a:ext cx="127698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16939" y="374395"/>
            <a:ext cx="3526790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105" dirty="0"/>
              <a:t>Elastic</a:t>
            </a:r>
            <a:r>
              <a:rPr spc="-60" dirty="0"/>
              <a:t> </a:t>
            </a:r>
            <a:r>
              <a:rPr spc="-95" dirty="0"/>
              <a:t>Beanstalk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16939" y="1380236"/>
            <a:ext cx="9199245" cy="39973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indent="-228600">
              <a:lnSpc>
                <a:spcPts val="3329"/>
              </a:lnSpc>
              <a:spcBef>
                <a:spcPts val="10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444949"/>
                </a:solidFill>
                <a:latin typeface="Gill Sans MT"/>
                <a:cs typeface="Gill Sans MT"/>
              </a:rPr>
              <a:t>Managed</a:t>
            </a:r>
            <a:r>
              <a:rPr sz="2800" spc="-2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service</a:t>
            </a:r>
            <a:endParaRPr sz="2800">
              <a:latin typeface="Gill Sans MT"/>
              <a:cs typeface="Gill Sans MT"/>
            </a:endParaRPr>
          </a:p>
          <a:p>
            <a:pPr marL="698500" lvl="1" indent="-228600">
              <a:lnSpc>
                <a:spcPts val="2815"/>
              </a:lnSpc>
              <a:buFont typeface="Arial"/>
              <a:buChar char="•"/>
              <a:tabLst>
                <a:tab pos="698500" algn="l"/>
              </a:tabLst>
            </a:pPr>
            <a:r>
              <a:rPr sz="2400" spc="-50" dirty="0">
                <a:solidFill>
                  <a:srgbClr val="444949"/>
                </a:solidFill>
                <a:latin typeface="Gill Sans MT"/>
                <a:cs typeface="Gill Sans MT"/>
              </a:rPr>
              <a:t>Instance configuration </a:t>
            </a:r>
            <a:r>
              <a:rPr sz="2400" dirty="0">
                <a:solidFill>
                  <a:srgbClr val="444949"/>
                </a:solidFill>
                <a:latin typeface="Gill Sans MT"/>
                <a:cs typeface="Gill Sans MT"/>
              </a:rPr>
              <a:t>/ </a:t>
            </a:r>
            <a:r>
              <a:rPr sz="2400" spc="10" dirty="0">
                <a:solidFill>
                  <a:srgbClr val="444949"/>
                </a:solidFill>
                <a:latin typeface="Gill Sans MT"/>
                <a:cs typeface="Gill Sans MT"/>
              </a:rPr>
              <a:t>OS </a:t>
            </a:r>
            <a:r>
              <a:rPr sz="2400" spc="-80" dirty="0">
                <a:solidFill>
                  <a:srgbClr val="444949"/>
                </a:solidFill>
                <a:latin typeface="Gill Sans MT"/>
                <a:cs typeface="Gill Sans MT"/>
              </a:rPr>
              <a:t>is </a:t>
            </a:r>
            <a:r>
              <a:rPr sz="2400" spc="-20" dirty="0">
                <a:solidFill>
                  <a:srgbClr val="444949"/>
                </a:solidFill>
                <a:latin typeface="Gill Sans MT"/>
                <a:cs typeface="Gill Sans MT"/>
              </a:rPr>
              <a:t>handled </a:t>
            </a:r>
            <a:r>
              <a:rPr sz="2400" spc="-35" dirty="0">
                <a:solidFill>
                  <a:srgbClr val="444949"/>
                </a:solidFill>
                <a:latin typeface="Gill Sans MT"/>
                <a:cs typeface="Gill Sans MT"/>
              </a:rPr>
              <a:t>by</a:t>
            </a:r>
            <a:r>
              <a:rPr sz="2400" spc="14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55" dirty="0">
                <a:solidFill>
                  <a:srgbClr val="444949"/>
                </a:solidFill>
                <a:latin typeface="Gill Sans MT"/>
                <a:cs typeface="Gill Sans MT"/>
              </a:rPr>
              <a:t>Beanstalk</a:t>
            </a:r>
            <a:endParaRPr sz="2400">
              <a:latin typeface="Gill Sans MT"/>
              <a:cs typeface="Gill Sans MT"/>
            </a:endParaRPr>
          </a:p>
          <a:p>
            <a:pPr marL="698500" lvl="1" indent="-228600">
              <a:lnSpc>
                <a:spcPts val="2845"/>
              </a:lnSpc>
              <a:buFont typeface="Arial"/>
              <a:buChar char="•"/>
              <a:tabLst>
                <a:tab pos="698500" algn="l"/>
              </a:tabLst>
            </a:pPr>
            <a:r>
              <a:rPr sz="2400" spc="-35" dirty="0">
                <a:solidFill>
                  <a:srgbClr val="444949"/>
                </a:solidFill>
                <a:latin typeface="Gill Sans MT"/>
                <a:cs typeface="Gill Sans MT"/>
              </a:rPr>
              <a:t>Deployment </a:t>
            </a:r>
            <a:r>
              <a:rPr sz="2400" spc="-50" dirty="0">
                <a:solidFill>
                  <a:srgbClr val="444949"/>
                </a:solidFill>
                <a:latin typeface="Gill Sans MT"/>
                <a:cs typeface="Gill Sans MT"/>
              </a:rPr>
              <a:t>strategy </a:t>
            </a:r>
            <a:r>
              <a:rPr sz="2400" spc="-80" dirty="0">
                <a:solidFill>
                  <a:srgbClr val="444949"/>
                </a:solidFill>
                <a:latin typeface="Gill Sans MT"/>
                <a:cs typeface="Gill Sans MT"/>
              </a:rPr>
              <a:t>is </a:t>
            </a:r>
            <a:r>
              <a:rPr sz="2400" spc="-40" dirty="0">
                <a:solidFill>
                  <a:srgbClr val="444949"/>
                </a:solidFill>
                <a:latin typeface="Gill Sans MT"/>
                <a:cs typeface="Gill Sans MT"/>
              </a:rPr>
              <a:t>configurable </a:t>
            </a:r>
            <a:r>
              <a:rPr sz="2400" spc="-35" dirty="0">
                <a:solidFill>
                  <a:srgbClr val="444949"/>
                </a:solidFill>
                <a:latin typeface="Gill Sans MT"/>
                <a:cs typeface="Gill Sans MT"/>
              </a:rPr>
              <a:t>but performed by </a:t>
            </a:r>
            <a:r>
              <a:rPr sz="2400" spc="-60" dirty="0">
                <a:solidFill>
                  <a:srgbClr val="444949"/>
                </a:solidFill>
                <a:latin typeface="Gill Sans MT"/>
                <a:cs typeface="Gill Sans MT"/>
              </a:rPr>
              <a:t>Elastic</a:t>
            </a:r>
            <a:r>
              <a:rPr sz="2400" spc="30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55" dirty="0">
                <a:solidFill>
                  <a:srgbClr val="444949"/>
                </a:solidFill>
                <a:latin typeface="Gill Sans MT"/>
                <a:cs typeface="Gill Sans MT"/>
              </a:rPr>
              <a:t>Beanstalk</a:t>
            </a:r>
            <a:endParaRPr sz="2400">
              <a:latin typeface="Gill Sans MT"/>
              <a:cs typeface="Gill Sans MT"/>
            </a:endParaRPr>
          </a:p>
          <a:p>
            <a:pPr lvl="1">
              <a:lnSpc>
                <a:spcPct val="100000"/>
              </a:lnSpc>
              <a:buClr>
                <a:srgbClr val="444949"/>
              </a:buClr>
              <a:buFont typeface="Arial"/>
              <a:buChar char="•"/>
            </a:pPr>
            <a:endParaRPr sz="27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buFont typeface="Arial"/>
              <a:buChar char="•"/>
              <a:tabLst>
                <a:tab pos="241300" algn="l"/>
              </a:tabLst>
            </a:pPr>
            <a:r>
              <a:rPr sz="2800" spc="-85" dirty="0">
                <a:solidFill>
                  <a:srgbClr val="444949"/>
                </a:solidFill>
                <a:latin typeface="Gill Sans MT"/>
                <a:cs typeface="Gill Sans MT"/>
              </a:rPr>
              <a:t>Just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the application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code </a:t>
            </a:r>
            <a:r>
              <a:rPr sz="2800" spc="-90" dirty="0">
                <a:solidFill>
                  <a:srgbClr val="444949"/>
                </a:solidFill>
                <a:latin typeface="Gill Sans MT"/>
                <a:cs typeface="Gill Sans MT"/>
              </a:rPr>
              <a:t>is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the </a:t>
            </a:r>
            <a:r>
              <a:rPr sz="2800" spc="-65" dirty="0">
                <a:solidFill>
                  <a:srgbClr val="444949"/>
                </a:solidFill>
                <a:latin typeface="Gill Sans MT"/>
                <a:cs typeface="Gill Sans MT"/>
              </a:rPr>
              <a:t>responsibility </a:t>
            </a:r>
            <a:r>
              <a:rPr sz="2800" spc="-35" dirty="0">
                <a:solidFill>
                  <a:srgbClr val="444949"/>
                </a:solidFill>
                <a:latin typeface="Gill Sans MT"/>
                <a:cs typeface="Gill Sans MT"/>
              </a:rPr>
              <a:t>of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the</a:t>
            </a:r>
            <a:r>
              <a:rPr sz="2800" spc="32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developer</a:t>
            </a:r>
            <a:endParaRPr sz="2800">
              <a:latin typeface="Gill Sans MT"/>
              <a:cs typeface="Gill Sans MT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444949"/>
              </a:buClr>
              <a:buFont typeface="Arial"/>
              <a:buChar char="•"/>
            </a:pPr>
            <a:endParaRPr sz="3500">
              <a:latin typeface="Times New Roman"/>
              <a:cs typeface="Times New Roman"/>
            </a:endParaRPr>
          </a:p>
          <a:p>
            <a:pPr marL="241300" indent="-228600">
              <a:lnSpc>
                <a:spcPts val="3320"/>
              </a:lnSpc>
              <a:spcBef>
                <a:spcPts val="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Three </a:t>
            </a:r>
            <a:r>
              <a:rPr sz="2800" spc="-70" dirty="0">
                <a:solidFill>
                  <a:srgbClr val="444949"/>
                </a:solidFill>
                <a:latin typeface="Gill Sans MT"/>
                <a:cs typeface="Gill Sans MT"/>
              </a:rPr>
              <a:t>architecture</a:t>
            </a:r>
            <a:r>
              <a:rPr sz="2800" spc="3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models:</a:t>
            </a:r>
            <a:endParaRPr sz="2800">
              <a:latin typeface="Gill Sans MT"/>
              <a:cs typeface="Gill Sans MT"/>
            </a:endParaRPr>
          </a:p>
          <a:p>
            <a:pPr marL="698500" lvl="1" indent="-228600">
              <a:lnSpc>
                <a:spcPts val="2805"/>
              </a:lnSpc>
              <a:buFont typeface="Arial"/>
              <a:buChar char="•"/>
              <a:tabLst>
                <a:tab pos="698500" algn="l"/>
              </a:tabLst>
            </a:pPr>
            <a:r>
              <a:rPr sz="2400" spc="-30" dirty="0">
                <a:solidFill>
                  <a:srgbClr val="444949"/>
                </a:solidFill>
                <a:latin typeface="Gill Sans MT"/>
                <a:cs typeface="Gill Sans MT"/>
              </a:rPr>
              <a:t>Single </a:t>
            </a:r>
            <a:r>
              <a:rPr sz="2400" spc="-50" dirty="0">
                <a:solidFill>
                  <a:srgbClr val="444949"/>
                </a:solidFill>
                <a:latin typeface="Gill Sans MT"/>
                <a:cs typeface="Gill Sans MT"/>
              </a:rPr>
              <a:t>Instance </a:t>
            </a:r>
            <a:r>
              <a:rPr sz="2400" spc="-40" dirty="0">
                <a:solidFill>
                  <a:srgbClr val="444949"/>
                </a:solidFill>
                <a:latin typeface="Gill Sans MT"/>
                <a:cs typeface="Gill Sans MT"/>
              </a:rPr>
              <a:t>deployment: </a:t>
            </a:r>
            <a:r>
              <a:rPr sz="2400" spc="-20" dirty="0">
                <a:solidFill>
                  <a:srgbClr val="444949"/>
                </a:solidFill>
                <a:latin typeface="Gill Sans MT"/>
                <a:cs typeface="Gill Sans MT"/>
              </a:rPr>
              <a:t>good </a:t>
            </a:r>
            <a:r>
              <a:rPr sz="2400" spc="-80" dirty="0">
                <a:solidFill>
                  <a:srgbClr val="444949"/>
                </a:solidFill>
                <a:latin typeface="Gill Sans MT"/>
                <a:cs typeface="Gill Sans MT"/>
              </a:rPr>
              <a:t>for </a:t>
            </a:r>
            <a:r>
              <a:rPr sz="2400" spc="-10" dirty="0">
                <a:solidFill>
                  <a:srgbClr val="444949"/>
                </a:solidFill>
                <a:latin typeface="Gill Sans MT"/>
                <a:cs typeface="Gill Sans MT"/>
              </a:rPr>
              <a:t>dev</a:t>
            </a:r>
            <a:endParaRPr sz="2400">
              <a:latin typeface="Gill Sans MT"/>
              <a:cs typeface="Gill Sans MT"/>
            </a:endParaRPr>
          </a:p>
          <a:p>
            <a:pPr marL="698500" lvl="1" indent="-228600">
              <a:lnSpc>
                <a:spcPts val="2810"/>
              </a:lnSpc>
              <a:buFont typeface="Arial"/>
              <a:buChar char="•"/>
              <a:tabLst>
                <a:tab pos="698500" algn="l"/>
              </a:tabLst>
            </a:pPr>
            <a:r>
              <a:rPr sz="2400" spc="-70" dirty="0">
                <a:solidFill>
                  <a:srgbClr val="444949"/>
                </a:solidFill>
                <a:latin typeface="Gill Sans MT"/>
                <a:cs typeface="Gill Sans MT"/>
              </a:rPr>
              <a:t>LB </a:t>
            </a:r>
            <a:r>
              <a:rPr sz="2400" spc="180" dirty="0">
                <a:solidFill>
                  <a:srgbClr val="444949"/>
                </a:solidFill>
                <a:latin typeface="Gill Sans MT"/>
                <a:cs typeface="Gill Sans MT"/>
              </a:rPr>
              <a:t>+ </a:t>
            </a:r>
            <a:r>
              <a:rPr sz="2400" spc="-40" dirty="0">
                <a:solidFill>
                  <a:srgbClr val="444949"/>
                </a:solidFill>
                <a:latin typeface="Gill Sans MT"/>
                <a:cs typeface="Gill Sans MT"/>
              </a:rPr>
              <a:t>ASG: </a:t>
            </a:r>
            <a:r>
              <a:rPr sz="2400" spc="-50" dirty="0">
                <a:solidFill>
                  <a:srgbClr val="444949"/>
                </a:solidFill>
                <a:latin typeface="Gill Sans MT"/>
                <a:cs typeface="Gill Sans MT"/>
              </a:rPr>
              <a:t>great </a:t>
            </a:r>
            <a:r>
              <a:rPr sz="2400" spc="-80" dirty="0">
                <a:solidFill>
                  <a:srgbClr val="444949"/>
                </a:solidFill>
                <a:latin typeface="Gill Sans MT"/>
                <a:cs typeface="Gill Sans MT"/>
              </a:rPr>
              <a:t>for </a:t>
            </a:r>
            <a:r>
              <a:rPr sz="2400" spc="-50" dirty="0">
                <a:solidFill>
                  <a:srgbClr val="444949"/>
                </a:solidFill>
                <a:latin typeface="Gill Sans MT"/>
                <a:cs typeface="Gill Sans MT"/>
              </a:rPr>
              <a:t>production </a:t>
            </a:r>
            <a:r>
              <a:rPr sz="2400" spc="-90" dirty="0">
                <a:solidFill>
                  <a:srgbClr val="444949"/>
                </a:solidFill>
                <a:latin typeface="Gill Sans MT"/>
                <a:cs typeface="Gill Sans MT"/>
              </a:rPr>
              <a:t>or </a:t>
            </a:r>
            <a:r>
              <a:rPr sz="2400" spc="-45" dirty="0">
                <a:solidFill>
                  <a:srgbClr val="444949"/>
                </a:solidFill>
                <a:latin typeface="Gill Sans MT"/>
                <a:cs typeface="Gill Sans MT"/>
              </a:rPr>
              <a:t>pre-production </a:t>
            </a:r>
            <a:r>
              <a:rPr sz="2400" spc="-15" dirty="0">
                <a:solidFill>
                  <a:srgbClr val="444949"/>
                </a:solidFill>
                <a:latin typeface="Gill Sans MT"/>
                <a:cs typeface="Gill Sans MT"/>
              </a:rPr>
              <a:t>web</a:t>
            </a:r>
            <a:r>
              <a:rPr sz="2400" spc="-114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40" dirty="0">
                <a:solidFill>
                  <a:srgbClr val="444949"/>
                </a:solidFill>
                <a:latin typeface="Gill Sans MT"/>
                <a:cs typeface="Gill Sans MT"/>
              </a:rPr>
              <a:t>applications</a:t>
            </a:r>
            <a:endParaRPr sz="2400">
              <a:latin typeface="Gill Sans MT"/>
              <a:cs typeface="Gill Sans MT"/>
            </a:endParaRPr>
          </a:p>
          <a:p>
            <a:pPr marL="698500" lvl="1" indent="-228600">
              <a:lnSpc>
                <a:spcPts val="2845"/>
              </a:lnSpc>
              <a:buFont typeface="Arial"/>
              <a:buChar char="•"/>
              <a:tabLst>
                <a:tab pos="698500" algn="l"/>
              </a:tabLst>
            </a:pPr>
            <a:r>
              <a:rPr sz="2400" spc="-15" dirty="0">
                <a:solidFill>
                  <a:srgbClr val="444949"/>
                </a:solidFill>
                <a:latin typeface="Gill Sans MT"/>
                <a:cs typeface="Gill Sans MT"/>
              </a:rPr>
              <a:t>ASG </a:t>
            </a:r>
            <a:r>
              <a:rPr sz="2400" spc="-65" dirty="0">
                <a:solidFill>
                  <a:srgbClr val="444949"/>
                </a:solidFill>
                <a:latin typeface="Gill Sans MT"/>
                <a:cs typeface="Gill Sans MT"/>
              </a:rPr>
              <a:t>only: </a:t>
            </a:r>
            <a:r>
              <a:rPr sz="2400" spc="-50" dirty="0">
                <a:solidFill>
                  <a:srgbClr val="444949"/>
                </a:solidFill>
                <a:latin typeface="Gill Sans MT"/>
                <a:cs typeface="Gill Sans MT"/>
              </a:rPr>
              <a:t>great </a:t>
            </a:r>
            <a:r>
              <a:rPr sz="2400" spc="-80" dirty="0">
                <a:solidFill>
                  <a:srgbClr val="444949"/>
                </a:solidFill>
                <a:latin typeface="Gill Sans MT"/>
                <a:cs typeface="Gill Sans MT"/>
              </a:rPr>
              <a:t>for </a:t>
            </a:r>
            <a:r>
              <a:rPr sz="2400" spc="-25" dirty="0">
                <a:solidFill>
                  <a:srgbClr val="444949"/>
                </a:solidFill>
                <a:latin typeface="Gill Sans MT"/>
                <a:cs typeface="Gill Sans MT"/>
              </a:rPr>
              <a:t>non-web </a:t>
            </a:r>
            <a:r>
              <a:rPr sz="2400" spc="-10" dirty="0">
                <a:solidFill>
                  <a:srgbClr val="444949"/>
                </a:solidFill>
                <a:latin typeface="Gill Sans MT"/>
                <a:cs typeface="Gill Sans MT"/>
              </a:rPr>
              <a:t>apps </a:t>
            </a:r>
            <a:r>
              <a:rPr sz="2400" spc="-55" dirty="0">
                <a:solidFill>
                  <a:srgbClr val="444949"/>
                </a:solidFill>
                <a:latin typeface="Gill Sans MT"/>
                <a:cs typeface="Gill Sans MT"/>
              </a:rPr>
              <a:t>in </a:t>
            </a:r>
            <a:r>
              <a:rPr sz="2400" spc="-45" dirty="0">
                <a:solidFill>
                  <a:srgbClr val="444949"/>
                </a:solidFill>
                <a:latin typeface="Gill Sans MT"/>
                <a:cs typeface="Gill Sans MT"/>
              </a:rPr>
              <a:t>production </a:t>
            </a:r>
            <a:r>
              <a:rPr sz="2400" spc="-60" dirty="0">
                <a:solidFill>
                  <a:srgbClr val="444949"/>
                </a:solidFill>
                <a:latin typeface="Gill Sans MT"/>
                <a:cs typeface="Gill Sans MT"/>
              </a:rPr>
              <a:t>(workers,</a:t>
            </a:r>
            <a:r>
              <a:rPr sz="2400" spc="-7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45" dirty="0">
                <a:solidFill>
                  <a:srgbClr val="444949"/>
                </a:solidFill>
                <a:latin typeface="Gill Sans MT"/>
                <a:cs typeface="Gill Sans MT"/>
              </a:rPr>
              <a:t>etc..)</a:t>
            </a:r>
            <a:endParaRPr sz="2400"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3198980517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1892" y="6464300"/>
            <a:ext cx="127698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16939" y="374395"/>
            <a:ext cx="3526790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105" dirty="0"/>
              <a:t>Elastic</a:t>
            </a:r>
            <a:r>
              <a:rPr spc="-60" dirty="0"/>
              <a:t> </a:t>
            </a:r>
            <a:r>
              <a:rPr spc="-95" dirty="0"/>
              <a:t>Beanstalk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16939" y="1368044"/>
            <a:ext cx="9570720" cy="29032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ts val="277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-60" dirty="0">
                <a:solidFill>
                  <a:srgbClr val="444949"/>
                </a:solidFill>
                <a:latin typeface="Gill Sans MT"/>
                <a:cs typeface="Gill Sans MT"/>
              </a:rPr>
              <a:t>Elastic </a:t>
            </a:r>
            <a:r>
              <a:rPr sz="2400" spc="-55" dirty="0">
                <a:solidFill>
                  <a:srgbClr val="444949"/>
                </a:solidFill>
                <a:latin typeface="Gill Sans MT"/>
                <a:cs typeface="Gill Sans MT"/>
              </a:rPr>
              <a:t>Beanstalk </a:t>
            </a:r>
            <a:r>
              <a:rPr sz="2400" spc="-35" dirty="0">
                <a:solidFill>
                  <a:srgbClr val="444949"/>
                </a:solidFill>
                <a:latin typeface="Gill Sans MT"/>
                <a:cs typeface="Gill Sans MT"/>
              </a:rPr>
              <a:t>has </a:t>
            </a:r>
            <a:r>
              <a:rPr sz="2400" spc="-55" dirty="0">
                <a:solidFill>
                  <a:srgbClr val="444949"/>
                </a:solidFill>
                <a:latin typeface="Gill Sans MT"/>
                <a:cs typeface="Gill Sans MT"/>
              </a:rPr>
              <a:t>three</a:t>
            </a:r>
            <a:r>
              <a:rPr sz="2400" spc="12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30" dirty="0">
                <a:solidFill>
                  <a:srgbClr val="444949"/>
                </a:solidFill>
                <a:latin typeface="Gill Sans MT"/>
                <a:cs typeface="Gill Sans MT"/>
              </a:rPr>
              <a:t>components</a:t>
            </a:r>
            <a:endParaRPr sz="2400">
              <a:latin typeface="Gill Sans MT"/>
              <a:cs typeface="Gill Sans MT"/>
            </a:endParaRPr>
          </a:p>
          <a:p>
            <a:pPr marL="698500" lvl="1" indent="-228600">
              <a:lnSpc>
                <a:spcPts val="2180"/>
              </a:lnSpc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000" spc="-30" dirty="0">
                <a:solidFill>
                  <a:srgbClr val="444949"/>
                </a:solidFill>
                <a:latin typeface="Gill Sans MT"/>
                <a:cs typeface="Gill Sans MT"/>
              </a:rPr>
              <a:t>Application</a:t>
            </a:r>
            <a:endParaRPr sz="2000">
              <a:latin typeface="Gill Sans MT"/>
              <a:cs typeface="Gill Sans MT"/>
            </a:endParaRPr>
          </a:p>
          <a:p>
            <a:pPr marL="698500" lvl="1" indent="-228600">
              <a:lnSpc>
                <a:spcPts val="2185"/>
              </a:lnSpc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000" spc="-30" dirty="0">
                <a:solidFill>
                  <a:srgbClr val="444949"/>
                </a:solidFill>
                <a:latin typeface="Gill Sans MT"/>
                <a:cs typeface="Gill Sans MT"/>
              </a:rPr>
              <a:t>Application </a:t>
            </a:r>
            <a:r>
              <a:rPr sz="2000" spc="-50" dirty="0">
                <a:solidFill>
                  <a:srgbClr val="444949"/>
                </a:solidFill>
                <a:latin typeface="Gill Sans MT"/>
                <a:cs typeface="Gill Sans MT"/>
              </a:rPr>
              <a:t>version: </a:t>
            </a:r>
            <a:r>
              <a:rPr sz="2000" spc="-20" dirty="0">
                <a:solidFill>
                  <a:srgbClr val="444949"/>
                </a:solidFill>
                <a:latin typeface="Gill Sans MT"/>
                <a:cs typeface="Gill Sans MT"/>
              </a:rPr>
              <a:t>each </a:t>
            </a:r>
            <a:r>
              <a:rPr sz="2000" spc="-25" dirty="0">
                <a:solidFill>
                  <a:srgbClr val="444949"/>
                </a:solidFill>
                <a:latin typeface="Gill Sans MT"/>
                <a:cs typeface="Gill Sans MT"/>
              </a:rPr>
              <a:t>deployment </a:t>
            </a:r>
            <a:r>
              <a:rPr sz="2000" spc="-40" dirty="0">
                <a:solidFill>
                  <a:srgbClr val="444949"/>
                </a:solidFill>
                <a:latin typeface="Gill Sans MT"/>
                <a:cs typeface="Gill Sans MT"/>
              </a:rPr>
              <a:t>gets </a:t>
            </a:r>
            <a:r>
              <a:rPr sz="2000" spc="-30" dirty="0">
                <a:solidFill>
                  <a:srgbClr val="444949"/>
                </a:solidFill>
                <a:latin typeface="Gill Sans MT"/>
                <a:cs typeface="Gill Sans MT"/>
              </a:rPr>
              <a:t>assigned </a:t>
            </a:r>
            <a:r>
              <a:rPr sz="2000" spc="-5" dirty="0">
                <a:solidFill>
                  <a:srgbClr val="444949"/>
                </a:solidFill>
                <a:latin typeface="Gill Sans MT"/>
                <a:cs typeface="Gill Sans MT"/>
              </a:rPr>
              <a:t>a</a:t>
            </a:r>
            <a:r>
              <a:rPr sz="2000" spc="-2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000" spc="-40" dirty="0">
                <a:solidFill>
                  <a:srgbClr val="444949"/>
                </a:solidFill>
                <a:latin typeface="Gill Sans MT"/>
                <a:cs typeface="Gill Sans MT"/>
              </a:rPr>
              <a:t>version</a:t>
            </a:r>
            <a:endParaRPr sz="2000">
              <a:latin typeface="Gill Sans MT"/>
              <a:cs typeface="Gill Sans MT"/>
            </a:endParaRPr>
          </a:p>
          <a:p>
            <a:pPr marL="698500" lvl="1" indent="-228600">
              <a:lnSpc>
                <a:spcPts val="2290"/>
              </a:lnSpc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000" spc="-45" dirty="0">
                <a:solidFill>
                  <a:srgbClr val="444949"/>
                </a:solidFill>
                <a:latin typeface="Gill Sans MT"/>
                <a:cs typeface="Gill Sans MT"/>
              </a:rPr>
              <a:t>Environment </a:t>
            </a:r>
            <a:r>
              <a:rPr sz="2000" spc="-15" dirty="0">
                <a:solidFill>
                  <a:srgbClr val="444949"/>
                </a:solidFill>
                <a:latin typeface="Gill Sans MT"/>
                <a:cs typeface="Gill Sans MT"/>
              </a:rPr>
              <a:t>name </a:t>
            </a:r>
            <a:r>
              <a:rPr sz="2000" spc="-45" dirty="0">
                <a:solidFill>
                  <a:srgbClr val="444949"/>
                </a:solidFill>
                <a:latin typeface="Gill Sans MT"/>
                <a:cs typeface="Gill Sans MT"/>
              </a:rPr>
              <a:t>(dev, </a:t>
            </a:r>
            <a:r>
              <a:rPr sz="2000" spc="-60" dirty="0">
                <a:solidFill>
                  <a:srgbClr val="444949"/>
                </a:solidFill>
                <a:latin typeface="Gill Sans MT"/>
                <a:cs typeface="Gill Sans MT"/>
              </a:rPr>
              <a:t>test, </a:t>
            </a:r>
            <a:r>
              <a:rPr sz="2000" spc="-30" dirty="0">
                <a:solidFill>
                  <a:srgbClr val="444949"/>
                </a:solidFill>
                <a:latin typeface="Gill Sans MT"/>
                <a:cs typeface="Gill Sans MT"/>
              </a:rPr>
              <a:t>prod…): </a:t>
            </a:r>
            <a:r>
              <a:rPr sz="2000" spc="-45" dirty="0">
                <a:solidFill>
                  <a:srgbClr val="444949"/>
                </a:solidFill>
                <a:latin typeface="Gill Sans MT"/>
                <a:cs typeface="Gill Sans MT"/>
              </a:rPr>
              <a:t>free</a:t>
            </a:r>
            <a:r>
              <a:rPr sz="2000" spc="-32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000" spc="-25" dirty="0">
                <a:solidFill>
                  <a:srgbClr val="444949"/>
                </a:solidFill>
                <a:latin typeface="Gill Sans MT"/>
                <a:cs typeface="Gill Sans MT"/>
              </a:rPr>
              <a:t>naming</a:t>
            </a:r>
            <a:endParaRPr sz="2000">
              <a:latin typeface="Gill Sans MT"/>
              <a:cs typeface="Gill Sans MT"/>
            </a:endParaRPr>
          </a:p>
          <a:p>
            <a:pPr lvl="1">
              <a:lnSpc>
                <a:spcPct val="100000"/>
              </a:lnSpc>
              <a:spcBef>
                <a:spcPts val="10"/>
              </a:spcBef>
              <a:buClr>
                <a:srgbClr val="444949"/>
              </a:buClr>
              <a:buFont typeface="Arial"/>
              <a:buChar char="•"/>
            </a:pPr>
            <a:endParaRPr sz="2750">
              <a:latin typeface="Times New Roman"/>
              <a:cs typeface="Times New Roman"/>
            </a:endParaRPr>
          </a:p>
          <a:p>
            <a:pPr marL="241300" marR="5080" indent="-228600">
              <a:lnSpc>
                <a:spcPct val="70000"/>
              </a:lnSpc>
              <a:buFont typeface="Arial"/>
              <a:buChar char="•"/>
              <a:tabLst>
                <a:tab pos="241300" algn="l"/>
              </a:tabLst>
            </a:pPr>
            <a:r>
              <a:rPr sz="2400" spc="-150" dirty="0">
                <a:solidFill>
                  <a:srgbClr val="444949"/>
                </a:solidFill>
                <a:latin typeface="Gill Sans MT"/>
                <a:cs typeface="Gill Sans MT"/>
              </a:rPr>
              <a:t>You </a:t>
            </a:r>
            <a:r>
              <a:rPr sz="2400" spc="-35" dirty="0">
                <a:solidFill>
                  <a:srgbClr val="444949"/>
                </a:solidFill>
                <a:latin typeface="Gill Sans MT"/>
                <a:cs typeface="Gill Sans MT"/>
              </a:rPr>
              <a:t>deploy application </a:t>
            </a:r>
            <a:r>
              <a:rPr sz="2400" spc="-55" dirty="0">
                <a:solidFill>
                  <a:srgbClr val="444949"/>
                </a:solidFill>
                <a:latin typeface="Gill Sans MT"/>
                <a:cs typeface="Gill Sans MT"/>
              </a:rPr>
              <a:t>versions </a:t>
            </a:r>
            <a:r>
              <a:rPr sz="2400" spc="-50" dirty="0">
                <a:solidFill>
                  <a:srgbClr val="444949"/>
                </a:solidFill>
                <a:latin typeface="Gill Sans MT"/>
                <a:cs typeface="Gill Sans MT"/>
              </a:rPr>
              <a:t>to environments </a:t>
            </a:r>
            <a:r>
              <a:rPr sz="2400" spc="-10" dirty="0">
                <a:solidFill>
                  <a:srgbClr val="444949"/>
                </a:solidFill>
                <a:latin typeface="Gill Sans MT"/>
                <a:cs typeface="Gill Sans MT"/>
              </a:rPr>
              <a:t>and </a:t>
            </a:r>
            <a:r>
              <a:rPr sz="2400" spc="-25" dirty="0">
                <a:solidFill>
                  <a:srgbClr val="444949"/>
                </a:solidFill>
                <a:latin typeface="Gill Sans MT"/>
                <a:cs typeface="Gill Sans MT"/>
              </a:rPr>
              <a:t>can </a:t>
            </a:r>
            <a:r>
              <a:rPr sz="2400" spc="-40" dirty="0">
                <a:solidFill>
                  <a:srgbClr val="444949"/>
                </a:solidFill>
                <a:latin typeface="Gill Sans MT"/>
                <a:cs typeface="Gill Sans MT"/>
              </a:rPr>
              <a:t>promote </a:t>
            </a:r>
            <a:r>
              <a:rPr sz="2400" spc="-35" dirty="0">
                <a:solidFill>
                  <a:srgbClr val="444949"/>
                </a:solidFill>
                <a:latin typeface="Gill Sans MT"/>
                <a:cs typeface="Gill Sans MT"/>
              </a:rPr>
              <a:t>application  </a:t>
            </a:r>
            <a:r>
              <a:rPr sz="2400" spc="-55" dirty="0">
                <a:solidFill>
                  <a:srgbClr val="444949"/>
                </a:solidFill>
                <a:latin typeface="Gill Sans MT"/>
                <a:cs typeface="Gill Sans MT"/>
              </a:rPr>
              <a:t>versions </a:t>
            </a:r>
            <a:r>
              <a:rPr sz="2400" spc="-50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2400" spc="-35" dirty="0">
                <a:solidFill>
                  <a:srgbClr val="444949"/>
                </a:solidFill>
                <a:latin typeface="Gill Sans MT"/>
                <a:cs typeface="Gill Sans MT"/>
              </a:rPr>
              <a:t>the </a:t>
            </a:r>
            <a:r>
              <a:rPr sz="2400" spc="-45" dirty="0">
                <a:solidFill>
                  <a:srgbClr val="444949"/>
                </a:solidFill>
                <a:latin typeface="Gill Sans MT"/>
                <a:cs typeface="Gill Sans MT"/>
              </a:rPr>
              <a:t>next</a:t>
            </a:r>
            <a:r>
              <a:rPr sz="2400" spc="114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50" dirty="0">
                <a:solidFill>
                  <a:srgbClr val="444949"/>
                </a:solidFill>
                <a:latin typeface="Gill Sans MT"/>
                <a:cs typeface="Gill Sans MT"/>
              </a:rPr>
              <a:t>environment</a:t>
            </a:r>
            <a:endParaRPr sz="24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145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-55" dirty="0">
                <a:solidFill>
                  <a:srgbClr val="444949"/>
                </a:solidFill>
                <a:latin typeface="Gill Sans MT"/>
                <a:cs typeface="Gill Sans MT"/>
              </a:rPr>
              <a:t>Rollback </a:t>
            </a:r>
            <a:r>
              <a:rPr sz="2400" spc="-50" dirty="0">
                <a:solidFill>
                  <a:srgbClr val="444949"/>
                </a:solidFill>
                <a:latin typeface="Gill Sans MT"/>
                <a:cs typeface="Gill Sans MT"/>
              </a:rPr>
              <a:t>feature to previous </a:t>
            </a:r>
            <a:r>
              <a:rPr sz="2400" spc="-35" dirty="0">
                <a:solidFill>
                  <a:srgbClr val="444949"/>
                </a:solidFill>
                <a:latin typeface="Gill Sans MT"/>
                <a:cs typeface="Gill Sans MT"/>
              </a:rPr>
              <a:t>application</a:t>
            </a:r>
            <a:r>
              <a:rPr sz="2400" spc="17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50" dirty="0">
                <a:solidFill>
                  <a:srgbClr val="444949"/>
                </a:solidFill>
                <a:latin typeface="Gill Sans MT"/>
                <a:cs typeface="Gill Sans MT"/>
              </a:rPr>
              <a:t>version</a:t>
            </a:r>
            <a:endParaRPr sz="24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120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-70" dirty="0">
                <a:solidFill>
                  <a:srgbClr val="444949"/>
                </a:solidFill>
                <a:latin typeface="Gill Sans MT"/>
                <a:cs typeface="Gill Sans MT"/>
              </a:rPr>
              <a:t>Full </a:t>
            </a:r>
            <a:r>
              <a:rPr sz="2400" spc="-65" dirty="0">
                <a:solidFill>
                  <a:srgbClr val="444949"/>
                </a:solidFill>
                <a:latin typeface="Gill Sans MT"/>
                <a:cs typeface="Gill Sans MT"/>
              </a:rPr>
              <a:t>control </a:t>
            </a:r>
            <a:r>
              <a:rPr sz="2400" spc="-75" dirty="0">
                <a:solidFill>
                  <a:srgbClr val="444949"/>
                </a:solidFill>
                <a:latin typeface="Gill Sans MT"/>
                <a:cs typeface="Gill Sans MT"/>
              </a:rPr>
              <a:t>over </a:t>
            </a:r>
            <a:r>
              <a:rPr sz="2400" spc="-55" dirty="0">
                <a:solidFill>
                  <a:srgbClr val="444949"/>
                </a:solidFill>
                <a:latin typeface="Gill Sans MT"/>
                <a:cs typeface="Gill Sans MT"/>
              </a:rPr>
              <a:t>lifecycle </a:t>
            </a:r>
            <a:r>
              <a:rPr sz="2400" spc="-30" dirty="0">
                <a:solidFill>
                  <a:srgbClr val="444949"/>
                </a:solidFill>
                <a:latin typeface="Gill Sans MT"/>
                <a:cs typeface="Gill Sans MT"/>
              </a:rPr>
              <a:t>of</a:t>
            </a:r>
            <a:r>
              <a:rPr sz="2400" spc="22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50" dirty="0">
                <a:solidFill>
                  <a:srgbClr val="444949"/>
                </a:solidFill>
                <a:latin typeface="Gill Sans MT"/>
                <a:cs typeface="Gill Sans MT"/>
              </a:rPr>
              <a:t>environments</a:t>
            </a:r>
            <a:endParaRPr sz="2400">
              <a:latin typeface="Gill Sans MT"/>
              <a:cs typeface="Gill Sans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219325" y="4487862"/>
            <a:ext cx="1905000" cy="624840"/>
          </a:xfrm>
          <a:prstGeom prst="rect">
            <a:avLst/>
          </a:prstGeom>
          <a:solidFill>
            <a:srgbClr val="5091D0"/>
          </a:solidFill>
          <a:ln w="12700">
            <a:solidFill>
              <a:srgbClr val="386998"/>
            </a:solidFill>
          </a:ln>
        </p:spPr>
        <p:txBody>
          <a:bodyPr vert="horz" wrap="square" lIns="0" tIns="160020" rIns="0" bIns="0" rtlCol="0">
            <a:spAutoFit/>
          </a:bodyPr>
          <a:lstStyle/>
          <a:p>
            <a:pPr marL="96520">
              <a:lnSpc>
                <a:spcPct val="100000"/>
              </a:lnSpc>
              <a:spcBef>
                <a:spcPts val="1260"/>
              </a:spcBef>
            </a:pP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Create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Application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908550" y="4731542"/>
            <a:ext cx="1905000" cy="906780"/>
          </a:xfrm>
          <a:prstGeom prst="rect">
            <a:avLst/>
          </a:prstGeom>
          <a:solidFill>
            <a:srgbClr val="5091D0"/>
          </a:solidFill>
          <a:ln w="12700">
            <a:solidFill>
              <a:srgbClr val="386998"/>
            </a:solidFill>
          </a:ln>
        </p:spPr>
        <p:txBody>
          <a:bodyPr vert="horz" wrap="square" lIns="0" tIns="163195" rIns="0" bIns="0" rtlCol="0">
            <a:spAutoFit/>
          </a:bodyPr>
          <a:lstStyle/>
          <a:p>
            <a:pPr marL="592455" marR="238125" indent="-347345">
              <a:lnSpc>
                <a:spcPct val="100000"/>
              </a:lnSpc>
              <a:spcBef>
                <a:spcPts val="1285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Upload</a:t>
            </a:r>
            <a:r>
              <a:rPr sz="1800" spc="-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Version 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(+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 alias)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593012" y="4731539"/>
            <a:ext cx="1905000" cy="906780"/>
          </a:xfrm>
          <a:prstGeom prst="rect">
            <a:avLst/>
          </a:prstGeom>
          <a:solidFill>
            <a:srgbClr val="5091D0"/>
          </a:solidFill>
          <a:ln w="12700">
            <a:solidFill>
              <a:srgbClr val="386998"/>
            </a:solidFill>
          </a:ln>
        </p:spPr>
        <p:txBody>
          <a:bodyPr vert="horz" wrap="square" lIns="0" tIns="163195" rIns="0" bIns="0" rtlCol="0">
            <a:spAutoFit/>
          </a:bodyPr>
          <a:lstStyle/>
          <a:p>
            <a:pPr marL="309880" marR="302260" indent="161290">
              <a:lnSpc>
                <a:spcPct val="100000"/>
              </a:lnSpc>
              <a:spcBef>
                <a:spcPts val="1285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Release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to 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800" spc="-30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vi</a:t>
            </a:r>
            <a:r>
              <a:rPr sz="1800" spc="-35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onme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224087" y="5291930"/>
            <a:ext cx="1905000" cy="567690"/>
          </a:xfrm>
          <a:prstGeom prst="rect">
            <a:avLst/>
          </a:prstGeom>
          <a:solidFill>
            <a:srgbClr val="5091D0"/>
          </a:solidFill>
          <a:ln w="12700">
            <a:solidFill>
              <a:srgbClr val="386998"/>
            </a:solidFill>
          </a:ln>
        </p:spPr>
        <p:txBody>
          <a:bodyPr vert="horz" wrap="square" lIns="0" tIns="2540" rIns="0" bIns="0" rtlCol="0">
            <a:spAutoFit/>
          </a:bodyPr>
          <a:lstStyle/>
          <a:p>
            <a:pPr marL="311785" marR="304165" indent="335915">
              <a:lnSpc>
                <a:spcPts val="2160"/>
              </a:lnSpc>
              <a:spcBef>
                <a:spcPts val="20"/>
              </a:spcBef>
            </a:pP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Create 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800" spc="-30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vi</a:t>
            </a:r>
            <a:r>
              <a:rPr sz="1800" spc="-35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onme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ts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285456" y="4953195"/>
            <a:ext cx="457200" cy="463550"/>
          </a:xfrm>
          <a:custGeom>
            <a:avLst/>
            <a:gdLst/>
            <a:ahLst/>
            <a:cxnLst/>
            <a:rect l="l" t="t" r="r" b="b"/>
            <a:pathLst>
              <a:path w="457200" h="463550">
                <a:moveTo>
                  <a:pt x="228600" y="0"/>
                </a:moveTo>
                <a:lnTo>
                  <a:pt x="228600" y="115788"/>
                </a:lnTo>
                <a:lnTo>
                  <a:pt x="0" y="115788"/>
                </a:lnTo>
                <a:lnTo>
                  <a:pt x="0" y="347365"/>
                </a:lnTo>
                <a:lnTo>
                  <a:pt x="228600" y="347365"/>
                </a:lnTo>
                <a:lnTo>
                  <a:pt x="228600" y="463153"/>
                </a:lnTo>
                <a:lnTo>
                  <a:pt x="457200" y="231576"/>
                </a:lnTo>
                <a:lnTo>
                  <a:pt x="228600" y="0"/>
                </a:lnTo>
                <a:close/>
              </a:path>
            </a:pathLst>
          </a:custGeom>
          <a:solidFill>
            <a:srgbClr val="5091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285456" y="4953195"/>
            <a:ext cx="457200" cy="463550"/>
          </a:xfrm>
          <a:custGeom>
            <a:avLst/>
            <a:gdLst/>
            <a:ahLst/>
            <a:cxnLst/>
            <a:rect l="l" t="t" r="r" b="b"/>
            <a:pathLst>
              <a:path w="457200" h="463550">
                <a:moveTo>
                  <a:pt x="0" y="115788"/>
                </a:moveTo>
                <a:lnTo>
                  <a:pt x="228600" y="115788"/>
                </a:lnTo>
                <a:lnTo>
                  <a:pt x="228600" y="0"/>
                </a:lnTo>
                <a:lnTo>
                  <a:pt x="457200" y="231576"/>
                </a:lnTo>
                <a:lnTo>
                  <a:pt x="228600" y="463153"/>
                </a:lnTo>
                <a:lnTo>
                  <a:pt x="228600" y="347364"/>
                </a:lnTo>
                <a:lnTo>
                  <a:pt x="0" y="347364"/>
                </a:lnTo>
                <a:lnTo>
                  <a:pt x="0" y="115788"/>
                </a:lnTo>
                <a:close/>
              </a:path>
            </a:pathLst>
          </a:custGeom>
          <a:ln w="12700">
            <a:solidFill>
              <a:srgbClr val="38699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973887" y="4953195"/>
            <a:ext cx="457200" cy="463550"/>
          </a:xfrm>
          <a:custGeom>
            <a:avLst/>
            <a:gdLst/>
            <a:ahLst/>
            <a:cxnLst/>
            <a:rect l="l" t="t" r="r" b="b"/>
            <a:pathLst>
              <a:path w="457200" h="463550">
                <a:moveTo>
                  <a:pt x="228600" y="0"/>
                </a:moveTo>
                <a:lnTo>
                  <a:pt x="228600" y="115788"/>
                </a:lnTo>
                <a:lnTo>
                  <a:pt x="0" y="115788"/>
                </a:lnTo>
                <a:lnTo>
                  <a:pt x="0" y="347365"/>
                </a:lnTo>
                <a:lnTo>
                  <a:pt x="228600" y="347365"/>
                </a:lnTo>
                <a:lnTo>
                  <a:pt x="228600" y="463153"/>
                </a:lnTo>
                <a:lnTo>
                  <a:pt x="457200" y="231576"/>
                </a:lnTo>
                <a:lnTo>
                  <a:pt x="228600" y="0"/>
                </a:lnTo>
                <a:close/>
              </a:path>
            </a:pathLst>
          </a:custGeom>
          <a:solidFill>
            <a:srgbClr val="5091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973887" y="4953195"/>
            <a:ext cx="457200" cy="463550"/>
          </a:xfrm>
          <a:custGeom>
            <a:avLst/>
            <a:gdLst/>
            <a:ahLst/>
            <a:cxnLst/>
            <a:rect l="l" t="t" r="r" b="b"/>
            <a:pathLst>
              <a:path w="457200" h="463550">
                <a:moveTo>
                  <a:pt x="0" y="115788"/>
                </a:moveTo>
                <a:lnTo>
                  <a:pt x="228600" y="115788"/>
                </a:lnTo>
                <a:lnTo>
                  <a:pt x="228600" y="0"/>
                </a:lnTo>
                <a:lnTo>
                  <a:pt x="457200" y="231576"/>
                </a:lnTo>
                <a:lnTo>
                  <a:pt x="228600" y="463153"/>
                </a:lnTo>
                <a:lnTo>
                  <a:pt x="228600" y="347364"/>
                </a:lnTo>
                <a:lnTo>
                  <a:pt x="0" y="347364"/>
                </a:lnTo>
                <a:lnTo>
                  <a:pt x="0" y="115788"/>
                </a:lnTo>
                <a:close/>
              </a:path>
            </a:pathLst>
          </a:custGeom>
          <a:ln w="12700">
            <a:solidFill>
              <a:srgbClr val="38699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33069180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41892" y="6471592"/>
            <a:ext cx="1276985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374395"/>
            <a:ext cx="3526790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105" dirty="0"/>
              <a:t>Elastic</a:t>
            </a:r>
            <a:r>
              <a:rPr spc="-60" dirty="0"/>
              <a:t> </a:t>
            </a:r>
            <a:r>
              <a:rPr spc="-95" dirty="0"/>
              <a:t>Beanstalk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16939" y="1385625"/>
            <a:ext cx="4758055" cy="4022090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37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444949"/>
                </a:solidFill>
                <a:latin typeface="Gill Sans MT"/>
                <a:cs typeface="Gill Sans MT"/>
              </a:rPr>
              <a:t>Support </a:t>
            </a:r>
            <a:r>
              <a:rPr sz="2800" spc="-90" dirty="0">
                <a:solidFill>
                  <a:srgbClr val="444949"/>
                </a:solidFill>
                <a:latin typeface="Gill Sans MT"/>
                <a:cs typeface="Gill Sans MT"/>
              </a:rPr>
              <a:t>for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many</a:t>
            </a:r>
            <a:r>
              <a:rPr sz="2800" spc="6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platforms:</a:t>
            </a:r>
            <a:endParaRPr sz="2800">
              <a:latin typeface="Gill Sans MT"/>
              <a:cs typeface="Gill Sans MT"/>
            </a:endParaRPr>
          </a:p>
          <a:p>
            <a:pPr marL="698500" lvl="1" indent="-228600">
              <a:lnSpc>
                <a:spcPct val="100000"/>
              </a:lnSpc>
              <a:spcBef>
                <a:spcPts val="234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45" dirty="0">
                <a:solidFill>
                  <a:srgbClr val="444949"/>
                </a:solidFill>
                <a:latin typeface="Gill Sans MT"/>
                <a:cs typeface="Gill Sans MT"/>
              </a:rPr>
              <a:t>Go</a:t>
            </a:r>
            <a:endParaRPr sz="2400">
              <a:latin typeface="Gill Sans MT"/>
              <a:cs typeface="Gill Sans MT"/>
            </a:endParaRPr>
          </a:p>
          <a:p>
            <a:pPr marL="698500" lvl="1" indent="-228600">
              <a:lnSpc>
                <a:spcPct val="100000"/>
              </a:lnSpc>
              <a:spcBef>
                <a:spcPts val="215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50" dirty="0">
                <a:solidFill>
                  <a:srgbClr val="444949"/>
                </a:solidFill>
                <a:latin typeface="Gill Sans MT"/>
                <a:cs typeface="Gill Sans MT"/>
              </a:rPr>
              <a:t>Java</a:t>
            </a:r>
            <a:r>
              <a:rPr sz="2400" spc="-1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5" dirty="0">
                <a:solidFill>
                  <a:srgbClr val="444949"/>
                </a:solidFill>
                <a:latin typeface="Gill Sans MT"/>
                <a:cs typeface="Gill Sans MT"/>
              </a:rPr>
              <a:t>SE</a:t>
            </a:r>
            <a:endParaRPr sz="2400">
              <a:latin typeface="Gill Sans MT"/>
              <a:cs typeface="Gill Sans MT"/>
            </a:endParaRPr>
          </a:p>
          <a:p>
            <a:pPr marL="698500" lvl="1" indent="-228600">
              <a:lnSpc>
                <a:spcPct val="100000"/>
              </a:lnSpc>
              <a:spcBef>
                <a:spcPts val="190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50" dirty="0">
                <a:solidFill>
                  <a:srgbClr val="444949"/>
                </a:solidFill>
                <a:latin typeface="Gill Sans MT"/>
                <a:cs typeface="Gill Sans MT"/>
              </a:rPr>
              <a:t>Java </a:t>
            </a:r>
            <a:r>
              <a:rPr sz="2400" spc="-55" dirty="0">
                <a:solidFill>
                  <a:srgbClr val="444949"/>
                </a:solidFill>
                <a:latin typeface="Gill Sans MT"/>
                <a:cs typeface="Gill Sans MT"/>
              </a:rPr>
              <a:t>with</a:t>
            </a:r>
            <a:r>
              <a:rPr sz="2400" spc="-30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100" dirty="0">
                <a:solidFill>
                  <a:srgbClr val="444949"/>
                </a:solidFill>
                <a:latin typeface="Gill Sans MT"/>
                <a:cs typeface="Gill Sans MT"/>
              </a:rPr>
              <a:t>Tomcat</a:t>
            </a:r>
            <a:endParaRPr sz="2400">
              <a:latin typeface="Gill Sans MT"/>
              <a:cs typeface="Gill Sans MT"/>
            </a:endParaRPr>
          </a:p>
          <a:p>
            <a:pPr marL="698500" lvl="1" indent="-228600">
              <a:lnSpc>
                <a:spcPct val="100000"/>
              </a:lnSpc>
              <a:spcBef>
                <a:spcPts val="215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60" dirty="0">
                <a:solidFill>
                  <a:srgbClr val="444949"/>
                </a:solidFill>
                <a:latin typeface="Gill Sans MT"/>
                <a:cs typeface="Gill Sans MT"/>
              </a:rPr>
              <a:t>.NET </a:t>
            </a:r>
            <a:r>
              <a:rPr sz="2400" spc="-25" dirty="0">
                <a:solidFill>
                  <a:srgbClr val="444949"/>
                </a:solidFill>
                <a:latin typeface="Gill Sans MT"/>
                <a:cs typeface="Gill Sans MT"/>
              </a:rPr>
              <a:t>on </a:t>
            </a:r>
            <a:r>
              <a:rPr sz="2400" spc="-45" dirty="0">
                <a:solidFill>
                  <a:srgbClr val="444949"/>
                </a:solidFill>
                <a:latin typeface="Gill Sans MT"/>
                <a:cs typeface="Gill Sans MT"/>
              </a:rPr>
              <a:t>Windows </a:t>
            </a:r>
            <a:r>
              <a:rPr sz="2400" spc="-35" dirty="0">
                <a:solidFill>
                  <a:srgbClr val="444949"/>
                </a:solidFill>
                <a:latin typeface="Gill Sans MT"/>
                <a:cs typeface="Gill Sans MT"/>
              </a:rPr>
              <a:t>Server </a:t>
            </a:r>
            <a:r>
              <a:rPr sz="2400" spc="-55" dirty="0">
                <a:solidFill>
                  <a:srgbClr val="444949"/>
                </a:solidFill>
                <a:latin typeface="Gill Sans MT"/>
                <a:cs typeface="Gill Sans MT"/>
              </a:rPr>
              <a:t>with</a:t>
            </a:r>
            <a:r>
              <a:rPr sz="2400" spc="-14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60" dirty="0">
                <a:solidFill>
                  <a:srgbClr val="444949"/>
                </a:solidFill>
                <a:latin typeface="Gill Sans MT"/>
                <a:cs typeface="Gill Sans MT"/>
              </a:rPr>
              <a:t>IIS</a:t>
            </a:r>
            <a:endParaRPr sz="2400">
              <a:latin typeface="Gill Sans MT"/>
              <a:cs typeface="Gill Sans MT"/>
            </a:endParaRPr>
          </a:p>
          <a:p>
            <a:pPr marL="698500" lvl="1" indent="-228600">
              <a:lnSpc>
                <a:spcPct val="100000"/>
              </a:lnSpc>
              <a:spcBef>
                <a:spcPts val="219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35" dirty="0">
                <a:solidFill>
                  <a:srgbClr val="444949"/>
                </a:solidFill>
                <a:latin typeface="Gill Sans MT"/>
                <a:cs typeface="Gill Sans MT"/>
              </a:rPr>
              <a:t>Node.js</a:t>
            </a:r>
            <a:endParaRPr sz="2400">
              <a:latin typeface="Gill Sans MT"/>
              <a:cs typeface="Gill Sans MT"/>
            </a:endParaRPr>
          </a:p>
          <a:p>
            <a:pPr marL="698500" lvl="1" indent="-228600">
              <a:lnSpc>
                <a:spcPct val="100000"/>
              </a:lnSpc>
              <a:spcBef>
                <a:spcPts val="215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10" dirty="0">
                <a:solidFill>
                  <a:srgbClr val="444949"/>
                </a:solidFill>
                <a:latin typeface="Gill Sans MT"/>
                <a:cs typeface="Gill Sans MT"/>
              </a:rPr>
              <a:t>PHP</a:t>
            </a:r>
            <a:endParaRPr sz="2400">
              <a:latin typeface="Gill Sans MT"/>
              <a:cs typeface="Gill Sans MT"/>
            </a:endParaRPr>
          </a:p>
          <a:p>
            <a:pPr marL="698500" lvl="1" indent="-228600">
              <a:lnSpc>
                <a:spcPct val="100000"/>
              </a:lnSpc>
              <a:spcBef>
                <a:spcPts val="215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40" dirty="0">
                <a:solidFill>
                  <a:srgbClr val="444949"/>
                </a:solidFill>
                <a:latin typeface="Gill Sans MT"/>
                <a:cs typeface="Gill Sans MT"/>
              </a:rPr>
              <a:t>Python</a:t>
            </a:r>
            <a:endParaRPr sz="2400">
              <a:latin typeface="Gill Sans MT"/>
              <a:cs typeface="Gill Sans MT"/>
            </a:endParaRPr>
          </a:p>
          <a:p>
            <a:pPr marL="698500" lvl="1" indent="-228600">
              <a:lnSpc>
                <a:spcPct val="100000"/>
              </a:lnSpc>
              <a:spcBef>
                <a:spcPts val="215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45" dirty="0">
                <a:solidFill>
                  <a:srgbClr val="444949"/>
                </a:solidFill>
                <a:latin typeface="Gill Sans MT"/>
                <a:cs typeface="Gill Sans MT"/>
              </a:rPr>
              <a:t>Ruby</a:t>
            </a:r>
            <a:endParaRPr sz="2400">
              <a:latin typeface="Gill Sans MT"/>
              <a:cs typeface="Gill Sans MT"/>
            </a:endParaRPr>
          </a:p>
          <a:p>
            <a:pPr marL="698500" lvl="1" indent="-228600">
              <a:lnSpc>
                <a:spcPct val="100000"/>
              </a:lnSpc>
              <a:spcBef>
                <a:spcPts val="195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70" dirty="0">
                <a:solidFill>
                  <a:srgbClr val="444949"/>
                </a:solidFill>
                <a:latin typeface="Gill Sans MT"/>
                <a:cs typeface="Gill Sans MT"/>
              </a:rPr>
              <a:t>Packer</a:t>
            </a:r>
            <a:r>
              <a:rPr sz="2400" spc="-1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60" dirty="0">
                <a:solidFill>
                  <a:srgbClr val="444949"/>
                </a:solidFill>
                <a:latin typeface="Gill Sans MT"/>
                <a:cs typeface="Gill Sans MT"/>
              </a:rPr>
              <a:t>Builder</a:t>
            </a:r>
            <a:endParaRPr sz="2400">
              <a:latin typeface="Gill Sans MT"/>
              <a:cs typeface="Gill Sans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083300" y="1401571"/>
            <a:ext cx="4933315" cy="2882900"/>
          </a:xfrm>
          <a:prstGeom prst="rect">
            <a:avLst/>
          </a:prstGeom>
        </p:spPr>
        <p:txBody>
          <a:bodyPr vert="horz" wrap="square" lIns="0" tIns="40005" rIns="0" bIns="0" rtlCol="0">
            <a:spAutoFit/>
          </a:bodyPr>
          <a:lstStyle/>
          <a:p>
            <a:pPr marL="698500" indent="-228600">
              <a:lnSpc>
                <a:spcPct val="100000"/>
              </a:lnSpc>
              <a:spcBef>
                <a:spcPts val="315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30" dirty="0">
                <a:solidFill>
                  <a:srgbClr val="444949"/>
                </a:solidFill>
                <a:latin typeface="Gill Sans MT"/>
                <a:cs typeface="Gill Sans MT"/>
              </a:rPr>
              <a:t>Single </a:t>
            </a:r>
            <a:r>
              <a:rPr sz="2400" spc="-55" dirty="0">
                <a:solidFill>
                  <a:srgbClr val="444949"/>
                </a:solidFill>
                <a:latin typeface="Gill Sans MT"/>
                <a:cs typeface="Gill Sans MT"/>
              </a:rPr>
              <a:t>Container</a:t>
            </a:r>
            <a:r>
              <a:rPr sz="2400" spc="1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70" dirty="0">
                <a:solidFill>
                  <a:srgbClr val="444949"/>
                </a:solidFill>
                <a:latin typeface="Gill Sans MT"/>
                <a:cs typeface="Gill Sans MT"/>
              </a:rPr>
              <a:t>Docker</a:t>
            </a:r>
            <a:endParaRPr sz="2400">
              <a:latin typeface="Gill Sans MT"/>
              <a:cs typeface="Gill Sans MT"/>
            </a:endParaRPr>
          </a:p>
          <a:p>
            <a:pPr marL="698500" indent="-228600">
              <a:lnSpc>
                <a:spcPct val="100000"/>
              </a:lnSpc>
              <a:spcBef>
                <a:spcPts val="215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55" dirty="0">
                <a:solidFill>
                  <a:srgbClr val="444949"/>
                </a:solidFill>
                <a:latin typeface="Gill Sans MT"/>
                <a:cs typeface="Gill Sans MT"/>
              </a:rPr>
              <a:t>Multicontainer</a:t>
            </a:r>
            <a:r>
              <a:rPr sz="2400" spc="-1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70" dirty="0">
                <a:solidFill>
                  <a:srgbClr val="444949"/>
                </a:solidFill>
                <a:latin typeface="Gill Sans MT"/>
                <a:cs typeface="Gill Sans MT"/>
              </a:rPr>
              <a:t>Docker</a:t>
            </a:r>
            <a:endParaRPr sz="2400">
              <a:latin typeface="Gill Sans MT"/>
              <a:cs typeface="Gill Sans MT"/>
            </a:endParaRPr>
          </a:p>
          <a:p>
            <a:pPr marL="698500" indent="-228600">
              <a:lnSpc>
                <a:spcPct val="100000"/>
              </a:lnSpc>
              <a:spcBef>
                <a:spcPts val="215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50" dirty="0">
                <a:solidFill>
                  <a:srgbClr val="444949"/>
                </a:solidFill>
                <a:latin typeface="Gill Sans MT"/>
                <a:cs typeface="Gill Sans MT"/>
              </a:rPr>
              <a:t>Preconfigured</a:t>
            </a:r>
            <a:r>
              <a:rPr sz="2400" spc="-1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70" dirty="0">
                <a:solidFill>
                  <a:srgbClr val="444949"/>
                </a:solidFill>
                <a:latin typeface="Gill Sans MT"/>
                <a:cs typeface="Gill Sans MT"/>
              </a:rPr>
              <a:t>Docker</a:t>
            </a:r>
            <a:endParaRPr sz="2400">
              <a:latin typeface="Gill Sans MT"/>
              <a:cs typeface="Gill Sans MT"/>
            </a:endParaRPr>
          </a:p>
          <a:p>
            <a:pPr>
              <a:lnSpc>
                <a:spcPct val="100000"/>
              </a:lnSpc>
            </a:pPr>
            <a:endParaRPr sz="2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3550">
              <a:latin typeface="Times New Roman"/>
              <a:cs typeface="Times New Roman"/>
            </a:endParaRPr>
          </a:p>
          <a:p>
            <a:pPr marL="241300" marR="5080" indent="-228600">
              <a:lnSpc>
                <a:spcPts val="3020"/>
              </a:lnSpc>
              <a:spcBef>
                <a:spcPts val="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75" dirty="0">
                <a:solidFill>
                  <a:srgbClr val="444949"/>
                </a:solidFill>
                <a:latin typeface="Gill Sans MT"/>
                <a:cs typeface="Gill Sans MT"/>
              </a:rPr>
              <a:t>If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not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supported, </a:t>
            </a:r>
            <a:r>
              <a:rPr sz="2800" spc="-65" dirty="0">
                <a:solidFill>
                  <a:srgbClr val="444949"/>
                </a:solidFill>
                <a:latin typeface="Gill Sans MT"/>
                <a:cs typeface="Gill Sans MT"/>
              </a:rPr>
              <a:t>you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can </a:t>
            </a:r>
            <a:r>
              <a:rPr sz="2800" spc="-65" dirty="0">
                <a:solidFill>
                  <a:srgbClr val="444949"/>
                </a:solidFill>
                <a:latin typeface="Gill Sans MT"/>
                <a:cs typeface="Gill Sans MT"/>
              </a:rPr>
              <a:t>write  </a:t>
            </a:r>
            <a:r>
              <a:rPr sz="2800" spc="-90" dirty="0">
                <a:solidFill>
                  <a:srgbClr val="444949"/>
                </a:solidFill>
                <a:latin typeface="Gill Sans MT"/>
                <a:cs typeface="Gill Sans MT"/>
              </a:rPr>
              <a:t>your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custom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platform</a:t>
            </a:r>
            <a:r>
              <a:rPr sz="2800" spc="7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10" dirty="0">
                <a:solidFill>
                  <a:srgbClr val="444949"/>
                </a:solidFill>
                <a:latin typeface="Gill Sans MT"/>
                <a:cs typeface="Gill Sans MT"/>
              </a:rPr>
              <a:t>(advanced)</a:t>
            </a:r>
            <a:endParaRPr sz="2800"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8253731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87630" rIns="0" bIns="0" rtlCol="0">
            <a:spAutoFit/>
          </a:bodyPr>
          <a:lstStyle/>
          <a:p>
            <a:pPr marL="12700" marR="5080">
              <a:lnSpc>
                <a:spcPts val="4750"/>
              </a:lnSpc>
              <a:spcBef>
                <a:spcPts val="690"/>
              </a:spcBef>
            </a:pPr>
            <a:r>
              <a:rPr spc="-75" dirty="0"/>
              <a:t>How </a:t>
            </a:r>
            <a:r>
              <a:rPr spc="-100" dirty="0"/>
              <a:t>to </a:t>
            </a:r>
            <a:r>
              <a:rPr spc="10" dirty="0"/>
              <a:t>SSH </a:t>
            </a:r>
            <a:r>
              <a:rPr spc="-95" dirty="0"/>
              <a:t>into </a:t>
            </a:r>
            <a:r>
              <a:rPr spc="-140" dirty="0"/>
              <a:t>your </a:t>
            </a:r>
            <a:r>
              <a:rPr spc="-65" dirty="0"/>
              <a:t>EC2 </a:t>
            </a:r>
            <a:r>
              <a:rPr spc="-85" dirty="0"/>
              <a:t>Instance  </a:t>
            </a:r>
            <a:r>
              <a:rPr spc="-95" dirty="0">
                <a:solidFill>
                  <a:srgbClr val="5091D0"/>
                </a:solidFill>
              </a:rPr>
              <a:t>Linux </a:t>
            </a:r>
            <a:r>
              <a:rPr spc="-5" dirty="0">
                <a:solidFill>
                  <a:srgbClr val="5091D0"/>
                </a:solidFill>
              </a:rPr>
              <a:t>/ </a:t>
            </a:r>
            <a:r>
              <a:rPr spc="-40" dirty="0">
                <a:solidFill>
                  <a:srgbClr val="5091D0"/>
                </a:solidFill>
              </a:rPr>
              <a:t>Mac </a:t>
            </a:r>
            <a:r>
              <a:rPr spc="20" dirty="0">
                <a:solidFill>
                  <a:srgbClr val="5091D0"/>
                </a:solidFill>
              </a:rPr>
              <a:t>OS</a:t>
            </a:r>
            <a:r>
              <a:rPr spc="145" dirty="0">
                <a:solidFill>
                  <a:srgbClr val="5091D0"/>
                </a:solidFill>
              </a:rPr>
              <a:t> </a:t>
            </a:r>
            <a:r>
              <a:rPr spc="-95" dirty="0">
                <a:solidFill>
                  <a:srgbClr val="5091D0"/>
                </a:solidFill>
              </a:rPr>
              <a:t>X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45"/>
              </a:spcBef>
              <a:buFont typeface="Arial"/>
              <a:buChar char="•"/>
              <a:tabLst>
                <a:tab pos="241300" algn="l"/>
              </a:tabLst>
            </a:pPr>
            <a:r>
              <a:rPr spc="-110" dirty="0"/>
              <a:t>We’ll </a:t>
            </a:r>
            <a:r>
              <a:rPr spc="-45" dirty="0"/>
              <a:t>learn how </a:t>
            </a:r>
            <a:r>
              <a:rPr spc="-55" dirty="0"/>
              <a:t>to </a:t>
            </a:r>
            <a:r>
              <a:rPr spc="10" dirty="0"/>
              <a:t>SSH </a:t>
            </a:r>
            <a:r>
              <a:rPr spc="-60" dirty="0"/>
              <a:t>into </a:t>
            </a:r>
            <a:r>
              <a:rPr spc="-95" dirty="0"/>
              <a:t>your </a:t>
            </a:r>
            <a:r>
              <a:rPr spc="-40" dirty="0"/>
              <a:t>EC2 </a:t>
            </a:r>
            <a:r>
              <a:rPr spc="-50" dirty="0"/>
              <a:t>instance using </a:t>
            </a:r>
            <a:r>
              <a:rPr spc="-60" dirty="0">
                <a:solidFill>
                  <a:srgbClr val="5091D0"/>
                </a:solidFill>
              </a:rPr>
              <a:t>Linux </a:t>
            </a:r>
            <a:r>
              <a:rPr dirty="0">
                <a:solidFill>
                  <a:srgbClr val="5091D0"/>
                </a:solidFill>
              </a:rPr>
              <a:t>/</a:t>
            </a:r>
            <a:r>
              <a:rPr spc="495" dirty="0">
                <a:solidFill>
                  <a:srgbClr val="5091D0"/>
                </a:solidFill>
              </a:rPr>
              <a:t> </a:t>
            </a:r>
            <a:r>
              <a:rPr spc="-20" dirty="0">
                <a:solidFill>
                  <a:srgbClr val="5091D0"/>
                </a:solidFill>
              </a:rPr>
              <a:t>Mac</a:t>
            </a:r>
          </a:p>
          <a:p>
            <a:pPr marL="241300" marR="5080" indent="-228600">
              <a:lnSpc>
                <a:spcPts val="3020"/>
              </a:lnSpc>
              <a:spcBef>
                <a:spcPts val="1030"/>
              </a:spcBef>
              <a:buFont typeface="Arial"/>
              <a:buChar char="•"/>
              <a:tabLst>
                <a:tab pos="241300" algn="l"/>
              </a:tabLst>
            </a:pPr>
            <a:r>
              <a:rPr spc="5" dirty="0"/>
              <a:t>SSH </a:t>
            </a:r>
            <a:r>
              <a:rPr spc="-90" dirty="0"/>
              <a:t>is </a:t>
            </a:r>
            <a:r>
              <a:rPr spc="-25" dirty="0"/>
              <a:t>one </a:t>
            </a:r>
            <a:r>
              <a:rPr spc="-35" dirty="0"/>
              <a:t>of </a:t>
            </a:r>
            <a:r>
              <a:rPr spc="-40" dirty="0"/>
              <a:t>the </a:t>
            </a:r>
            <a:r>
              <a:rPr spc="-55" dirty="0"/>
              <a:t>most </a:t>
            </a:r>
            <a:r>
              <a:rPr spc="-30" dirty="0"/>
              <a:t>important </a:t>
            </a:r>
            <a:r>
              <a:rPr spc="-60" dirty="0"/>
              <a:t>function. </a:t>
            </a:r>
            <a:r>
              <a:rPr spc="-105" dirty="0"/>
              <a:t>It </a:t>
            </a:r>
            <a:r>
              <a:rPr spc="-65" dirty="0"/>
              <a:t>allows you </a:t>
            </a:r>
            <a:r>
              <a:rPr spc="-55" dirty="0"/>
              <a:t>to </a:t>
            </a:r>
            <a:r>
              <a:rPr spc="-75" dirty="0"/>
              <a:t>control </a:t>
            </a:r>
            <a:r>
              <a:rPr dirty="0"/>
              <a:t>a  </a:t>
            </a:r>
            <a:r>
              <a:rPr spc="-50" dirty="0"/>
              <a:t>remote </a:t>
            </a:r>
            <a:r>
              <a:rPr spc="-35" dirty="0"/>
              <a:t>machine, </a:t>
            </a:r>
            <a:r>
              <a:rPr spc="-60" dirty="0"/>
              <a:t>all </a:t>
            </a:r>
            <a:r>
              <a:rPr spc="-50" dirty="0"/>
              <a:t>using </a:t>
            </a:r>
            <a:r>
              <a:rPr spc="-35" dirty="0"/>
              <a:t>the </a:t>
            </a:r>
            <a:r>
              <a:rPr spc="-20" dirty="0"/>
              <a:t>command</a:t>
            </a:r>
            <a:r>
              <a:rPr spc="-55" dirty="0"/>
              <a:t> </a:t>
            </a:r>
            <a:r>
              <a:rPr spc="-50" dirty="0"/>
              <a:t>line.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16939" y="4870196"/>
            <a:ext cx="10016490" cy="837565"/>
          </a:xfrm>
          <a:prstGeom prst="rect">
            <a:avLst/>
          </a:prstGeom>
        </p:spPr>
        <p:txBody>
          <a:bodyPr vert="horz" wrap="square" lIns="0" tIns="62230" rIns="0" bIns="0" rtlCol="0">
            <a:spAutoFit/>
          </a:bodyPr>
          <a:lstStyle/>
          <a:p>
            <a:pPr marL="241300" marR="5080" indent="-228600">
              <a:lnSpc>
                <a:spcPts val="3020"/>
              </a:lnSpc>
              <a:spcBef>
                <a:spcPts val="49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14" dirty="0">
                <a:solidFill>
                  <a:srgbClr val="444949"/>
                </a:solidFill>
                <a:latin typeface="Gill Sans MT"/>
                <a:cs typeface="Gill Sans MT"/>
              </a:rPr>
              <a:t>We </a:t>
            </a:r>
            <a:r>
              <a:rPr sz="2800" spc="-75" dirty="0">
                <a:solidFill>
                  <a:srgbClr val="444949"/>
                </a:solidFill>
                <a:latin typeface="Gill Sans MT"/>
                <a:cs typeface="Gill Sans MT"/>
              </a:rPr>
              <a:t>will </a:t>
            </a:r>
            <a:r>
              <a:rPr sz="2800" spc="-35" dirty="0">
                <a:solidFill>
                  <a:srgbClr val="444949"/>
                </a:solidFill>
                <a:latin typeface="Gill Sans MT"/>
                <a:cs typeface="Gill Sans MT"/>
              </a:rPr>
              <a:t>see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how </a:t>
            </a:r>
            <a:r>
              <a:rPr sz="2800" spc="-35" dirty="0">
                <a:solidFill>
                  <a:srgbClr val="444949"/>
                </a:solidFill>
                <a:latin typeface="Gill Sans MT"/>
                <a:cs typeface="Gill Sans MT"/>
              </a:rPr>
              <a:t>we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can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configure </a:t>
            </a:r>
            <a:r>
              <a:rPr sz="2800" dirty="0">
                <a:solidFill>
                  <a:srgbClr val="444949"/>
                </a:solidFill>
                <a:latin typeface="Gill Sans MT"/>
                <a:cs typeface="Gill Sans MT"/>
              </a:rPr>
              <a:t>OpenSSH </a:t>
            </a:r>
            <a:r>
              <a:rPr sz="2800" spc="-35" dirty="0">
                <a:solidFill>
                  <a:srgbClr val="5091D0"/>
                </a:solidFill>
                <a:latin typeface="Gill Sans MT"/>
                <a:cs typeface="Gill Sans MT"/>
              </a:rPr>
              <a:t>~/.ssh/config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to facilitate 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the </a:t>
            </a:r>
            <a:r>
              <a:rPr sz="2800" spc="10" dirty="0">
                <a:solidFill>
                  <a:srgbClr val="444949"/>
                </a:solidFill>
                <a:latin typeface="Gill Sans MT"/>
                <a:cs typeface="Gill Sans MT"/>
              </a:rPr>
              <a:t>SSH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into </a:t>
            </a:r>
            <a:r>
              <a:rPr sz="2800" spc="-80" dirty="0">
                <a:solidFill>
                  <a:srgbClr val="444949"/>
                </a:solidFill>
                <a:latin typeface="Gill Sans MT"/>
                <a:cs typeface="Gill Sans MT"/>
              </a:rPr>
              <a:t>our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EC2</a:t>
            </a:r>
            <a:r>
              <a:rPr sz="2800" spc="10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instances</a:t>
            </a:r>
            <a:endParaRPr sz="2800">
              <a:latin typeface="Gill Sans MT"/>
              <a:cs typeface="Gill Sans MT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533322" y="2916707"/>
            <a:ext cx="2531745" cy="1790064"/>
          </a:xfrm>
          <a:custGeom>
            <a:avLst/>
            <a:gdLst/>
            <a:ahLst/>
            <a:cxnLst/>
            <a:rect l="l" t="t" r="r" b="b"/>
            <a:pathLst>
              <a:path w="2531745" h="1790064">
                <a:moveTo>
                  <a:pt x="0" y="0"/>
                </a:moveTo>
                <a:lnTo>
                  <a:pt x="2531164" y="0"/>
                </a:lnTo>
                <a:lnTo>
                  <a:pt x="2531164" y="1789904"/>
                </a:lnTo>
                <a:lnTo>
                  <a:pt x="0" y="1789904"/>
                </a:lnTo>
                <a:lnTo>
                  <a:pt x="0" y="0"/>
                </a:lnTo>
                <a:close/>
              </a:path>
            </a:pathLst>
          </a:custGeom>
          <a:solidFill>
            <a:srgbClr val="F6980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6533322" y="2916707"/>
            <a:ext cx="2531745" cy="1790064"/>
          </a:xfrm>
          <a:prstGeom prst="rect">
            <a:avLst/>
          </a:prstGeom>
          <a:ln w="12700">
            <a:solidFill>
              <a:srgbClr val="B56E01"/>
            </a:solidFill>
          </a:ln>
        </p:spPr>
        <p:txBody>
          <a:bodyPr vert="horz" wrap="square" lIns="0" tIns="190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5"/>
              </a:spcBef>
            </a:pPr>
            <a:endParaRPr sz="3200">
              <a:latin typeface="Times New Roman"/>
              <a:cs typeface="Times New Roman"/>
            </a:endParaRPr>
          </a:p>
          <a:p>
            <a:pPr marL="661035" marR="654050" algn="ctr">
              <a:lnSpc>
                <a:spcPct val="100000"/>
              </a:lnSpc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EC2</a:t>
            </a:r>
            <a:r>
              <a:rPr sz="1800" spc="-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Machine 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Linux</a:t>
            </a:r>
            <a:endParaRPr sz="1800">
              <a:latin typeface="Calibri"/>
              <a:cs typeface="Calibri"/>
            </a:endParaRPr>
          </a:p>
          <a:p>
            <a:pPr marL="635" algn="ctr">
              <a:lnSpc>
                <a:spcPct val="100000"/>
              </a:lnSpc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Public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IP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645964" y="2979654"/>
            <a:ext cx="364490" cy="1664335"/>
          </a:xfrm>
          <a:prstGeom prst="rect">
            <a:avLst/>
          </a:prstGeom>
          <a:solidFill>
            <a:srgbClr val="FFC000"/>
          </a:solidFill>
          <a:ln w="12700">
            <a:solidFill>
              <a:srgbClr val="BC8C00"/>
            </a:solidFill>
          </a:ln>
        </p:spPr>
        <p:txBody>
          <a:bodyPr vert="vert" wrap="square" lIns="0" tIns="29844" rIns="0" bIns="0" rtlCol="0">
            <a:spAutoFit/>
          </a:bodyPr>
          <a:lstStyle/>
          <a:p>
            <a:pPr marL="208279">
              <a:lnSpc>
                <a:spcPct val="100000"/>
              </a:lnSpc>
              <a:spcBef>
                <a:spcPts val="234"/>
              </a:spcBef>
            </a:pPr>
            <a:r>
              <a:rPr sz="1800" spc="-5" dirty="0">
                <a:latin typeface="Calibri"/>
                <a:cs typeface="Calibri"/>
              </a:rPr>
              <a:t>SSH </a:t>
            </a:r>
            <a:r>
              <a:rPr sz="1800" dirty="0">
                <a:latin typeface="Calibri"/>
                <a:cs typeface="Calibri"/>
              </a:rPr>
              <a:t>– </a:t>
            </a:r>
            <a:r>
              <a:rPr sz="1800" spc="-15" dirty="0">
                <a:latin typeface="Calibri"/>
                <a:cs typeface="Calibri"/>
              </a:rPr>
              <a:t>Port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22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090672" y="2977895"/>
            <a:ext cx="1645920" cy="16459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734321" y="3773125"/>
            <a:ext cx="1911985" cy="76200"/>
          </a:xfrm>
          <a:custGeom>
            <a:avLst/>
            <a:gdLst/>
            <a:ahLst/>
            <a:cxnLst/>
            <a:rect l="l" t="t" r="r" b="b"/>
            <a:pathLst>
              <a:path w="1911984" h="76200">
                <a:moveTo>
                  <a:pt x="1835663" y="0"/>
                </a:moveTo>
                <a:lnTo>
                  <a:pt x="1835463" y="34924"/>
                </a:lnTo>
                <a:lnTo>
                  <a:pt x="1848163" y="34997"/>
                </a:lnTo>
                <a:lnTo>
                  <a:pt x="1848128" y="41347"/>
                </a:lnTo>
                <a:lnTo>
                  <a:pt x="1835426" y="41347"/>
                </a:lnTo>
                <a:lnTo>
                  <a:pt x="1835227" y="76198"/>
                </a:lnTo>
                <a:lnTo>
                  <a:pt x="1905938" y="41347"/>
                </a:lnTo>
                <a:lnTo>
                  <a:pt x="1848128" y="41347"/>
                </a:lnTo>
                <a:lnTo>
                  <a:pt x="1906085" y="41274"/>
                </a:lnTo>
                <a:lnTo>
                  <a:pt x="1911643" y="38535"/>
                </a:lnTo>
                <a:lnTo>
                  <a:pt x="1835663" y="0"/>
                </a:lnTo>
                <a:close/>
              </a:path>
              <a:path w="1911984" h="76200">
                <a:moveTo>
                  <a:pt x="1835463" y="34924"/>
                </a:moveTo>
                <a:lnTo>
                  <a:pt x="1835427" y="41274"/>
                </a:lnTo>
                <a:lnTo>
                  <a:pt x="1848128" y="41347"/>
                </a:lnTo>
                <a:lnTo>
                  <a:pt x="1848163" y="34997"/>
                </a:lnTo>
                <a:lnTo>
                  <a:pt x="1835463" y="34924"/>
                </a:lnTo>
                <a:close/>
              </a:path>
              <a:path w="1911984" h="76200">
                <a:moveTo>
                  <a:pt x="35" y="24436"/>
                </a:moveTo>
                <a:lnTo>
                  <a:pt x="0" y="30786"/>
                </a:lnTo>
                <a:lnTo>
                  <a:pt x="1835427" y="41274"/>
                </a:lnTo>
                <a:lnTo>
                  <a:pt x="1835463" y="34924"/>
                </a:lnTo>
                <a:lnTo>
                  <a:pt x="35" y="24436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5312460" y="3465067"/>
            <a:ext cx="6356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WWW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41892" y="6471592"/>
            <a:ext cx="1276985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37491203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41892" y="6471592"/>
            <a:ext cx="1276985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10589" y="3283711"/>
            <a:ext cx="10295255" cy="1678939"/>
          </a:xfrm>
          <a:prstGeom prst="rect">
            <a:avLst/>
          </a:prstGeom>
        </p:spPr>
        <p:txBody>
          <a:bodyPr vert="horz" wrap="square" lIns="0" tIns="2794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200"/>
              </a:spcBef>
            </a:pPr>
            <a:r>
              <a:rPr sz="6000" spc="30" dirty="0">
                <a:solidFill>
                  <a:srgbClr val="444949"/>
                </a:solidFill>
                <a:latin typeface="Gill Sans MT"/>
                <a:cs typeface="Gill Sans MT"/>
              </a:rPr>
              <a:t>S3 </a:t>
            </a:r>
            <a:r>
              <a:rPr sz="6000" spc="-60" dirty="0">
                <a:solidFill>
                  <a:srgbClr val="444949"/>
                </a:solidFill>
                <a:latin typeface="Gill Sans MT"/>
                <a:cs typeface="Gill Sans MT"/>
              </a:rPr>
              <a:t>Storage </a:t>
            </a:r>
            <a:r>
              <a:rPr sz="6000" spc="-25" dirty="0">
                <a:solidFill>
                  <a:srgbClr val="444949"/>
                </a:solidFill>
                <a:latin typeface="Gill Sans MT"/>
                <a:cs typeface="Gill Sans MT"/>
              </a:rPr>
              <a:t>and </a:t>
            </a:r>
            <a:r>
              <a:rPr sz="6000" spc="-65" dirty="0">
                <a:solidFill>
                  <a:srgbClr val="444949"/>
                </a:solidFill>
                <a:latin typeface="Gill Sans MT"/>
                <a:cs typeface="Gill Sans MT"/>
              </a:rPr>
              <a:t>Data</a:t>
            </a:r>
            <a:r>
              <a:rPr sz="6000" spc="-1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6000" spc="-35" dirty="0">
                <a:solidFill>
                  <a:srgbClr val="444949"/>
                </a:solidFill>
                <a:latin typeface="Gill Sans MT"/>
                <a:cs typeface="Gill Sans MT"/>
              </a:rPr>
              <a:t>Management</a:t>
            </a:r>
            <a:endParaRPr sz="6000">
              <a:latin typeface="Gill Sans MT"/>
              <a:cs typeface="Gill Sans MT"/>
            </a:endParaRPr>
          </a:p>
          <a:p>
            <a:pPr marL="12700">
              <a:lnSpc>
                <a:spcPct val="100000"/>
              </a:lnSpc>
              <a:spcBef>
                <a:spcPts val="840"/>
              </a:spcBef>
            </a:pPr>
            <a:r>
              <a:rPr sz="2400" spc="-30" dirty="0">
                <a:solidFill>
                  <a:srgbClr val="939595"/>
                </a:solidFill>
                <a:latin typeface="Gill Sans MT"/>
                <a:cs typeface="Gill Sans MT"/>
              </a:rPr>
              <a:t>S3,</a:t>
            </a:r>
            <a:r>
              <a:rPr sz="2400" spc="-200" dirty="0">
                <a:solidFill>
                  <a:srgbClr val="939595"/>
                </a:solidFill>
                <a:latin typeface="Gill Sans MT"/>
                <a:cs typeface="Gill Sans MT"/>
              </a:rPr>
              <a:t> </a:t>
            </a:r>
            <a:r>
              <a:rPr sz="2400" spc="-95" dirty="0">
                <a:solidFill>
                  <a:srgbClr val="939595"/>
                </a:solidFill>
                <a:latin typeface="Gill Sans MT"/>
                <a:cs typeface="Gill Sans MT"/>
              </a:rPr>
              <a:t>Glacier,</a:t>
            </a:r>
            <a:r>
              <a:rPr sz="2400" spc="-340" dirty="0">
                <a:solidFill>
                  <a:srgbClr val="939595"/>
                </a:solidFill>
                <a:latin typeface="Gill Sans MT"/>
                <a:cs typeface="Gill Sans MT"/>
              </a:rPr>
              <a:t> </a:t>
            </a:r>
            <a:r>
              <a:rPr sz="2400" spc="-35" dirty="0">
                <a:solidFill>
                  <a:srgbClr val="939595"/>
                </a:solidFill>
                <a:latin typeface="Gill Sans MT"/>
                <a:cs typeface="Gill Sans MT"/>
              </a:rPr>
              <a:t>Athena,</a:t>
            </a:r>
            <a:r>
              <a:rPr sz="2400" spc="-200" dirty="0">
                <a:solidFill>
                  <a:srgbClr val="939595"/>
                </a:solidFill>
                <a:latin typeface="Gill Sans MT"/>
                <a:cs typeface="Gill Sans MT"/>
              </a:rPr>
              <a:t> </a:t>
            </a:r>
            <a:r>
              <a:rPr sz="2400" spc="-40" dirty="0">
                <a:solidFill>
                  <a:srgbClr val="939595"/>
                </a:solidFill>
                <a:latin typeface="Gill Sans MT"/>
                <a:cs typeface="Gill Sans MT"/>
              </a:rPr>
              <a:t>Snowball,</a:t>
            </a:r>
            <a:r>
              <a:rPr sz="2400" spc="-200" dirty="0">
                <a:solidFill>
                  <a:srgbClr val="939595"/>
                </a:solidFill>
                <a:latin typeface="Gill Sans MT"/>
                <a:cs typeface="Gill Sans MT"/>
              </a:rPr>
              <a:t> </a:t>
            </a:r>
            <a:r>
              <a:rPr sz="2400" spc="-30" dirty="0">
                <a:solidFill>
                  <a:srgbClr val="939595"/>
                </a:solidFill>
                <a:latin typeface="Gill Sans MT"/>
                <a:cs typeface="Gill Sans MT"/>
              </a:rPr>
              <a:t>Snowball</a:t>
            </a:r>
            <a:r>
              <a:rPr sz="2400" spc="-10" dirty="0">
                <a:solidFill>
                  <a:srgbClr val="939595"/>
                </a:solidFill>
                <a:latin typeface="Gill Sans MT"/>
                <a:cs typeface="Gill Sans MT"/>
              </a:rPr>
              <a:t> Edge</a:t>
            </a:r>
            <a:r>
              <a:rPr sz="2400" spc="-5" dirty="0">
                <a:solidFill>
                  <a:srgbClr val="939595"/>
                </a:solidFill>
                <a:latin typeface="Gill Sans MT"/>
                <a:cs typeface="Gill Sans MT"/>
              </a:rPr>
              <a:t> </a:t>
            </a:r>
            <a:r>
              <a:rPr sz="2400" spc="-10" dirty="0">
                <a:solidFill>
                  <a:srgbClr val="939595"/>
                </a:solidFill>
                <a:latin typeface="Gill Sans MT"/>
                <a:cs typeface="Gill Sans MT"/>
              </a:rPr>
              <a:t>and</a:t>
            </a:r>
            <a:r>
              <a:rPr sz="2400" spc="-5" dirty="0">
                <a:solidFill>
                  <a:srgbClr val="939595"/>
                </a:solidFill>
                <a:latin typeface="Gill Sans MT"/>
                <a:cs typeface="Gill Sans MT"/>
              </a:rPr>
              <a:t> </a:t>
            </a:r>
            <a:r>
              <a:rPr sz="2400" spc="-25" dirty="0">
                <a:solidFill>
                  <a:srgbClr val="939595"/>
                </a:solidFill>
                <a:latin typeface="Gill Sans MT"/>
                <a:cs typeface="Gill Sans MT"/>
              </a:rPr>
              <a:t>Storage</a:t>
            </a:r>
            <a:r>
              <a:rPr sz="2400" spc="-5" dirty="0">
                <a:solidFill>
                  <a:srgbClr val="939595"/>
                </a:solidFill>
                <a:latin typeface="Gill Sans MT"/>
                <a:cs typeface="Gill Sans MT"/>
              </a:rPr>
              <a:t> </a:t>
            </a:r>
            <a:r>
              <a:rPr sz="2400" spc="-40" dirty="0">
                <a:solidFill>
                  <a:srgbClr val="939595"/>
                </a:solidFill>
                <a:latin typeface="Gill Sans MT"/>
                <a:cs typeface="Gill Sans MT"/>
              </a:rPr>
              <a:t>Gateway</a:t>
            </a:r>
            <a:endParaRPr sz="2400"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695901888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41892" y="6471592"/>
            <a:ext cx="1276985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374395"/>
            <a:ext cx="2334895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20" dirty="0"/>
              <a:t>S3</a:t>
            </a:r>
            <a:r>
              <a:rPr spc="-60" dirty="0"/>
              <a:t> </a:t>
            </a:r>
            <a:r>
              <a:rPr spc="-65" dirty="0"/>
              <a:t>Section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16939" y="1338783"/>
            <a:ext cx="7305675" cy="3911600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4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80" dirty="0">
                <a:solidFill>
                  <a:srgbClr val="444949"/>
                </a:solidFill>
                <a:latin typeface="Gill Sans MT"/>
                <a:cs typeface="Gill Sans MT"/>
              </a:rPr>
              <a:t>Two</a:t>
            </a:r>
            <a:r>
              <a:rPr sz="2800" spc="-2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parts: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5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1</a:t>
            </a:r>
            <a:r>
              <a:rPr sz="2775" spc="-60" baseline="25525" dirty="0">
                <a:solidFill>
                  <a:srgbClr val="444949"/>
                </a:solidFill>
                <a:latin typeface="Gill Sans MT"/>
                <a:cs typeface="Gill Sans MT"/>
              </a:rPr>
              <a:t>st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part: </a:t>
            </a:r>
            <a:r>
              <a:rPr sz="2800" spc="15" dirty="0">
                <a:solidFill>
                  <a:srgbClr val="444949"/>
                </a:solidFill>
                <a:latin typeface="Gill Sans MT"/>
                <a:cs typeface="Gill Sans MT"/>
              </a:rPr>
              <a:t>S3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Fundamentals (from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developer</a:t>
            </a:r>
            <a:r>
              <a:rPr sz="2800" spc="-31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course)</a:t>
            </a:r>
            <a:endParaRPr sz="2800">
              <a:latin typeface="Gill Sans MT"/>
              <a:cs typeface="Gill Sans MT"/>
            </a:endParaRPr>
          </a:p>
          <a:p>
            <a:pPr marL="698500" lvl="1" indent="-228600">
              <a:lnSpc>
                <a:spcPct val="100000"/>
              </a:lnSpc>
              <a:spcBef>
                <a:spcPts val="229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65" dirty="0">
                <a:solidFill>
                  <a:srgbClr val="444949"/>
                </a:solidFill>
                <a:latin typeface="Gill Sans MT"/>
                <a:cs typeface="Gill Sans MT"/>
              </a:rPr>
              <a:t>Bucket </a:t>
            </a:r>
            <a:r>
              <a:rPr sz="2400" spc="-25" dirty="0">
                <a:solidFill>
                  <a:srgbClr val="444949"/>
                </a:solidFill>
                <a:latin typeface="Gill Sans MT"/>
                <a:cs typeface="Gill Sans MT"/>
              </a:rPr>
              <a:t>&amp;</a:t>
            </a:r>
            <a:r>
              <a:rPr sz="2400" spc="4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40" dirty="0">
                <a:solidFill>
                  <a:srgbClr val="444949"/>
                </a:solidFill>
                <a:latin typeface="Gill Sans MT"/>
                <a:cs typeface="Gill Sans MT"/>
              </a:rPr>
              <a:t>Objects</a:t>
            </a:r>
            <a:endParaRPr sz="2400">
              <a:latin typeface="Gill Sans MT"/>
              <a:cs typeface="Gill Sans MT"/>
            </a:endParaRPr>
          </a:p>
          <a:p>
            <a:pPr marL="698500" lvl="1" indent="-228600">
              <a:lnSpc>
                <a:spcPct val="100000"/>
              </a:lnSpc>
              <a:spcBef>
                <a:spcPts val="215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55" dirty="0">
                <a:solidFill>
                  <a:srgbClr val="444949"/>
                </a:solidFill>
                <a:latin typeface="Gill Sans MT"/>
                <a:cs typeface="Gill Sans MT"/>
              </a:rPr>
              <a:t>Versioning</a:t>
            </a:r>
            <a:endParaRPr sz="2400">
              <a:latin typeface="Gill Sans MT"/>
              <a:cs typeface="Gill Sans MT"/>
            </a:endParaRPr>
          </a:p>
          <a:p>
            <a:pPr marL="698500" lvl="1" indent="-228600">
              <a:lnSpc>
                <a:spcPct val="100000"/>
              </a:lnSpc>
              <a:spcBef>
                <a:spcPts val="215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50" dirty="0">
                <a:solidFill>
                  <a:srgbClr val="444949"/>
                </a:solidFill>
                <a:latin typeface="Gill Sans MT"/>
                <a:cs typeface="Gill Sans MT"/>
              </a:rPr>
              <a:t>Security </a:t>
            </a:r>
            <a:r>
              <a:rPr sz="2400" dirty="0">
                <a:solidFill>
                  <a:srgbClr val="444949"/>
                </a:solidFill>
                <a:latin typeface="Gill Sans MT"/>
                <a:cs typeface="Gill Sans MT"/>
              </a:rPr>
              <a:t>– </a:t>
            </a:r>
            <a:r>
              <a:rPr sz="2400" spc="-35" dirty="0">
                <a:solidFill>
                  <a:srgbClr val="444949"/>
                </a:solidFill>
                <a:latin typeface="Gill Sans MT"/>
                <a:cs typeface="Gill Sans MT"/>
              </a:rPr>
              <a:t>Encryption </a:t>
            </a:r>
            <a:r>
              <a:rPr sz="2400" spc="-25" dirty="0">
                <a:solidFill>
                  <a:srgbClr val="444949"/>
                </a:solidFill>
                <a:latin typeface="Gill Sans MT"/>
                <a:cs typeface="Gill Sans MT"/>
              </a:rPr>
              <a:t>&amp; </a:t>
            </a:r>
            <a:r>
              <a:rPr sz="2400" spc="-65" dirty="0">
                <a:solidFill>
                  <a:srgbClr val="444949"/>
                </a:solidFill>
                <a:latin typeface="Gill Sans MT"/>
                <a:cs typeface="Gill Sans MT"/>
              </a:rPr>
              <a:t>Bucket</a:t>
            </a:r>
            <a:r>
              <a:rPr sz="2400" spc="6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65" dirty="0">
                <a:solidFill>
                  <a:srgbClr val="444949"/>
                </a:solidFill>
                <a:latin typeface="Gill Sans MT"/>
                <a:cs typeface="Gill Sans MT"/>
              </a:rPr>
              <a:t>Policies</a:t>
            </a:r>
            <a:endParaRPr sz="2400">
              <a:latin typeface="Gill Sans MT"/>
              <a:cs typeface="Gill Sans MT"/>
            </a:endParaRPr>
          </a:p>
          <a:p>
            <a:pPr marL="698500" lvl="1" indent="-228600">
              <a:lnSpc>
                <a:spcPct val="100000"/>
              </a:lnSpc>
              <a:spcBef>
                <a:spcPts val="219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60" dirty="0">
                <a:solidFill>
                  <a:srgbClr val="444949"/>
                </a:solidFill>
                <a:latin typeface="Gill Sans MT"/>
                <a:cs typeface="Gill Sans MT"/>
              </a:rPr>
              <a:t>Websites</a:t>
            </a:r>
            <a:endParaRPr sz="2400">
              <a:latin typeface="Gill Sans MT"/>
              <a:cs typeface="Gill Sans MT"/>
            </a:endParaRPr>
          </a:p>
          <a:p>
            <a:pPr marL="698500" lvl="1" indent="-228600">
              <a:lnSpc>
                <a:spcPct val="100000"/>
              </a:lnSpc>
              <a:spcBef>
                <a:spcPts val="215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35" dirty="0">
                <a:solidFill>
                  <a:srgbClr val="444949"/>
                </a:solidFill>
                <a:latin typeface="Gill Sans MT"/>
                <a:cs typeface="Gill Sans MT"/>
              </a:rPr>
              <a:t>CORS</a:t>
            </a:r>
            <a:endParaRPr sz="2400">
              <a:latin typeface="Gill Sans MT"/>
              <a:cs typeface="Gill Sans MT"/>
            </a:endParaRPr>
          </a:p>
          <a:p>
            <a:pPr marL="698500" lvl="1" indent="-228600">
              <a:lnSpc>
                <a:spcPct val="100000"/>
              </a:lnSpc>
              <a:spcBef>
                <a:spcPts val="215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55" dirty="0">
                <a:solidFill>
                  <a:srgbClr val="444949"/>
                </a:solidFill>
                <a:latin typeface="Gill Sans MT"/>
                <a:cs typeface="Gill Sans MT"/>
              </a:rPr>
              <a:t>Consistency</a:t>
            </a:r>
            <a:r>
              <a:rPr sz="2400" spc="-6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20" dirty="0">
                <a:solidFill>
                  <a:srgbClr val="444949"/>
                </a:solidFill>
                <a:latin typeface="Gill Sans MT"/>
                <a:cs typeface="Gill Sans MT"/>
              </a:rPr>
              <a:t>Model</a:t>
            </a:r>
            <a:endParaRPr sz="24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3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444949"/>
                </a:solidFill>
                <a:latin typeface="Gill Sans MT"/>
                <a:cs typeface="Gill Sans MT"/>
              </a:rPr>
              <a:t>2</a:t>
            </a:r>
            <a:r>
              <a:rPr sz="2775" spc="-7" baseline="25525" dirty="0">
                <a:solidFill>
                  <a:srgbClr val="444949"/>
                </a:solidFill>
                <a:latin typeface="Gill Sans MT"/>
                <a:cs typeface="Gill Sans MT"/>
              </a:rPr>
              <a:t>nd 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part: </a:t>
            </a:r>
            <a:r>
              <a:rPr sz="2800" spc="15" dirty="0">
                <a:solidFill>
                  <a:srgbClr val="444949"/>
                </a:solidFill>
                <a:latin typeface="Gill Sans MT"/>
                <a:cs typeface="Gill Sans MT"/>
              </a:rPr>
              <a:t>S3 </a:t>
            </a:r>
            <a:r>
              <a:rPr sz="2800" spc="-90" dirty="0">
                <a:solidFill>
                  <a:srgbClr val="444949"/>
                </a:solidFill>
                <a:latin typeface="Gill Sans MT"/>
                <a:cs typeface="Gill Sans MT"/>
              </a:rPr>
              <a:t>for</a:t>
            </a:r>
            <a:r>
              <a:rPr sz="2800" spc="-52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35" dirty="0">
                <a:solidFill>
                  <a:srgbClr val="444949"/>
                </a:solidFill>
                <a:latin typeface="Gill Sans MT"/>
                <a:cs typeface="Gill Sans MT"/>
              </a:rPr>
              <a:t>SysOps</a:t>
            </a:r>
            <a:endParaRPr sz="2800"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2481345553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1892" y="6464300"/>
            <a:ext cx="127698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16939" y="374395"/>
            <a:ext cx="4474210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65" dirty="0"/>
              <a:t>Section</a:t>
            </a:r>
            <a:r>
              <a:rPr spc="-30" dirty="0"/>
              <a:t> </a:t>
            </a:r>
            <a:r>
              <a:rPr spc="-100" dirty="0"/>
              <a:t>introduction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16939" y="1338783"/>
            <a:ext cx="8415020" cy="4109720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4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Amazon </a:t>
            </a:r>
            <a:r>
              <a:rPr sz="2800" spc="10" dirty="0">
                <a:solidFill>
                  <a:srgbClr val="444949"/>
                </a:solidFill>
                <a:latin typeface="Gill Sans MT"/>
                <a:cs typeface="Gill Sans MT"/>
              </a:rPr>
              <a:t>S3 </a:t>
            </a:r>
            <a:r>
              <a:rPr sz="2800" spc="-90" dirty="0">
                <a:solidFill>
                  <a:srgbClr val="444949"/>
                </a:solidFill>
                <a:latin typeface="Gill Sans MT"/>
                <a:cs typeface="Gill Sans MT"/>
              </a:rPr>
              <a:t>is </a:t>
            </a:r>
            <a:r>
              <a:rPr sz="2800" spc="-25" dirty="0">
                <a:solidFill>
                  <a:srgbClr val="444949"/>
                </a:solidFill>
                <a:latin typeface="Gill Sans MT"/>
                <a:cs typeface="Gill Sans MT"/>
              </a:rPr>
              <a:t>one </a:t>
            </a:r>
            <a:r>
              <a:rPr sz="2800" spc="-35" dirty="0">
                <a:solidFill>
                  <a:srgbClr val="444949"/>
                </a:solidFill>
                <a:latin typeface="Gill Sans MT"/>
                <a:cs typeface="Gill Sans MT"/>
              </a:rPr>
              <a:t>of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the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main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building </a:t>
            </a:r>
            <a:r>
              <a:rPr sz="2800" spc="-75" dirty="0">
                <a:solidFill>
                  <a:srgbClr val="444949"/>
                </a:solidFill>
                <a:latin typeface="Gill Sans MT"/>
                <a:cs typeface="Gill Sans MT"/>
              </a:rPr>
              <a:t>blocks </a:t>
            </a:r>
            <a:r>
              <a:rPr sz="2800" spc="-35" dirty="0">
                <a:solidFill>
                  <a:srgbClr val="444949"/>
                </a:solidFill>
                <a:latin typeface="Gill Sans MT"/>
                <a:cs typeface="Gill Sans MT"/>
              </a:rPr>
              <a:t>of</a:t>
            </a:r>
            <a:r>
              <a:rPr sz="2800" spc="12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AWS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5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30" dirty="0">
                <a:solidFill>
                  <a:srgbClr val="444949"/>
                </a:solidFill>
                <a:latin typeface="Gill Sans MT"/>
                <a:cs typeface="Gill Sans MT"/>
              </a:rPr>
              <a:t>It’s </a:t>
            </a:r>
            <a:r>
              <a:rPr sz="2800" spc="-35" dirty="0">
                <a:solidFill>
                  <a:srgbClr val="444949"/>
                </a:solidFill>
                <a:latin typeface="Gill Sans MT"/>
                <a:cs typeface="Gill Sans MT"/>
              </a:rPr>
              <a:t>advertised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as </a:t>
            </a:r>
            <a:r>
              <a:rPr sz="2800" spc="-70" dirty="0">
                <a:solidFill>
                  <a:srgbClr val="444949"/>
                </a:solidFill>
                <a:latin typeface="Gill Sans MT"/>
                <a:cs typeface="Gill Sans MT"/>
              </a:rPr>
              <a:t>”infinitely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scaling”</a:t>
            </a:r>
            <a:r>
              <a:rPr sz="2800" spc="-1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storage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7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30" dirty="0">
                <a:solidFill>
                  <a:srgbClr val="444949"/>
                </a:solidFill>
                <a:latin typeface="Gill Sans MT"/>
                <a:cs typeface="Gill Sans MT"/>
              </a:rPr>
              <a:t>It’s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widely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popular </a:t>
            </a:r>
            <a:r>
              <a:rPr sz="2800" spc="-10" dirty="0">
                <a:solidFill>
                  <a:srgbClr val="444949"/>
                </a:solidFill>
                <a:latin typeface="Gill Sans MT"/>
                <a:cs typeface="Gill Sans MT"/>
              </a:rPr>
              <a:t>and </a:t>
            </a:r>
            <a:r>
              <a:rPr sz="2800" spc="-35" dirty="0">
                <a:solidFill>
                  <a:srgbClr val="444949"/>
                </a:solidFill>
                <a:latin typeface="Gill Sans MT"/>
                <a:cs typeface="Gill Sans MT"/>
              </a:rPr>
              <a:t>deserves </a:t>
            </a:r>
            <a:r>
              <a:rPr sz="2800" spc="-90" dirty="0">
                <a:solidFill>
                  <a:srgbClr val="444949"/>
                </a:solidFill>
                <a:latin typeface="Gill Sans MT"/>
                <a:cs typeface="Gill Sans MT"/>
              </a:rPr>
              <a:t>its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own</a:t>
            </a:r>
            <a:r>
              <a:rPr sz="2800" spc="29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section</a:t>
            </a:r>
            <a:endParaRPr sz="2800">
              <a:latin typeface="Gill Sans MT"/>
              <a:cs typeface="Gill Sans MT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Clr>
                <a:srgbClr val="444949"/>
              </a:buClr>
              <a:buFont typeface="Arial"/>
              <a:buChar char="•"/>
            </a:pPr>
            <a:endParaRPr sz="405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Many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websites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use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AWS </a:t>
            </a:r>
            <a:r>
              <a:rPr sz="2800" spc="10" dirty="0">
                <a:solidFill>
                  <a:srgbClr val="444949"/>
                </a:solidFill>
                <a:latin typeface="Gill Sans MT"/>
                <a:cs typeface="Gill Sans MT"/>
              </a:rPr>
              <a:t>S3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as </a:t>
            </a:r>
            <a:r>
              <a:rPr sz="2800" dirty="0">
                <a:solidFill>
                  <a:srgbClr val="444949"/>
                </a:solidFill>
                <a:latin typeface="Gill Sans MT"/>
                <a:cs typeface="Gill Sans MT"/>
              </a:rPr>
              <a:t>a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backbone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7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Many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AWS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services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uses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AWS </a:t>
            </a:r>
            <a:r>
              <a:rPr sz="2800" spc="10" dirty="0">
                <a:solidFill>
                  <a:srgbClr val="444949"/>
                </a:solidFill>
                <a:latin typeface="Gill Sans MT"/>
                <a:cs typeface="Gill Sans MT"/>
              </a:rPr>
              <a:t>S3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as </a:t>
            </a:r>
            <a:r>
              <a:rPr sz="2800" spc="-10" dirty="0">
                <a:solidFill>
                  <a:srgbClr val="444949"/>
                </a:solidFill>
                <a:latin typeface="Gill Sans MT"/>
                <a:cs typeface="Gill Sans MT"/>
              </a:rPr>
              <a:t>an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integration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as</a:t>
            </a:r>
            <a:r>
              <a:rPr sz="2800" spc="-15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65" dirty="0">
                <a:solidFill>
                  <a:srgbClr val="444949"/>
                </a:solidFill>
                <a:latin typeface="Gill Sans MT"/>
                <a:cs typeface="Gill Sans MT"/>
              </a:rPr>
              <a:t>well</a:t>
            </a:r>
            <a:endParaRPr sz="2800">
              <a:latin typeface="Gill Sans MT"/>
              <a:cs typeface="Gill Sans MT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Clr>
                <a:srgbClr val="444949"/>
              </a:buClr>
              <a:buFont typeface="Arial"/>
              <a:buChar char="•"/>
            </a:pPr>
            <a:endParaRPr sz="405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10" dirty="0">
                <a:solidFill>
                  <a:srgbClr val="444949"/>
                </a:solidFill>
                <a:latin typeface="Gill Sans MT"/>
                <a:cs typeface="Gill Sans MT"/>
              </a:rPr>
              <a:t>We’ll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have </a:t>
            </a:r>
            <a:r>
              <a:rPr sz="2800" dirty="0">
                <a:solidFill>
                  <a:srgbClr val="444949"/>
                </a:solidFill>
                <a:latin typeface="Gill Sans MT"/>
                <a:cs typeface="Gill Sans MT"/>
              </a:rPr>
              <a:t>a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step-by-step </a:t>
            </a:r>
            <a:r>
              <a:rPr sz="2800" spc="-35" dirty="0">
                <a:solidFill>
                  <a:srgbClr val="444949"/>
                </a:solidFill>
                <a:latin typeface="Gill Sans MT"/>
                <a:cs typeface="Gill Sans MT"/>
              </a:rPr>
              <a:t>approach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to</a:t>
            </a:r>
            <a:r>
              <a:rPr sz="2800" spc="15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15" dirty="0">
                <a:solidFill>
                  <a:srgbClr val="444949"/>
                </a:solidFill>
                <a:latin typeface="Gill Sans MT"/>
                <a:cs typeface="Gill Sans MT"/>
              </a:rPr>
              <a:t>S3</a:t>
            </a:r>
            <a:endParaRPr sz="2800">
              <a:latin typeface="Gill Sans MT"/>
              <a:cs typeface="Gill Sans MT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9808464" y="377952"/>
            <a:ext cx="1548383" cy="18592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16353250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1892" y="6464300"/>
            <a:ext cx="127698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16939" y="374395"/>
            <a:ext cx="6408420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80" dirty="0"/>
              <a:t>AWS </a:t>
            </a:r>
            <a:r>
              <a:rPr spc="20" dirty="0"/>
              <a:t>S3 </a:t>
            </a:r>
            <a:r>
              <a:rPr spc="-45" dirty="0"/>
              <a:t>Overview </a:t>
            </a:r>
            <a:r>
              <a:rPr spc="-50" dirty="0"/>
              <a:t>-</a:t>
            </a:r>
            <a:r>
              <a:rPr spc="60" dirty="0"/>
              <a:t> </a:t>
            </a:r>
            <a:r>
              <a:rPr spc="-120" dirty="0"/>
              <a:t>Buckets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16938" y="1716735"/>
            <a:ext cx="10534015" cy="4032885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4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Amazon </a:t>
            </a:r>
            <a:r>
              <a:rPr sz="2800" spc="10" dirty="0">
                <a:solidFill>
                  <a:srgbClr val="444949"/>
                </a:solidFill>
                <a:latin typeface="Gill Sans MT"/>
                <a:cs typeface="Gill Sans MT"/>
              </a:rPr>
              <a:t>S3 </a:t>
            </a:r>
            <a:r>
              <a:rPr sz="2800" spc="-65" dirty="0">
                <a:solidFill>
                  <a:srgbClr val="444949"/>
                </a:solidFill>
                <a:latin typeface="Gill Sans MT"/>
                <a:cs typeface="Gill Sans MT"/>
              </a:rPr>
              <a:t>allows </a:t>
            </a:r>
            <a:r>
              <a:rPr sz="2800" spc="-15" dirty="0">
                <a:solidFill>
                  <a:srgbClr val="444949"/>
                </a:solidFill>
                <a:latin typeface="Gill Sans MT"/>
                <a:cs typeface="Gill Sans MT"/>
              </a:rPr>
              <a:t>people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2800" spc="-80" dirty="0">
                <a:solidFill>
                  <a:srgbClr val="444949"/>
                </a:solidFill>
                <a:latin typeface="Gill Sans MT"/>
                <a:cs typeface="Gill Sans MT"/>
              </a:rPr>
              <a:t>store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objects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(files)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in </a:t>
            </a:r>
            <a:r>
              <a:rPr sz="2800" spc="-70" dirty="0">
                <a:solidFill>
                  <a:srgbClr val="444949"/>
                </a:solidFill>
                <a:latin typeface="Gill Sans MT"/>
                <a:cs typeface="Gill Sans MT"/>
              </a:rPr>
              <a:t>“buckets”</a:t>
            </a:r>
            <a:r>
              <a:rPr sz="2800" spc="-20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(directories)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5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80" dirty="0">
                <a:solidFill>
                  <a:srgbClr val="444949"/>
                </a:solidFill>
                <a:latin typeface="Gill Sans MT"/>
                <a:cs typeface="Gill Sans MT"/>
              </a:rPr>
              <a:t>Buckets </a:t>
            </a:r>
            <a:r>
              <a:rPr sz="2800" spc="-65" dirty="0">
                <a:solidFill>
                  <a:srgbClr val="444949"/>
                </a:solidFill>
                <a:latin typeface="Gill Sans MT"/>
                <a:cs typeface="Gill Sans MT"/>
              </a:rPr>
              <a:t>must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have </a:t>
            </a:r>
            <a:r>
              <a:rPr sz="2800" dirty="0">
                <a:solidFill>
                  <a:srgbClr val="444949"/>
                </a:solidFill>
                <a:latin typeface="Gill Sans MT"/>
                <a:cs typeface="Gill Sans MT"/>
              </a:rPr>
              <a:t>a </a:t>
            </a:r>
            <a:r>
              <a:rPr sz="4125" spc="-37" baseline="1010" dirty="0">
                <a:solidFill>
                  <a:srgbClr val="444949"/>
                </a:solidFill>
                <a:latin typeface="Gill Sans MT"/>
                <a:cs typeface="Gill Sans MT"/>
              </a:rPr>
              <a:t>globally </a:t>
            </a:r>
            <a:r>
              <a:rPr sz="4125" spc="-7" baseline="1010" dirty="0">
                <a:solidFill>
                  <a:srgbClr val="444949"/>
                </a:solidFill>
                <a:latin typeface="Gill Sans MT"/>
                <a:cs typeface="Gill Sans MT"/>
              </a:rPr>
              <a:t>unique</a:t>
            </a:r>
            <a:r>
              <a:rPr sz="4125" spc="277" baseline="101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4125" spc="30" baseline="1010" dirty="0">
                <a:solidFill>
                  <a:srgbClr val="444949"/>
                </a:solidFill>
                <a:latin typeface="Gill Sans MT"/>
                <a:cs typeface="Gill Sans MT"/>
              </a:rPr>
              <a:t>name</a:t>
            </a:r>
            <a:endParaRPr sz="4125" baseline="101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7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80" dirty="0">
                <a:solidFill>
                  <a:srgbClr val="444949"/>
                </a:solidFill>
                <a:latin typeface="Gill Sans MT"/>
                <a:cs typeface="Gill Sans MT"/>
              </a:rPr>
              <a:t>Buckets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are </a:t>
            </a:r>
            <a:r>
              <a:rPr sz="2800" spc="-35" dirty="0">
                <a:solidFill>
                  <a:srgbClr val="444949"/>
                </a:solidFill>
                <a:latin typeface="Gill Sans MT"/>
                <a:cs typeface="Gill Sans MT"/>
              </a:rPr>
              <a:t>defined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at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the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region</a:t>
            </a:r>
            <a:r>
              <a:rPr sz="2800" spc="19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level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7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25" dirty="0">
                <a:solidFill>
                  <a:srgbClr val="444949"/>
                </a:solidFill>
                <a:latin typeface="Gill Sans MT"/>
                <a:cs typeface="Gill Sans MT"/>
              </a:rPr>
              <a:t>Naming</a:t>
            </a:r>
            <a:r>
              <a:rPr sz="2800" spc="-1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convention</a:t>
            </a:r>
            <a:endParaRPr sz="2800">
              <a:latin typeface="Gill Sans MT"/>
              <a:cs typeface="Gill Sans MT"/>
            </a:endParaRPr>
          </a:p>
          <a:p>
            <a:pPr marL="698500" lvl="1" indent="-228600">
              <a:lnSpc>
                <a:spcPct val="100000"/>
              </a:lnSpc>
              <a:spcBef>
                <a:spcPts val="235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30" dirty="0">
                <a:solidFill>
                  <a:srgbClr val="444949"/>
                </a:solidFill>
                <a:latin typeface="Gill Sans MT"/>
                <a:cs typeface="Gill Sans MT"/>
              </a:rPr>
              <a:t>No</a:t>
            </a:r>
            <a:r>
              <a:rPr sz="2400" spc="-1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35" dirty="0">
                <a:solidFill>
                  <a:srgbClr val="444949"/>
                </a:solidFill>
                <a:latin typeface="Gill Sans MT"/>
                <a:cs typeface="Gill Sans MT"/>
              </a:rPr>
              <a:t>uppercase</a:t>
            </a:r>
            <a:endParaRPr sz="2400">
              <a:latin typeface="Gill Sans MT"/>
              <a:cs typeface="Gill Sans MT"/>
            </a:endParaRPr>
          </a:p>
          <a:p>
            <a:pPr marL="698500" lvl="1" indent="-228600">
              <a:lnSpc>
                <a:spcPct val="100000"/>
              </a:lnSpc>
              <a:spcBef>
                <a:spcPts val="215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30" dirty="0">
                <a:solidFill>
                  <a:srgbClr val="444949"/>
                </a:solidFill>
                <a:latin typeface="Gill Sans MT"/>
                <a:cs typeface="Gill Sans MT"/>
              </a:rPr>
              <a:t>No</a:t>
            </a:r>
            <a:r>
              <a:rPr sz="2400" spc="-1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45" dirty="0">
                <a:solidFill>
                  <a:srgbClr val="444949"/>
                </a:solidFill>
                <a:latin typeface="Gill Sans MT"/>
                <a:cs typeface="Gill Sans MT"/>
              </a:rPr>
              <a:t>underscore</a:t>
            </a:r>
            <a:endParaRPr sz="2400">
              <a:latin typeface="Gill Sans MT"/>
              <a:cs typeface="Gill Sans MT"/>
            </a:endParaRPr>
          </a:p>
          <a:p>
            <a:pPr marL="698500" lvl="1" indent="-228600">
              <a:lnSpc>
                <a:spcPct val="100000"/>
              </a:lnSpc>
              <a:spcBef>
                <a:spcPts val="190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10" dirty="0">
                <a:solidFill>
                  <a:srgbClr val="444949"/>
                </a:solidFill>
                <a:latin typeface="Gill Sans MT"/>
                <a:cs typeface="Gill Sans MT"/>
              </a:rPr>
              <a:t>3-63 </a:t>
            </a:r>
            <a:r>
              <a:rPr sz="2400" spc="-45" dirty="0">
                <a:solidFill>
                  <a:srgbClr val="444949"/>
                </a:solidFill>
                <a:latin typeface="Gill Sans MT"/>
                <a:cs typeface="Gill Sans MT"/>
              </a:rPr>
              <a:t>characters</a:t>
            </a:r>
            <a:r>
              <a:rPr sz="2400" spc="-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35" dirty="0">
                <a:solidFill>
                  <a:srgbClr val="444949"/>
                </a:solidFill>
                <a:latin typeface="Gill Sans MT"/>
                <a:cs typeface="Gill Sans MT"/>
              </a:rPr>
              <a:t>long</a:t>
            </a:r>
            <a:endParaRPr sz="2400">
              <a:latin typeface="Gill Sans MT"/>
              <a:cs typeface="Gill Sans MT"/>
            </a:endParaRPr>
          </a:p>
          <a:p>
            <a:pPr marL="698500" lvl="1" indent="-228600">
              <a:lnSpc>
                <a:spcPct val="100000"/>
              </a:lnSpc>
              <a:spcBef>
                <a:spcPts val="219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45" dirty="0">
                <a:solidFill>
                  <a:srgbClr val="444949"/>
                </a:solidFill>
                <a:latin typeface="Gill Sans MT"/>
                <a:cs typeface="Gill Sans MT"/>
              </a:rPr>
              <a:t>Not </a:t>
            </a:r>
            <a:r>
              <a:rPr sz="2400" spc="-15" dirty="0">
                <a:solidFill>
                  <a:srgbClr val="444949"/>
                </a:solidFill>
                <a:latin typeface="Gill Sans MT"/>
                <a:cs typeface="Gill Sans MT"/>
              </a:rPr>
              <a:t>an</a:t>
            </a:r>
            <a:r>
              <a:rPr sz="2400" spc="2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55" dirty="0">
                <a:solidFill>
                  <a:srgbClr val="444949"/>
                </a:solidFill>
                <a:latin typeface="Gill Sans MT"/>
                <a:cs typeface="Gill Sans MT"/>
              </a:rPr>
              <a:t>IP</a:t>
            </a:r>
            <a:endParaRPr sz="2400">
              <a:latin typeface="Gill Sans MT"/>
              <a:cs typeface="Gill Sans MT"/>
            </a:endParaRPr>
          </a:p>
          <a:p>
            <a:pPr marL="698500" lvl="1" indent="-228600">
              <a:lnSpc>
                <a:spcPct val="100000"/>
              </a:lnSpc>
              <a:spcBef>
                <a:spcPts val="215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45" dirty="0">
                <a:solidFill>
                  <a:srgbClr val="444949"/>
                </a:solidFill>
                <a:latin typeface="Gill Sans MT"/>
                <a:cs typeface="Gill Sans MT"/>
              </a:rPr>
              <a:t>Must </a:t>
            </a:r>
            <a:r>
              <a:rPr sz="2400" spc="-40" dirty="0">
                <a:solidFill>
                  <a:srgbClr val="444949"/>
                </a:solidFill>
                <a:latin typeface="Gill Sans MT"/>
                <a:cs typeface="Gill Sans MT"/>
              </a:rPr>
              <a:t>start </a:t>
            </a:r>
            <a:r>
              <a:rPr sz="2400" spc="-55" dirty="0">
                <a:solidFill>
                  <a:srgbClr val="444949"/>
                </a:solidFill>
                <a:latin typeface="Gill Sans MT"/>
                <a:cs typeface="Gill Sans MT"/>
              </a:rPr>
              <a:t>with lowercase </a:t>
            </a:r>
            <a:r>
              <a:rPr sz="2400" spc="-65" dirty="0">
                <a:solidFill>
                  <a:srgbClr val="444949"/>
                </a:solidFill>
                <a:latin typeface="Gill Sans MT"/>
                <a:cs typeface="Gill Sans MT"/>
              </a:rPr>
              <a:t>letter </a:t>
            </a:r>
            <a:r>
              <a:rPr sz="2400" spc="-90" dirty="0">
                <a:solidFill>
                  <a:srgbClr val="444949"/>
                </a:solidFill>
                <a:latin typeface="Gill Sans MT"/>
                <a:cs typeface="Gill Sans MT"/>
              </a:rPr>
              <a:t>or</a:t>
            </a:r>
            <a:r>
              <a:rPr sz="2400" spc="22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40" dirty="0">
                <a:solidFill>
                  <a:srgbClr val="444949"/>
                </a:solidFill>
                <a:latin typeface="Gill Sans MT"/>
                <a:cs typeface="Gill Sans MT"/>
              </a:rPr>
              <a:t>number</a:t>
            </a:r>
            <a:endParaRPr sz="2400">
              <a:latin typeface="Gill Sans MT"/>
              <a:cs typeface="Gill Sans MT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8997695" y="2965704"/>
            <a:ext cx="1996440" cy="20695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1249357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374395"/>
            <a:ext cx="6453505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80" dirty="0"/>
              <a:t>AWS </a:t>
            </a:r>
            <a:r>
              <a:rPr spc="20" dirty="0"/>
              <a:t>S3 </a:t>
            </a:r>
            <a:r>
              <a:rPr spc="-45" dirty="0"/>
              <a:t>Overview </a:t>
            </a:r>
            <a:r>
              <a:rPr spc="-50" dirty="0"/>
              <a:t>-</a:t>
            </a:r>
            <a:r>
              <a:rPr spc="60" dirty="0"/>
              <a:t> </a:t>
            </a:r>
            <a:r>
              <a:rPr spc="-70" dirty="0"/>
              <a:t>Objects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16938" y="1736851"/>
            <a:ext cx="9625965" cy="43192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41300" indent="-228600">
              <a:lnSpc>
                <a:spcPts val="2985"/>
              </a:lnSpc>
              <a:spcBef>
                <a:spcPts val="90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45" dirty="0">
                <a:solidFill>
                  <a:srgbClr val="444949"/>
                </a:solidFill>
                <a:latin typeface="Gill Sans MT"/>
                <a:cs typeface="Gill Sans MT"/>
              </a:rPr>
              <a:t>Objects (files) have </a:t>
            </a:r>
            <a:r>
              <a:rPr sz="2600" spc="-5" dirty="0">
                <a:solidFill>
                  <a:srgbClr val="444949"/>
                </a:solidFill>
                <a:latin typeface="Gill Sans MT"/>
                <a:cs typeface="Gill Sans MT"/>
              </a:rPr>
              <a:t>a </a:t>
            </a:r>
            <a:r>
              <a:rPr sz="2600" spc="-105" dirty="0">
                <a:solidFill>
                  <a:srgbClr val="444949"/>
                </a:solidFill>
                <a:latin typeface="Gill Sans MT"/>
                <a:cs typeface="Gill Sans MT"/>
              </a:rPr>
              <a:t>Key.The </a:t>
            </a:r>
            <a:r>
              <a:rPr sz="2600" spc="-75" dirty="0">
                <a:solidFill>
                  <a:srgbClr val="444949"/>
                </a:solidFill>
                <a:latin typeface="Gill Sans MT"/>
                <a:cs typeface="Gill Sans MT"/>
              </a:rPr>
              <a:t>key </a:t>
            </a:r>
            <a:r>
              <a:rPr sz="2600" spc="-90" dirty="0">
                <a:solidFill>
                  <a:srgbClr val="444949"/>
                </a:solidFill>
                <a:latin typeface="Gill Sans MT"/>
                <a:cs typeface="Gill Sans MT"/>
              </a:rPr>
              <a:t>is </a:t>
            </a:r>
            <a:r>
              <a:rPr sz="2600" spc="-40" dirty="0">
                <a:solidFill>
                  <a:srgbClr val="444949"/>
                </a:solidFill>
                <a:latin typeface="Gill Sans MT"/>
                <a:cs typeface="Gill Sans MT"/>
              </a:rPr>
              <a:t>the </a:t>
            </a:r>
            <a:r>
              <a:rPr sz="3825" spc="-44" baseline="1089" dirty="0">
                <a:solidFill>
                  <a:srgbClr val="444949"/>
                </a:solidFill>
                <a:latin typeface="Gill Sans MT"/>
                <a:cs typeface="Gill Sans MT"/>
              </a:rPr>
              <a:t>FULL</a:t>
            </a:r>
            <a:r>
              <a:rPr sz="3825" spc="810" baseline="1089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spc="-40" dirty="0">
                <a:solidFill>
                  <a:srgbClr val="444949"/>
                </a:solidFill>
                <a:latin typeface="Gill Sans MT"/>
                <a:cs typeface="Gill Sans MT"/>
              </a:rPr>
              <a:t>path:</a:t>
            </a:r>
            <a:endParaRPr sz="2600">
              <a:latin typeface="Gill Sans MT"/>
              <a:cs typeface="Gill Sans MT"/>
            </a:endParaRPr>
          </a:p>
          <a:p>
            <a:pPr marL="698500" lvl="1" indent="-228600">
              <a:lnSpc>
                <a:spcPts val="2350"/>
              </a:lnSpc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200" spc="-30" dirty="0">
                <a:solidFill>
                  <a:srgbClr val="444949"/>
                </a:solidFill>
                <a:latin typeface="Gill Sans MT"/>
                <a:cs typeface="Gill Sans MT"/>
              </a:rPr>
              <a:t>&lt;my_bucket&gt;/</a:t>
            </a:r>
            <a:r>
              <a:rPr sz="3225" spc="-44" baseline="1291" dirty="0">
                <a:solidFill>
                  <a:srgbClr val="5091D0"/>
                </a:solidFill>
                <a:latin typeface="Gill Sans MT"/>
                <a:cs typeface="Gill Sans MT"/>
              </a:rPr>
              <a:t>my_file.txt</a:t>
            </a:r>
            <a:endParaRPr sz="3225" baseline="1291">
              <a:latin typeface="Gill Sans MT"/>
              <a:cs typeface="Gill Sans MT"/>
            </a:endParaRPr>
          </a:p>
          <a:p>
            <a:pPr marL="698500" lvl="1" indent="-228600">
              <a:lnSpc>
                <a:spcPts val="2485"/>
              </a:lnSpc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200" spc="-25" dirty="0">
                <a:solidFill>
                  <a:srgbClr val="444949"/>
                </a:solidFill>
                <a:latin typeface="Gill Sans MT"/>
                <a:cs typeface="Gill Sans MT"/>
              </a:rPr>
              <a:t>&lt;my_bucket&gt;/</a:t>
            </a:r>
            <a:r>
              <a:rPr sz="3225" spc="-37" baseline="1291" dirty="0">
                <a:solidFill>
                  <a:srgbClr val="5091D0"/>
                </a:solidFill>
                <a:latin typeface="Gill Sans MT"/>
                <a:cs typeface="Gill Sans MT"/>
              </a:rPr>
              <a:t>my_folder1/another_folder/my_file.txt</a:t>
            </a:r>
            <a:endParaRPr sz="3225" baseline="1291">
              <a:latin typeface="Gill Sans MT"/>
              <a:cs typeface="Gill Sans MT"/>
            </a:endParaRPr>
          </a:p>
          <a:p>
            <a:pPr marL="241300" marR="2907030" indent="-228600">
              <a:lnSpc>
                <a:spcPct val="70000"/>
              </a:lnSpc>
              <a:spcBef>
                <a:spcPts val="1015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85" dirty="0">
                <a:solidFill>
                  <a:srgbClr val="444949"/>
                </a:solidFill>
                <a:latin typeface="Gill Sans MT"/>
                <a:cs typeface="Gill Sans MT"/>
              </a:rPr>
              <a:t>There’s </a:t>
            </a:r>
            <a:r>
              <a:rPr sz="2600" spc="-30" dirty="0">
                <a:solidFill>
                  <a:srgbClr val="444949"/>
                </a:solidFill>
                <a:latin typeface="Gill Sans MT"/>
                <a:cs typeface="Gill Sans MT"/>
              </a:rPr>
              <a:t>no </a:t>
            </a:r>
            <a:r>
              <a:rPr sz="2600" spc="-35" dirty="0">
                <a:solidFill>
                  <a:srgbClr val="444949"/>
                </a:solidFill>
                <a:latin typeface="Gill Sans MT"/>
                <a:cs typeface="Gill Sans MT"/>
              </a:rPr>
              <a:t>concept </a:t>
            </a:r>
            <a:r>
              <a:rPr sz="2600" spc="-30" dirty="0">
                <a:solidFill>
                  <a:srgbClr val="444949"/>
                </a:solidFill>
                <a:latin typeface="Gill Sans MT"/>
                <a:cs typeface="Gill Sans MT"/>
              </a:rPr>
              <a:t>of </a:t>
            </a:r>
            <a:r>
              <a:rPr sz="2600" spc="-70" dirty="0">
                <a:solidFill>
                  <a:srgbClr val="444949"/>
                </a:solidFill>
                <a:latin typeface="Gill Sans MT"/>
                <a:cs typeface="Gill Sans MT"/>
              </a:rPr>
              <a:t>“directories” </a:t>
            </a:r>
            <a:r>
              <a:rPr sz="2600" spc="-60" dirty="0">
                <a:solidFill>
                  <a:srgbClr val="444949"/>
                </a:solidFill>
                <a:latin typeface="Gill Sans MT"/>
                <a:cs typeface="Gill Sans MT"/>
              </a:rPr>
              <a:t>within buckets  </a:t>
            </a:r>
            <a:r>
              <a:rPr sz="2600" spc="-30" dirty="0">
                <a:solidFill>
                  <a:srgbClr val="444949"/>
                </a:solidFill>
                <a:latin typeface="Gill Sans MT"/>
                <a:cs typeface="Gill Sans MT"/>
              </a:rPr>
              <a:t>(although </a:t>
            </a:r>
            <a:r>
              <a:rPr sz="2600" spc="-40" dirty="0">
                <a:solidFill>
                  <a:srgbClr val="444949"/>
                </a:solidFill>
                <a:latin typeface="Gill Sans MT"/>
                <a:cs typeface="Gill Sans MT"/>
              </a:rPr>
              <a:t>the </a:t>
            </a:r>
            <a:r>
              <a:rPr sz="2600" spc="-75" dirty="0">
                <a:solidFill>
                  <a:srgbClr val="444949"/>
                </a:solidFill>
                <a:latin typeface="Gill Sans MT"/>
                <a:cs typeface="Gill Sans MT"/>
              </a:rPr>
              <a:t>UI will </a:t>
            </a:r>
            <a:r>
              <a:rPr sz="2600" spc="-95" dirty="0">
                <a:solidFill>
                  <a:srgbClr val="444949"/>
                </a:solidFill>
                <a:latin typeface="Gill Sans MT"/>
                <a:cs typeface="Gill Sans MT"/>
              </a:rPr>
              <a:t>trick </a:t>
            </a:r>
            <a:r>
              <a:rPr sz="2600" spc="-55" dirty="0">
                <a:solidFill>
                  <a:srgbClr val="444949"/>
                </a:solidFill>
                <a:latin typeface="Gill Sans MT"/>
                <a:cs typeface="Gill Sans MT"/>
              </a:rPr>
              <a:t>you to </a:t>
            </a:r>
            <a:r>
              <a:rPr sz="2600" spc="-75" dirty="0">
                <a:solidFill>
                  <a:srgbClr val="444949"/>
                </a:solidFill>
                <a:latin typeface="Gill Sans MT"/>
                <a:cs typeface="Gill Sans MT"/>
              </a:rPr>
              <a:t>think</a:t>
            </a:r>
            <a:r>
              <a:rPr sz="2600" spc="44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spc="-50" dirty="0">
                <a:solidFill>
                  <a:srgbClr val="444949"/>
                </a:solidFill>
                <a:latin typeface="Gill Sans MT"/>
                <a:cs typeface="Gill Sans MT"/>
              </a:rPr>
              <a:t>otherwise)</a:t>
            </a:r>
            <a:endParaRPr sz="26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50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80" dirty="0">
                <a:solidFill>
                  <a:srgbClr val="444949"/>
                </a:solidFill>
                <a:latin typeface="Gill Sans MT"/>
                <a:cs typeface="Gill Sans MT"/>
              </a:rPr>
              <a:t>Just </a:t>
            </a:r>
            <a:r>
              <a:rPr sz="2600" spc="-75" dirty="0">
                <a:solidFill>
                  <a:srgbClr val="444949"/>
                </a:solidFill>
                <a:latin typeface="Gill Sans MT"/>
                <a:cs typeface="Gill Sans MT"/>
              </a:rPr>
              <a:t>keys </a:t>
            </a:r>
            <a:r>
              <a:rPr sz="2600" spc="-60" dirty="0">
                <a:solidFill>
                  <a:srgbClr val="444949"/>
                </a:solidFill>
                <a:latin typeface="Gill Sans MT"/>
                <a:cs typeface="Gill Sans MT"/>
              </a:rPr>
              <a:t>with </a:t>
            </a:r>
            <a:r>
              <a:rPr sz="2600" spc="-30" dirty="0">
                <a:solidFill>
                  <a:srgbClr val="444949"/>
                </a:solidFill>
                <a:latin typeface="Gill Sans MT"/>
                <a:cs typeface="Gill Sans MT"/>
              </a:rPr>
              <a:t>very </a:t>
            </a:r>
            <a:r>
              <a:rPr sz="2600" spc="-35" dirty="0">
                <a:solidFill>
                  <a:srgbClr val="444949"/>
                </a:solidFill>
                <a:latin typeface="Gill Sans MT"/>
                <a:cs typeface="Gill Sans MT"/>
              </a:rPr>
              <a:t>long </a:t>
            </a:r>
            <a:r>
              <a:rPr sz="2600" spc="-25" dirty="0">
                <a:solidFill>
                  <a:srgbClr val="444949"/>
                </a:solidFill>
                <a:latin typeface="Gill Sans MT"/>
                <a:cs typeface="Gill Sans MT"/>
              </a:rPr>
              <a:t>names </a:t>
            </a:r>
            <a:r>
              <a:rPr sz="2600" spc="-50" dirty="0">
                <a:solidFill>
                  <a:srgbClr val="444949"/>
                </a:solidFill>
                <a:latin typeface="Gill Sans MT"/>
                <a:cs typeface="Gill Sans MT"/>
              </a:rPr>
              <a:t>that </a:t>
            </a:r>
            <a:r>
              <a:rPr sz="2600" spc="-45" dirty="0">
                <a:solidFill>
                  <a:srgbClr val="444949"/>
                </a:solidFill>
                <a:latin typeface="Gill Sans MT"/>
                <a:cs typeface="Gill Sans MT"/>
              </a:rPr>
              <a:t>contain </a:t>
            </a:r>
            <a:r>
              <a:rPr sz="2600" spc="-50" dirty="0">
                <a:solidFill>
                  <a:srgbClr val="444949"/>
                </a:solidFill>
                <a:latin typeface="Gill Sans MT"/>
                <a:cs typeface="Gill Sans MT"/>
              </a:rPr>
              <a:t>slashes</a:t>
            </a:r>
            <a:r>
              <a:rPr sz="2600" spc="45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spc="-30" dirty="0">
                <a:solidFill>
                  <a:srgbClr val="444949"/>
                </a:solidFill>
                <a:latin typeface="Gill Sans MT"/>
                <a:cs typeface="Gill Sans MT"/>
              </a:rPr>
              <a:t>(“/”)</a:t>
            </a:r>
            <a:endParaRPr sz="2600">
              <a:latin typeface="Gill Sans MT"/>
              <a:cs typeface="Gill Sans MT"/>
            </a:endParaRPr>
          </a:p>
          <a:p>
            <a:pPr marL="241300" indent="-228600">
              <a:lnSpc>
                <a:spcPts val="2970"/>
              </a:lnSpc>
              <a:spcBef>
                <a:spcPts val="70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35" dirty="0">
                <a:solidFill>
                  <a:srgbClr val="444949"/>
                </a:solidFill>
                <a:latin typeface="Gill Sans MT"/>
                <a:cs typeface="Gill Sans MT"/>
              </a:rPr>
              <a:t>Object </a:t>
            </a:r>
            <a:r>
              <a:rPr sz="2600" spc="-60" dirty="0">
                <a:solidFill>
                  <a:srgbClr val="444949"/>
                </a:solidFill>
                <a:latin typeface="Gill Sans MT"/>
                <a:cs typeface="Gill Sans MT"/>
              </a:rPr>
              <a:t>Values are </a:t>
            </a:r>
            <a:r>
              <a:rPr sz="2600" spc="-40" dirty="0">
                <a:solidFill>
                  <a:srgbClr val="444949"/>
                </a:solidFill>
                <a:latin typeface="Gill Sans MT"/>
                <a:cs typeface="Gill Sans MT"/>
              </a:rPr>
              <a:t>the </a:t>
            </a:r>
            <a:r>
              <a:rPr sz="2600" spc="-45" dirty="0">
                <a:solidFill>
                  <a:srgbClr val="444949"/>
                </a:solidFill>
                <a:latin typeface="Gill Sans MT"/>
                <a:cs typeface="Gill Sans MT"/>
              </a:rPr>
              <a:t>content </a:t>
            </a:r>
            <a:r>
              <a:rPr sz="2600" spc="-30" dirty="0">
                <a:solidFill>
                  <a:srgbClr val="444949"/>
                </a:solidFill>
                <a:latin typeface="Gill Sans MT"/>
                <a:cs typeface="Gill Sans MT"/>
              </a:rPr>
              <a:t>of </a:t>
            </a:r>
            <a:r>
              <a:rPr sz="2600" spc="-40" dirty="0">
                <a:solidFill>
                  <a:srgbClr val="444949"/>
                </a:solidFill>
                <a:latin typeface="Gill Sans MT"/>
                <a:cs typeface="Gill Sans MT"/>
              </a:rPr>
              <a:t>the</a:t>
            </a:r>
            <a:r>
              <a:rPr sz="2600" spc="-5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spc="-35" dirty="0">
                <a:solidFill>
                  <a:srgbClr val="444949"/>
                </a:solidFill>
                <a:latin typeface="Gill Sans MT"/>
                <a:cs typeface="Gill Sans MT"/>
              </a:rPr>
              <a:t>body:</a:t>
            </a:r>
            <a:endParaRPr sz="2600">
              <a:latin typeface="Gill Sans MT"/>
              <a:cs typeface="Gill Sans MT"/>
            </a:endParaRPr>
          </a:p>
          <a:p>
            <a:pPr marL="698500" lvl="1" indent="-228600">
              <a:lnSpc>
                <a:spcPts val="2350"/>
              </a:lnSpc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200" spc="-20" dirty="0">
                <a:solidFill>
                  <a:srgbClr val="444949"/>
                </a:solidFill>
                <a:latin typeface="Gill Sans MT"/>
                <a:cs typeface="Gill Sans MT"/>
              </a:rPr>
              <a:t>Max </a:t>
            </a:r>
            <a:r>
              <a:rPr sz="2200" spc="-30" dirty="0">
                <a:solidFill>
                  <a:srgbClr val="444949"/>
                </a:solidFill>
                <a:latin typeface="Gill Sans MT"/>
                <a:cs typeface="Gill Sans MT"/>
              </a:rPr>
              <a:t>Size </a:t>
            </a:r>
            <a:r>
              <a:rPr sz="2200" spc="-70" dirty="0">
                <a:solidFill>
                  <a:srgbClr val="444949"/>
                </a:solidFill>
                <a:latin typeface="Gill Sans MT"/>
                <a:cs typeface="Gill Sans MT"/>
              </a:rPr>
              <a:t>is</a:t>
            </a:r>
            <a:r>
              <a:rPr sz="2200" spc="1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200" spc="-50" dirty="0">
                <a:solidFill>
                  <a:srgbClr val="444949"/>
                </a:solidFill>
                <a:latin typeface="Gill Sans MT"/>
                <a:cs typeface="Gill Sans MT"/>
              </a:rPr>
              <a:t>5TB</a:t>
            </a:r>
            <a:endParaRPr sz="2200">
              <a:latin typeface="Gill Sans MT"/>
              <a:cs typeface="Gill Sans MT"/>
            </a:endParaRPr>
          </a:p>
          <a:p>
            <a:pPr marL="698500" lvl="1" indent="-228600">
              <a:lnSpc>
                <a:spcPts val="2495"/>
              </a:lnSpc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200" spc="-60" dirty="0">
                <a:solidFill>
                  <a:srgbClr val="444949"/>
                </a:solidFill>
                <a:latin typeface="Gill Sans MT"/>
                <a:cs typeface="Gill Sans MT"/>
              </a:rPr>
              <a:t>If </a:t>
            </a:r>
            <a:r>
              <a:rPr sz="2200" spc="-25" dirty="0">
                <a:solidFill>
                  <a:srgbClr val="444949"/>
                </a:solidFill>
                <a:latin typeface="Gill Sans MT"/>
                <a:cs typeface="Gill Sans MT"/>
              </a:rPr>
              <a:t>uploading </a:t>
            </a:r>
            <a:r>
              <a:rPr sz="2200" spc="-40" dirty="0">
                <a:solidFill>
                  <a:srgbClr val="444949"/>
                </a:solidFill>
                <a:latin typeface="Gill Sans MT"/>
                <a:cs typeface="Gill Sans MT"/>
              </a:rPr>
              <a:t>more </a:t>
            </a:r>
            <a:r>
              <a:rPr sz="2200" spc="-30" dirty="0">
                <a:solidFill>
                  <a:srgbClr val="444949"/>
                </a:solidFill>
                <a:latin typeface="Gill Sans MT"/>
                <a:cs typeface="Gill Sans MT"/>
              </a:rPr>
              <a:t>than </a:t>
            </a:r>
            <a:r>
              <a:rPr sz="2200" spc="-45" dirty="0">
                <a:solidFill>
                  <a:srgbClr val="444949"/>
                </a:solidFill>
                <a:latin typeface="Gill Sans MT"/>
                <a:cs typeface="Gill Sans MT"/>
              </a:rPr>
              <a:t>5GB, </a:t>
            </a:r>
            <a:r>
              <a:rPr sz="2200" spc="-55" dirty="0">
                <a:solidFill>
                  <a:srgbClr val="444949"/>
                </a:solidFill>
                <a:latin typeface="Gill Sans MT"/>
                <a:cs typeface="Gill Sans MT"/>
              </a:rPr>
              <a:t>must </a:t>
            </a:r>
            <a:r>
              <a:rPr sz="2200" spc="-35" dirty="0">
                <a:solidFill>
                  <a:srgbClr val="444949"/>
                </a:solidFill>
                <a:latin typeface="Gill Sans MT"/>
                <a:cs typeface="Gill Sans MT"/>
              </a:rPr>
              <a:t>use “multi-part</a:t>
            </a:r>
            <a:r>
              <a:rPr sz="2200" spc="-16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200" spc="-30" dirty="0">
                <a:solidFill>
                  <a:srgbClr val="444949"/>
                </a:solidFill>
                <a:latin typeface="Gill Sans MT"/>
                <a:cs typeface="Gill Sans MT"/>
              </a:rPr>
              <a:t>upload”</a:t>
            </a:r>
            <a:endParaRPr sz="22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0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25" dirty="0">
                <a:solidFill>
                  <a:srgbClr val="444949"/>
                </a:solidFill>
                <a:latin typeface="Gill Sans MT"/>
                <a:cs typeface="Gill Sans MT"/>
              </a:rPr>
              <a:t>Metadata </a:t>
            </a:r>
            <a:r>
              <a:rPr sz="2600" spc="-65" dirty="0">
                <a:solidFill>
                  <a:srgbClr val="444949"/>
                </a:solidFill>
                <a:latin typeface="Gill Sans MT"/>
                <a:cs typeface="Gill Sans MT"/>
              </a:rPr>
              <a:t>(list </a:t>
            </a:r>
            <a:r>
              <a:rPr sz="2600" spc="-30" dirty="0">
                <a:solidFill>
                  <a:srgbClr val="444949"/>
                </a:solidFill>
                <a:latin typeface="Gill Sans MT"/>
                <a:cs typeface="Gill Sans MT"/>
              </a:rPr>
              <a:t>of </a:t>
            </a:r>
            <a:r>
              <a:rPr sz="2600" spc="-55" dirty="0">
                <a:solidFill>
                  <a:srgbClr val="444949"/>
                </a:solidFill>
                <a:latin typeface="Gill Sans MT"/>
                <a:cs typeface="Gill Sans MT"/>
              </a:rPr>
              <a:t>text </a:t>
            </a:r>
            <a:r>
              <a:rPr sz="2600" spc="-75" dirty="0">
                <a:solidFill>
                  <a:srgbClr val="444949"/>
                </a:solidFill>
                <a:latin typeface="Gill Sans MT"/>
                <a:cs typeface="Gill Sans MT"/>
              </a:rPr>
              <a:t>key </a:t>
            </a:r>
            <a:r>
              <a:rPr sz="2600" spc="-5" dirty="0">
                <a:solidFill>
                  <a:srgbClr val="444949"/>
                </a:solidFill>
                <a:latin typeface="Gill Sans MT"/>
                <a:cs typeface="Gill Sans MT"/>
              </a:rPr>
              <a:t>/ </a:t>
            </a:r>
            <a:r>
              <a:rPr sz="2600" spc="-30" dirty="0">
                <a:solidFill>
                  <a:srgbClr val="444949"/>
                </a:solidFill>
                <a:latin typeface="Gill Sans MT"/>
                <a:cs typeface="Gill Sans MT"/>
              </a:rPr>
              <a:t>value </a:t>
            </a:r>
            <a:r>
              <a:rPr sz="2600" spc="-45" dirty="0">
                <a:solidFill>
                  <a:srgbClr val="444949"/>
                </a:solidFill>
                <a:latin typeface="Gill Sans MT"/>
                <a:cs typeface="Gill Sans MT"/>
              </a:rPr>
              <a:t>pairs </a:t>
            </a:r>
            <a:r>
              <a:rPr sz="2600" spc="-5" dirty="0">
                <a:solidFill>
                  <a:srgbClr val="444949"/>
                </a:solidFill>
                <a:latin typeface="Gill Sans MT"/>
                <a:cs typeface="Gill Sans MT"/>
              </a:rPr>
              <a:t>– </a:t>
            </a:r>
            <a:r>
              <a:rPr sz="2600" spc="-50" dirty="0">
                <a:solidFill>
                  <a:srgbClr val="444949"/>
                </a:solidFill>
                <a:latin typeface="Gill Sans MT"/>
                <a:cs typeface="Gill Sans MT"/>
              </a:rPr>
              <a:t>system </a:t>
            </a:r>
            <a:r>
              <a:rPr sz="2600" spc="-100" dirty="0">
                <a:solidFill>
                  <a:srgbClr val="444949"/>
                </a:solidFill>
                <a:latin typeface="Gill Sans MT"/>
                <a:cs typeface="Gill Sans MT"/>
              </a:rPr>
              <a:t>or </a:t>
            </a:r>
            <a:r>
              <a:rPr sz="2600" spc="-70" dirty="0">
                <a:solidFill>
                  <a:srgbClr val="444949"/>
                </a:solidFill>
                <a:latin typeface="Gill Sans MT"/>
                <a:cs typeface="Gill Sans MT"/>
              </a:rPr>
              <a:t>user</a:t>
            </a:r>
            <a:r>
              <a:rPr sz="2600" spc="55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spc="-20" dirty="0">
                <a:solidFill>
                  <a:srgbClr val="444949"/>
                </a:solidFill>
                <a:latin typeface="Gill Sans MT"/>
                <a:cs typeface="Gill Sans MT"/>
              </a:rPr>
              <a:t>metadata)</a:t>
            </a:r>
            <a:endParaRPr sz="26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70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130" dirty="0">
                <a:solidFill>
                  <a:srgbClr val="444949"/>
                </a:solidFill>
                <a:latin typeface="Gill Sans MT"/>
                <a:cs typeface="Gill Sans MT"/>
              </a:rPr>
              <a:t>Tags </a:t>
            </a:r>
            <a:r>
              <a:rPr sz="2600" spc="-30" dirty="0">
                <a:solidFill>
                  <a:srgbClr val="444949"/>
                </a:solidFill>
                <a:latin typeface="Gill Sans MT"/>
                <a:cs typeface="Gill Sans MT"/>
              </a:rPr>
              <a:t>(Unicode </a:t>
            </a:r>
            <a:r>
              <a:rPr sz="2600" spc="-75" dirty="0">
                <a:solidFill>
                  <a:srgbClr val="444949"/>
                </a:solidFill>
                <a:latin typeface="Gill Sans MT"/>
                <a:cs typeface="Gill Sans MT"/>
              </a:rPr>
              <a:t>key </a:t>
            </a:r>
            <a:r>
              <a:rPr sz="2600" spc="-5" dirty="0">
                <a:solidFill>
                  <a:srgbClr val="444949"/>
                </a:solidFill>
                <a:latin typeface="Gill Sans MT"/>
                <a:cs typeface="Gill Sans MT"/>
              </a:rPr>
              <a:t>/ </a:t>
            </a:r>
            <a:r>
              <a:rPr sz="2600" spc="-30" dirty="0">
                <a:solidFill>
                  <a:srgbClr val="444949"/>
                </a:solidFill>
                <a:latin typeface="Gill Sans MT"/>
                <a:cs typeface="Gill Sans MT"/>
              </a:rPr>
              <a:t>value </a:t>
            </a:r>
            <a:r>
              <a:rPr sz="2600" spc="-60" dirty="0">
                <a:solidFill>
                  <a:srgbClr val="444949"/>
                </a:solidFill>
                <a:latin typeface="Gill Sans MT"/>
                <a:cs typeface="Gill Sans MT"/>
              </a:rPr>
              <a:t>pair </a:t>
            </a:r>
            <a:r>
              <a:rPr sz="2600" spc="-5" dirty="0">
                <a:solidFill>
                  <a:srgbClr val="444949"/>
                </a:solidFill>
                <a:latin typeface="Gill Sans MT"/>
                <a:cs typeface="Gill Sans MT"/>
              </a:rPr>
              <a:t>– up </a:t>
            </a:r>
            <a:r>
              <a:rPr sz="2600" spc="-55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2600" dirty="0">
                <a:solidFill>
                  <a:srgbClr val="444949"/>
                </a:solidFill>
                <a:latin typeface="Gill Sans MT"/>
                <a:cs typeface="Gill Sans MT"/>
              </a:rPr>
              <a:t>10) </a:t>
            </a:r>
            <a:r>
              <a:rPr sz="2600" spc="-5" dirty="0">
                <a:solidFill>
                  <a:srgbClr val="444949"/>
                </a:solidFill>
                <a:latin typeface="Gill Sans MT"/>
                <a:cs typeface="Gill Sans MT"/>
              </a:rPr>
              <a:t>– </a:t>
            </a:r>
            <a:r>
              <a:rPr sz="2600" spc="-45" dirty="0">
                <a:solidFill>
                  <a:srgbClr val="444949"/>
                </a:solidFill>
                <a:latin typeface="Gill Sans MT"/>
                <a:cs typeface="Gill Sans MT"/>
              </a:rPr>
              <a:t>useful </a:t>
            </a:r>
            <a:r>
              <a:rPr sz="2600" spc="-85" dirty="0">
                <a:solidFill>
                  <a:srgbClr val="444949"/>
                </a:solidFill>
                <a:latin typeface="Gill Sans MT"/>
                <a:cs typeface="Gill Sans MT"/>
              </a:rPr>
              <a:t>for </a:t>
            </a:r>
            <a:r>
              <a:rPr sz="2600" spc="-65" dirty="0">
                <a:solidFill>
                  <a:srgbClr val="444949"/>
                </a:solidFill>
                <a:latin typeface="Gill Sans MT"/>
                <a:cs typeface="Gill Sans MT"/>
              </a:rPr>
              <a:t>security </a:t>
            </a:r>
            <a:r>
              <a:rPr sz="2600" spc="-5" dirty="0">
                <a:solidFill>
                  <a:srgbClr val="444949"/>
                </a:solidFill>
                <a:latin typeface="Gill Sans MT"/>
                <a:cs typeface="Gill Sans MT"/>
              </a:rPr>
              <a:t>/</a:t>
            </a:r>
            <a:r>
              <a:rPr sz="2600" spc="70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spc="-55" dirty="0">
                <a:solidFill>
                  <a:srgbClr val="444949"/>
                </a:solidFill>
                <a:latin typeface="Gill Sans MT"/>
                <a:cs typeface="Gill Sans MT"/>
              </a:rPr>
              <a:t>lifecycle</a:t>
            </a:r>
            <a:endParaRPr sz="26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70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70" dirty="0">
                <a:solidFill>
                  <a:srgbClr val="444949"/>
                </a:solidFill>
                <a:latin typeface="Gill Sans MT"/>
                <a:cs typeface="Gill Sans MT"/>
              </a:rPr>
              <a:t>Version </a:t>
            </a:r>
            <a:r>
              <a:rPr sz="2600" spc="-75" dirty="0">
                <a:solidFill>
                  <a:srgbClr val="444949"/>
                </a:solidFill>
                <a:latin typeface="Gill Sans MT"/>
                <a:cs typeface="Gill Sans MT"/>
              </a:rPr>
              <a:t>ID </a:t>
            </a:r>
            <a:r>
              <a:rPr sz="2600" spc="-30" dirty="0">
                <a:solidFill>
                  <a:srgbClr val="444949"/>
                </a:solidFill>
                <a:latin typeface="Gill Sans MT"/>
                <a:cs typeface="Gill Sans MT"/>
              </a:rPr>
              <a:t>(if </a:t>
            </a:r>
            <a:r>
              <a:rPr sz="2600" spc="-50" dirty="0">
                <a:solidFill>
                  <a:srgbClr val="444949"/>
                </a:solidFill>
                <a:latin typeface="Gill Sans MT"/>
                <a:cs typeface="Gill Sans MT"/>
              </a:rPr>
              <a:t>versioning </a:t>
            </a:r>
            <a:r>
              <a:rPr sz="2600" spc="-85" dirty="0">
                <a:solidFill>
                  <a:srgbClr val="444949"/>
                </a:solidFill>
                <a:latin typeface="Gill Sans MT"/>
                <a:cs typeface="Gill Sans MT"/>
              </a:rPr>
              <a:t>is</a:t>
            </a:r>
            <a:r>
              <a:rPr sz="2600" spc="254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spc="-15" dirty="0">
                <a:solidFill>
                  <a:srgbClr val="444949"/>
                </a:solidFill>
                <a:latin typeface="Gill Sans MT"/>
                <a:cs typeface="Gill Sans MT"/>
              </a:rPr>
              <a:t>enabled)</a:t>
            </a:r>
            <a:endParaRPr sz="2600">
              <a:latin typeface="Gill Sans MT"/>
              <a:cs typeface="Gill Sans MT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646919" y="1822704"/>
            <a:ext cx="1706879" cy="17739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41892" y="6471592"/>
            <a:ext cx="1276985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31601823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374395"/>
            <a:ext cx="4582160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80" dirty="0"/>
              <a:t>AWS </a:t>
            </a:r>
            <a:r>
              <a:rPr spc="20" dirty="0"/>
              <a:t>S3 </a:t>
            </a:r>
            <a:r>
              <a:rPr spc="-50" dirty="0"/>
              <a:t>-</a:t>
            </a:r>
            <a:r>
              <a:rPr spc="-630" dirty="0"/>
              <a:t> </a:t>
            </a:r>
            <a:r>
              <a:rPr spc="-100" dirty="0"/>
              <a:t>Versioning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16939" y="1338783"/>
            <a:ext cx="9452610" cy="3747135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4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75" dirty="0">
                <a:solidFill>
                  <a:srgbClr val="444949"/>
                </a:solidFill>
                <a:latin typeface="Gill Sans MT"/>
                <a:cs typeface="Gill Sans MT"/>
              </a:rPr>
              <a:t>You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can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version </a:t>
            </a:r>
            <a:r>
              <a:rPr sz="2800" spc="-95" dirty="0">
                <a:solidFill>
                  <a:srgbClr val="444949"/>
                </a:solidFill>
                <a:latin typeface="Gill Sans MT"/>
                <a:cs typeface="Gill Sans MT"/>
              </a:rPr>
              <a:t>your </a:t>
            </a:r>
            <a:r>
              <a:rPr sz="2800" spc="-75" dirty="0">
                <a:solidFill>
                  <a:srgbClr val="444949"/>
                </a:solidFill>
                <a:latin typeface="Gill Sans MT"/>
                <a:cs typeface="Gill Sans MT"/>
              </a:rPr>
              <a:t>files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in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AWS</a:t>
            </a:r>
            <a:r>
              <a:rPr sz="2800" spc="28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10" dirty="0">
                <a:solidFill>
                  <a:srgbClr val="444949"/>
                </a:solidFill>
                <a:latin typeface="Gill Sans MT"/>
                <a:cs typeface="Gill Sans MT"/>
              </a:rPr>
              <a:t>S3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5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05" dirty="0">
                <a:solidFill>
                  <a:srgbClr val="444949"/>
                </a:solidFill>
                <a:latin typeface="Gill Sans MT"/>
                <a:cs typeface="Gill Sans MT"/>
              </a:rPr>
              <a:t>It </a:t>
            </a:r>
            <a:r>
              <a:rPr sz="2800" spc="-90" dirty="0">
                <a:solidFill>
                  <a:srgbClr val="444949"/>
                </a:solidFill>
                <a:latin typeface="Gill Sans MT"/>
                <a:cs typeface="Gill Sans MT"/>
              </a:rPr>
              <a:t>is </a:t>
            </a:r>
            <a:r>
              <a:rPr sz="2800" spc="-25" dirty="0">
                <a:solidFill>
                  <a:srgbClr val="444949"/>
                </a:solidFill>
                <a:latin typeface="Gill Sans MT"/>
                <a:cs typeface="Gill Sans MT"/>
              </a:rPr>
              <a:t>enabled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at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the </a:t>
            </a:r>
            <a:r>
              <a:rPr sz="4125" spc="-60" baseline="1010" dirty="0">
                <a:solidFill>
                  <a:srgbClr val="444949"/>
                </a:solidFill>
                <a:latin typeface="Gill Sans MT"/>
                <a:cs typeface="Gill Sans MT"/>
              </a:rPr>
              <a:t>bucket</a:t>
            </a:r>
            <a:r>
              <a:rPr sz="4125" spc="405" baseline="101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4125" spc="-52" baseline="1010" dirty="0">
                <a:solidFill>
                  <a:srgbClr val="444949"/>
                </a:solidFill>
                <a:latin typeface="Gill Sans MT"/>
                <a:cs typeface="Gill Sans MT"/>
              </a:rPr>
              <a:t>level</a:t>
            </a:r>
            <a:endParaRPr sz="4125" baseline="101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7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5" dirty="0">
                <a:solidFill>
                  <a:srgbClr val="444949"/>
                </a:solidFill>
                <a:latin typeface="Gill Sans MT"/>
                <a:cs typeface="Gill Sans MT"/>
              </a:rPr>
              <a:t>Same </a:t>
            </a:r>
            <a:r>
              <a:rPr sz="2800" spc="-80" dirty="0">
                <a:solidFill>
                  <a:srgbClr val="444949"/>
                </a:solidFill>
                <a:latin typeface="Gill Sans MT"/>
                <a:cs typeface="Gill Sans MT"/>
              </a:rPr>
              <a:t>key </a:t>
            </a:r>
            <a:r>
              <a:rPr sz="2800" spc="-75" dirty="0">
                <a:solidFill>
                  <a:srgbClr val="444949"/>
                </a:solidFill>
                <a:latin typeface="Gill Sans MT"/>
                <a:cs typeface="Gill Sans MT"/>
              </a:rPr>
              <a:t>overwrite will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increment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the </a:t>
            </a:r>
            <a:r>
              <a:rPr sz="2800" spc="-70" dirty="0">
                <a:solidFill>
                  <a:srgbClr val="444949"/>
                </a:solidFill>
                <a:latin typeface="Gill Sans MT"/>
                <a:cs typeface="Gill Sans MT"/>
              </a:rPr>
              <a:t>“version”: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1, 2,</a:t>
            </a:r>
            <a:r>
              <a:rPr sz="2800" spc="-55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3….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7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05" dirty="0">
                <a:solidFill>
                  <a:srgbClr val="444949"/>
                </a:solidFill>
                <a:latin typeface="Gill Sans MT"/>
                <a:cs typeface="Gill Sans MT"/>
              </a:rPr>
              <a:t>It </a:t>
            </a:r>
            <a:r>
              <a:rPr sz="2800" spc="-90" dirty="0">
                <a:solidFill>
                  <a:srgbClr val="444949"/>
                </a:solidFill>
                <a:latin typeface="Gill Sans MT"/>
                <a:cs typeface="Gill Sans MT"/>
              </a:rPr>
              <a:t>is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best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practice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to version </a:t>
            </a:r>
            <a:r>
              <a:rPr sz="2800" spc="-95" dirty="0">
                <a:solidFill>
                  <a:srgbClr val="444949"/>
                </a:solidFill>
                <a:latin typeface="Gill Sans MT"/>
                <a:cs typeface="Gill Sans MT"/>
              </a:rPr>
              <a:t>your</a:t>
            </a:r>
            <a:r>
              <a:rPr sz="2800" spc="33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65" dirty="0">
                <a:solidFill>
                  <a:srgbClr val="444949"/>
                </a:solidFill>
                <a:latin typeface="Gill Sans MT"/>
                <a:cs typeface="Gill Sans MT"/>
              </a:rPr>
              <a:t>buckets</a:t>
            </a:r>
            <a:endParaRPr sz="2800">
              <a:latin typeface="Gill Sans MT"/>
              <a:cs typeface="Gill Sans MT"/>
            </a:endParaRPr>
          </a:p>
          <a:p>
            <a:pPr marL="698500" lvl="1" indent="-228600">
              <a:lnSpc>
                <a:spcPct val="100000"/>
              </a:lnSpc>
              <a:spcBef>
                <a:spcPts val="235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55" dirty="0">
                <a:solidFill>
                  <a:srgbClr val="444949"/>
                </a:solidFill>
                <a:latin typeface="Gill Sans MT"/>
                <a:cs typeface="Gill Sans MT"/>
              </a:rPr>
              <a:t>Protect </a:t>
            </a:r>
            <a:r>
              <a:rPr sz="2400" spc="-40" dirty="0">
                <a:solidFill>
                  <a:srgbClr val="444949"/>
                </a:solidFill>
                <a:latin typeface="Gill Sans MT"/>
                <a:cs typeface="Gill Sans MT"/>
              </a:rPr>
              <a:t>against </a:t>
            </a:r>
            <a:r>
              <a:rPr sz="2400" spc="-30" dirty="0">
                <a:solidFill>
                  <a:srgbClr val="444949"/>
                </a:solidFill>
                <a:latin typeface="Gill Sans MT"/>
                <a:cs typeface="Gill Sans MT"/>
              </a:rPr>
              <a:t>unintended </a:t>
            </a:r>
            <a:r>
              <a:rPr sz="2400" spc="-35" dirty="0">
                <a:solidFill>
                  <a:srgbClr val="444949"/>
                </a:solidFill>
                <a:latin typeface="Gill Sans MT"/>
                <a:cs typeface="Gill Sans MT"/>
              </a:rPr>
              <a:t>deletes </a:t>
            </a:r>
            <a:r>
              <a:rPr sz="2400" spc="-40" dirty="0">
                <a:solidFill>
                  <a:srgbClr val="444949"/>
                </a:solidFill>
                <a:latin typeface="Gill Sans MT"/>
                <a:cs typeface="Gill Sans MT"/>
              </a:rPr>
              <a:t>(ability </a:t>
            </a:r>
            <a:r>
              <a:rPr sz="2400" spc="-50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2400" spc="-70" dirty="0">
                <a:solidFill>
                  <a:srgbClr val="444949"/>
                </a:solidFill>
                <a:latin typeface="Gill Sans MT"/>
                <a:cs typeface="Gill Sans MT"/>
              </a:rPr>
              <a:t>restore </a:t>
            </a:r>
            <a:r>
              <a:rPr sz="2400" dirty="0">
                <a:solidFill>
                  <a:srgbClr val="444949"/>
                </a:solidFill>
                <a:latin typeface="Gill Sans MT"/>
                <a:cs typeface="Gill Sans MT"/>
              </a:rPr>
              <a:t>a</a:t>
            </a:r>
            <a:r>
              <a:rPr sz="2400" spc="27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40" dirty="0">
                <a:solidFill>
                  <a:srgbClr val="444949"/>
                </a:solidFill>
                <a:latin typeface="Gill Sans MT"/>
                <a:cs typeface="Gill Sans MT"/>
              </a:rPr>
              <a:t>version)</a:t>
            </a:r>
            <a:endParaRPr sz="2400">
              <a:latin typeface="Gill Sans MT"/>
              <a:cs typeface="Gill Sans MT"/>
            </a:endParaRPr>
          </a:p>
          <a:p>
            <a:pPr marL="698500" lvl="1" indent="-228600">
              <a:lnSpc>
                <a:spcPct val="100000"/>
              </a:lnSpc>
              <a:spcBef>
                <a:spcPts val="215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40" dirty="0">
                <a:solidFill>
                  <a:srgbClr val="444949"/>
                </a:solidFill>
                <a:latin typeface="Gill Sans MT"/>
                <a:cs typeface="Gill Sans MT"/>
              </a:rPr>
              <a:t>Easy </a:t>
            </a:r>
            <a:r>
              <a:rPr sz="2400" spc="-85" dirty="0">
                <a:solidFill>
                  <a:srgbClr val="444949"/>
                </a:solidFill>
                <a:latin typeface="Gill Sans MT"/>
                <a:cs typeface="Gill Sans MT"/>
              </a:rPr>
              <a:t>roll </a:t>
            </a:r>
            <a:r>
              <a:rPr sz="2400" spc="-40" dirty="0">
                <a:solidFill>
                  <a:srgbClr val="444949"/>
                </a:solidFill>
                <a:latin typeface="Gill Sans MT"/>
                <a:cs typeface="Gill Sans MT"/>
              </a:rPr>
              <a:t>back </a:t>
            </a:r>
            <a:r>
              <a:rPr sz="2400" spc="-50" dirty="0">
                <a:solidFill>
                  <a:srgbClr val="444949"/>
                </a:solidFill>
                <a:latin typeface="Gill Sans MT"/>
                <a:cs typeface="Gill Sans MT"/>
              </a:rPr>
              <a:t>to previous</a:t>
            </a:r>
            <a:r>
              <a:rPr sz="2400" spc="17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50" dirty="0">
                <a:solidFill>
                  <a:srgbClr val="444949"/>
                </a:solidFill>
                <a:latin typeface="Gill Sans MT"/>
                <a:cs typeface="Gill Sans MT"/>
              </a:rPr>
              <a:t>version</a:t>
            </a:r>
            <a:endParaRPr sz="2400">
              <a:latin typeface="Gill Sans MT"/>
              <a:cs typeface="Gill Sans MT"/>
            </a:endParaRPr>
          </a:p>
          <a:p>
            <a:pPr marL="241300" marR="5080" indent="-228600">
              <a:lnSpc>
                <a:spcPts val="3020"/>
              </a:lnSpc>
              <a:spcBef>
                <a:spcPts val="101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Any </a:t>
            </a:r>
            <a:r>
              <a:rPr sz="2800" spc="-70" dirty="0">
                <a:solidFill>
                  <a:srgbClr val="444949"/>
                </a:solidFill>
                <a:latin typeface="Gill Sans MT"/>
                <a:cs typeface="Gill Sans MT"/>
              </a:rPr>
              <a:t>file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that </a:t>
            </a:r>
            <a:r>
              <a:rPr sz="2800" spc="-90" dirty="0">
                <a:solidFill>
                  <a:srgbClr val="444949"/>
                </a:solidFill>
                <a:latin typeface="Gill Sans MT"/>
                <a:cs typeface="Gill Sans MT"/>
              </a:rPr>
              <a:t>is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not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versioned </a:t>
            </a:r>
            <a:r>
              <a:rPr sz="2800" spc="-80" dirty="0">
                <a:solidFill>
                  <a:srgbClr val="444949"/>
                </a:solidFill>
                <a:latin typeface="Gill Sans MT"/>
                <a:cs typeface="Gill Sans MT"/>
              </a:rPr>
              <a:t>prior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2800" spc="-35" dirty="0">
                <a:solidFill>
                  <a:srgbClr val="444949"/>
                </a:solidFill>
                <a:latin typeface="Gill Sans MT"/>
                <a:cs typeface="Gill Sans MT"/>
              </a:rPr>
              <a:t>enabling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versioning </a:t>
            </a:r>
            <a:r>
              <a:rPr sz="2800" spc="-75" dirty="0">
                <a:solidFill>
                  <a:srgbClr val="444949"/>
                </a:solidFill>
                <a:latin typeface="Gill Sans MT"/>
                <a:cs typeface="Gill Sans MT"/>
              </a:rPr>
              <a:t>will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have 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version</a:t>
            </a:r>
            <a:r>
              <a:rPr sz="2800" spc="-29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75" dirty="0">
                <a:solidFill>
                  <a:srgbClr val="444949"/>
                </a:solidFill>
                <a:latin typeface="Gill Sans MT"/>
                <a:cs typeface="Gill Sans MT"/>
              </a:rPr>
              <a:t>“null”</a:t>
            </a:r>
            <a:endParaRPr sz="2800">
              <a:latin typeface="Gill Sans MT"/>
              <a:cs typeface="Gill Sans MT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439656" y="518159"/>
            <a:ext cx="1996440" cy="20726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41892" y="6471592"/>
            <a:ext cx="1276985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47429080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41892" y="6471592"/>
            <a:ext cx="1276985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374395"/>
            <a:ext cx="5744845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20" dirty="0"/>
              <a:t>S3 </a:t>
            </a:r>
            <a:r>
              <a:rPr spc="-60" dirty="0"/>
              <a:t>Encryption </a:t>
            </a:r>
            <a:r>
              <a:rPr spc="-140" dirty="0"/>
              <a:t>for</a:t>
            </a:r>
            <a:r>
              <a:rPr spc="-10" dirty="0"/>
              <a:t> </a:t>
            </a:r>
            <a:r>
              <a:rPr spc="-70" dirty="0"/>
              <a:t>Objects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16939" y="1763577"/>
            <a:ext cx="10200640" cy="3343910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37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There are </a:t>
            </a:r>
            <a:r>
              <a:rPr sz="2800" dirty="0">
                <a:solidFill>
                  <a:srgbClr val="444949"/>
                </a:solidFill>
                <a:latin typeface="Gill Sans MT"/>
                <a:cs typeface="Gill Sans MT"/>
              </a:rPr>
              <a:t>4 </a:t>
            </a:r>
            <a:r>
              <a:rPr sz="2800" spc="-35" dirty="0">
                <a:solidFill>
                  <a:srgbClr val="444949"/>
                </a:solidFill>
                <a:latin typeface="Gill Sans MT"/>
                <a:cs typeface="Gill Sans MT"/>
              </a:rPr>
              <a:t>methods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of </a:t>
            </a:r>
            <a:r>
              <a:rPr sz="2800" spc="-35" dirty="0">
                <a:solidFill>
                  <a:srgbClr val="444949"/>
                </a:solidFill>
                <a:latin typeface="Gill Sans MT"/>
                <a:cs typeface="Gill Sans MT"/>
              </a:rPr>
              <a:t>encrypting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objects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in</a:t>
            </a:r>
            <a:r>
              <a:rPr sz="2800" spc="19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15" dirty="0">
                <a:solidFill>
                  <a:srgbClr val="444949"/>
                </a:solidFill>
                <a:latin typeface="Gill Sans MT"/>
                <a:cs typeface="Gill Sans MT"/>
              </a:rPr>
              <a:t>S3</a:t>
            </a:r>
            <a:endParaRPr sz="2800">
              <a:latin typeface="Gill Sans MT"/>
              <a:cs typeface="Gill Sans MT"/>
            </a:endParaRPr>
          </a:p>
          <a:p>
            <a:pPr marL="698500" lvl="1" indent="-228600">
              <a:lnSpc>
                <a:spcPct val="100000"/>
              </a:lnSpc>
              <a:spcBef>
                <a:spcPts val="234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15" dirty="0">
                <a:solidFill>
                  <a:srgbClr val="444949"/>
                </a:solidFill>
                <a:latin typeface="Gill Sans MT"/>
                <a:cs typeface="Gill Sans MT"/>
              </a:rPr>
              <a:t>SSE-S3: </a:t>
            </a:r>
            <a:r>
              <a:rPr sz="2400" spc="-35" dirty="0">
                <a:solidFill>
                  <a:srgbClr val="444949"/>
                </a:solidFill>
                <a:latin typeface="Gill Sans MT"/>
                <a:cs typeface="Gill Sans MT"/>
              </a:rPr>
              <a:t>encrypts </a:t>
            </a:r>
            <a:r>
              <a:rPr sz="2400" spc="10" dirty="0">
                <a:solidFill>
                  <a:srgbClr val="444949"/>
                </a:solidFill>
                <a:latin typeface="Gill Sans MT"/>
                <a:cs typeface="Gill Sans MT"/>
              </a:rPr>
              <a:t>S3 </a:t>
            </a:r>
            <a:r>
              <a:rPr sz="2400" spc="-45" dirty="0">
                <a:solidFill>
                  <a:srgbClr val="444949"/>
                </a:solidFill>
                <a:latin typeface="Gill Sans MT"/>
                <a:cs typeface="Gill Sans MT"/>
              </a:rPr>
              <a:t>objects using </a:t>
            </a:r>
            <a:r>
              <a:rPr sz="2400" spc="-70" dirty="0">
                <a:solidFill>
                  <a:srgbClr val="444949"/>
                </a:solidFill>
                <a:latin typeface="Gill Sans MT"/>
                <a:cs typeface="Gill Sans MT"/>
              </a:rPr>
              <a:t>keys </a:t>
            </a:r>
            <a:r>
              <a:rPr sz="2400" spc="-20" dirty="0">
                <a:solidFill>
                  <a:srgbClr val="444949"/>
                </a:solidFill>
                <a:latin typeface="Gill Sans MT"/>
                <a:cs typeface="Gill Sans MT"/>
              </a:rPr>
              <a:t>handled </a:t>
            </a:r>
            <a:r>
              <a:rPr sz="2400" spc="-25" dirty="0">
                <a:solidFill>
                  <a:srgbClr val="444949"/>
                </a:solidFill>
                <a:latin typeface="Gill Sans MT"/>
                <a:cs typeface="Gill Sans MT"/>
              </a:rPr>
              <a:t>&amp; </a:t>
            </a:r>
            <a:r>
              <a:rPr sz="2400" spc="-5" dirty="0">
                <a:solidFill>
                  <a:srgbClr val="444949"/>
                </a:solidFill>
                <a:latin typeface="Gill Sans MT"/>
                <a:cs typeface="Gill Sans MT"/>
              </a:rPr>
              <a:t>managed </a:t>
            </a:r>
            <a:r>
              <a:rPr sz="2400" spc="-35" dirty="0">
                <a:solidFill>
                  <a:srgbClr val="444949"/>
                </a:solidFill>
                <a:latin typeface="Gill Sans MT"/>
                <a:cs typeface="Gill Sans MT"/>
              </a:rPr>
              <a:t>by</a:t>
            </a:r>
            <a:r>
              <a:rPr sz="2400" spc="-14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45" dirty="0">
                <a:solidFill>
                  <a:srgbClr val="444949"/>
                </a:solidFill>
                <a:latin typeface="Gill Sans MT"/>
                <a:cs typeface="Gill Sans MT"/>
              </a:rPr>
              <a:t>AWS</a:t>
            </a:r>
            <a:endParaRPr sz="2400">
              <a:latin typeface="Gill Sans MT"/>
              <a:cs typeface="Gill Sans MT"/>
            </a:endParaRPr>
          </a:p>
          <a:p>
            <a:pPr marL="698500" lvl="1" indent="-228600">
              <a:lnSpc>
                <a:spcPct val="100000"/>
              </a:lnSpc>
              <a:spcBef>
                <a:spcPts val="215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50" dirty="0">
                <a:solidFill>
                  <a:srgbClr val="444949"/>
                </a:solidFill>
                <a:latin typeface="Gill Sans MT"/>
                <a:cs typeface="Gill Sans MT"/>
              </a:rPr>
              <a:t>SSE-KMS: </a:t>
            </a:r>
            <a:r>
              <a:rPr sz="2400" spc="-30" dirty="0">
                <a:solidFill>
                  <a:srgbClr val="444949"/>
                </a:solidFill>
                <a:latin typeface="Gill Sans MT"/>
                <a:cs typeface="Gill Sans MT"/>
              </a:rPr>
              <a:t>leverage </a:t>
            </a:r>
            <a:r>
              <a:rPr sz="2400" spc="-40" dirty="0">
                <a:solidFill>
                  <a:srgbClr val="444949"/>
                </a:solidFill>
                <a:latin typeface="Gill Sans MT"/>
                <a:cs typeface="Gill Sans MT"/>
              </a:rPr>
              <a:t>AWS </a:t>
            </a:r>
            <a:r>
              <a:rPr sz="2400" spc="-120" dirty="0">
                <a:solidFill>
                  <a:srgbClr val="444949"/>
                </a:solidFill>
                <a:latin typeface="Gill Sans MT"/>
                <a:cs typeface="Gill Sans MT"/>
              </a:rPr>
              <a:t>Key </a:t>
            </a:r>
            <a:r>
              <a:rPr sz="2400" spc="-15" dirty="0">
                <a:solidFill>
                  <a:srgbClr val="444949"/>
                </a:solidFill>
                <a:latin typeface="Gill Sans MT"/>
                <a:cs typeface="Gill Sans MT"/>
              </a:rPr>
              <a:t>Management </a:t>
            </a:r>
            <a:r>
              <a:rPr sz="2400" spc="-20" dirty="0">
                <a:solidFill>
                  <a:srgbClr val="444949"/>
                </a:solidFill>
                <a:latin typeface="Gill Sans MT"/>
                <a:cs typeface="Gill Sans MT"/>
              </a:rPr>
              <a:t>Service </a:t>
            </a:r>
            <a:r>
              <a:rPr sz="2400" spc="-50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2400" spc="-10" dirty="0">
                <a:solidFill>
                  <a:srgbClr val="444949"/>
                </a:solidFill>
                <a:latin typeface="Gill Sans MT"/>
                <a:cs typeface="Gill Sans MT"/>
              </a:rPr>
              <a:t>manage </a:t>
            </a:r>
            <a:r>
              <a:rPr sz="2400" spc="-35" dirty="0">
                <a:solidFill>
                  <a:srgbClr val="444949"/>
                </a:solidFill>
                <a:latin typeface="Gill Sans MT"/>
                <a:cs typeface="Gill Sans MT"/>
              </a:rPr>
              <a:t>encryption</a:t>
            </a:r>
            <a:r>
              <a:rPr sz="2400" spc="-4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70" dirty="0">
                <a:solidFill>
                  <a:srgbClr val="444949"/>
                </a:solidFill>
                <a:latin typeface="Gill Sans MT"/>
                <a:cs typeface="Gill Sans MT"/>
              </a:rPr>
              <a:t>keys</a:t>
            </a:r>
            <a:endParaRPr sz="2400">
              <a:latin typeface="Gill Sans MT"/>
              <a:cs typeface="Gill Sans MT"/>
            </a:endParaRPr>
          </a:p>
          <a:p>
            <a:pPr marL="698500" lvl="1" indent="-228600">
              <a:lnSpc>
                <a:spcPct val="100000"/>
              </a:lnSpc>
              <a:spcBef>
                <a:spcPts val="190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35" dirty="0">
                <a:solidFill>
                  <a:srgbClr val="444949"/>
                </a:solidFill>
                <a:latin typeface="Gill Sans MT"/>
                <a:cs typeface="Gill Sans MT"/>
              </a:rPr>
              <a:t>SSE-C: </a:t>
            </a:r>
            <a:r>
              <a:rPr sz="2400" spc="-20" dirty="0">
                <a:solidFill>
                  <a:srgbClr val="444949"/>
                </a:solidFill>
                <a:latin typeface="Gill Sans MT"/>
                <a:cs typeface="Gill Sans MT"/>
              </a:rPr>
              <a:t>when </a:t>
            </a:r>
            <a:r>
              <a:rPr sz="2400" spc="-50" dirty="0">
                <a:solidFill>
                  <a:srgbClr val="444949"/>
                </a:solidFill>
                <a:latin typeface="Gill Sans MT"/>
                <a:cs typeface="Gill Sans MT"/>
              </a:rPr>
              <a:t>you </a:t>
            </a:r>
            <a:r>
              <a:rPr sz="2400" spc="-35" dirty="0">
                <a:solidFill>
                  <a:srgbClr val="444949"/>
                </a:solidFill>
                <a:latin typeface="Gill Sans MT"/>
                <a:cs typeface="Gill Sans MT"/>
              </a:rPr>
              <a:t>want </a:t>
            </a:r>
            <a:r>
              <a:rPr sz="2400" spc="-50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2400" spc="-5" dirty="0">
                <a:solidFill>
                  <a:srgbClr val="444949"/>
                </a:solidFill>
                <a:latin typeface="Gill Sans MT"/>
                <a:cs typeface="Gill Sans MT"/>
              </a:rPr>
              <a:t>manage </a:t>
            </a:r>
            <a:r>
              <a:rPr sz="2400" spc="-80" dirty="0">
                <a:solidFill>
                  <a:srgbClr val="444949"/>
                </a:solidFill>
                <a:latin typeface="Gill Sans MT"/>
                <a:cs typeface="Gill Sans MT"/>
              </a:rPr>
              <a:t>your </a:t>
            </a:r>
            <a:r>
              <a:rPr sz="2400" spc="-40" dirty="0">
                <a:solidFill>
                  <a:srgbClr val="444949"/>
                </a:solidFill>
                <a:latin typeface="Gill Sans MT"/>
                <a:cs typeface="Gill Sans MT"/>
              </a:rPr>
              <a:t>own </a:t>
            </a:r>
            <a:r>
              <a:rPr sz="2400" spc="-30" dirty="0">
                <a:solidFill>
                  <a:srgbClr val="444949"/>
                </a:solidFill>
                <a:latin typeface="Gill Sans MT"/>
                <a:cs typeface="Gill Sans MT"/>
              </a:rPr>
              <a:t>encryption</a:t>
            </a:r>
            <a:r>
              <a:rPr sz="2400" spc="4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70" dirty="0">
                <a:solidFill>
                  <a:srgbClr val="444949"/>
                </a:solidFill>
                <a:latin typeface="Gill Sans MT"/>
                <a:cs typeface="Gill Sans MT"/>
              </a:rPr>
              <a:t>keys</a:t>
            </a:r>
            <a:endParaRPr sz="2400">
              <a:latin typeface="Gill Sans MT"/>
              <a:cs typeface="Gill Sans MT"/>
            </a:endParaRPr>
          </a:p>
          <a:p>
            <a:pPr marL="698500" lvl="1" indent="-228600">
              <a:lnSpc>
                <a:spcPct val="100000"/>
              </a:lnSpc>
              <a:spcBef>
                <a:spcPts val="215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60" dirty="0">
                <a:solidFill>
                  <a:srgbClr val="444949"/>
                </a:solidFill>
                <a:latin typeface="Gill Sans MT"/>
                <a:cs typeface="Gill Sans MT"/>
              </a:rPr>
              <a:t>Client </a:t>
            </a:r>
            <a:r>
              <a:rPr sz="2400" spc="-15" dirty="0">
                <a:solidFill>
                  <a:srgbClr val="444949"/>
                </a:solidFill>
                <a:latin typeface="Gill Sans MT"/>
                <a:cs typeface="Gill Sans MT"/>
              </a:rPr>
              <a:t>Side</a:t>
            </a:r>
            <a:r>
              <a:rPr sz="2400" spc="4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35" dirty="0">
                <a:solidFill>
                  <a:srgbClr val="444949"/>
                </a:solidFill>
                <a:latin typeface="Gill Sans MT"/>
                <a:cs typeface="Gill Sans MT"/>
              </a:rPr>
              <a:t>Encryption</a:t>
            </a:r>
            <a:endParaRPr sz="2400">
              <a:latin typeface="Gill Sans MT"/>
              <a:cs typeface="Gill Sans MT"/>
            </a:endParaRPr>
          </a:p>
          <a:p>
            <a:pPr lvl="1">
              <a:lnSpc>
                <a:spcPct val="100000"/>
              </a:lnSpc>
              <a:spcBef>
                <a:spcPts val="30"/>
              </a:spcBef>
              <a:buClr>
                <a:srgbClr val="444949"/>
              </a:buClr>
              <a:buFont typeface="Arial"/>
              <a:buChar char="•"/>
            </a:pPr>
            <a:endParaRPr sz="3550">
              <a:latin typeface="Times New Roman"/>
              <a:cs typeface="Times New Roman"/>
            </a:endParaRPr>
          </a:p>
          <a:p>
            <a:pPr marL="241300" marR="5080" indent="-228600">
              <a:lnSpc>
                <a:spcPts val="3020"/>
              </a:lnSpc>
              <a:buFont typeface="Arial"/>
              <a:buChar char="•"/>
              <a:tabLst>
                <a:tab pos="241300" algn="l"/>
              </a:tabLst>
            </a:pPr>
            <a:r>
              <a:rPr sz="2800" spc="-130" dirty="0">
                <a:solidFill>
                  <a:srgbClr val="444949"/>
                </a:solidFill>
                <a:latin typeface="Gill Sans MT"/>
                <a:cs typeface="Gill Sans MT"/>
              </a:rPr>
              <a:t>It’s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important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2800" spc="-35" dirty="0">
                <a:solidFill>
                  <a:srgbClr val="444949"/>
                </a:solidFill>
                <a:latin typeface="Gill Sans MT"/>
                <a:cs typeface="Gill Sans MT"/>
              </a:rPr>
              <a:t>understand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which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ones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are </a:t>
            </a:r>
            <a:r>
              <a:rPr sz="2800" spc="-10" dirty="0">
                <a:solidFill>
                  <a:srgbClr val="444949"/>
                </a:solidFill>
                <a:latin typeface="Gill Sans MT"/>
                <a:cs typeface="Gill Sans MT"/>
              </a:rPr>
              <a:t>adapted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which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situation  </a:t>
            </a:r>
            <a:r>
              <a:rPr sz="2800" spc="-90" dirty="0">
                <a:solidFill>
                  <a:srgbClr val="444949"/>
                </a:solidFill>
                <a:latin typeface="Gill Sans MT"/>
                <a:cs typeface="Gill Sans MT"/>
              </a:rPr>
              <a:t>for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the</a:t>
            </a:r>
            <a:r>
              <a:rPr sz="2800" spc="6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20" dirty="0">
                <a:solidFill>
                  <a:srgbClr val="444949"/>
                </a:solidFill>
                <a:latin typeface="Gill Sans MT"/>
                <a:cs typeface="Gill Sans MT"/>
              </a:rPr>
              <a:t>exam</a:t>
            </a:r>
            <a:endParaRPr sz="2800"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2593987655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447073" y="3048000"/>
            <a:ext cx="5309870" cy="3195955"/>
          </a:xfrm>
          <a:custGeom>
            <a:avLst/>
            <a:gdLst/>
            <a:ahLst/>
            <a:cxnLst/>
            <a:rect l="l" t="t" r="r" b="b"/>
            <a:pathLst>
              <a:path w="5309870" h="3195954">
                <a:moveTo>
                  <a:pt x="0" y="0"/>
                </a:moveTo>
                <a:lnTo>
                  <a:pt x="5309419" y="0"/>
                </a:lnTo>
                <a:lnTo>
                  <a:pt x="5309419" y="3195482"/>
                </a:lnTo>
                <a:lnTo>
                  <a:pt x="0" y="3195482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447073" y="3048000"/>
            <a:ext cx="5309870" cy="3195955"/>
          </a:xfrm>
          <a:custGeom>
            <a:avLst/>
            <a:gdLst/>
            <a:ahLst/>
            <a:cxnLst/>
            <a:rect l="l" t="t" r="r" b="b"/>
            <a:pathLst>
              <a:path w="5309870" h="3195954">
                <a:moveTo>
                  <a:pt x="0" y="0"/>
                </a:moveTo>
                <a:lnTo>
                  <a:pt x="5309419" y="0"/>
                </a:lnTo>
                <a:lnTo>
                  <a:pt x="5309419" y="3195483"/>
                </a:lnTo>
                <a:lnTo>
                  <a:pt x="0" y="3195483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6980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931696" y="3065779"/>
            <a:ext cx="7461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30" dirty="0">
                <a:solidFill>
                  <a:srgbClr val="444949"/>
                </a:solidFill>
                <a:latin typeface="Calibri"/>
                <a:cs typeface="Calibri"/>
              </a:rPr>
              <a:t>AWS</a:t>
            </a:r>
            <a:r>
              <a:rPr sz="1800" b="1" spc="-7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444949"/>
                </a:solidFill>
                <a:latin typeface="Calibri"/>
                <a:cs typeface="Calibri"/>
              </a:rPr>
              <a:t>S3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16939" y="374395"/>
            <a:ext cx="1539875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10" dirty="0"/>
              <a:t>SS</a:t>
            </a:r>
            <a:r>
              <a:rPr spc="20" dirty="0"/>
              <a:t>E</a:t>
            </a:r>
            <a:r>
              <a:rPr spc="-50" dirty="0"/>
              <a:t>-</a:t>
            </a:r>
            <a:r>
              <a:rPr spc="20" dirty="0"/>
              <a:t>S3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916939" y="1357680"/>
            <a:ext cx="6427470" cy="1384935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36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000" spc="-15" dirty="0">
                <a:solidFill>
                  <a:srgbClr val="444949"/>
                </a:solidFill>
                <a:latin typeface="Gill Sans MT"/>
                <a:cs typeface="Gill Sans MT"/>
              </a:rPr>
              <a:t>SSE-S3: </a:t>
            </a:r>
            <a:r>
              <a:rPr sz="2000" spc="-30" dirty="0">
                <a:solidFill>
                  <a:srgbClr val="444949"/>
                </a:solidFill>
                <a:latin typeface="Gill Sans MT"/>
                <a:cs typeface="Gill Sans MT"/>
              </a:rPr>
              <a:t>encryption </a:t>
            </a:r>
            <a:r>
              <a:rPr sz="2000" spc="-40" dirty="0">
                <a:solidFill>
                  <a:srgbClr val="444949"/>
                </a:solidFill>
                <a:latin typeface="Gill Sans MT"/>
                <a:cs typeface="Gill Sans MT"/>
              </a:rPr>
              <a:t>using </a:t>
            </a:r>
            <a:r>
              <a:rPr sz="2000" spc="-60" dirty="0">
                <a:solidFill>
                  <a:srgbClr val="444949"/>
                </a:solidFill>
                <a:latin typeface="Gill Sans MT"/>
                <a:cs typeface="Gill Sans MT"/>
              </a:rPr>
              <a:t>keys </a:t>
            </a:r>
            <a:r>
              <a:rPr sz="2000" spc="-20" dirty="0">
                <a:solidFill>
                  <a:srgbClr val="444949"/>
                </a:solidFill>
                <a:latin typeface="Gill Sans MT"/>
                <a:cs typeface="Gill Sans MT"/>
              </a:rPr>
              <a:t>handled </a:t>
            </a:r>
            <a:r>
              <a:rPr sz="2000" spc="-25" dirty="0">
                <a:solidFill>
                  <a:srgbClr val="444949"/>
                </a:solidFill>
                <a:latin typeface="Gill Sans MT"/>
                <a:cs typeface="Gill Sans MT"/>
              </a:rPr>
              <a:t>&amp; </a:t>
            </a:r>
            <a:r>
              <a:rPr sz="2000" spc="-10" dirty="0">
                <a:solidFill>
                  <a:srgbClr val="444949"/>
                </a:solidFill>
                <a:latin typeface="Gill Sans MT"/>
                <a:cs typeface="Gill Sans MT"/>
              </a:rPr>
              <a:t>managed </a:t>
            </a:r>
            <a:r>
              <a:rPr sz="2000" spc="-30" dirty="0">
                <a:solidFill>
                  <a:srgbClr val="444949"/>
                </a:solidFill>
                <a:latin typeface="Gill Sans MT"/>
                <a:cs typeface="Gill Sans MT"/>
              </a:rPr>
              <a:t>by </a:t>
            </a:r>
            <a:r>
              <a:rPr sz="2000" spc="-40" dirty="0">
                <a:solidFill>
                  <a:srgbClr val="444949"/>
                </a:solidFill>
                <a:latin typeface="Gill Sans MT"/>
                <a:cs typeface="Gill Sans MT"/>
              </a:rPr>
              <a:t>AWS</a:t>
            </a:r>
            <a:r>
              <a:rPr sz="2000" spc="-7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000" spc="5" dirty="0">
                <a:solidFill>
                  <a:srgbClr val="444949"/>
                </a:solidFill>
                <a:latin typeface="Gill Sans MT"/>
                <a:cs typeface="Gill Sans MT"/>
              </a:rPr>
              <a:t>S3</a:t>
            </a:r>
            <a:endParaRPr sz="20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26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000" spc="-25" dirty="0">
                <a:solidFill>
                  <a:srgbClr val="444949"/>
                </a:solidFill>
                <a:latin typeface="Gill Sans MT"/>
                <a:cs typeface="Gill Sans MT"/>
              </a:rPr>
              <a:t>Object </a:t>
            </a:r>
            <a:r>
              <a:rPr sz="2000" spc="-65" dirty="0">
                <a:solidFill>
                  <a:srgbClr val="444949"/>
                </a:solidFill>
                <a:latin typeface="Gill Sans MT"/>
                <a:cs typeface="Gill Sans MT"/>
              </a:rPr>
              <a:t>is </a:t>
            </a:r>
            <a:r>
              <a:rPr sz="2000" spc="-20" dirty="0">
                <a:solidFill>
                  <a:srgbClr val="444949"/>
                </a:solidFill>
                <a:latin typeface="Gill Sans MT"/>
                <a:cs typeface="Gill Sans MT"/>
              </a:rPr>
              <a:t>encrypted </a:t>
            </a:r>
            <a:r>
              <a:rPr sz="2000" spc="-40" dirty="0">
                <a:solidFill>
                  <a:srgbClr val="444949"/>
                </a:solidFill>
                <a:latin typeface="Gill Sans MT"/>
                <a:cs typeface="Gill Sans MT"/>
              </a:rPr>
              <a:t>server</a:t>
            </a:r>
            <a:r>
              <a:rPr sz="2000" spc="8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000" spc="-35" dirty="0">
                <a:solidFill>
                  <a:srgbClr val="444949"/>
                </a:solidFill>
                <a:latin typeface="Gill Sans MT"/>
                <a:cs typeface="Gill Sans MT"/>
              </a:rPr>
              <a:t>side</a:t>
            </a:r>
            <a:endParaRPr sz="20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28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000" spc="-10" dirty="0">
                <a:solidFill>
                  <a:srgbClr val="444949"/>
                </a:solidFill>
                <a:latin typeface="Gill Sans MT"/>
                <a:cs typeface="Gill Sans MT"/>
              </a:rPr>
              <a:t>AES-256 </a:t>
            </a:r>
            <a:r>
              <a:rPr sz="2000" spc="-30" dirty="0">
                <a:solidFill>
                  <a:srgbClr val="444949"/>
                </a:solidFill>
                <a:latin typeface="Gill Sans MT"/>
                <a:cs typeface="Gill Sans MT"/>
              </a:rPr>
              <a:t>encryption</a:t>
            </a:r>
            <a:r>
              <a:rPr sz="2000" spc="-1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000" spc="-25" dirty="0">
                <a:solidFill>
                  <a:srgbClr val="444949"/>
                </a:solidFill>
                <a:latin typeface="Gill Sans MT"/>
                <a:cs typeface="Gill Sans MT"/>
              </a:rPr>
              <a:t>type</a:t>
            </a:r>
            <a:endParaRPr sz="20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290"/>
              </a:spcBef>
              <a:buFont typeface="Arial"/>
              <a:buChar char="•"/>
              <a:tabLst>
                <a:tab pos="240665" algn="l"/>
                <a:tab pos="241300" algn="l"/>
                <a:tab pos="2219960" algn="l"/>
              </a:tabLst>
            </a:pPr>
            <a:r>
              <a:rPr sz="2000" spc="-40" dirty="0">
                <a:solidFill>
                  <a:srgbClr val="444949"/>
                </a:solidFill>
                <a:latin typeface="Gill Sans MT"/>
                <a:cs typeface="Gill Sans MT"/>
              </a:rPr>
              <a:t>Must</a:t>
            </a:r>
            <a:r>
              <a:rPr sz="200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000" spc="-45" dirty="0">
                <a:solidFill>
                  <a:srgbClr val="444949"/>
                </a:solidFill>
                <a:latin typeface="Gill Sans MT"/>
                <a:cs typeface="Gill Sans MT"/>
              </a:rPr>
              <a:t>set</a:t>
            </a:r>
            <a:r>
              <a:rPr sz="200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000" spc="-15" dirty="0">
                <a:solidFill>
                  <a:srgbClr val="444949"/>
                </a:solidFill>
                <a:latin typeface="Gill Sans MT"/>
                <a:cs typeface="Gill Sans MT"/>
              </a:rPr>
              <a:t>header:	</a:t>
            </a:r>
            <a:r>
              <a:rPr sz="2925" spc="-30" baseline="1424" dirty="0">
                <a:solidFill>
                  <a:srgbClr val="444949"/>
                </a:solidFill>
                <a:latin typeface="Gill Sans MT"/>
                <a:cs typeface="Gill Sans MT"/>
              </a:rPr>
              <a:t>“x-amz-server-side-encryption":</a:t>
            </a:r>
            <a:r>
              <a:rPr sz="2925" spc="-262" baseline="1424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925" spc="-22" baseline="1424" dirty="0">
                <a:solidFill>
                  <a:srgbClr val="444949"/>
                </a:solidFill>
                <a:latin typeface="Gill Sans MT"/>
                <a:cs typeface="Gill Sans MT"/>
              </a:rPr>
              <a:t>"AES256"</a:t>
            </a:r>
            <a:endParaRPr sz="2925" baseline="1424">
              <a:latin typeface="Gill Sans MT"/>
              <a:cs typeface="Gill Sans MT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473952" y="3459479"/>
            <a:ext cx="804672" cy="8656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854440" y="3977640"/>
            <a:ext cx="969263" cy="100279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330696" y="4831079"/>
            <a:ext cx="1344168" cy="79552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6759495" y="4266692"/>
            <a:ext cx="2533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444949"/>
                </a:solidFill>
                <a:latin typeface="Calibri"/>
                <a:cs typeface="Calibri"/>
              </a:rPr>
              <a:t>+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602639" y="3111500"/>
            <a:ext cx="6388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O</a:t>
            </a: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b</a:t>
            </a:r>
            <a:r>
              <a:rPr sz="1800" spc="-10" dirty="0">
                <a:solidFill>
                  <a:srgbClr val="444949"/>
                </a:solidFill>
                <a:latin typeface="Calibri"/>
                <a:cs typeface="Calibri"/>
              </a:rPr>
              <a:t>j</a:t>
            </a: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ect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893950" y="5074411"/>
            <a:ext cx="3775075" cy="8458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B</a:t>
            </a:r>
            <a:r>
              <a:rPr sz="1800" spc="5" dirty="0">
                <a:solidFill>
                  <a:srgbClr val="444949"/>
                </a:solidFill>
                <a:latin typeface="Calibri"/>
                <a:cs typeface="Calibri"/>
              </a:rPr>
              <a:t>u</a:t>
            </a: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c</a:t>
            </a:r>
            <a:r>
              <a:rPr sz="1800" spc="-65" dirty="0">
                <a:solidFill>
                  <a:srgbClr val="444949"/>
                </a:solidFill>
                <a:latin typeface="Calibri"/>
                <a:cs typeface="Calibri"/>
              </a:rPr>
              <a:t>k</a:t>
            </a:r>
            <a:r>
              <a:rPr sz="1800" spc="-10" dirty="0">
                <a:solidFill>
                  <a:srgbClr val="444949"/>
                </a:solidFill>
                <a:latin typeface="Calibri"/>
                <a:cs typeface="Calibri"/>
              </a:rPr>
              <a:t>e</a:t>
            </a: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t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8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S3 Managed </a:t>
            </a:r>
            <a:r>
              <a:rPr sz="1800" spc="-10" dirty="0">
                <a:solidFill>
                  <a:srgbClr val="444949"/>
                </a:solidFill>
                <a:latin typeface="Calibri"/>
                <a:cs typeface="Calibri"/>
              </a:rPr>
              <a:t>Data</a:t>
            </a:r>
            <a:r>
              <a:rPr sz="1800" spc="2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444949"/>
                </a:solidFill>
                <a:latin typeface="Calibri"/>
                <a:cs typeface="Calibri"/>
              </a:rPr>
              <a:t>Key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7671824" y="4324760"/>
            <a:ext cx="1000760" cy="509270"/>
          </a:xfrm>
          <a:custGeom>
            <a:avLst/>
            <a:gdLst/>
            <a:ahLst/>
            <a:cxnLst/>
            <a:rect l="l" t="t" r="r" b="b"/>
            <a:pathLst>
              <a:path w="1000759" h="509270">
                <a:moveTo>
                  <a:pt x="745717" y="0"/>
                </a:moveTo>
                <a:lnTo>
                  <a:pt x="745717" y="127255"/>
                </a:lnTo>
                <a:lnTo>
                  <a:pt x="0" y="127255"/>
                </a:lnTo>
                <a:lnTo>
                  <a:pt x="0" y="381765"/>
                </a:lnTo>
                <a:lnTo>
                  <a:pt x="745717" y="381765"/>
                </a:lnTo>
                <a:lnTo>
                  <a:pt x="745717" y="509021"/>
                </a:lnTo>
                <a:lnTo>
                  <a:pt x="1000227" y="254510"/>
                </a:lnTo>
                <a:lnTo>
                  <a:pt x="745717" y="0"/>
                </a:lnTo>
                <a:close/>
              </a:path>
            </a:pathLst>
          </a:custGeom>
          <a:solidFill>
            <a:srgbClr val="F6980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671824" y="4324760"/>
            <a:ext cx="1000760" cy="509270"/>
          </a:xfrm>
          <a:custGeom>
            <a:avLst/>
            <a:gdLst/>
            <a:ahLst/>
            <a:cxnLst/>
            <a:rect l="l" t="t" r="r" b="b"/>
            <a:pathLst>
              <a:path w="1000759" h="509270">
                <a:moveTo>
                  <a:pt x="0" y="127255"/>
                </a:moveTo>
                <a:lnTo>
                  <a:pt x="745717" y="127255"/>
                </a:lnTo>
                <a:lnTo>
                  <a:pt x="745717" y="0"/>
                </a:lnTo>
                <a:lnTo>
                  <a:pt x="1000228" y="254510"/>
                </a:lnTo>
                <a:lnTo>
                  <a:pt x="745717" y="509021"/>
                </a:lnTo>
                <a:lnTo>
                  <a:pt x="745717" y="381766"/>
                </a:lnTo>
                <a:lnTo>
                  <a:pt x="0" y="381766"/>
                </a:lnTo>
                <a:lnTo>
                  <a:pt x="0" y="127255"/>
                </a:lnTo>
                <a:close/>
              </a:path>
            </a:pathLst>
          </a:custGeom>
          <a:ln w="12700">
            <a:solidFill>
              <a:srgbClr val="B56E0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7762204" y="4464811"/>
            <a:ext cx="69342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200" spc="5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y</a:t>
            </a:r>
            <a:r>
              <a:rPr sz="1200" spc="-15" dirty="0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ti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3264311" y="4265306"/>
            <a:ext cx="2672715" cy="568960"/>
          </a:xfrm>
          <a:custGeom>
            <a:avLst/>
            <a:gdLst/>
            <a:ahLst/>
            <a:cxnLst/>
            <a:rect l="l" t="t" r="r" b="b"/>
            <a:pathLst>
              <a:path w="2672715" h="568960">
                <a:moveTo>
                  <a:pt x="2387888" y="0"/>
                </a:moveTo>
                <a:lnTo>
                  <a:pt x="2387888" y="142119"/>
                </a:lnTo>
                <a:lnTo>
                  <a:pt x="0" y="142119"/>
                </a:lnTo>
                <a:lnTo>
                  <a:pt x="0" y="426355"/>
                </a:lnTo>
                <a:lnTo>
                  <a:pt x="2387888" y="426355"/>
                </a:lnTo>
                <a:lnTo>
                  <a:pt x="2387888" y="568474"/>
                </a:lnTo>
                <a:lnTo>
                  <a:pt x="2672123" y="284238"/>
                </a:lnTo>
                <a:lnTo>
                  <a:pt x="2387888" y="0"/>
                </a:lnTo>
                <a:close/>
              </a:path>
            </a:pathLst>
          </a:custGeom>
          <a:solidFill>
            <a:srgbClr val="5091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264311" y="4265306"/>
            <a:ext cx="2672715" cy="568960"/>
          </a:xfrm>
          <a:custGeom>
            <a:avLst/>
            <a:gdLst/>
            <a:ahLst/>
            <a:cxnLst/>
            <a:rect l="l" t="t" r="r" b="b"/>
            <a:pathLst>
              <a:path w="2672715" h="568960">
                <a:moveTo>
                  <a:pt x="0" y="142119"/>
                </a:moveTo>
                <a:lnTo>
                  <a:pt x="2387889" y="142119"/>
                </a:lnTo>
                <a:lnTo>
                  <a:pt x="2387889" y="0"/>
                </a:lnTo>
                <a:lnTo>
                  <a:pt x="2672124" y="284238"/>
                </a:lnTo>
                <a:lnTo>
                  <a:pt x="2387889" y="568474"/>
                </a:lnTo>
                <a:lnTo>
                  <a:pt x="2387889" y="426354"/>
                </a:lnTo>
                <a:lnTo>
                  <a:pt x="0" y="426354"/>
                </a:lnTo>
                <a:lnTo>
                  <a:pt x="0" y="142119"/>
                </a:lnTo>
                <a:close/>
              </a:path>
            </a:pathLst>
          </a:custGeom>
          <a:ln w="12700">
            <a:solidFill>
              <a:srgbClr val="38699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3428202" y="3849116"/>
            <a:ext cx="15932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solidFill>
                  <a:srgbClr val="444949"/>
                </a:solidFill>
                <a:latin typeface="Calibri"/>
                <a:cs typeface="Calibri"/>
              </a:rPr>
              <a:t>HTTP/S </a:t>
            </a: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+</a:t>
            </a:r>
            <a:r>
              <a:rPr sz="1800" spc="-6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Header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2014727" y="4117847"/>
            <a:ext cx="801624" cy="86258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2045193" y="3669283"/>
            <a:ext cx="6388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O</a:t>
            </a: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b</a:t>
            </a:r>
            <a:r>
              <a:rPr sz="1800" spc="-10" dirty="0">
                <a:solidFill>
                  <a:srgbClr val="444949"/>
                </a:solidFill>
                <a:latin typeface="Calibri"/>
                <a:cs typeface="Calibri"/>
              </a:rPr>
              <a:t>j</a:t>
            </a: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ect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41892" y="6471592"/>
            <a:ext cx="1276985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50027609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1892" y="6464300"/>
            <a:ext cx="127698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447073" y="3048000"/>
            <a:ext cx="5309870" cy="3195955"/>
          </a:xfrm>
          <a:custGeom>
            <a:avLst/>
            <a:gdLst/>
            <a:ahLst/>
            <a:cxnLst/>
            <a:rect l="l" t="t" r="r" b="b"/>
            <a:pathLst>
              <a:path w="5309870" h="3195954">
                <a:moveTo>
                  <a:pt x="0" y="0"/>
                </a:moveTo>
                <a:lnTo>
                  <a:pt x="5309419" y="0"/>
                </a:lnTo>
                <a:lnTo>
                  <a:pt x="5309419" y="3195482"/>
                </a:lnTo>
                <a:lnTo>
                  <a:pt x="0" y="3195482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447073" y="3048000"/>
            <a:ext cx="5309870" cy="3195955"/>
          </a:xfrm>
          <a:custGeom>
            <a:avLst/>
            <a:gdLst/>
            <a:ahLst/>
            <a:cxnLst/>
            <a:rect l="l" t="t" r="r" b="b"/>
            <a:pathLst>
              <a:path w="5309870" h="3195954">
                <a:moveTo>
                  <a:pt x="0" y="0"/>
                </a:moveTo>
                <a:lnTo>
                  <a:pt x="5309419" y="0"/>
                </a:lnTo>
                <a:lnTo>
                  <a:pt x="5309419" y="3195483"/>
                </a:lnTo>
                <a:lnTo>
                  <a:pt x="0" y="3195483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6980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9931696" y="3065779"/>
            <a:ext cx="7461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30" dirty="0">
                <a:solidFill>
                  <a:srgbClr val="444949"/>
                </a:solidFill>
                <a:latin typeface="Calibri"/>
                <a:cs typeface="Calibri"/>
              </a:rPr>
              <a:t>AWS</a:t>
            </a:r>
            <a:r>
              <a:rPr sz="1800" b="1" spc="-7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444949"/>
                </a:solidFill>
                <a:latin typeface="Calibri"/>
                <a:cs typeface="Calibri"/>
              </a:rPr>
              <a:t>S3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916939" y="374395"/>
            <a:ext cx="1994535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75" dirty="0"/>
              <a:t>SSE-KMS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916939" y="1357680"/>
            <a:ext cx="6424930" cy="1384935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36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000" spc="-45" dirty="0">
                <a:solidFill>
                  <a:srgbClr val="444949"/>
                </a:solidFill>
                <a:latin typeface="Gill Sans MT"/>
                <a:cs typeface="Gill Sans MT"/>
              </a:rPr>
              <a:t>SSE-KMS: </a:t>
            </a:r>
            <a:r>
              <a:rPr sz="2000" spc="-30" dirty="0">
                <a:solidFill>
                  <a:srgbClr val="444949"/>
                </a:solidFill>
                <a:latin typeface="Gill Sans MT"/>
                <a:cs typeface="Gill Sans MT"/>
              </a:rPr>
              <a:t>encryption </a:t>
            </a:r>
            <a:r>
              <a:rPr sz="2000" spc="-40" dirty="0">
                <a:solidFill>
                  <a:srgbClr val="444949"/>
                </a:solidFill>
                <a:latin typeface="Gill Sans MT"/>
                <a:cs typeface="Gill Sans MT"/>
              </a:rPr>
              <a:t>using </a:t>
            </a:r>
            <a:r>
              <a:rPr sz="2000" spc="-60" dirty="0">
                <a:solidFill>
                  <a:srgbClr val="444949"/>
                </a:solidFill>
                <a:latin typeface="Gill Sans MT"/>
                <a:cs typeface="Gill Sans MT"/>
              </a:rPr>
              <a:t>keys </a:t>
            </a:r>
            <a:r>
              <a:rPr sz="2000" spc="-20" dirty="0">
                <a:solidFill>
                  <a:srgbClr val="444949"/>
                </a:solidFill>
                <a:latin typeface="Gill Sans MT"/>
                <a:cs typeface="Gill Sans MT"/>
              </a:rPr>
              <a:t>handled </a:t>
            </a:r>
            <a:r>
              <a:rPr sz="2000" spc="-25" dirty="0">
                <a:solidFill>
                  <a:srgbClr val="444949"/>
                </a:solidFill>
                <a:latin typeface="Gill Sans MT"/>
                <a:cs typeface="Gill Sans MT"/>
              </a:rPr>
              <a:t>&amp; </a:t>
            </a:r>
            <a:r>
              <a:rPr sz="2000" spc="-10" dirty="0">
                <a:solidFill>
                  <a:srgbClr val="444949"/>
                </a:solidFill>
                <a:latin typeface="Gill Sans MT"/>
                <a:cs typeface="Gill Sans MT"/>
              </a:rPr>
              <a:t>managed </a:t>
            </a:r>
            <a:r>
              <a:rPr sz="2000" spc="-30" dirty="0">
                <a:solidFill>
                  <a:srgbClr val="444949"/>
                </a:solidFill>
                <a:latin typeface="Gill Sans MT"/>
                <a:cs typeface="Gill Sans MT"/>
              </a:rPr>
              <a:t>by</a:t>
            </a:r>
            <a:r>
              <a:rPr sz="2000" spc="4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000" spc="-80" dirty="0">
                <a:solidFill>
                  <a:srgbClr val="444949"/>
                </a:solidFill>
                <a:latin typeface="Gill Sans MT"/>
                <a:cs typeface="Gill Sans MT"/>
              </a:rPr>
              <a:t>KMS</a:t>
            </a:r>
            <a:endParaRPr sz="20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26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000" spc="-80" dirty="0">
                <a:solidFill>
                  <a:srgbClr val="444949"/>
                </a:solidFill>
                <a:latin typeface="Gill Sans MT"/>
                <a:cs typeface="Gill Sans MT"/>
              </a:rPr>
              <a:t>KMS </a:t>
            </a:r>
            <a:r>
              <a:rPr sz="2000" spc="-30" dirty="0">
                <a:solidFill>
                  <a:srgbClr val="444949"/>
                </a:solidFill>
                <a:latin typeface="Gill Sans MT"/>
                <a:cs typeface="Gill Sans MT"/>
              </a:rPr>
              <a:t>Advantages: </a:t>
            </a:r>
            <a:r>
              <a:rPr sz="2000" spc="-55" dirty="0">
                <a:solidFill>
                  <a:srgbClr val="444949"/>
                </a:solidFill>
                <a:latin typeface="Gill Sans MT"/>
                <a:cs typeface="Gill Sans MT"/>
              </a:rPr>
              <a:t>user control </a:t>
            </a:r>
            <a:r>
              <a:rPr sz="2000" spc="145" dirty="0">
                <a:solidFill>
                  <a:srgbClr val="444949"/>
                </a:solidFill>
                <a:latin typeface="Gill Sans MT"/>
                <a:cs typeface="Gill Sans MT"/>
              </a:rPr>
              <a:t>+ </a:t>
            </a:r>
            <a:r>
              <a:rPr sz="2000" spc="-35" dirty="0">
                <a:solidFill>
                  <a:srgbClr val="444949"/>
                </a:solidFill>
                <a:latin typeface="Gill Sans MT"/>
                <a:cs typeface="Gill Sans MT"/>
              </a:rPr>
              <a:t>audit</a:t>
            </a:r>
            <a:r>
              <a:rPr sz="2000" spc="-24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000" spc="-60" dirty="0">
                <a:solidFill>
                  <a:srgbClr val="444949"/>
                </a:solidFill>
                <a:latin typeface="Gill Sans MT"/>
                <a:cs typeface="Gill Sans MT"/>
              </a:rPr>
              <a:t>trail</a:t>
            </a:r>
            <a:endParaRPr sz="20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28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000" spc="-25" dirty="0">
                <a:solidFill>
                  <a:srgbClr val="444949"/>
                </a:solidFill>
                <a:latin typeface="Gill Sans MT"/>
                <a:cs typeface="Gill Sans MT"/>
              </a:rPr>
              <a:t>Object </a:t>
            </a:r>
            <a:r>
              <a:rPr sz="2000" spc="-65" dirty="0">
                <a:solidFill>
                  <a:srgbClr val="444949"/>
                </a:solidFill>
                <a:latin typeface="Gill Sans MT"/>
                <a:cs typeface="Gill Sans MT"/>
              </a:rPr>
              <a:t>is </a:t>
            </a:r>
            <a:r>
              <a:rPr sz="2000" spc="-20" dirty="0">
                <a:solidFill>
                  <a:srgbClr val="444949"/>
                </a:solidFill>
                <a:latin typeface="Gill Sans MT"/>
                <a:cs typeface="Gill Sans MT"/>
              </a:rPr>
              <a:t>encrypted </a:t>
            </a:r>
            <a:r>
              <a:rPr sz="2000" spc="-40" dirty="0">
                <a:solidFill>
                  <a:srgbClr val="444949"/>
                </a:solidFill>
                <a:latin typeface="Gill Sans MT"/>
                <a:cs typeface="Gill Sans MT"/>
              </a:rPr>
              <a:t>server</a:t>
            </a:r>
            <a:r>
              <a:rPr sz="2000" spc="8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000" spc="-35" dirty="0">
                <a:solidFill>
                  <a:srgbClr val="444949"/>
                </a:solidFill>
                <a:latin typeface="Gill Sans MT"/>
                <a:cs typeface="Gill Sans MT"/>
              </a:rPr>
              <a:t>side</a:t>
            </a:r>
            <a:endParaRPr sz="20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290"/>
              </a:spcBef>
              <a:buFont typeface="Arial"/>
              <a:buChar char="•"/>
              <a:tabLst>
                <a:tab pos="240665" algn="l"/>
                <a:tab pos="241300" algn="l"/>
                <a:tab pos="2244090" algn="l"/>
              </a:tabLst>
            </a:pPr>
            <a:r>
              <a:rPr sz="2000" spc="-40" dirty="0">
                <a:solidFill>
                  <a:srgbClr val="444949"/>
                </a:solidFill>
                <a:latin typeface="Gill Sans MT"/>
                <a:cs typeface="Gill Sans MT"/>
              </a:rPr>
              <a:t>Must</a:t>
            </a:r>
            <a:r>
              <a:rPr sz="200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000" spc="-45" dirty="0">
                <a:solidFill>
                  <a:srgbClr val="444949"/>
                </a:solidFill>
                <a:latin typeface="Gill Sans MT"/>
                <a:cs typeface="Gill Sans MT"/>
              </a:rPr>
              <a:t>set</a:t>
            </a:r>
            <a:r>
              <a:rPr sz="200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000" spc="-15" dirty="0">
                <a:solidFill>
                  <a:srgbClr val="444949"/>
                </a:solidFill>
                <a:latin typeface="Gill Sans MT"/>
                <a:cs typeface="Gill Sans MT"/>
              </a:rPr>
              <a:t>header:	</a:t>
            </a:r>
            <a:r>
              <a:rPr sz="2925" spc="-30" baseline="1424" dirty="0">
                <a:solidFill>
                  <a:srgbClr val="444949"/>
                </a:solidFill>
                <a:latin typeface="Gill Sans MT"/>
                <a:cs typeface="Gill Sans MT"/>
              </a:rPr>
              <a:t>“x-amz-server-side-encryption":</a:t>
            </a:r>
            <a:r>
              <a:rPr sz="2925" spc="-270" baseline="1424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925" spc="-75" baseline="1424" dirty="0">
                <a:solidFill>
                  <a:srgbClr val="444949"/>
                </a:solidFill>
                <a:latin typeface="Gill Sans MT"/>
                <a:cs typeface="Gill Sans MT"/>
              </a:rPr>
              <a:t>”aws:kms"</a:t>
            </a:r>
            <a:endParaRPr sz="2925" baseline="1424">
              <a:latin typeface="Gill Sans MT"/>
              <a:cs typeface="Gill Sans MT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473952" y="3459479"/>
            <a:ext cx="804672" cy="8656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854440" y="3977640"/>
            <a:ext cx="969263" cy="100279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330696" y="4831079"/>
            <a:ext cx="1344168" cy="79552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6759495" y="4266692"/>
            <a:ext cx="2533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444949"/>
                </a:solidFill>
                <a:latin typeface="Calibri"/>
                <a:cs typeface="Calibri"/>
              </a:rPr>
              <a:t>+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602639" y="3111500"/>
            <a:ext cx="6388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O</a:t>
            </a: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b</a:t>
            </a:r>
            <a:r>
              <a:rPr sz="1800" spc="-10" dirty="0">
                <a:solidFill>
                  <a:srgbClr val="444949"/>
                </a:solidFill>
                <a:latin typeface="Calibri"/>
                <a:cs typeface="Calibri"/>
              </a:rPr>
              <a:t>j</a:t>
            </a: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ect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743524" y="5074411"/>
            <a:ext cx="3925570" cy="1076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B</a:t>
            </a:r>
            <a:r>
              <a:rPr sz="1800" spc="5" dirty="0">
                <a:solidFill>
                  <a:srgbClr val="444949"/>
                </a:solidFill>
                <a:latin typeface="Calibri"/>
                <a:cs typeface="Calibri"/>
              </a:rPr>
              <a:t>u</a:t>
            </a: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c</a:t>
            </a:r>
            <a:r>
              <a:rPr sz="1800" spc="-65" dirty="0">
                <a:solidFill>
                  <a:srgbClr val="444949"/>
                </a:solidFill>
                <a:latin typeface="Calibri"/>
                <a:cs typeface="Calibri"/>
              </a:rPr>
              <a:t>k</a:t>
            </a:r>
            <a:r>
              <a:rPr sz="1800" spc="-10" dirty="0">
                <a:solidFill>
                  <a:srgbClr val="444949"/>
                </a:solidFill>
                <a:latin typeface="Calibri"/>
                <a:cs typeface="Calibri"/>
              </a:rPr>
              <a:t>e</a:t>
            </a: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t</a:t>
            </a:r>
            <a:endParaRPr sz="1800">
              <a:latin typeface="Calibri"/>
              <a:cs typeface="Calibri"/>
            </a:endParaRPr>
          </a:p>
          <a:p>
            <a:pPr marL="12700" marR="1438910">
              <a:lnSpc>
                <a:spcPct val="100000"/>
              </a:lnSpc>
              <a:spcBef>
                <a:spcPts val="1800"/>
              </a:spcBef>
            </a:pP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KMS </a:t>
            </a:r>
            <a:r>
              <a:rPr sz="1800" spc="-10" dirty="0">
                <a:solidFill>
                  <a:srgbClr val="444949"/>
                </a:solidFill>
                <a:latin typeface="Calibri"/>
                <a:cs typeface="Calibri"/>
              </a:rPr>
              <a:t>Customer Master </a:t>
            </a:r>
            <a:r>
              <a:rPr sz="1800" spc="-15" dirty="0">
                <a:solidFill>
                  <a:srgbClr val="444949"/>
                </a:solidFill>
                <a:latin typeface="Calibri"/>
                <a:cs typeface="Calibri"/>
              </a:rPr>
              <a:t>Key  </a:t>
            </a: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(CMK)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7671824" y="4324760"/>
            <a:ext cx="1000760" cy="509270"/>
          </a:xfrm>
          <a:custGeom>
            <a:avLst/>
            <a:gdLst/>
            <a:ahLst/>
            <a:cxnLst/>
            <a:rect l="l" t="t" r="r" b="b"/>
            <a:pathLst>
              <a:path w="1000759" h="509270">
                <a:moveTo>
                  <a:pt x="745717" y="0"/>
                </a:moveTo>
                <a:lnTo>
                  <a:pt x="745717" y="127255"/>
                </a:lnTo>
                <a:lnTo>
                  <a:pt x="0" y="127255"/>
                </a:lnTo>
                <a:lnTo>
                  <a:pt x="0" y="381765"/>
                </a:lnTo>
                <a:lnTo>
                  <a:pt x="745717" y="381765"/>
                </a:lnTo>
                <a:lnTo>
                  <a:pt x="745717" y="509021"/>
                </a:lnTo>
                <a:lnTo>
                  <a:pt x="1000227" y="254510"/>
                </a:lnTo>
                <a:lnTo>
                  <a:pt x="745717" y="0"/>
                </a:lnTo>
                <a:close/>
              </a:path>
            </a:pathLst>
          </a:custGeom>
          <a:solidFill>
            <a:srgbClr val="F6980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671824" y="4324760"/>
            <a:ext cx="1000760" cy="509270"/>
          </a:xfrm>
          <a:custGeom>
            <a:avLst/>
            <a:gdLst/>
            <a:ahLst/>
            <a:cxnLst/>
            <a:rect l="l" t="t" r="r" b="b"/>
            <a:pathLst>
              <a:path w="1000759" h="509270">
                <a:moveTo>
                  <a:pt x="0" y="127255"/>
                </a:moveTo>
                <a:lnTo>
                  <a:pt x="745717" y="127255"/>
                </a:lnTo>
                <a:lnTo>
                  <a:pt x="745717" y="0"/>
                </a:lnTo>
                <a:lnTo>
                  <a:pt x="1000228" y="254510"/>
                </a:lnTo>
                <a:lnTo>
                  <a:pt x="745717" y="509021"/>
                </a:lnTo>
                <a:lnTo>
                  <a:pt x="745717" y="381766"/>
                </a:lnTo>
                <a:lnTo>
                  <a:pt x="0" y="381766"/>
                </a:lnTo>
                <a:lnTo>
                  <a:pt x="0" y="127255"/>
                </a:lnTo>
                <a:close/>
              </a:path>
            </a:pathLst>
          </a:custGeom>
          <a:ln w="12700">
            <a:solidFill>
              <a:srgbClr val="B56E0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7762204" y="4464811"/>
            <a:ext cx="69342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200" spc="5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y</a:t>
            </a:r>
            <a:r>
              <a:rPr sz="1200" spc="-15" dirty="0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ti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3264311" y="4265306"/>
            <a:ext cx="2672715" cy="568960"/>
          </a:xfrm>
          <a:custGeom>
            <a:avLst/>
            <a:gdLst/>
            <a:ahLst/>
            <a:cxnLst/>
            <a:rect l="l" t="t" r="r" b="b"/>
            <a:pathLst>
              <a:path w="2672715" h="568960">
                <a:moveTo>
                  <a:pt x="2387888" y="0"/>
                </a:moveTo>
                <a:lnTo>
                  <a:pt x="2387888" y="142119"/>
                </a:lnTo>
                <a:lnTo>
                  <a:pt x="0" y="142119"/>
                </a:lnTo>
                <a:lnTo>
                  <a:pt x="0" y="426355"/>
                </a:lnTo>
                <a:lnTo>
                  <a:pt x="2387888" y="426355"/>
                </a:lnTo>
                <a:lnTo>
                  <a:pt x="2387888" y="568474"/>
                </a:lnTo>
                <a:lnTo>
                  <a:pt x="2672123" y="284238"/>
                </a:lnTo>
                <a:lnTo>
                  <a:pt x="2387888" y="0"/>
                </a:lnTo>
                <a:close/>
              </a:path>
            </a:pathLst>
          </a:custGeom>
          <a:solidFill>
            <a:srgbClr val="5091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264311" y="4265306"/>
            <a:ext cx="2672715" cy="568960"/>
          </a:xfrm>
          <a:custGeom>
            <a:avLst/>
            <a:gdLst/>
            <a:ahLst/>
            <a:cxnLst/>
            <a:rect l="l" t="t" r="r" b="b"/>
            <a:pathLst>
              <a:path w="2672715" h="568960">
                <a:moveTo>
                  <a:pt x="0" y="142119"/>
                </a:moveTo>
                <a:lnTo>
                  <a:pt x="2387889" y="142119"/>
                </a:lnTo>
                <a:lnTo>
                  <a:pt x="2387889" y="0"/>
                </a:lnTo>
                <a:lnTo>
                  <a:pt x="2672124" y="284238"/>
                </a:lnTo>
                <a:lnTo>
                  <a:pt x="2387889" y="568474"/>
                </a:lnTo>
                <a:lnTo>
                  <a:pt x="2387889" y="426354"/>
                </a:lnTo>
                <a:lnTo>
                  <a:pt x="0" y="426354"/>
                </a:lnTo>
                <a:lnTo>
                  <a:pt x="0" y="142119"/>
                </a:lnTo>
                <a:close/>
              </a:path>
            </a:pathLst>
          </a:custGeom>
          <a:ln w="12700">
            <a:solidFill>
              <a:srgbClr val="38699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3428202" y="3849116"/>
            <a:ext cx="15932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solidFill>
                  <a:srgbClr val="444949"/>
                </a:solidFill>
                <a:latin typeface="Calibri"/>
                <a:cs typeface="Calibri"/>
              </a:rPr>
              <a:t>HTTP/S </a:t>
            </a: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+</a:t>
            </a:r>
            <a:r>
              <a:rPr sz="1800" spc="-6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Header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2014727" y="4117847"/>
            <a:ext cx="801624" cy="86258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2045193" y="3669283"/>
            <a:ext cx="6388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O</a:t>
            </a: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b</a:t>
            </a:r>
            <a:r>
              <a:rPr sz="1800" spc="-10" dirty="0">
                <a:solidFill>
                  <a:srgbClr val="444949"/>
                </a:solidFill>
                <a:latin typeface="Calibri"/>
                <a:cs typeface="Calibri"/>
              </a:rPr>
              <a:t>j</a:t>
            </a: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ect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5678423" y="4907279"/>
            <a:ext cx="548639" cy="65531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17256219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1892" y="6464300"/>
            <a:ext cx="127698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447073" y="3048000"/>
            <a:ext cx="5309870" cy="3195955"/>
          </a:xfrm>
          <a:custGeom>
            <a:avLst/>
            <a:gdLst/>
            <a:ahLst/>
            <a:cxnLst/>
            <a:rect l="l" t="t" r="r" b="b"/>
            <a:pathLst>
              <a:path w="5309870" h="3195954">
                <a:moveTo>
                  <a:pt x="0" y="0"/>
                </a:moveTo>
                <a:lnTo>
                  <a:pt x="5309419" y="0"/>
                </a:lnTo>
                <a:lnTo>
                  <a:pt x="5309419" y="3195482"/>
                </a:lnTo>
                <a:lnTo>
                  <a:pt x="0" y="3195482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447073" y="3048000"/>
            <a:ext cx="5309870" cy="3195955"/>
          </a:xfrm>
          <a:custGeom>
            <a:avLst/>
            <a:gdLst/>
            <a:ahLst/>
            <a:cxnLst/>
            <a:rect l="l" t="t" r="r" b="b"/>
            <a:pathLst>
              <a:path w="5309870" h="3195954">
                <a:moveTo>
                  <a:pt x="0" y="0"/>
                </a:moveTo>
                <a:lnTo>
                  <a:pt x="5309419" y="0"/>
                </a:lnTo>
                <a:lnTo>
                  <a:pt x="5309419" y="3195483"/>
                </a:lnTo>
                <a:lnTo>
                  <a:pt x="0" y="3195483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6980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9931696" y="3065779"/>
            <a:ext cx="7461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30" dirty="0">
                <a:solidFill>
                  <a:srgbClr val="444949"/>
                </a:solidFill>
                <a:latin typeface="Calibri"/>
                <a:cs typeface="Calibri"/>
              </a:rPr>
              <a:t>AWS</a:t>
            </a:r>
            <a:r>
              <a:rPr sz="1800" b="1" spc="-7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444949"/>
                </a:solidFill>
                <a:latin typeface="Calibri"/>
                <a:cs typeface="Calibri"/>
              </a:rPr>
              <a:t>S3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916939" y="374395"/>
            <a:ext cx="1376045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10" dirty="0"/>
              <a:t>SS</a:t>
            </a:r>
            <a:r>
              <a:rPr spc="20" dirty="0"/>
              <a:t>E</a:t>
            </a:r>
            <a:r>
              <a:rPr spc="-50" dirty="0"/>
              <a:t>-</a:t>
            </a:r>
            <a:r>
              <a:rPr spc="-145" dirty="0"/>
              <a:t>C</a:t>
            </a:r>
          </a:p>
        </p:txBody>
      </p:sp>
      <p:sp>
        <p:nvSpPr>
          <p:cNvPr id="8" name="object 8"/>
          <p:cNvSpPr/>
          <p:nvPr/>
        </p:nvSpPr>
        <p:spPr>
          <a:xfrm>
            <a:off x="6473952" y="3459479"/>
            <a:ext cx="804672" cy="8656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854440" y="3977640"/>
            <a:ext cx="969263" cy="100279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330696" y="4831079"/>
            <a:ext cx="1344168" cy="79552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5850668" y="5620003"/>
            <a:ext cx="22783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444949"/>
                </a:solidFill>
                <a:latin typeface="Calibri"/>
                <a:cs typeface="Calibri"/>
              </a:rPr>
              <a:t>Client-provided </a:t>
            </a:r>
            <a:r>
              <a:rPr sz="1800" spc="-15" dirty="0">
                <a:solidFill>
                  <a:srgbClr val="444949"/>
                </a:solidFill>
                <a:latin typeface="Calibri"/>
                <a:cs typeface="Calibri"/>
              </a:rPr>
              <a:t>data</a:t>
            </a:r>
            <a:r>
              <a:rPr sz="1800" spc="-5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444949"/>
                </a:solidFill>
                <a:latin typeface="Calibri"/>
                <a:cs typeface="Calibri"/>
              </a:rPr>
              <a:t>key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759495" y="4266692"/>
            <a:ext cx="2533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444949"/>
                </a:solidFill>
                <a:latin typeface="Calibri"/>
                <a:cs typeface="Calibri"/>
              </a:rPr>
              <a:t>+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602639" y="3111500"/>
            <a:ext cx="6388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O</a:t>
            </a: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b</a:t>
            </a:r>
            <a:r>
              <a:rPr sz="1800" spc="-10" dirty="0">
                <a:solidFill>
                  <a:srgbClr val="444949"/>
                </a:solidFill>
                <a:latin typeface="Calibri"/>
                <a:cs typeface="Calibri"/>
              </a:rPr>
              <a:t>j</a:t>
            </a: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ect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9016558" y="5074411"/>
            <a:ext cx="6527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B</a:t>
            </a:r>
            <a:r>
              <a:rPr sz="1800" spc="5" dirty="0">
                <a:solidFill>
                  <a:srgbClr val="444949"/>
                </a:solidFill>
                <a:latin typeface="Calibri"/>
                <a:cs typeface="Calibri"/>
              </a:rPr>
              <a:t>u</a:t>
            </a: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c</a:t>
            </a:r>
            <a:r>
              <a:rPr sz="1800" spc="-65" dirty="0">
                <a:solidFill>
                  <a:srgbClr val="444949"/>
                </a:solidFill>
                <a:latin typeface="Calibri"/>
                <a:cs typeface="Calibri"/>
              </a:rPr>
              <a:t>k</a:t>
            </a:r>
            <a:r>
              <a:rPr sz="1800" spc="-10" dirty="0">
                <a:solidFill>
                  <a:srgbClr val="444949"/>
                </a:solidFill>
                <a:latin typeface="Calibri"/>
                <a:cs typeface="Calibri"/>
              </a:rPr>
              <a:t>e</a:t>
            </a: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7671824" y="4324760"/>
            <a:ext cx="1000760" cy="509270"/>
          </a:xfrm>
          <a:custGeom>
            <a:avLst/>
            <a:gdLst/>
            <a:ahLst/>
            <a:cxnLst/>
            <a:rect l="l" t="t" r="r" b="b"/>
            <a:pathLst>
              <a:path w="1000759" h="509270">
                <a:moveTo>
                  <a:pt x="745717" y="0"/>
                </a:moveTo>
                <a:lnTo>
                  <a:pt x="745717" y="127255"/>
                </a:lnTo>
                <a:lnTo>
                  <a:pt x="0" y="127255"/>
                </a:lnTo>
                <a:lnTo>
                  <a:pt x="0" y="381765"/>
                </a:lnTo>
                <a:lnTo>
                  <a:pt x="745717" y="381765"/>
                </a:lnTo>
                <a:lnTo>
                  <a:pt x="745717" y="509021"/>
                </a:lnTo>
                <a:lnTo>
                  <a:pt x="1000227" y="254510"/>
                </a:lnTo>
                <a:lnTo>
                  <a:pt x="745717" y="0"/>
                </a:lnTo>
                <a:close/>
              </a:path>
            </a:pathLst>
          </a:custGeom>
          <a:solidFill>
            <a:srgbClr val="F6980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671824" y="4324760"/>
            <a:ext cx="1000760" cy="509270"/>
          </a:xfrm>
          <a:custGeom>
            <a:avLst/>
            <a:gdLst/>
            <a:ahLst/>
            <a:cxnLst/>
            <a:rect l="l" t="t" r="r" b="b"/>
            <a:pathLst>
              <a:path w="1000759" h="509270">
                <a:moveTo>
                  <a:pt x="0" y="127255"/>
                </a:moveTo>
                <a:lnTo>
                  <a:pt x="745717" y="127255"/>
                </a:lnTo>
                <a:lnTo>
                  <a:pt x="745717" y="0"/>
                </a:lnTo>
                <a:lnTo>
                  <a:pt x="1000228" y="254510"/>
                </a:lnTo>
                <a:lnTo>
                  <a:pt x="745717" y="509021"/>
                </a:lnTo>
                <a:lnTo>
                  <a:pt x="745717" y="381766"/>
                </a:lnTo>
                <a:lnTo>
                  <a:pt x="0" y="381766"/>
                </a:lnTo>
                <a:lnTo>
                  <a:pt x="0" y="127255"/>
                </a:lnTo>
                <a:close/>
              </a:path>
            </a:pathLst>
          </a:custGeom>
          <a:ln w="12700">
            <a:solidFill>
              <a:srgbClr val="B56E0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7762204" y="4464811"/>
            <a:ext cx="69342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200" spc="5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y</a:t>
            </a:r>
            <a:r>
              <a:rPr sz="1200" spc="-15" dirty="0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ti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3264311" y="4265306"/>
            <a:ext cx="2672715" cy="568960"/>
          </a:xfrm>
          <a:custGeom>
            <a:avLst/>
            <a:gdLst/>
            <a:ahLst/>
            <a:cxnLst/>
            <a:rect l="l" t="t" r="r" b="b"/>
            <a:pathLst>
              <a:path w="2672715" h="568960">
                <a:moveTo>
                  <a:pt x="2387888" y="0"/>
                </a:moveTo>
                <a:lnTo>
                  <a:pt x="2387888" y="142119"/>
                </a:lnTo>
                <a:lnTo>
                  <a:pt x="0" y="142119"/>
                </a:lnTo>
                <a:lnTo>
                  <a:pt x="0" y="426355"/>
                </a:lnTo>
                <a:lnTo>
                  <a:pt x="2387888" y="426355"/>
                </a:lnTo>
                <a:lnTo>
                  <a:pt x="2387888" y="568474"/>
                </a:lnTo>
                <a:lnTo>
                  <a:pt x="2672123" y="284238"/>
                </a:lnTo>
                <a:lnTo>
                  <a:pt x="2387888" y="0"/>
                </a:lnTo>
                <a:close/>
              </a:path>
            </a:pathLst>
          </a:custGeom>
          <a:solidFill>
            <a:srgbClr val="5091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264311" y="4265306"/>
            <a:ext cx="2672715" cy="568960"/>
          </a:xfrm>
          <a:custGeom>
            <a:avLst/>
            <a:gdLst/>
            <a:ahLst/>
            <a:cxnLst/>
            <a:rect l="l" t="t" r="r" b="b"/>
            <a:pathLst>
              <a:path w="2672715" h="568960">
                <a:moveTo>
                  <a:pt x="0" y="142119"/>
                </a:moveTo>
                <a:lnTo>
                  <a:pt x="2387889" y="142119"/>
                </a:lnTo>
                <a:lnTo>
                  <a:pt x="2387889" y="0"/>
                </a:lnTo>
                <a:lnTo>
                  <a:pt x="2672124" y="284238"/>
                </a:lnTo>
                <a:lnTo>
                  <a:pt x="2387889" y="568474"/>
                </a:lnTo>
                <a:lnTo>
                  <a:pt x="2387889" y="426354"/>
                </a:lnTo>
                <a:lnTo>
                  <a:pt x="0" y="426354"/>
                </a:lnTo>
                <a:lnTo>
                  <a:pt x="0" y="142119"/>
                </a:lnTo>
                <a:close/>
              </a:path>
            </a:pathLst>
          </a:custGeom>
          <a:ln w="12700">
            <a:solidFill>
              <a:srgbClr val="38699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3426435" y="3696716"/>
            <a:ext cx="1799589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444949"/>
                </a:solidFill>
                <a:latin typeface="Calibri"/>
                <a:cs typeface="Calibri"/>
              </a:rPr>
              <a:t>HTTPS </a:t>
            </a:r>
            <a:r>
              <a:rPr sz="1800" b="1" spc="-5" dirty="0">
                <a:solidFill>
                  <a:srgbClr val="444949"/>
                </a:solidFill>
                <a:latin typeface="Calibri"/>
                <a:cs typeface="Calibri"/>
              </a:rPr>
              <a:t>only</a:t>
            </a:r>
            <a:r>
              <a:rPr sz="1800" b="1" spc="-1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+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spc="-10" dirty="0">
                <a:solidFill>
                  <a:srgbClr val="444949"/>
                </a:solidFill>
                <a:latin typeface="Calibri"/>
                <a:cs typeface="Calibri"/>
              </a:rPr>
              <a:t>Data </a:t>
            </a:r>
            <a:r>
              <a:rPr sz="1800" spc="-15" dirty="0">
                <a:solidFill>
                  <a:srgbClr val="444949"/>
                </a:solidFill>
                <a:latin typeface="Calibri"/>
                <a:cs typeface="Calibri"/>
              </a:rPr>
              <a:t>Key </a:t>
            </a: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in</a:t>
            </a:r>
            <a:r>
              <a:rPr sz="1800" spc="-5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Header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978151" y="3300984"/>
            <a:ext cx="801624" cy="86563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916939" y="1357680"/>
            <a:ext cx="9511665" cy="1797685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36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000" spc="-30" dirty="0">
                <a:solidFill>
                  <a:srgbClr val="444949"/>
                </a:solidFill>
                <a:latin typeface="Gill Sans MT"/>
                <a:cs typeface="Gill Sans MT"/>
              </a:rPr>
              <a:t>SSE-C: </a:t>
            </a:r>
            <a:r>
              <a:rPr sz="2000" spc="-50" dirty="0">
                <a:solidFill>
                  <a:srgbClr val="444949"/>
                </a:solidFill>
                <a:latin typeface="Gill Sans MT"/>
                <a:cs typeface="Gill Sans MT"/>
              </a:rPr>
              <a:t>server-side </a:t>
            </a:r>
            <a:r>
              <a:rPr sz="2000" spc="-30" dirty="0">
                <a:solidFill>
                  <a:srgbClr val="444949"/>
                </a:solidFill>
                <a:latin typeface="Gill Sans MT"/>
                <a:cs typeface="Gill Sans MT"/>
              </a:rPr>
              <a:t>encryption </a:t>
            </a:r>
            <a:r>
              <a:rPr sz="2000" spc="-40" dirty="0">
                <a:solidFill>
                  <a:srgbClr val="444949"/>
                </a:solidFill>
                <a:latin typeface="Gill Sans MT"/>
                <a:cs typeface="Gill Sans MT"/>
              </a:rPr>
              <a:t>using </a:t>
            </a:r>
            <a:r>
              <a:rPr sz="2000" spc="-25" dirty="0">
                <a:solidFill>
                  <a:srgbClr val="444949"/>
                </a:solidFill>
                <a:latin typeface="Gill Sans MT"/>
                <a:cs typeface="Gill Sans MT"/>
              </a:rPr>
              <a:t>data </a:t>
            </a:r>
            <a:r>
              <a:rPr sz="2000" spc="-60" dirty="0">
                <a:solidFill>
                  <a:srgbClr val="444949"/>
                </a:solidFill>
                <a:latin typeface="Gill Sans MT"/>
                <a:cs typeface="Gill Sans MT"/>
              </a:rPr>
              <a:t>keys </a:t>
            </a:r>
            <a:r>
              <a:rPr sz="2000" spc="-50" dirty="0">
                <a:solidFill>
                  <a:srgbClr val="444949"/>
                </a:solidFill>
                <a:latin typeface="Gill Sans MT"/>
                <a:cs typeface="Gill Sans MT"/>
              </a:rPr>
              <a:t>fully </a:t>
            </a:r>
            <a:r>
              <a:rPr sz="2000" spc="-10" dirty="0">
                <a:solidFill>
                  <a:srgbClr val="444949"/>
                </a:solidFill>
                <a:latin typeface="Gill Sans MT"/>
                <a:cs typeface="Gill Sans MT"/>
              </a:rPr>
              <a:t>managed </a:t>
            </a:r>
            <a:r>
              <a:rPr sz="2000" spc="-30" dirty="0">
                <a:solidFill>
                  <a:srgbClr val="444949"/>
                </a:solidFill>
                <a:latin typeface="Gill Sans MT"/>
                <a:cs typeface="Gill Sans MT"/>
              </a:rPr>
              <a:t>by </a:t>
            </a:r>
            <a:r>
              <a:rPr sz="2000" spc="-35" dirty="0">
                <a:solidFill>
                  <a:srgbClr val="444949"/>
                </a:solidFill>
                <a:latin typeface="Gill Sans MT"/>
                <a:cs typeface="Gill Sans MT"/>
              </a:rPr>
              <a:t>the </a:t>
            </a:r>
            <a:r>
              <a:rPr sz="2000" spc="-45" dirty="0">
                <a:solidFill>
                  <a:srgbClr val="444949"/>
                </a:solidFill>
                <a:latin typeface="Gill Sans MT"/>
                <a:cs typeface="Gill Sans MT"/>
              </a:rPr>
              <a:t>customer </a:t>
            </a:r>
            <a:r>
              <a:rPr sz="2000" spc="-35" dirty="0">
                <a:solidFill>
                  <a:srgbClr val="444949"/>
                </a:solidFill>
                <a:latin typeface="Gill Sans MT"/>
                <a:cs typeface="Gill Sans MT"/>
              </a:rPr>
              <a:t>outside </a:t>
            </a:r>
            <a:r>
              <a:rPr sz="2000" spc="-25" dirty="0">
                <a:solidFill>
                  <a:srgbClr val="444949"/>
                </a:solidFill>
                <a:latin typeface="Gill Sans MT"/>
                <a:cs typeface="Gill Sans MT"/>
              </a:rPr>
              <a:t>of</a:t>
            </a:r>
            <a:r>
              <a:rPr sz="2000" spc="14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000" spc="-40" dirty="0">
                <a:solidFill>
                  <a:srgbClr val="444949"/>
                </a:solidFill>
                <a:latin typeface="Gill Sans MT"/>
                <a:cs typeface="Gill Sans MT"/>
              </a:rPr>
              <a:t>AWS</a:t>
            </a:r>
            <a:endParaRPr sz="20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26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000" spc="-25" dirty="0">
                <a:solidFill>
                  <a:srgbClr val="444949"/>
                </a:solidFill>
                <a:latin typeface="Gill Sans MT"/>
                <a:cs typeface="Gill Sans MT"/>
              </a:rPr>
              <a:t>Amazon </a:t>
            </a:r>
            <a:r>
              <a:rPr sz="2000" spc="5" dirty="0">
                <a:solidFill>
                  <a:srgbClr val="444949"/>
                </a:solidFill>
                <a:latin typeface="Gill Sans MT"/>
                <a:cs typeface="Gill Sans MT"/>
              </a:rPr>
              <a:t>S3 </a:t>
            </a:r>
            <a:r>
              <a:rPr sz="2000" spc="-25" dirty="0">
                <a:solidFill>
                  <a:srgbClr val="444949"/>
                </a:solidFill>
                <a:latin typeface="Gill Sans MT"/>
                <a:cs typeface="Gill Sans MT"/>
              </a:rPr>
              <a:t>does </a:t>
            </a:r>
            <a:r>
              <a:rPr sz="2000" spc="-40" dirty="0">
                <a:solidFill>
                  <a:srgbClr val="444949"/>
                </a:solidFill>
                <a:latin typeface="Gill Sans MT"/>
                <a:cs typeface="Gill Sans MT"/>
              </a:rPr>
              <a:t>not </a:t>
            </a:r>
            <a:r>
              <a:rPr sz="2000" spc="-60" dirty="0">
                <a:solidFill>
                  <a:srgbClr val="444949"/>
                </a:solidFill>
                <a:latin typeface="Gill Sans MT"/>
                <a:cs typeface="Gill Sans MT"/>
              </a:rPr>
              <a:t>store </a:t>
            </a:r>
            <a:r>
              <a:rPr sz="2000" spc="-35" dirty="0">
                <a:solidFill>
                  <a:srgbClr val="444949"/>
                </a:solidFill>
                <a:latin typeface="Gill Sans MT"/>
                <a:cs typeface="Gill Sans MT"/>
              </a:rPr>
              <a:t>the </a:t>
            </a:r>
            <a:r>
              <a:rPr sz="2000" spc="-30" dirty="0">
                <a:solidFill>
                  <a:srgbClr val="444949"/>
                </a:solidFill>
                <a:latin typeface="Gill Sans MT"/>
                <a:cs typeface="Gill Sans MT"/>
              </a:rPr>
              <a:t>encryption </a:t>
            </a:r>
            <a:r>
              <a:rPr sz="2000" spc="-60" dirty="0">
                <a:solidFill>
                  <a:srgbClr val="444949"/>
                </a:solidFill>
                <a:latin typeface="Gill Sans MT"/>
                <a:cs typeface="Gill Sans MT"/>
              </a:rPr>
              <a:t>key </a:t>
            </a:r>
            <a:r>
              <a:rPr sz="2000" spc="-45" dirty="0">
                <a:solidFill>
                  <a:srgbClr val="444949"/>
                </a:solidFill>
                <a:latin typeface="Gill Sans MT"/>
                <a:cs typeface="Gill Sans MT"/>
              </a:rPr>
              <a:t>you</a:t>
            </a:r>
            <a:r>
              <a:rPr sz="2000" spc="229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000" spc="-40" dirty="0">
                <a:solidFill>
                  <a:srgbClr val="444949"/>
                </a:solidFill>
                <a:latin typeface="Gill Sans MT"/>
                <a:cs typeface="Gill Sans MT"/>
              </a:rPr>
              <a:t>provide</a:t>
            </a:r>
            <a:endParaRPr sz="20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335"/>
              </a:spcBef>
              <a:buSzPct val="102564"/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925" baseline="1424" dirty="0">
                <a:solidFill>
                  <a:srgbClr val="444949"/>
                </a:solidFill>
                <a:latin typeface="Gill Sans MT"/>
                <a:cs typeface="Gill Sans MT"/>
              </a:rPr>
              <a:t>HTTPS </a:t>
            </a:r>
            <a:r>
              <a:rPr sz="2925" spc="-30" baseline="1424" dirty="0">
                <a:solidFill>
                  <a:srgbClr val="444949"/>
                </a:solidFill>
                <a:latin typeface="Gill Sans MT"/>
                <a:cs typeface="Gill Sans MT"/>
              </a:rPr>
              <a:t>must </a:t>
            </a:r>
            <a:r>
              <a:rPr sz="2925" spc="44" baseline="1424" dirty="0">
                <a:solidFill>
                  <a:srgbClr val="444949"/>
                </a:solidFill>
                <a:latin typeface="Gill Sans MT"/>
                <a:cs typeface="Gill Sans MT"/>
              </a:rPr>
              <a:t>be</a:t>
            </a:r>
            <a:r>
              <a:rPr sz="2925" spc="127" baseline="1424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925" baseline="1424" dirty="0">
                <a:solidFill>
                  <a:srgbClr val="444949"/>
                </a:solidFill>
                <a:latin typeface="Gill Sans MT"/>
                <a:cs typeface="Gill Sans MT"/>
              </a:rPr>
              <a:t>used</a:t>
            </a:r>
            <a:endParaRPr sz="2925" baseline="1424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30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000" spc="-30" dirty="0">
                <a:solidFill>
                  <a:srgbClr val="444949"/>
                </a:solidFill>
                <a:latin typeface="Gill Sans MT"/>
                <a:cs typeface="Gill Sans MT"/>
              </a:rPr>
              <a:t>Encryption </a:t>
            </a:r>
            <a:r>
              <a:rPr sz="2000" spc="-60" dirty="0">
                <a:solidFill>
                  <a:srgbClr val="444949"/>
                </a:solidFill>
                <a:latin typeface="Gill Sans MT"/>
                <a:cs typeface="Gill Sans MT"/>
              </a:rPr>
              <a:t>key </a:t>
            </a:r>
            <a:r>
              <a:rPr sz="2000" spc="-50" dirty="0">
                <a:solidFill>
                  <a:srgbClr val="444949"/>
                </a:solidFill>
                <a:latin typeface="Gill Sans MT"/>
                <a:cs typeface="Gill Sans MT"/>
              </a:rPr>
              <a:t>must </a:t>
            </a:r>
            <a:r>
              <a:rPr sz="2000" spc="-35" dirty="0">
                <a:solidFill>
                  <a:srgbClr val="444949"/>
                </a:solidFill>
                <a:latin typeface="Gill Sans MT"/>
                <a:cs typeface="Gill Sans MT"/>
              </a:rPr>
              <a:t>provided </a:t>
            </a:r>
            <a:r>
              <a:rPr sz="2000" spc="-45" dirty="0">
                <a:solidFill>
                  <a:srgbClr val="444949"/>
                </a:solidFill>
                <a:latin typeface="Gill Sans MT"/>
                <a:cs typeface="Gill Sans MT"/>
              </a:rPr>
              <a:t>in </a:t>
            </a:r>
            <a:r>
              <a:rPr sz="2000" spc="-40" dirty="0">
                <a:solidFill>
                  <a:srgbClr val="444949"/>
                </a:solidFill>
                <a:latin typeface="Gill Sans MT"/>
                <a:cs typeface="Gill Sans MT"/>
              </a:rPr>
              <a:t>HTTP </a:t>
            </a:r>
            <a:r>
              <a:rPr sz="2000" spc="-30" dirty="0">
                <a:solidFill>
                  <a:srgbClr val="444949"/>
                </a:solidFill>
                <a:latin typeface="Gill Sans MT"/>
                <a:cs typeface="Gill Sans MT"/>
              </a:rPr>
              <a:t>headers, </a:t>
            </a:r>
            <a:r>
              <a:rPr sz="2000" spc="-65" dirty="0">
                <a:solidFill>
                  <a:srgbClr val="444949"/>
                </a:solidFill>
                <a:latin typeface="Gill Sans MT"/>
                <a:cs typeface="Gill Sans MT"/>
              </a:rPr>
              <a:t>for </a:t>
            </a:r>
            <a:r>
              <a:rPr sz="2000" spc="-20" dirty="0">
                <a:solidFill>
                  <a:srgbClr val="444949"/>
                </a:solidFill>
                <a:latin typeface="Gill Sans MT"/>
                <a:cs typeface="Gill Sans MT"/>
              </a:rPr>
              <a:t>every </a:t>
            </a:r>
            <a:r>
              <a:rPr sz="2000" spc="-40" dirty="0">
                <a:solidFill>
                  <a:srgbClr val="444949"/>
                </a:solidFill>
                <a:latin typeface="Gill Sans MT"/>
                <a:cs typeface="Gill Sans MT"/>
              </a:rPr>
              <a:t>HTTP request</a:t>
            </a:r>
            <a:r>
              <a:rPr sz="2000" spc="20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000" spc="-5" dirty="0">
                <a:solidFill>
                  <a:srgbClr val="444949"/>
                </a:solidFill>
                <a:latin typeface="Gill Sans MT"/>
                <a:cs typeface="Gill Sans MT"/>
              </a:rPr>
              <a:t>made</a:t>
            </a:r>
            <a:endParaRPr sz="2000">
              <a:latin typeface="Gill Sans MT"/>
              <a:cs typeface="Gill Sans MT"/>
            </a:endParaRPr>
          </a:p>
          <a:p>
            <a:pPr marL="1105535">
              <a:lnSpc>
                <a:spcPct val="100000"/>
              </a:lnSpc>
              <a:spcBef>
                <a:spcPts val="1085"/>
              </a:spcBef>
            </a:pP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Object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1804416" y="4831079"/>
            <a:ext cx="1344168" cy="79552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1445334" y="5629147"/>
            <a:ext cx="18180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Client side </a:t>
            </a:r>
            <a:r>
              <a:rPr sz="1800" spc="-15" dirty="0">
                <a:solidFill>
                  <a:srgbClr val="444949"/>
                </a:solidFill>
                <a:latin typeface="Calibri"/>
                <a:cs typeface="Calibri"/>
              </a:rPr>
              <a:t>data</a:t>
            </a:r>
            <a:r>
              <a:rPr sz="1800" spc="-4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444949"/>
                </a:solidFill>
                <a:latin typeface="Calibri"/>
                <a:cs typeface="Calibri"/>
              </a:rPr>
              <a:t>key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2233372" y="4266692"/>
            <a:ext cx="2533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444949"/>
                </a:solidFill>
                <a:latin typeface="Calibri"/>
                <a:cs typeface="Calibri"/>
              </a:rPr>
              <a:t>+</a:t>
            </a:r>
            <a:endParaRPr sz="36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256113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41892" y="6471592"/>
            <a:ext cx="1276985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994407" y="1675891"/>
            <a:ext cx="8204834" cy="2689860"/>
          </a:xfrm>
          <a:prstGeom prst="rect">
            <a:avLst/>
          </a:prstGeom>
        </p:spPr>
        <p:txBody>
          <a:bodyPr vert="horz" wrap="square" lIns="0" tIns="116205" rIns="0" bIns="0" rtlCol="0">
            <a:spAutoFit/>
          </a:bodyPr>
          <a:lstStyle/>
          <a:p>
            <a:pPr marL="12065" marR="5080" indent="-1270" algn="ctr">
              <a:lnSpc>
                <a:spcPts val="6480"/>
              </a:lnSpc>
              <a:spcBef>
                <a:spcPts val="915"/>
              </a:spcBef>
              <a:tabLst>
                <a:tab pos="4680585" algn="l"/>
              </a:tabLst>
            </a:pPr>
            <a:r>
              <a:rPr sz="6000" spc="-105" dirty="0"/>
              <a:t>AWS</a:t>
            </a:r>
            <a:r>
              <a:rPr sz="6000" spc="-5" dirty="0"/>
              <a:t> </a:t>
            </a:r>
            <a:r>
              <a:rPr sz="6000" spc="-95" dirty="0"/>
              <a:t>Certified	</a:t>
            </a:r>
            <a:r>
              <a:rPr sz="6000" spc="-110" dirty="0"/>
              <a:t>Solutions  </a:t>
            </a:r>
            <a:r>
              <a:rPr sz="6000" spc="-145" dirty="0"/>
              <a:t>Architect </a:t>
            </a:r>
            <a:r>
              <a:rPr sz="6000" spc="-110" dirty="0"/>
              <a:t>Associate</a:t>
            </a:r>
            <a:r>
              <a:rPr sz="6000" spc="-254" dirty="0"/>
              <a:t> </a:t>
            </a:r>
            <a:r>
              <a:rPr sz="6000" spc="-110" dirty="0"/>
              <a:t>Course</a:t>
            </a:r>
            <a:endParaRPr sz="6000"/>
          </a:p>
          <a:p>
            <a:pPr algn="ctr">
              <a:lnSpc>
                <a:spcPct val="100000"/>
              </a:lnSpc>
              <a:spcBef>
                <a:spcPts val="720"/>
              </a:spcBef>
            </a:pPr>
            <a:r>
              <a:rPr sz="5400" spc="-30" dirty="0"/>
              <a:t>SAA-C01</a:t>
            </a:r>
            <a:endParaRPr sz="5400"/>
          </a:p>
        </p:txBody>
      </p:sp>
    </p:spTree>
    <p:extLst>
      <p:ext uri="{BB962C8B-B14F-4D97-AF65-F5344CB8AC3E}">
        <p14:creationId xmlns:p14="http://schemas.microsoft.com/office/powerpoint/2010/main" val="1016691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1892" y="6464300"/>
            <a:ext cx="127698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87630" rIns="0" bIns="0" rtlCol="0">
            <a:spAutoFit/>
          </a:bodyPr>
          <a:lstStyle/>
          <a:p>
            <a:pPr marL="12700" marR="5080">
              <a:lnSpc>
                <a:spcPts val="4750"/>
              </a:lnSpc>
              <a:spcBef>
                <a:spcPts val="690"/>
              </a:spcBef>
            </a:pPr>
            <a:r>
              <a:rPr spc="-75" dirty="0"/>
              <a:t>How </a:t>
            </a:r>
            <a:r>
              <a:rPr spc="-100" dirty="0"/>
              <a:t>to </a:t>
            </a:r>
            <a:r>
              <a:rPr spc="10" dirty="0"/>
              <a:t>SSH </a:t>
            </a:r>
            <a:r>
              <a:rPr spc="-95" dirty="0"/>
              <a:t>into </a:t>
            </a:r>
            <a:r>
              <a:rPr spc="-140" dirty="0"/>
              <a:t>your </a:t>
            </a:r>
            <a:r>
              <a:rPr spc="-65" dirty="0"/>
              <a:t>EC2 </a:t>
            </a:r>
            <a:r>
              <a:rPr spc="-85" dirty="0"/>
              <a:t>Instance  </a:t>
            </a:r>
            <a:r>
              <a:rPr spc="-80" dirty="0">
                <a:solidFill>
                  <a:srgbClr val="5091D0"/>
                </a:solidFill>
              </a:rPr>
              <a:t>Windows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45"/>
              </a:spcBef>
              <a:buFont typeface="Arial"/>
              <a:buChar char="•"/>
              <a:tabLst>
                <a:tab pos="241300" algn="l"/>
              </a:tabLst>
            </a:pPr>
            <a:r>
              <a:rPr spc="-110" dirty="0"/>
              <a:t>We’ll </a:t>
            </a:r>
            <a:r>
              <a:rPr spc="-45" dirty="0"/>
              <a:t>learn how </a:t>
            </a:r>
            <a:r>
              <a:rPr spc="-55" dirty="0"/>
              <a:t>to </a:t>
            </a:r>
            <a:r>
              <a:rPr spc="10" dirty="0"/>
              <a:t>SSH </a:t>
            </a:r>
            <a:r>
              <a:rPr spc="-60" dirty="0"/>
              <a:t>into </a:t>
            </a:r>
            <a:r>
              <a:rPr spc="-95" dirty="0"/>
              <a:t>your </a:t>
            </a:r>
            <a:r>
              <a:rPr spc="-40" dirty="0"/>
              <a:t>EC2 </a:t>
            </a:r>
            <a:r>
              <a:rPr spc="-50" dirty="0"/>
              <a:t>instance using</a:t>
            </a:r>
            <a:r>
              <a:rPr spc="114" dirty="0"/>
              <a:t> </a:t>
            </a:r>
            <a:r>
              <a:rPr spc="-50" dirty="0">
                <a:solidFill>
                  <a:srgbClr val="5091D0"/>
                </a:solidFill>
              </a:rPr>
              <a:t>Windows</a:t>
            </a:r>
          </a:p>
          <a:p>
            <a:pPr marL="241300" marR="5080" indent="-228600">
              <a:lnSpc>
                <a:spcPts val="3020"/>
              </a:lnSpc>
              <a:spcBef>
                <a:spcPts val="1030"/>
              </a:spcBef>
              <a:buFont typeface="Arial"/>
              <a:buChar char="•"/>
              <a:tabLst>
                <a:tab pos="241300" algn="l"/>
              </a:tabLst>
            </a:pPr>
            <a:r>
              <a:rPr spc="5" dirty="0"/>
              <a:t>SSH </a:t>
            </a:r>
            <a:r>
              <a:rPr spc="-90" dirty="0"/>
              <a:t>is </a:t>
            </a:r>
            <a:r>
              <a:rPr spc="-25" dirty="0"/>
              <a:t>one </a:t>
            </a:r>
            <a:r>
              <a:rPr spc="-35" dirty="0"/>
              <a:t>of </a:t>
            </a:r>
            <a:r>
              <a:rPr spc="-40" dirty="0"/>
              <a:t>the </a:t>
            </a:r>
            <a:r>
              <a:rPr spc="-55" dirty="0"/>
              <a:t>most </a:t>
            </a:r>
            <a:r>
              <a:rPr spc="-30" dirty="0"/>
              <a:t>important </a:t>
            </a:r>
            <a:r>
              <a:rPr spc="-60" dirty="0"/>
              <a:t>function. </a:t>
            </a:r>
            <a:r>
              <a:rPr spc="-105" dirty="0"/>
              <a:t>It </a:t>
            </a:r>
            <a:r>
              <a:rPr spc="-65" dirty="0"/>
              <a:t>allows you </a:t>
            </a:r>
            <a:r>
              <a:rPr spc="-55" dirty="0"/>
              <a:t>to </a:t>
            </a:r>
            <a:r>
              <a:rPr spc="-75" dirty="0"/>
              <a:t>control </a:t>
            </a:r>
            <a:r>
              <a:rPr dirty="0"/>
              <a:t>a  </a:t>
            </a:r>
            <a:r>
              <a:rPr spc="-50" dirty="0"/>
              <a:t>remote </a:t>
            </a:r>
            <a:r>
              <a:rPr spc="-35" dirty="0"/>
              <a:t>machine, </a:t>
            </a:r>
            <a:r>
              <a:rPr spc="-60" dirty="0"/>
              <a:t>all </a:t>
            </a:r>
            <a:r>
              <a:rPr spc="-50" dirty="0"/>
              <a:t>using </a:t>
            </a:r>
            <a:r>
              <a:rPr spc="-35" dirty="0"/>
              <a:t>the </a:t>
            </a:r>
            <a:r>
              <a:rPr spc="-20" dirty="0"/>
              <a:t>command</a:t>
            </a:r>
            <a:r>
              <a:rPr spc="-55" dirty="0"/>
              <a:t> </a:t>
            </a:r>
            <a:r>
              <a:rPr spc="-50" dirty="0"/>
              <a:t>line.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916939" y="4870196"/>
            <a:ext cx="10099675" cy="837565"/>
          </a:xfrm>
          <a:prstGeom prst="rect">
            <a:avLst/>
          </a:prstGeom>
        </p:spPr>
        <p:txBody>
          <a:bodyPr vert="horz" wrap="square" lIns="0" tIns="62230" rIns="0" bIns="0" rtlCol="0">
            <a:spAutoFit/>
          </a:bodyPr>
          <a:lstStyle/>
          <a:p>
            <a:pPr marL="241300" marR="5080" indent="-228600">
              <a:lnSpc>
                <a:spcPts val="3020"/>
              </a:lnSpc>
              <a:spcBef>
                <a:spcPts val="49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14" dirty="0">
                <a:solidFill>
                  <a:srgbClr val="444949"/>
                </a:solidFill>
                <a:latin typeface="Gill Sans MT"/>
                <a:cs typeface="Gill Sans MT"/>
              </a:rPr>
              <a:t>We </a:t>
            </a:r>
            <a:r>
              <a:rPr sz="2800" spc="-75" dirty="0">
                <a:solidFill>
                  <a:srgbClr val="444949"/>
                </a:solidFill>
                <a:latin typeface="Gill Sans MT"/>
                <a:cs typeface="Gill Sans MT"/>
              </a:rPr>
              <a:t>will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configure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all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the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required </a:t>
            </a:r>
            <a:r>
              <a:rPr sz="2800" spc="-35" dirty="0">
                <a:solidFill>
                  <a:srgbClr val="444949"/>
                </a:solidFill>
                <a:latin typeface="Gill Sans MT"/>
                <a:cs typeface="Gill Sans MT"/>
              </a:rPr>
              <a:t>parameters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necessary </a:t>
            </a:r>
            <a:r>
              <a:rPr sz="2800" spc="-90" dirty="0">
                <a:solidFill>
                  <a:srgbClr val="444949"/>
                </a:solidFill>
                <a:latin typeface="Gill Sans MT"/>
                <a:cs typeface="Gill Sans MT"/>
              </a:rPr>
              <a:t>for </a:t>
            </a:r>
            <a:r>
              <a:rPr sz="2800" spc="-35" dirty="0">
                <a:solidFill>
                  <a:srgbClr val="444949"/>
                </a:solidFill>
                <a:latin typeface="Gill Sans MT"/>
                <a:cs typeface="Gill Sans MT"/>
              </a:rPr>
              <a:t>doing </a:t>
            </a:r>
            <a:r>
              <a:rPr sz="2800" spc="10" dirty="0">
                <a:solidFill>
                  <a:srgbClr val="444949"/>
                </a:solidFill>
                <a:latin typeface="Gill Sans MT"/>
                <a:cs typeface="Gill Sans MT"/>
              </a:rPr>
              <a:t>SSH 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on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Windows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using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the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free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tool</a:t>
            </a:r>
            <a:r>
              <a:rPr sz="2800" spc="-11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110" dirty="0">
                <a:solidFill>
                  <a:srgbClr val="5091D0"/>
                </a:solidFill>
                <a:latin typeface="Gill Sans MT"/>
                <a:cs typeface="Gill Sans MT"/>
              </a:rPr>
              <a:t>Putty</a:t>
            </a:r>
            <a:r>
              <a:rPr sz="2800" spc="-110" dirty="0">
                <a:solidFill>
                  <a:srgbClr val="444949"/>
                </a:solidFill>
                <a:latin typeface="Gill Sans MT"/>
                <a:cs typeface="Gill Sans MT"/>
              </a:rPr>
              <a:t>.</a:t>
            </a:r>
            <a:endParaRPr sz="2800">
              <a:latin typeface="Gill Sans MT"/>
              <a:cs typeface="Gill Sans MT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501239" y="2980876"/>
            <a:ext cx="2531745" cy="1790064"/>
          </a:xfrm>
          <a:custGeom>
            <a:avLst/>
            <a:gdLst/>
            <a:ahLst/>
            <a:cxnLst/>
            <a:rect l="l" t="t" r="r" b="b"/>
            <a:pathLst>
              <a:path w="2531745" h="1790064">
                <a:moveTo>
                  <a:pt x="0" y="0"/>
                </a:moveTo>
                <a:lnTo>
                  <a:pt x="2531164" y="0"/>
                </a:lnTo>
                <a:lnTo>
                  <a:pt x="2531164" y="1789904"/>
                </a:lnTo>
                <a:lnTo>
                  <a:pt x="0" y="1789904"/>
                </a:lnTo>
                <a:lnTo>
                  <a:pt x="0" y="0"/>
                </a:lnTo>
                <a:close/>
              </a:path>
            </a:pathLst>
          </a:custGeom>
          <a:solidFill>
            <a:srgbClr val="F6980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6501239" y="2980876"/>
            <a:ext cx="2531745" cy="1790064"/>
          </a:xfrm>
          <a:prstGeom prst="rect">
            <a:avLst/>
          </a:prstGeom>
          <a:ln w="12700">
            <a:solidFill>
              <a:srgbClr val="B56E01"/>
            </a:solidFill>
          </a:ln>
        </p:spPr>
        <p:txBody>
          <a:bodyPr vert="horz" wrap="square" lIns="0" tIns="190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5"/>
              </a:spcBef>
            </a:pPr>
            <a:endParaRPr sz="3200">
              <a:latin typeface="Times New Roman"/>
              <a:cs typeface="Times New Roman"/>
            </a:endParaRPr>
          </a:p>
          <a:p>
            <a:pPr marL="661035" marR="654050" algn="ctr">
              <a:lnSpc>
                <a:spcPct val="100000"/>
              </a:lnSpc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EC2</a:t>
            </a:r>
            <a:r>
              <a:rPr sz="1800" spc="-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Machine 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Linux</a:t>
            </a:r>
            <a:endParaRPr sz="1800">
              <a:latin typeface="Calibri"/>
              <a:cs typeface="Calibri"/>
            </a:endParaRPr>
          </a:p>
          <a:p>
            <a:pPr marL="635" algn="ctr">
              <a:lnSpc>
                <a:spcPct val="100000"/>
              </a:lnSpc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Public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IP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613880" y="3043824"/>
            <a:ext cx="364490" cy="1664335"/>
          </a:xfrm>
          <a:prstGeom prst="rect">
            <a:avLst/>
          </a:prstGeom>
          <a:solidFill>
            <a:srgbClr val="FFC000"/>
          </a:solidFill>
          <a:ln w="12700">
            <a:solidFill>
              <a:srgbClr val="BC8C00"/>
            </a:solidFill>
          </a:ln>
        </p:spPr>
        <p:txBody>
          <a:bodyPr vert="vert" wrap="square" lIns="0" tIns="29844" rIns="0" bIns="0" rtlCol="0">
            <a:spAutoFit/>
          </a:bodyPr>
          <a:lstStyle/>
          <a:p>
            <a:pPr marL="208279">
              <a:lnSpc>
                <a:spcPct val="100000"/>
              </a:lnSpc>
              <a:spcBef>
                <a:spcPts val="234"/>
              </a:spcBef>
            </a:pPr>
            <a:r>
              <a:rPr sz="1800" spc="-5" dirty="0">
                <a:latin typeface="Calibri"/>
                <a:cs typeface="Calibri"/>
              </a:rPr>
              <a:t>SSH </a:t>
            </a:r>
            <a:r>
              <a:rPr sz="1800" dirty="0">
                <a:latin typeface="Calibri"/>
                <a:cs typeface="Calibri"/>
              </a:rPr>
              <a:t>– </a:t>
            </a:r>
            <a:r>
              <a:rPr sz="1800" spc="-15" dirty="0">
                <a:latin typeface="Calibri"/>
                <a:cs typeface="Calibri"/>
              </a:rPr>
              <a:t>Port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22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057144" y="3041904"/>
            <a:ext cx="1645920" cy="16459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702237" y="3837294"/>
            <a:ext cx="1911985" cy="76200"/>
          </a:xfrm>
          <a:custGeom>
            <a:avLst/>
            <a:gdLst/>
            <a:ahLst/>
            <a:cxnLst/>
            <a:rect l="l" t="t" r="r" b="b"/>
            <a:pathLst>
              <a:path w="1911984" h="76200">
                <a:moveTo>
                  <a:pt x="1835663" y="0"/>
                </a:moveTo>
                <a:lnTo>
                  <a:pt x="1835463" y="34924"/>
                </a:lnTo>
                <a:lnTo>
                  <a:pt x="1848163" y="34997"/>
                </a:lnTo>
                <a:lnTo>
                  <a:pt x="1848128" y="41347"/>
                </a:lnTo>
                <a:lnTo>
                  <a:pt x="1835426" y="41347"/>
                </a:lnTo>
                <a:lnTo>
                  <a:pt x="1835227" y="76198"/>
                </a:lnTo>
                <a:lnTo>
                  <a:pt x="1905938" y="41347"/>
                </a:lnTo>
                <a:lnTo>
                  <a:pt x="1848128" y="41347"/>
                </a:lnTo>
                <a:lnTo>
                  <a:pt x="1906085" y="41274"/>
                </a:lnTo>
                <a:lnTo>
                  <a:pt x="1911643" y="38535"/>
                </a:lnTo>
                <a:lnTo>
                  <a:pt x="1835663" y="0"/>
                </a:lnTo>
                <a:close/>
              </a:path>
              <a:path w="1911984" h="76200">
                <a:moveTo>
                  <a:pt x="1835463" y="34924"/>
                </a:moveTo>
                <a:lnTo>
                  <a:pt x="1835427" y="41274"/>
                </a:lnTo>
                <a:lnTo>
                  <a:pt x="1848128" y="41347"/>
                </a:lnTo>
                <a:lnTo>
                  <a:pt x="1848163" y="34997"/>
                </a:lnTo>
                <a:lnTo>
                  <a:pt x="1835463" y="34924"/>
                </a:lnTo>
                <a:close/>
              </a:path>
              <a:path w="1911984" h="76200">
                <a:moveTo>
                  <a:pt x="35" y="24436"/>
                </a:moveTo>
                <a:lnTo>
                  <a:pt x="0" y="30786"/>
                </a:lnTo>
                <a:lnTo>
                  <a:pt x="1835427" y="41274"/>
                </a:lnTo>
                <a:lnTo>
                  <a:pt x="1835463" y="34924"/>
                </a:lnTo>
                <a:lnTo>
                  <a:pt x="35" y="24436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5280376" y="3529076"/>
            <a:ext cx="6356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WWW</a:t>
            </a:r>
            <a:endParaRPr sz="18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13733949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043948" y="2836238"/>
            <a:ext cx="3955415" cy="3195955"/>
          </a:xfrm>
          <a:custGeom>
            <a:avLst/>
            <a:gdLst/>
            <a:ahLst/>
            <a:cxnLst/>
            <a:rect l="l" t="t" r="r" b="b"/>
            <a:pathLst>
              <a:path w="3955415" h="3195954">
                <a:moveTo>
                  <a:pt x="0" y="0"/>
                </a:moveTo>
                <a:lnTo>
                  <a:pt x="3955171" y="0"/>
                </a:lnTo>
                <a:lnTo>
                  <a:pt x="3955171" y="3195483"/>
                </a:lnTo>
                <a:lnTo>
                  <a:pt x="0" y="3195483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6980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16939" y="374395"/>
            <a:ext cx="4928870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105" dirty="0"/>
              <a:t>Client </a:t>
            </a:r>
            <a:r>
              <a:rPr spc="-30" dirty="0"/>
              <a:t>Side</a:t>
            </a:r>
            <a:r>
              <a:rPr spc="70" dirty="0"/>
              <a:t> </a:t>
            </a:r>
            <a:r>
              <a:rPr spc="-60" dirty="0"/>
              <a:t>Encryption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16939" y="1357680"/>
            <a:ext cx="6468745" cy="1384935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36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000" spc="-50" dirty="0">
                <a:solidFill>
                  <a:srgbClr val="444949"/>
                </a:solidFill>
                <a:latin typeface="Gill Sans MT"/>
                <a:cs typeface="Gill Sans MT"/>
              </a:rPr>
              <a:t>Client </a:t>
            </a:r>
            <a:r>
              <a:rPr sz="2000" spc="-35" dirty="0">
                <a:solidFill>
                  <a:srgbClr val="444949"/>
                </a:solidFill>
                <a:latin typeface="Gill Sans MT"/>
                <a:cs typeface="Gill Sans MT"/>
              </a:rPr>
              <a:t>library </a:t>
            </a:r>
            <a:r>
              <a:rPr sz="2000" spc="-40" dirty="0">
                <a:solidFill>
                  <a:srgbClr val="444949"/>
                </a:solidFill>
                <a:latin typeface="Gill Sans MT"/>
                <a:cs typeface="Gill Sans MT"/>
              </a:rPr>
              <a:t>such as </a:t>
            </a:r>
            <a:r>
              <a:rPr sz="2000" spc="-35" dirty="0">
                <a:solidFill>
                  <a:srgbClr val="444949"/>
                </a:solidFill>
                <a:latin typeface="Gill Sans MT"/>
                <a:cs typeface="Gill Sans MT"/>
              </a:rPr>
              <a:t>the </a:t>
            </a:r>
            <a:r>
              <a:rPr sz="2000" spc="-25" dirty="0">
                <a:solidFill>
                  <a:srgbClr val="444949"/>
                </a:solidFill>
                <a:latin typeface="Gill Sans MT"/>
                <a:cs typeface="Gill Sans MT"/>
              </a:rPr>
              <a:t>Amazon </a:t>
            </a:r>
            <a:r>
              <a:rPr sz="2000" spc="5" dirty="0">
                <a:solidFill>
                  <a:srgbClr val="444949"/>
                </a:solidFill>
                <a:latin typeface="Gill Sans MT"/>
                <a:cs typeface="Gill Sans MT"/>
              </a:rPr>
              <a:t>S3 </a:t>
            </a:r>
            <a:r>
              <a:rPr sz="2000" spc="-30" dirty="0">
                <a:solidFill>
                  <a:srgbClr val="444949"/>
                </a:solidFill>
                <a:latin typeface="Gill Sans MT"/>
                <a:cs typeface="Gill Sans MT"/>
              </a:rPr>
              <a:t>Encryption</a:t>
            </a:r>
            <a:r>
              <a:rPr sz="2000" spc="4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000" spc="-50" dirty="0">
                <a:solidFill>
                  <a:srgbClr val="444949"/>
                </a:solidFill>
                <a:latin typeface="Gill Sans MT"/>
                <a:cs typeface="Gill Sans MT"/>
              </a:rPr>
              <a:t>Client</a:t>
            </a:r>
            <a:endParaRPr sz="20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26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000" spc="-55" dirty="0">
                <a:solidFill>
                  <a:srgbClr val="444949"/>
                </a:solidFill>
                <a:latin typeface="Gill Sans MT"/>
                <a:cs typeface="Gill Sans MT"/>
              </a:rPr>
              <a:t>Clients </a:t>
            </a:r>
            <a:r>
              <a:rPr sz="2000" spc="-50" dirty="0">
                <a:solidFill>
                  <a:srgbClr val="444949"/>
                </a:solidFill>
                <a:latin typeface="Gill Sans MT"/>
                <a:cs typeface="Gill Sans MT"/>
              </a:rPr>
              <a:t>must </a:t>
            </a:r>
            <a:r>
              <a:rPr sz="2000" spc="-25" dirty="0">
                <a:solidFill>
                  <a:srgbClr val="444949"/>
                </a:solidFill>
                <a:latin typeface="Gill Sans MT"/>
                <a:cs typeface="Gill Sans MT"/>
              </a:rPr>
              <a:t>encrypt data </a:t>
            </a:r>
            <a:r>
              <a:rPr sz="2000" spc="-35" dirty="0">
                <a:solidFill>
                  <a:srgbClr val="444949"/>
                </a:solidFill>
                <a:latin typeface="Gill Sans MT"/>
                <a:cs typeface="Gill Sans MT"/>
              </a:rPr>
              <a:t>themselves before </a:t>
            </a:r>
            <a:r>
              <a:rPr sz="2000" spc="-30" dirty="0">
                <a:solidFill>
                  <a:srgbClr val="444949"/>
                </a:solidFill>
                <a:latin typeface="Gill Sans MT"/>
                <a:cs typeface="Gill Sans MT"/>
              </a:rPr>
              <a:t>sending </a:t>
            </a:r>
            <a:r>
              <a:rPr sz="2000" spc="-50" dirty="0">
                <a:solidFill>
                  <a:srgbClr val="444949"/>
                </a:solidFill>
                <a:latin typeface="Gill Sans MT"/>
                <a:cs typeface="Gill Sans MT"/>
              </a:rPr>
              <a:t>to</a:t>
            </a:r>
            <a:r>
              <a:rPr sz="2000" spc="24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000" spc="5" dirty="0">
                <a:solidFill>
                  <a:srgbClr val="444949"/>
                </a:solidFill>
                <a:latin typeface="Gill Sans MT"/>
                <a:cs typeface="Gill Sans MT"/>
              </a:rPr>
              <a:t>S3</a:t>
            </a:r>
            <a:endParaRPr sz="20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28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000" spc="-55" dirty="0">
                <a:solidFill>
                  <a:srgbClr val="444949"/>
                </a:solidFill>
                <a:latin typeface="Gill Sans MT"/>
                <a:cs typeface="Gill Sans MT"/>
              </a:rPr>
              <a:t>Clients </a:t>
            </a:r>
            <a:r>
              <a:rPr sz="2000" spc="-50" dirty="0">
                <a:solidFill>
                  <a:srgbClr val="444949"/>
                </a:solidFill>
                <a:latin typeface="Gill Sans MT"/>
                <a:cs typeface="Gill Sans MT"/>
              </a:rPr>
              <a:t>must </a:t>
            </a:r>
            <a:r>
              <a:rPr sz="2000" spc="-20" dirty="0">
                <a:solidFill>
                  <a:srgbClr val="444949"/>
                </a:solidFill>
                <a:latin typeface="Gill Sans MT"/>
                <a:cs typeface="Gill Sans MT"/>
              </a:rPr>
              <a:t>decrypt </a:t>
            </a:r>
            <a:r>
              <a:rPr sz="2000" spc="-25" dirty="0">
                <a:solidFill>
                  <a:srgbClr val="444949"/>
                </a:solidFill>
                <a:latin typeface="Gill Sans MT"/>
                <a:cs typeface="Gill Sans MT"/>
              </a:rPr>
              <a:t>data </a:t>
            </a:r>
            <a:r>
              <a:rPr sz="2000" spc="-35" dirty="0">
                <a:solidFill>
                  <a:srgbClr val="444949"/>
                </a:solidFill>
                <a:latin typeface="Gill Sans MT"/>
                <a:cs typeface="Gill Sans MT"/>
              </a:rPr>
              <a:t>themselves </a:t>
            </a:r>
            <a:r>
              <a:rPr sz="2000" spc="-20" dirty="0">
                <a:solidFill>
                  <a:srgbClr val="444949"/>
                </a:solidFill>
                <a:latin typeface="Gill Sans MT"/>
                <a:cs typeface="Gill Sans MT"/>
              </a:rPr>
              <a:t>when </a:t>
            </a:r>
            <a:r>
              <a:rPr sz="2000" spc="-50" dirty="0">
                <a:solidFill>
                  <a:srgbClr val="444949"/>
                </a:solidFill>
                <a:latin typeface="Gill Sans MT"/>
                <a:cs typeface="Gill Sans MT"/>
              </a:rPr>
              <a:t>retrieving from</a:t>
            </a:r>
            <a:r>
              <a:rPr sz="2000" spc="22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000" spc="5" dirty="0">
                <a:solidFill>
                  <a:srgbClr val="444949"/>
                </a:solidFill>
                <a:latin typeface="Gill Sans MT"/>
                <a:cs typeface="Gill Sans MT"/>
              </a:rPr>
              <a:t>S3</a:t>
            </a:r>
            <a:endParaRPr sz="20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29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000" spc="-50" dirty="0">
                <a:solidFill>
                  <a:srgbClr val="444949"/>
                </a:solidFill>
                <a:latin typeface="Gill Sans MT"/>
                <a:cs typeface="Gill Sans MT"/>
              </a:rPr>
              <a:t>Customer fully </a:t>
            </a:r>
            <a:r>
              <a:rPr sz="2000" spc="-20" dirty="0">
                <a:solidFill>
                  <a:srgbClr val="444949"/>
                </a:solidFill>
                <a:latin typeface="Gill Sans MT"/>
                <a:cs typeface="Gill Sans MT"/>
              </a:rPr>
              <a:t>manages </a:t>
            </a:r>
            <a:r>
              <a:rPr sz="2000" spc="-35" dirty="0">
                <a:solidFill>
                  <a:srgbClr val="444949"/>
                </a:solidFill>
                <a:latin typeface="Gill Sans MT"/>
                <a:cs typeface="Gill Sans MT"/>
              </a:rPr>
              <a:t>the </a:t>
            </a:r>
            <a:r>
              <a:rPr sz="2000" spc="-60" dirty="0">
                <a:solidFill>
                  <a:srgbClr val="444949"/>
                </a:solidFill>
                <a:latin typeface="Gill Sans MT"/>
                <a:cs typeface="Gill Sans MT"/>
              </a:rPr>
              <a:t>keys </a:t>
            </a:r>
            <a:r>
              <a:rPr sz="2000" spc="-15" dirty="0">
                <a:solidFill>
                  <a:srgbClr val="444949"/>
                </a:solidFill>
                <a:latin typeface="Gill Sans MT"/>
                <a:cs typeface="Gill Sans MT"/>
              </a:rPr>
              <a:t>and </a:t>
            </a:r>
            <a:r>
              <a:rPr sz="2000" spc="-30" dirty="0">
                <a:solidFill>
                  <a:srgbClr val="444949"/>
                </a:solidFill>
                <a:latin typeface="Gill Sans MT"/>
                <a:cs typeface="Gill Sans MT"/>
              </a:rPr>
              <a:t>encryption</a:t>
            </a:r>
            <a:r>
              <a:rPr sz="2000" spc="21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000" spc="-40" dirty="0">
                <a:solidFill>
                  <a:srgbClr val="444949"/>
                </a:solidFill>
                <a:latin typeface="Gill Sans MT"/>
                <a:cs typeface="Gill Sans MT"/>
              </a:rPr>
              <a:t>cycle</a:t>
            </a:r>
            <a:endParaRPr sz="2000">
              <a:latin typeface="Gill Sans MT"/>
              <a:cs typeface="Gill Sans MT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8409431" y="3755135"/>
            <a:ext cx="969264" cy="10027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7575402" y="2836238"/>
            <a:ext cx="2639060" cy="3195955"/>
          </a:xfrm>
          <a:prstGeom prst="rect">
            <a:avLst/>
          </a:prstGeom>
          <a:ln w="12700">
            <a:solidFill>
              <a:srgbClr val="F69802"/>
            </a:solidFill>
          </a:ln>
        </p:spPr>
        <p:txBody>
          <a:bodyPr vert="horz" wrap="square" lIns="0" tIns="31750" rIns="0" bIns="0" rtlCol="0">
            <a:spAutoFit/>
          </a:bodyPr>
          <a:lstStyle/>
          <a:p>
            <a:pPr marR="83820" algn="r">
              <a:lnSpc>
                <a:spcPct val="100000"/>
              </a:lnSpc>
              <a:spcBef>
                <a:spcPts val="250"/>
              </a:spcBef>
            </a:pPr>
            <a:r>
              <a:rPr sz="1800" b="1" spc="-30" dirty="0">
                <a:solidFill>
                  <a:srgbClr val="444949"/>
                </a:solidFill>
                <a:latin typeface="Calibri"/>
                <a:cs typeface="Calibri"/>
              </a:rPr>
              <a:t>AWS</a:t>
            </a:r>
            <a:r>
              <a:rPr sz="1800" b="1" spc="-8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444949"/>
                </a:solidFill>
                <a:latin typeface="Calibri"/>
                <a:cs typeface="Calibri"/>
              </a:rPr>
              <a:t>S3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950">
              <a:latin typeface="Times New Roman"/>
              <a:cs typeface="Times New Roman"/>
            </a:endParaRPr>
          </a:p>
          <a:p>
            <a:pPr marL="5715" algn="ctr">
              <a:lnSpc>
                <a:spcPct val="100000"/>
              </a:lnSpc>
            </a:pPr>
            <a:r>
              <a:rPr sz="1800" spc="-15" dirty="0">
                <a:solidFill>
                  <a:srgbClr val="444949"/>
                </a:solidFill>
                <a:latin typeface="Calibri"/>
                <a:cs typeface="Calibri"/>
              </a:rPr>
              <a:t>Bucket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787470" y="4212700"/>
            <a:ext cx="1000760" cy="509270"/>
          </a:xfrm>
          <a:custGeom>
            <a:avLst/>
            <a:gdLst/>
            <a:ahLst/>
            <a:cxnLst/>
            <a:rect l="l" t="t" r="r" b="b"/>
            <a:pathLst>
              <a:path w="1000760" h="509270">
                <a:moveTo>
                  <a:pt x="745717" y="0"/>
                </a:moveTo>
                <a:lnTo>
                  <a:pt x="745717" y="127255"/>
                </a:lnTo>
                <a:lnTo>
                  <a:pt x="0" y="127255"/>
                </a:lnTo>
                <a:lnTo>
                  <a:pt x="0" y="381765"/>
                </a:lnTo>
                <a:lnTo>
                  <a:pt x="745717" y="381765"/>
                </a:lnTo>
                <a:lnTo>
                  <a:pt x="745717" y="509019"/>
                </a:lnTo>
                <a:lnTo>
                  <a:pt x="1000227" y="254509"/>
                </a:lnTo>
                <a:lnTo>
                  <a:pt x="745717" y="0"/>
                </a:lnTo>
                <a:close/>
              </a:path>
            </a:pathLst>
          </a:custGeom>
          <a:solidFill>
            <a:srgbClr val="F6980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787470" y="4212700"/>
            <a:ext cx="1000760" cy="509270"/>
          </a:xfrm>
          <a:custGeom>
            <a:avLst/>
            <a:gdLst/>
            <a:ahLst/>
            <a:cxnLst/>
            <a:rect l="l" t="t" r="r" b="b"/>
            <a:pathLst>
              <a:path w="1000760" h="509270">
                <a:moveTo>
                  <a:pt x="0" y="127255"/>
                </a:moveTo>
                <a:lnTo>
                  <a:pt x="745717" y="127255"/>
                </a:lnTo>
                <a:lnTo>
                  <a:pt x="745717" y="0"/>
                </a:lnTo>
                <a:lnTo>
                  <a:pt x="1000228" y="254510"/>
                </a:lnTo>
                <a:lnTo>
                  <a:pt x="745717" y="509021"/>
                </a:lnTo>
                <a:lnTo>
                  <a:pt x="745717" y="381766"/>
                </a:lnTo>
                <a:lnTo>
                  <a:pt x="0" y="381766"/>
                </a:lnTo>
                <a:lnTo>
                  <a:pt x="0" y="127255"/>
                </a:lnTo>
                <a:close/>
              </a:path>
            </a:pathLst>
          </a:custGeom>
          <a:ln w="12700">
            <a:solidFill>
              <a:srgbClr val="B56E0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2890550" y="4355083"/>
            <a:ext cx="68072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200" spc="5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y</a:t>
            </a:r>
            <a:r>
              <a:rPr sz="1200" spc="-15" dirty="0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ti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161936" y="4153246"/>
            <a:ext cx="2271395" cy="568960"/>
          </a:xfrm>
          <a:custGeom>
            <a:avLst/>
            <a:gdLst/>
            <a:ahLst/>
            <a:cxnLst/>
            <a:rect l="l" t="t" r="r" b="b"/>
            <a:pathLst>
              <a:path w="2271395" h="568960">
                <a:moveTo>
                  <a:pt x="1987014" y="0"/>
                </a:moveTo>
                <a:lnTo>
                  <a:pt x="1987014" y="142120"/>
                </a:lnTo>
                <a:lnTo>
                  <a:pt x="0" y="142120"/>
                </a:lnTo>
                <a:lnTo>
                  <a:pt x="0" y="426356"/>
                </a:lnTo>
                <a:lnTo>
                  <a:pt x="1987014" y="426356"/>
                </a:lnTo>
                <a:lnTo>
                  <a:pt x="1987014" y="568474"/>
                </a:lnTo>
                <a:lnTo>
                  <a:pt x="2271250" y="284237"/>
                </a:lnTo>
                <a:lnTo>
                  <a:pt x="1987014" y="0"/>
                </a:lnTo>
                <a:close/>
              </a:path>
            </a:pathLst>
          </a:custGeom>
          <a:solidFill>
            <a:srgbClr val="5091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161936" y="4153246"/>
            <a:ext cx="2271395" cy="568960"/>
          </a:xfrm>
          <a:custGeom>
            <a:avLst/>
            <a:gdLst/>
            <a:ahLst/>
            <a:cxnLst/>
            <a:rect l="l" t="t" r="r" b="b"/>
            <a:pathLst>
              <a:path w="2271395" h="568960">
                <a:moveTo>
                  <a:pt x="0" y="142119"/>
                </a:moveTo>
                <a:lnTo>
                  <a:pt x="1987013" y="142119"/>
                </a:lnTo>
                <a:lnTo>
                  <a:pt x="1987013" y="0"/>
                </a:lnTo>
                <a:lnTo>
                  <a:pt x="2271250" y="284237"/>
                </a:lnTo>
                <a:lnTo>
                  <a:pt x="1987013" y="568474"/>
                </a:lnTo>
                <a:lnTo>
                  <a:pt x="1987013" y="426356"/>
                </a:lnTo>
                <a:lnTo>
                  <a:pt x="0" y="426356"/>
                </a:lnTo>
                <a:lnTo>
                  <a:pt x="0" y="142119"/>
                </a:lnTo>
                <a:close/>
              </a:path>
            </a:pathLst>
          </a:custGeom>
          <a:ln w="12700">
            <a:solidFill>
              <a:srgbClr val="38699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5924373" y="3836923"/>
            <a:ext cx="6934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H</a:t>
            </a:r>
            <a:r>
              <a:rPr sz="1800" spc="20" dirty="0">
                <a:solidFill>
                  <a:srgbClr val="444949"/>
                </a:solidFill>
                <a:latin typeface="Calibri"/>
                <a:cs typeface="Calibri"/>
              </a:rPr>
              <a:t>T</a:t>
            </a: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T</a:t>
            </a:r>
            <a:r>
              <a:rPr sz="1800" spc="-105" dirty="0">
                <a:solidFill>
                  <a:srgbClr val="444949"/>
                </a:solidFill>
                <a:latin typeface="Calibri"/>
                <a:cs typeface="Calibri"/>
              </a:rPr>
              <a:t>P</a:t>
            </a:r>
            <a:r>
              <a:rPr sz="1800" spc="5" dirty="0">
                <a:solidFill>
                  <a:srgbClr val="444949"/>
                </a:solidFill>
                <a:latin typeface="Calibri"/>
                <a:cs typeface="Calibri"/>
              </a:rPr>
              <a:t>/</a:t>
            </a: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694688" y="3386328"/>
            <a:ext cx="804672" cy="86563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1788537" y="2855467"/>
            <a:ext cx="3131820" cy="5105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72465">
              <a:lnSpc>
                <a:spcPts val="191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444949"/>
                </a:solidFill>
                <a:latin typeface="Calibri"/>
                <a:cs typeface="Calibri"/>
              </a:rPr>
              <a:t>Client </a:t>
            </a:r>
            <a:r>
              <a:rPr sz="1800" b="1" dirty="0">
                <a:solidFill>
                  <a:srgbClr val="444949"/>
                </a:solidFill>
                <a:latin typeface="Calibri"/>
                <a:cs typeface="Calibri"/>
              </a:rPr>
              <a:t>- </a:t>
            </a:r>
            <a:r>
              <a:rPr sz="1800" b="1" spc="-5" dirty="0">
                <a:solidFill>
                  <a:srgbClr val="444949"/>
                </a:solidFill>
                <a:latin typeface="Calibri"/>
                <a:cs typeface="Calibri"/>
              </a:rPr>
              <a:t>S3 Encryption</a:t>
            </a:r>
            <a:r>
              <a:rPr sz="1800" b="1" spc="-4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444949"/>
                </a:solidFill>
                <a:latin typeface="Calibri"/>
                <a:cs typeface="Calibri"/>
              </a:rPr>
              <a:t>SDK</a:t>
            </a:r>
            <a:endParaRPr sz="1800">
              <a:latin typeface="Calibri"/>
              <a:cs typeface="Calibri"/>
            </a:endParaRPr>
          </a:p>
          <a:p>
            <a:pPr>
              <a:lnSpc>
                <a:spcPts val="1910"/>
              </a:lnSpc>
            </a:pP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Object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202417" y="5546852"/>
            <a:ext cx="18053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Client side </a:t>
            </a:r>
            <a:r>
              <a:rPr sz="1800" spc="-15" dirty="0">
                <a:solidFill>
                  <a:srgbClr val="444949"/>
                </a:solidFill>
                <a:latin typeface="Calibri"/>
                <a:cs typeface="Calibri"/>
              </a:rPr>
              <a:t>data</a:t>
            </a:r>
            <a:r>
              <a:rPr sz="1800" spc="-4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444949"/>
                </a:solidFill>
                <a:latin typeface="Calibri"/>
                <a:cs typeface="Calibri"/>
              </a:rPr>
              <a:t>key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990454" y="4184395"/>
            <a:ext cx="2406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444949"/>
                </a:solidFill>
                <a:latin typeface="Calibri"/>
                <a:cs typeface="Calibri"/>
              </a:rPr>
              <a:t>+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3953255" y="4041647"/>
            <a:ext cx="804672" cy="8656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133088" y="4139184"/>
            <a:ext cx="445008" cy="58826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828800" y="4791455"/>
            <a:ext cx="591312" cy="75895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241892" y="6471592"/>
            <a:ext cx="1276985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7438074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41892" y="6471592"/>
            <a:ext cx="1276985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374395"/>
            <a:ext cx="5757545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60" dirty="0"/>
              <a:t>Encryption </a:t>
            </a:r>
            <a:r>
              <a:rPr spc="-100" dirty="0"/>
              <a:t>in </a:t>
            </a:r>
            <a:r>
              <a:rPr spc="-114" dirty="0"/>
              <a:t>transit</a:t>
            </a:r>
            <a:r>
              <a:rPr spc="130" dirty="0"/>
              <a:t> </a:t>
            </a:r>
            <a:r>
              <a:rPr spc="15" dirty="0"/>
              <a:t>(SSL)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16939" y="1385625"/>
            <a:ext cx="10161905" cy="3197860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37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AWS </a:t>
            </a:r>
            <a:r>
              <a:rPr sz="2800" spc="15" dirty="0">
                <a:solidFill>
                  <a:srgbClr val="444949"/>
                </a:solidFill>
                <a:latin typeface="Gill Sans MT"/>
                <a:cs typeface="Gill Sans MT"/>
              </a:rPr>
              <a:t>S3</a:t>
            </a:r>
            <a:r>
              <a:rPr sz="2800" spc="2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exposes:</a:t>
            </a:r>
            <a:endParaRPr sz="2800">
              <a:latin typeface="Gill Sans MT"/>
              <a:cs typeface="Gill Sans MT"/>
            </a:endParaRPr>
          </a:p>
          <a:p>
            <a:pPr marL="698500" lvl="1" indent="-228600">
              <a:lnSpc>
                <a:spcPct val="100000"/>
              </a:lnSpc>
              <a:spcBef>
                <a:spcPts val="234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50" dirty="0">
                <a:solidFill>
                  <a:srgbClr val="444949"/>
                </a:solidFill>
                <a:latin typeface="Gill Sans MT"/>
                <a:cs typeface="Gill Sans MT"/>
              </a:rPr>
              <a:t>HTTP </a:t>
            </a:r>
            <a:r>
              <a:rPr sz="2400" spc="-40" dirty="0">
                <a:solidFill>
                  <a:srgbClr val="444949"/>
                </a:solidFill>
                <a:latin typeface="Gill Sans MT"/>
                <a:cs typeface="Gill Sans MT"/>
              </a:rPr>
              <a:t>endpoint: </a:t>
            </a:r>
            <a:r>
              <a:rPr sz="2400" spc="-30" dirty="0">
                <a:solidFill>
                  <a:srgbClr val="444949"/>
                </a:solidFill>
                <a:latin typeface="Gill Sans MT"/>
                <a:cs typeface="Gill Sans MT"/>
              </a:rPr>
              <a:t>non</a:t>
            </a:r>
            <a:r>
              <a:rPr sz="2400" spc="-12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25" dirty="0">
                <a:solidFill>
                  <a:srgbClr val="444949"/>
                </a:solidFill>
                <a:latin typeface="Gill Sans MT"/>
                <a:cs typeface="Gill Sans MT"/>
              </a:rPr>
              <a:t>encrypted</a:t>
            </a:r>
            <a:endParaRPr sz="2400">
              <a:latin typeface="Gill Sans MT"/>
              <a:cs typeface="Gill Sans MT"/>
            </a:endParaRPr>
          </a:p>
          <a:p>
            <a:pPr marL="698500" lvl="1" indent="-228600">
              <a:lnSpc>
                <a:spcPct val="100000"/>
              </a:lnSpc>
              <a:spcBef>
                <a:spcPts val="215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35" dirty="0">
                <a:solidFill>
                  <a:srgbClr val="444949"/>
                </a:solidFill>
                <a:latin typeface="Gill Sans MT"/>
                <a:cs typeface="Gill Sans MT"/>
              </a:rPr>
              <a:t>HTTPS </a:t>
            </a:r>
            <a:r>
              <a:rPr sz="2400" spc="-40" dirty="0">
                <a:solidFill>
                  <a:srgbClr val="444949"/>
                </a:solidFill>
                <a:latin typeface="Gill Sans MT"/>
                <a:cs typeface="Gill Sans MT"/>
              </a:rPr>
              <a:t>endpoint: </a:t>
            </a:r>
            <a:r>
              <a:rPr sz="2400" spc="-30" dirty="0">
                <a:solidFill>
                  <a:srgbClr val="444949"/>
                </a:solidFill>
                <a:latin typeface="Gill Sans MT"/>
                <a:cs typeface="Gill Sans MT"/>
              </a:rPr>
              <a:t>encryption </a:t>
            </a:r>
            <a:r>
              <a:rPr sz="2400" spc="-55" dirty="0">
                <a:solidFill>
                  <a:srgbClr val="444949"/>
                </a:solidFill>
                <a:latin typeface="Gill Sans MT"/>
                <a:cs typeface="Gill Sans MT"/>
              </a:rPr>
              <a:t>in</a:t>
            </a:r>
            <a:r>
              <a:rPr sz="2400" spc="-12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55" dirty="0">
                <a:solidFill>
                  <a:srgbClr val="444949"/>
                </a:solidFill>
                <a:latin typeface="Gill Sans MT"/>
                <a:cs typeface="Gill Sans MT"/>
              </a:rPr>
              <a:t>flight</a:t>
            </a:r>
            <a:endParaRPr sz="2400">
              <a:latin typeface="Gill Sans MT"/>
              <a:cs typeface="Gill Sans MT"/>
            </a:endParaRPr>
          </a:p>
          <a:p>
            <a:pPr lvl="1">
              <a:lnSpc>
                <a:spcPct val="100000"/>
              </a:lnSpc>
              <a:spcBef>
                <a:spcPts val="45"/>
              </a:spcBef>
              <a:buClr>
                <a:srgbClr val="444949"/>
              </a:buClr>
              <a:buFont typeface="Arial"/>
              <a:buChar char="•"/>
            </a:pPr>
            <a:endParaRPr sz="32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buFont typeface="Arial"/>
              <a:buChar char="•"/>
              <a:tabLst>
                <a:tab pos="241300" algn="l"/>
              </a:tabLst>
            </a:pPr>
            <a:r>
              <a:rPr sz="2800" spc="-155" dirty="0">
                <a:solidFill>
                  <a:srgbClr val="444949"/>
                </a:solidFill>
                <a:latin typeface="Gill Sans MT"/>
                <a:cs typeface="Gill Sans MT"/>
              </a:rPr>
              <a:t>You’re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free to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use the </a:t>
            </a:r>
            <a:r>
              <a:rPr sz="2800" spc="-35" dirty="0">
                <a:solidFill>
                  <a:srgbClr val="444949"/>
                </a:solidFill>
                <a:latin typeface="Gill Sans MT"/>
                <a:cs typeface="Gill Sans MT"/>
              </a:rPr>
              <a:t>endpoint </a:t>
            </a:r>
            <a:r>
              <a:rPr sz="2800" spc="-65" dirty="0">
                <a:solidFill>
                  <a:srgbClr val="444949"/>
                </a:solidFill>
                <a:latin typeface="Gill Sans MT"/>
                <a:cs typeface="Gill Sans MT"/>
              </a:rPr>
              <a:t>you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want,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but HTTPS </a:t>
            </a:r>
            <a:r>
              <a:rPr sz="2800" spc="-90" dirty="0">
                <a:solidFill>
                  <a:srgbClr val="444949"/>
                </a:solidFill>
                <a:latin typeface="Gill Sans MT"/>
                <a:cs typeface="Gill Sans MT"/>
              </a:rPr>
              <a:t>is</a:t>
            </a:r>
            <a:r>
              <a:rPr sz="2800" spc="29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recommended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5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HTTPS </a:t>
            </a:r>
            <a:r>
              <a:rPr sz="2800" spc="-90" dirty="0">
                <a:solidFill>
                  <a:srgbClr val="444949"/>
                </a:solidFill>
                <a:latin typeface="Gill Sans MT"/>
                <a:cs typeface="Gill Sans MT"/>
              </a:rPr>
              <a:t>is </a:t>
            </a:r>
            <a:r>
              <a:rPr sz="2800" spc="-20" dirty="0">
                <a:solidFill>
                  <a:srgbClr val="444949"/>
                </a:solidFill>
                <a:latin typeface="Gill Sans MT"/>
                <a:cs typeface="Gill Sans MT"/>
              </a:rPr>
              <a:t>mandatory </a:t>
            </a:r>
            <a:r>
              <a:rPr sz="2800" spc="-90" dirty="0">
                <a:solidFill>
                  <a:srgbClr val="444949"/>
                </a:solidFill>
                <a:latin typeface="Gill Sans MT"/>
                <a:cs typeface="Gill Sans MT"/>
              </a:rPr>
              <a:t>for</a:t>
            </a:r>
            <a:r>
              <a:rPr sz="2800" spc="10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20" dirty="0">
                <a:solidFill>
                  <a:srgbClr val="444949"/>
                </a:solidFill>
                <a:latin typeface="Gill Sans MT"/>
                <a:cs typeface="Gill Sans MT"/>
              </a:rPr>
              <a:t>SSE-C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7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Encryption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in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flight </a:t>
            </a:r>
            <a:r>
              <a:rPr sz="2800" spc="-90" dirty="0">
                <a:solidFill>
                  <a:srgbClr val="444949"/>
                </a:solidFill>
                <a:latin typeface="Gill Sans MT"/>
                <a:cs typeface="Gill Sans MT"/>
              </a:rPr>
              <a:t>is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also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called </a:t>
            </a:r>
            <a:r>
              <a:rPr sz="2800" dirty="0">
                <a:solidFill>
                  <a:srgbClr val="444949"/>
                </a:solidFill>
                <a:latin typeface="Gill Sans MT"/>
                <a:cs typeface="Gill Sans MT"/>
              </a:rPr>
              <a:t>SSL /</a:t>
            </a:r>
            <a:r>
              <a:rPr sz="2800" spc="-13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TLS</a:t>
            </a:r>
            <a:endParaRPr sz="2800"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1364281362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41892" y="6471592"/>
            <a:ext cx="1276985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374395"/>
            <a:ext cx="2465070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20" dirty="0"/>
              <a:t>S3</a:t>
            </a:r>
            <a:r>
              <a:rPr spc="-90" dirty="0"/>
              <a:t> </a:t>
            </a:r>
            <a:r>
              <a:rPr spc="-80" dirty="0"/>
              <a:t>Security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16939" y="1385625"/>
            <a:ext cx="10053320" cy="3412490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37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80" dirty="0">
                <a:solidFill>
                  <a:srgbClr val="444949"/>
                </a:solidFill>
                <a:latin typeface="Gill Sans MT"/>
                <a:cs typeface="Gill Sans MT"/>
              </a:rPr>
              <a:t>User</a:t>
            </a:r>
            <a:r>
              <a:rPr sz="2800" spc="-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15" dirty="0">
                <a:solidFill>
                  <a:srgbClr val="444949"/>
                </a:solidFill>
                <a:latin typeface="Gill Sans MT"/>
                <a:cs typeface="Gill Sans MT"/>
              </a:rPr>
              <a:t>based</a:t>
            </a:r>
            <a:endParaRPr sz="2800">
              <a:latin typeface="Gill Sans MT"/>
              <a:cs typeface="Gill Sans MT"/>
            </a:endParaRPr>
          </a:p>
          <a:p>
            <a:pPr marL="698500" marR="214629" lvl="1" indent="-228600">
              <a:lnSpc>
                <a:spcPts val="2590"/>
              </a:lnSpc>
              <a:spcBef>
                <a:spcPts val="560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40" dirty="0">
                <a:solidFill>
                  <a:srgbClr val="444949"/>
                </a:solidFill>
                <a:latin typeface="Gill Sans MT"/>
                <a:cs typeface="Gill Sans MT"/>
              </a:rPr>
              <a:t>IAM </a:t>
            </a:r>
            <a:r>
              <a:rPr sz="2400" spc="-50" dirty="0">
                <a:solidFill>
                  <a:srgbClr val="444949"/>
                </a:solidFill>
                <a:latin typeface="Gill Sans MT"/>
                <a:cs typeface="Gill Sans MT"/>
              </a:rPr>
              <a:t>policies </a:t>
            </a:r>
            <a:r>
              <a:rPr sz="2400" spc="-25" dirty="0">
                <a:solidFill>
                  <a:srgbClr val="444949"/>
                </a:solidFill>
                <a:latin typeface="Gill Sans MT"/>
                <a:cs typeface="Gill Sans MT"/>
              </a:rPr>
              <a:t>- </a:t>
            </a:r>
            <a:r>
              <a:rPr sz="2400" spc="-45" dirty="0">
                <a:solidFill>
                  <a:srgbClr val="444949"/>
                </a:solidFill>
                <a:latin typeface="Gill Sans MT"/>
                <a:cs typeface="Gill Sans MT"/>
              </a:rPr>
              <a:t>which </a:t>
            </a:r>
            <a:r>
              <a:rPr sz="2400" spc="-40" dirty="0">
                <a:solidFill>
                  <a:srgbClr val="444949"/>
                </a:solidFill>
                <a:latin typeface="Gill Sans MT"/>
                <a:cs typeface="Gill Sans MT"/>
              </a:rPr>
              <a:t>API </a:t>
            </a:r>
            <a:r>
              <a:rPr sz="2400" spc="-60" dirty="0">
                <a:solidFill>
                  <a:srgbClr val="444949"/>
                </a:solidFill>
                <a:latin typeface="Gill Sans MT"/>
                <a:cs typeface="Gill Sans MT"/>
              </a:rPr>
              <a:t>calls </a:t>
            </a:r>
            <a:r>
              <a:rPr sz="2400" spc="-40" dirty="0">
                <a:solidFill>
                  <a:srgbClr val="444949"/>
                </a:solidFill>
                <a:latin typeface="Gill Sans MT"/>
                <a:cs typeface="Gill Sans MT"/>
              </a:rPr>
              <a:t>should </a:t>
            </a:r>
            <a:r>
              <a:rPr sz="2400" spc="10" dirty="0">
                <a:solidFill>
                  <a:srgbClr val="444949"/>
                </a:solidFill>
                <a:latin typeface="Gill Sans MT"/>
                <a:cs typeface="Gill Sans MT"/>
              </a:rPr>
              <a:t>be </a:t>
            </a:r>
            <a:r>
              <a:rPr sz="2400" spc="-45" dirty="0">
                <a:solidFill>
                  <a:srgbClr val="444949"/>
                </a:solidFill>
                <a:latin typeface="Gill Sans MT"/>
                <a:cs typeface="Gill Sans MT"/>
              </a:rPr>
              <a:t>allowed </a:t>
            </a:r>
            <a:r>
              <a:rPr sz="2400" spc="-80" dirty="0">
                <a:solidFill>
                  <a:srgbClr val="444949"/>
                </a:solidFill>
                <a:latin typeface="Gill Sans MT"/>
                <a:cs typeface="Gill Sans MT"/>
              </a:rPr>
              <a:t>for </a:t>
            </a:r>
            <a:r>
              <a:rPr sz="2400" dirty="0">
                <a:solidFill>
                  <a:srgbClr val="444949"/>
                </a:solidFill>
                <a:latin typeface="Gill Sans MT"/>
                <a:cs typeface="Gill Sans MT"/>
              </a:rPr>
              <a:t>a </a:t>
            </a:r>
            <a:r>
              <a:rPr sz="2400" spc="-50" dirty="0">
                <a:solidFill>
                  <a:srgbClr val="444949"/>
                </a:solidFill>
                <a:latin typeface="Gill Sans MT"/>
                <a:cs typeface="Gill Sans MT"/>
              </a:rPr>
              <a:t>specific </a:t>
            </a:r>
            <a:r>
              <a:rPr sz="2400" spc="-65" dirty="0">
                <a:solidFill>
                  <a:srgbClr val="444949"/>
                </a:solidFill>
                <a:latin typeface="Gill Sans MT"/>
                <a:cs typeface="Gill Sans MT"/>
              </a:rPr>
              <a:t>user </a:t>
            </a:r>
            <a:r>
              <a:rPr sz="2400" spc="-55" dirty="0">
                <a:solidFill>
                  <a:srgbClr val="444949"/>
                </a:solidFill>
                <a:latin typeface="Gill Sans MT"/>
                <a:cs typeface="Gill Sans MT"/>
              </a:rPr>
              <a:t>from </a:t>
            </a:r>
            <a:r>
              <a:rPr sz="2400" spc="-40" dirty="0">
                <a:solidFill>
                  <a:srgbClr val="444949"/>
                </a:solidFill>
                <a:latin typeface="Gill Sans MT"/>
                <a:cs typeface="Gill Sans MT"/>
              </a:rPr>
              <a:t>IAM  </a:t>
            </a:r>
            <a:r>
              <a:rPr sz="2400" spc="-45" dirty="0">
                <a:solidFill>
                  <a:srgbClr val="444949"/>
                </a:solidFill>
                <a:latin typeface="Gill Sans MT"/>
                <a:cs typeface="Gill Sans MT"/>
              </a:rPr>
              <a:t>console</a:t>
            </a:r>
            <a:endParaRPr sz="2400">
              <a:latin typeface="Gill Sans MT"/>
              <a:cs typeface="Gill Sans MT"/>
            </a:endParaRPr>
          </a:p>
          <a:p>
            <a:pPr lvl="1">
              <a:lnSpc>
                <a:spcPct val="100000"/>
              </a:lnSpc>
              <a:spcBef>
                <a:spcPts val="30"/>
              </a:spcBef>
              <a:buClr>
                <a:srgbClr val="444949"/>
              </a:buClr>
              <a:buFont typeface="Arial"/>
              <a:buChar char="•"/>
            </a:pPr>
            <a:endParaRPr sz="40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buFont typeface="Arial"/>
              <a:buChar char="•"/>
              <a:tabLst>
                <a:tab pos="241300" algn="l"/>
              </a:tabLst>
            </a:pPr>
            <a:r>
              <a:rPr sz="2800" spc="-65" dirty="0">
                <a:solidFill>
                  <a:srgbClr val="444949"/>
                </a:solidFill>
                <a:latin typeface="Gill Sans MT"/>
                <a:cs typeface="Gill Sans MT"/>
              </a:rPr>
              <a:t>Resource</a:t>
            </a:r>
            <a:r>
              <a:rPr sz="2800" spc="-1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Based</a:t>
            </a:r>
            <a:endParaRPr sz="2800">
              <a:latin typeface="Gill Sans MT"/>
              <a:cs typeface="Gill Sans MT"/>
            </a:endParaRPr>
          </a:p>
          <a:p>
            <a:pPr marL="698500" lvl="1" indent="-228600">
              <a:lnSpc>
                <a:spcPct val="100000"/>
              </a:lnSpc>
              <a:spcBef>
                <a:spcPts val="229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65" dirty="0">
                <a:solidFill>
                  <a:srgbClr val="444949"/>
                </a:solidFill>
                <a:latin typeface="Gill Sans MT"/>
                <a:cs typeface="Gill Sans MT"/>
              </a:rPr>
              <a:t>Bucket Policies </a:t>
            </a:r>
            <a:r>
              <a:rPr sz="2400" spc="-25" dirty="0">
                <a:solidFill>
                  <a:srgbClr val="444949"/>
                </a:solidFill>
                <a:latin typeface="Gill Sans MT"/>
                <a:cs typeface="Gill Sans MT"/>
              </a:rPr>
              <a:t>- </a:t>
            </a:r>
            <a:r>
              <a:rPr sz="2400" spc="-55" dirty="0">
                <a:solidFill>
                  <a:srgbClr val="444949"/>
                </a:solidFill>
                <a:latin typeface="Gill Sans MT"/>
                <a:cs typeface="Gill Sans MT"/>
              </a:rPr>
              <a:t>bucket </a:t>
            </a:r>
            <a:r>
              <a:rPr sz="2400" spc="-30" dirty="0">
                <a:solidFill>
                  <a:srgbClr val="444949"/>
                </a:solidFill>
                <a:latin typeface="Gill Sans MT"/>
                <a:cs typeface="Gill Sans MT"/>
              </a:rPr>
              <a:t>wide </a:t>
            </a:r>
            <a:r>
              <a:rPr sz="2400" spc="-50" dirty="0">
                <a:solidFill>
                  <a:srgbClr val="444949"/>
                </a:solidFill>
                <a:latin typeface="Gill Sans MT"/>
                <a:cs typeface="Gill Sans MT"/>
              </a:rPr>
              <a:t>rules </a:t>
            </a:r>
            <a:r>
              <a:rPr sz="2400" spc="-55" dirty="0">
                <a:solidFill>
                  <a:srgbClr val="444949"/>
                </a:solidFill>
                <a:latin typeface="Gill Sans MT"/>
                <a:cs typeface="Gill Sans MT"/>
              </a:rPr>
              <a:t>from </a:t>
            </a:r>
            <a:r>
              <a:rPr sz="2400" spc="-35" dirty="0">
                <a:solidFill>
                  <a:srgbClr val="444949"/>
                </a:solidFill>
                <a:latin typeface="Gill Sans MT"/>
                <a:cs typeface="Gill Sans MT"/>
              </a:rPr>
              <a:t>the </a:t>
            </a:r>
            <a:r>
              <a:rPr sz="2400" spc="10" dirty="0">
                <a:solidFill>
                  <a:srgbClr val="444949"/>
                </a:solidFill>
                <a:latin typeface="Gill Sans MT"/>
                <a:cs typeface="Gill Sans MT"/>
              </a:rPr>
              <a:t>S3 </a:t>
            </a:r>
            <a:r>
              <a:rPr sz="2400" spc="-45" dirty="0">
                <a:solidFill>
                  <a:srgbClr val="444949"/>
                </a:solidFill>
                <a:latin typeface="Gill Sans MT"/>
                <a:cs typeface="Gill Sans MT"/>
              </a:rPr>
              <a:t>console </a:t>
            </a:r>
            <a:r>
              <a:rPr sz="2400" spc="-25" dirty="0">
                <a:solidFill>
                  <a:srgbClr val="444949"/>
                </a:solidFill>
                <a:latin typeface="Gill Sans MT"/>
                <a:cs typeface="Gill Sans MT"/>
              </a:rPr>
              <a:t>- </a:t>
            </a:r>
            <a:r>
              <a:rPr sz="2400" spc="-55" dirty="0">
                <a:solidFill>
                  <a:srgbClr val="444949"/>
                </a:solidFill>
                <a:latin typeface="Gill Sans MT"/>
                <a:cs typeface="Gill Sans MT"/>
              </a:rPr>
              <a:t>allows </a:t>
            </a:r>
            <a:r>
              <a:rPr sz="2400" spc="-75" dirty="0">
                <a:solidFill>
                  <a:srgbClr val="444949"/>
                </a:solidFill>
                <a:latin typeface="Gill Sans MT"/>
                <a:cs typeface="Gill Sans MT"/>
              </a:rPr>
              <a:t>cross</a:t>
            </a:r>
            <a:r>
              <a:rPr sz="2400" spc="434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40" dirty="0">
                <a:solidFill>
                  <a:srgbClr val="444949"/>
                </a:solidFill>
                <a:latin typeface="Gill Sans MT"/>
                <a:cs typeface="Gill Sans MT"/>
              </a:rPr>
              <a:t>account</a:t>
            </a:r>
            <a:endParaRPr sz="2400">
              <a:latin typeface="Gill Sans MT"/>
              <a:cs typeface="Gill Sans MT"/>
            </a:endParaRPr>
          </a:p>
          <a:p>
            <a:pPr marL="698500" lvl="1" indent="-228600">
              <a:lnSpc>
                <a:spcPct val="100000"/>
              </a:lnSpc>
              <a:spcBef>
                <a:spcPts val="215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35" dirty="0">
                <a:solidFill>
                  <a:srgbClr val="444949"/>
                </a:solidFill>
                <a:latin typeface="Gill Sans MT"/>
                <a:cs typeface="Gill Sans MT"/>
              </a:rPr>
              <a:t>Object </a:t>
            </a:r>
            <a:r>
              <a:rPr sz="2400" spc="-50" dirty="0">
                <a:solidFill>
                  <a:srgbClr val="444949"/>
                </a:solidFill>
                <a:latin typeface="Gill Sans MT"/>
                <a:cs typeface="Gill Sans MT"/>
              </a:rPr>
              <a:t>Access </a:t>
            </a:r>
            <a:r>
              <a:rPr sz="2400" spc="-65" dirty="0">
                <a:solidFill>
                  <a:srgbClr val="444949"/>
                </a:solidFill>
                <a:latin typeface="Gill Sans MT"/>
                <a:cs typeface="Gill Sans MT"/>
              </a:rPr>
              <a:t>Control </a:t>
            </a:r>
            <a:r>
              <a:rPr sz="2400" spc="-75" dirty="0">
                <a:solidFill>
                  <a:srgbClr val="444949"/>
                </a:solidFill>
                <a:latin typeface="Gill Sans MT"/>
                <a:cs typeface="Gill Sans MT"/>
              </a:rPr>
              <a:t>List </a:t>
            </a:r>
            <a:r>
              <a:rPr sz="2400" spc="-45" dirty="0">
                <a:solidFill>
                  <a:srgbClr val="444949"/>
                </a:solidFill>
                <a:latin typeface="Gill Sans MT"/>
                <a:cs typeface="Gill Sans MT"/>
              </a:rPr>
              <a:t>(ACL) </a:t>
            </a:r>
            <a:r>
              <a:rPr sz="2400" dirty="0">
                <a:solidFill>
                  <a:srgbClr val="444949"/>
                </a:solidFill>
                <a:latin typeface="Gill Sans MT"/>
                <a:cs typeface="Gill Sans MT"/>
              </a:rPr>
              <a:t>– </a:t>
            </a:r>
            <a:r>
              <a:rPr sz="2400" spc="-70" dirty="0">
                <a:solidFill>
                  <a:srgbClr val="444949"/>
                </a:solidFill>
                <a:latin typeface="Gill Sans MT"/>
                <a:cs typeface="Gill Sans MT"/>
              </a:rPr>
              <a:t>finer</a:t>
            </a:r>
            <a:r>
              <a:rPr sz="2400" spc="7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40" dirty="0">
                <a:solidFill>
                  <a:srgbClr val="444949"/>
                </a:solidFill>
                <a:latin typeface="Gill Sans MT"/>
                <a:cs typeface="Gill Sans MT"/>
              </a:rPr>
              <a:t>grain</a:t>
            </a:r>
            <a:endParaRPr sz="2400">
              <a:latin typeface="Gill Sans MT"/>
              <a:cs typeface="Gill Sans MT"/>
            </a:endParaRPr>
          </a:p>
          <a:p>
            <a:pPr marL="698500" lvl="1" indent="-228600">
              <a:lnSpc>
                <a:spcPct val="100000"/>
              </a:lnSpc>
              <a:spcBef>
                <a:spcPts val="219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65" dirty="0">
                <a:solidFill>
                  <a:srgbClr val="444949"/>
                </a:solidFill>
                <a:latin typeface="Gill Sans MT"/>
                <a:cs typeface="Gill Sans MT"/>
              </a:rPr>
              <a:t>Bucket </a:t>
            </a:r>
            <a:r>
              <a:rPr sz="2400" spc="-45" dirty="0">
                <a:solidFill>
                  <a:srgbClr val="444949"/>
                </a:solidFill>
                <a:latin typeface="Gill Sans MT"/>
                <a:cs typeface="Gill Sans MT"/>
              </a:rPr>
              <a:t>Access </a:t>
            </a:r>
            <a:r>
              <a:rPr sz="2400" spc="-70" dirty="0">
                <a:solidFill>
                  <a:srgbClr val="444949"/>
                </a:solidFill>
                <a:latin typeface="Gill Sans MT"/>
                <a:cs typeface="Gill Sans MT"/>
              </a:rPr>
              <a:t>Control </a:t>
            </a:r>
            <a:r>
              <a:rPr sz="2400" spc="-75" dirty="0">
                <a:solidFill>
                  <a:srgbClr val="444949"/>
                </a:solidFill>
                <a:latin typeface="Gill Sans MT"/>
                <a:cs typeface="Gill Sans MT"/>
              </a:rPr>
              <a:t>List </a:t>
            </a:r>
            <a:r>
              <a:rPr sz="2400" spc="-45" dirty="0">
                <a:solidFill>
                  <a:srgbClr val="444949"/>
                </a:solidFill>
                <a:latin typeface="Gill Sans MT"/>
                <a:cs typeface="Gill Sans MT"/>
              </a:rPr>
              <a:t>(ACL) </a:t>
            </a:r>
            <a:r>
              <a:rPr sz="2400" dirty="0">
                <a:solidFill>
                  <a:srgbClr val="444949"/>
                </a:solidFill>
                <a:latin typeface="Gill Sans MT"/>
                <a:cs typeface="Gill Sans MT"/>
              </a:rPr>
              <a:t>– </a:t>
            </a:r>
            <a:r>
              <a:rPr sz="2400" spc="-60" dirty="0">
                <a:solidFill>
                  <a:srgbClr val="444949"/>
                </a:solidFill>
                <a:latin typeface="Gill Sans MT"/>
                <a:cs typeface="Gill Sans MT"/>
              </a:rPr>
              <a:t>less</a:t>
            </a:r>
            <a:r>
              <a:rPr sz="2400" spc="114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30" dirty="0">
                <a:solidFill>
                  <a:srgbClr val="444949"/>
                </a:solidFill>
                <a:latin typeface="Gill Sans MT"/>
                <a:cs typeface="Gill Sans MT"/>
              </a:rPr>
              <a:t>common</a:t>
            </a:r>
            <a:endParaRPr sz="2400"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2519454062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41892" y="6471592"/>
            <a:ext cx="1276985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374395"/>
            <a:ext cx="3923665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20" dirty="0"/>
              <a:t>S3 </a:t>
            </a:r>
            <a:r>
              <a:rPr spc="-114" dirty="0"/>
              <a:t>Bucket</a:t>
            </a:r>
            <a:r>
              <a:rPr spc="-85" dirty="0"/>
              <a:t> </a:t>
            </a:r>
            <a:r>
              <a:rPr spc="-120" dirty="0"/>
              <a:t>Policies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16939" y="1385625"/>
            <a:ext cx="6849745" cy="3747770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37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35" dirty="0">
                <a:solidFill>
                  <a:srgbClr val="444949"/>
                </a:solidFill>
                <a:latin typeface="Gill Sans MT"/>
                <a:cs typeface="Gill Sans MT"/>
              </a:rPr>
              <a:t>JSON </a:t>
            </a:r>
            <a:r>
              <a:rPr sz="2800" spc="-15" dirty="0">
                <a:solidFill>
                  <a:srgbClr val="444949"/>
                </a:solidFill>
                <a:latin typeface="Gill Sans MT"/>
                <a:cs typeface="Gill Sans MT"/>
              </a:rPr>
              <a:t>based</a:t>
            </a:r>
            <a:r>
              <a:rPr sz="2800" spc="1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policies</a:t>
            </a:r>
            <a:endParaRPr sz="2800">
              <a:latin typeface="Gill Sans MT"/>
              <a:cs typeface="Gill Sans MT"/>
            </a:endParaRPr>
          </a:p>
          <a:p>
            <a:pPr marL="698500" lvl="1" indent="-228600">
              <a:lnSpc>
                <a:spcPct val="100000"/>
              </a:lnSpc>
              <a:spcBef>
                <a:spcPts val="234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65" dirty="0">
                <a:solidFill>
                  <a:srgbClr val="444949"/>
                </a:solidFill>
                <a:latin typeface="Gill Sans MT"/>
                <a:cs typeface="Gill Sans MT"/>
              </a:rPr>
              <a:t>Resources: </a:t>
            </a:r>
            <a:r>
              <a:rPr sz="2400" spc="-60" dirty="0">
                <a:solidFill>
                  <a:srgbClr val="444949"/>
                </a:solidFill>
                <a:latin typeface="Gill Sans MT"/>
                <a:cs typeface="Gill Sans MT"/>
              </a:rPr>
              <a:t>buckets </a:t>
            </a:r>
            <a:r>
              <a:rPr sz="2400" spc="-10" dirty="0">
                <a:solidFill>
                  <a:srgbClr val="444949"/>
                </a:solidFill>
                <a:latin typeface="Gill Sans MT"/>
                <a:cs typeface="Gill Sans MT"/>
              </a:rPr>
              <a:t>and</a:t>
            </a:r>
            <a:r>
              <a:rPr sz="2400" spc="-9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45" dirty="0">
                <a:solidFill>
                  <a:srgbClr val="444949"/>
                </a:solidFill>
                <a:latin typeface="Gill Sans MT"/>
                <a:cs typeface="Gill Sans MT"/>
              </a:rPr>
              <a:t>objects</a:t>
            </a:r>
            <a:endParaRPr sz="2400">
              <a:latin typeface="Gill Sans MT"/>
              <a:cs typeface="Gill Sans MT"/>
            </a:endParaRPr>
          </a:p>
          <a:p>
            <a:pPr marL="698500" lvl="1" indent="-228600">
              <a:lnSpc>
                <a:spcPct val="100000"/>
              </a:lnSpc>
              <a:spcBef>
                <a:spcPts val="215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60" dirty="0">
                <a:solidFill>
                  <a:srgbClr val="444949"/>
                </a:solidFill>
                <a:latin typeface="Gill Sans MT"/>
                <a:cs typeface="Gill Sans MT"/>
              </a:rPr>
              <a:t>Actions: </a:t>
            </a:r>
            <a:r>
              <a:rPr sz="2400" spc="-20" dirty="0">
                <a:solidFill>
                  <a:srgbClr val="444949"/>
                </a:solidFill>
                <a:latin typeface="Gill Sans MT"/>
                <a:cs typeface="Gill Sans MT"/>
              </a:rPr>
              <a:t>Set </a:t>
            </a:r>
            <a:r>
              <a:rPr sz="2400" spc="-30" dirty="0">
                <a:solidFill>
                  <a:srgbClr val="444949"/>
                </a:solidFill>
                <a:latin typeface="Gill Sans MT"/>
                <a:cs typeface="Gill Sans MT"/>
              </a:rPr>
              <a:t>of </a:t>
            </a:r>
            <a:r>
              <a:rPr sz="2400" spc="-40" dirty="0">
                <a:solidFill>
                  <a:srgbClr val="444949"/>
                </a:solidFill>
                <a:latin typeface="Gill Sans MT"/>
                <a:cs typeface="Gill Sans MT"/>
              </a:rPr>
              <a:t>API </a:t>
            </a:r>
            <a:r>
              <a:rPr sz="2400" spc="-50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2400" spc="-55" dirty="0">
                <a:solidFill>
                  <a:srgbClr val="444949"/>
                </a:solidFill>
                <a:latin typeface="Gill Sans MT"/>
                <a:cs typeface="Gill Sans MT"/>
              </a:rPr>
              <a:t>Allow </a:t>
            </a:r>
            <a:r>
              <a:rPr sz="2400" spc="-90" dirty="0">
                <a:solidFill>
                  <a:srgbClr val="444949"/>
                </a:solidFill>
                <a:latin typeface="Gill Sans MT"/>
                <a:cs typeface="Gill Sans MT"/>
              </a:rPr>
              <a:t>or</a:t>
            </a:r>
            <a:r>
              <a:rPr sz="2400" spc="-27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40" dirty="0">
                <a:solidFill>
                  <a:srgbClr val="444949"/>
                </a:solidFill>
                <a:latin typeface="Gill Sans MT"/>
                <a:cs typeface="Gill Sans MT"/>
              </a:rPr>
              <a:t>Deny</a:t>
            </a:r>
            <a:endParaRPr sz="2400">
              <a:latin typeface="Gill Sans MT"/>
              <a:cs typeface="Gill Sans MT"/>
            </a:endParaRPr>
          </a:p>
          <a:p>
            <a:pPr marL="698500" lvl="1" indent="-228600">
              <a:lnSpc>
                <a:spcPct val="100000"/>
              </a:lnSpc>
              <a:spcBef>
                <a:spcPts val="190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55" dirty="0">
                <a:solidFill>
                  <a:srgbClr val="444949"/>
                </a:solidFill>
                <a:latin typeface="Gill Sans MT"/>
                <a:cs typeface="Gill Sans MT"/>
              </a:rPr>
              <a:t>Effect: Allow </a:t>
            </a:r>
            <a:r>
              <a:rPr sz="2400" dirty="0">
                <a:solidFill>
                  <a:srgbClr val="444949"/>
                </a:solidFill>
                <a:latin typeface="Gill Sans MT"/>
                <a:cs typeface="Gill Sans MT"/>
              </a:rPr>
              <a:t>/</a:t>
            </a:r>
            <a:r>
              <a:rPr sz="2400" spc="-25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40" dirty="0">
                <a:solidFill>
                  <a:srgbClr val="444949"/>
                </a:solidFill>
                <a:latin typeface="Gill Sans MT"/>
                <a:cs typeface="Gill Sans MT"/>
              </a:rPr>
              <a:t>Deny</a:t>
            </a:r>
            <a:endParaRPr sz="2400">
              <a:latin typeface="Gill Sans MT"/>
              <a:cs typeface="Gill Sans MT"/>
            </a:endParaRPr>
          </a:p>
          <a:p>
            <a:pPr marL="698500" lvl="1" indent="-228600">
              <a:lnSpc>
                <a:spcPct val="100000"/>
              </a:lnSpc>
              <a:spcBef>
                <a:spcPts val="215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40" dirty="0">
                <a:solidFill>
                  <a:srgbClr val="444949"/>
                </a:solidFill>
                <a:latin typeface="Gill Sans MT"/>
                <a:cs typeface="Gill Sans MT"/>
              </a:rPr>
              <a:t>Principal:The account </a:t>
            </a:r>
            <a:r>
              <a:rPr sz="2400" spc="-90" dirty="0">
                <a:solidFill>
                  <a:srgbClr val="444949"/>
                </a:solidFill>
                <a:latin typeface="Gill Sans MT"/>
                <a:cs typeface="Gill Sans MT"/>
              </a:rPr>
              <a:t>or </a:t>
            </a:r>
            <a:r>
              <a:rPr sz="2400" spc="-65" dirty="0">
                <a:solidFill>
                  <a:srgbClr val="444949"/>
                </a:solidFill>
                <a:latin typeface="Gill Sans MT"/>
                <a:cs typeface="Gill Sans MT"/>
              </a:rPr>
              <a:t>user </a:t>
            </a:r>
            <a:r>
              <a:rPr sz="2400" spc="-50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2400" spc="-25" dirty="0">
                <a:solidFill>
                  <a:srgbClr val="444949"/>
                </a:solidFill>
                <a:latin typeface="Gill Sans MT"/>
                <a:cs typeface="Gill Sans MT"/>
              </a:rPr>
              <a:t>apply </a:t>
            </a:r>
            <a:r>
              <a:rPr sz="2400" spc="-35" dirty="0">
                <a:solidFill>
                  <a:srgbClr val="444949"/>
                </a:solidFill>
                <a:latin typeface="Gill Sans MT"/>
                <a:cs typeface="Gill Sans MT"/>
              </a:rPr>
              <a:t>the </a:t>
            </a:r>
            <a:r>
              <a:rPr sz="2400" spc="-50" dirty="0">
                <a:solidFill>
                  <a:srgbClr val="444949"/>
                </a:solidFill>
                <a:latin typeface="Gill Sans MT"/>
                <a:cs typeface="Gill Sans MT"/>
              </a:rPr>
              <a:t>policy</a:t>
            </a:r>
            <a:r>
              <a:rPr sz="2400" spc="32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50" dirty="0">
                <a:solidFill>
                  <a:srgbClr val="444949"/>
                </a:solidFill>
                <a:latin typeface="Gill Sans MT"/>
                <a:cs typeface="Gill Sans MT"/>
              </a:rPr>
              <a:t>to</a:t>
            </a:r>
            <a:endParaRPr sz="24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6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Use </a:t>
            </a:r>
            <a:r>
              <a:rPr sz="2800" spc="10" dirty="0">
                <a:solidFill>
                  <a:srgbClr val="444949"/>
                </a:solidFill>
                <a:latin typeface="Gill Sans MT"/>
                <a:cs typeface="Gill Sans MT"/>
              </a:rPr>
              <a:t>S3 </a:t>
            </a:r>
            <a:r>
              <a:rPr sz="2800" spc="-65" dirty="0">
                <a:solidFill>
                  <a:srgbClr val="444949"/>
                </a:solidFill>
                <a:latin typeface="Gill Sans MT"/>
                <a:cs typeface="Gill Sans MT"/>
              </a:rPr>
              <a:t>bucket </a:t>
            </a:r>
            <a:r>
              <a:rPr sz="2800" spc="-90" dirty="0">
                <a:solidFill>
                  <a:srgbClr val="444949"/>
                </a:solidFill>
                <a:latin typeface="Gill Sans MT"/>
                <a:cs typeface="Gill Sans MT"/>
              </a:rPr>
              <a:t>for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policy</a:t>
            </a:r>
            <a:r>
              <a:rPr sz="2800" spc="15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90" dirty="0">
                <a:solidFill>
                  <a:srgbClr val="444949"/>
                </a:solidFill>
                <a:latin typeface="Gill Sans MT"/>
                <a:cs typeface="Gill Sans MT"/>
              </a:rPr>
              <a:t>to:</a:t>
            </a:r>
            <a:endParaRPr sz="2800">
              <a:latin typeface="Gill Sans MT"/>
              <a:cs typeface="Gill Sans MT"/>
            </a:endParaRPr>
          </a:p>
          <a:p>
            <a:pPr marL="698500" lvl="1" indent="-228600">
              <a:lnSpc>
                <a:spcPct val="100000"/>
              </a:lnSpc>
              <a:spcBef>
                <a:spcPts val="229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50" dirty="0">
                <a:solidFill>
                  <a:srgbClr val="444949"/>
                </a:solidFill>
                <a:latin typeface="Gill Sans MT"/>
                <a:cs typeface="Gill Sans MT"/>
              </a:rPr>
              <a:t>Grant </a:t>
            </a:r>
            <a:r>
              <a:rPr sz="2400" spc="-40" dirty="0">
                <a:solidFill>
                  <a:srgbClr val="444949"/>
                </a:solidFill>
                <a:latin typeface="Gill Sans MT"/>
                <a:cs typeface="Gill Sans MT"/>
              </a:rPr>
              <a:t>public </a:t>
            </a:r>
            <a:r>
              <a:rPr sz="2400" spc="-45" dirty="0">
                <a:solidFill>
                  <a:srgbClr val="444949"/>
                </a:solidFill>
                <a:latin typeface="Gill Sans MT"/>
                <a:cs typeface="Gill Sans MT"/>
              </a:rPr>
              <a:t>access </a:t>
            </a:r>
            <a:r>
              <a:rPr sz="2400" spc="-50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2400" spc="-40" dirty="0">
                <a:solidFill>
                  <a:srgbClr val="444949"/>
                </a:solidFill>
                <a:latin typeface="Gill Sans MT"/>
                <a:cs typeface="Gill Sans MT"/>
              </a:rPr>
              <a:t>the</a:t>
            </a:r>
            <a:r>
              <a:rPr sz="2400" spc="14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55" dirty="0">
                <a:solidFill>
                  <a:srgbClr val="444949"/>
                </a:solidFill>
                <a:latin typeface="Gill Sans MT"/>
                <a:cs typeface="Gill Sans MT"/>
              </a:rPr>
              <a:t>bucket</a:t>
            </a:r>
            <a:endParaRPr sz="2400">
              <a:latin typeface="Gill Sans MT"/>
              <a:cs typeface="Gill Sans MT"/>
            </a:endParaRPr>
          </a:p>
          <a:p>
            <a:pPr marL="698500" lvl="1" indent="-228600">
              <a:lnSpc>
                <a:spcPct val="100000"/>
              </a:lnSpc>
              <a:spcBef>
                <a:spcPts val="215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65" dirty="0">
                <a:solidFill>
                  <a:srgbClr val="444949"/>
                </a:solidFill>
                <a:latin typeface="Gill Sans MT"/>
                <a:cs typeface="Gill Sans MT"/>
              </a:rPr>
              <a:t>Force </a:t>
            </a:r>
            <a:r>
              <a:rPr sz="2400" spc="-45" dirty="0">
                <a:solidFill>
                  <a:srgbClr val="444949"/>
                </a:solidFill>
                <a:latin typeface="Gill Sans MT"/>
                <a:cs typeface="Gill Sans MT"/>
              </a:rPr>
              <a:t>objects </a:t>
            </a:r>
            <a:r>
              <a:rPr sz="2400" spc="-50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2400" spc="10" dirty="0">
                <a:solidFill>
                  <a:srgbClr val="444949"/>
                </a:solidFill>
                <a:latin typeface="Gill Sans MT"/>
                <a:cs typeface="Gill Sans MT"/>
              </a:rPr>
              <a:t>be </a:t>
            </a:r>
            <a:r>
              <a:rPr sz="2400" spc="-20" dirty="0">
                <a:solidFill>
                  <a:srgbClr val="444949"/>
                </a:solidFill>
                <a:latin typeface="Gill Sans MT"/>
                <a:cs typeface="Gill Sans MT"/>
              </a:rPr>
              <a:t>encrypted </a:t>
            </a:r>
            <a:r>
              <a:rPr sz="2400" spc="-40" dirty="0">
                <a:solidFill>
                  <a:srgbClr val="444949"/>
                </a:solidFill>
                <a:latin typeface="Gill Sans MT"/>
                <a:cs typeface="Gill Sans MT"/>
              </a:rPr>
              <a:t>at</a:t>
            </a:r>
            <a:r>
              <a:rPr sz="2400" spc="12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20" dirty="0">
                <a:solidFill>
                  <a:srgbClr val="444949"/>
                </a:solidFill>
                <a:latin typeface="Gill Sans MT"/>
                <a:cs typeface="Gill Sans MT"/>
              </a:rPr>
              <a:t>upload</a:t>
            </a:r>
            <a:endParaRPr sz="2400">
              <a:latin typeface="Gill Sans MT"/>
              <a:cs typeface="Gill Sans MT"/>
            </a:endParaRPr>
          </a:p>
          <a:p>
            <a:pPr marL="698500" lvl="1" indent="-228600">
              <a:lnSpc>
                <a:spcPct val="100000"/>
              </a:lnSpc>
              <a:spcBef>
                <a:spcPts val="195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50" dirty="0">
                <a:solidFill>
                  <a:srgbClr val="444949"/>
                </a:solidFill>
                <a:latin typeface="Gill Sans MT"/>
                <a:cs typeface="Gill Sans MT"/>
              </a:rPr>
              <a:t>Grant </a:t>
            </a:r>
            <a:r>
              <a:rPr sz="2400" spc="-45" dirty="0">
                <a:solidFill>
                  <a:srgbClr val="444949"/>
                </a:solidFill>
                <a:latin typeface="Gill Sans MT"/>
                <a:cs typeface="Gill Sans MT"/>
              </a:rPr>
              <a:t>access </a:t>
            </a:r>
            <a:r>
              <a:rPr sz="2400" spc="-50" dirty="0">
                <a:solidFill>
                  <a:srgbClr val="444949"/>
                </a:solidFill>
                <a:latin typeface="Gill Sans MT"/>
                <a:cs typeface="Gill Sans MT"/>
              </a:rPr>
              <a:t>to another </a:t>
            </a:r>
            <a:r>
              <a:rPr sz="2400" spc="-40" dirty="0">
                <a:solidFill>
                  <a:srgbClr val="444949"/>
                </a:solidFill>
                <a:latin typeface="Gill Sans MT"/>
                <a:cs typeface="Gill Sans MT"/>
              </a:rPr>
              <a:t>account </a:t>
            </a:r>
            <a:r>
              <a:rPr sz="2400" spc="-65" dirty="0">
                <a:solidFill>
                  <a:srgbClr val="444949"/>
                </a:solidFill>
                <a:latin typeface="Gill Sans MT"/>
                <a:cs typeface="Gill Sans MT"/>
              </a:rPr>
              <a:t>(Cross</a:t>
            </a:r>
            <a:r>
              <a:rPr sz="2400" spc="5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35" dirty="0">
                <a:solidFill>
                  <a:srgbClr val="444949"/>
                </a:solidFill>
                <a:latin typeface="Gill Sans MT"/>
                <a:cs typeface="Gill Sans MT"/>
              </a:rPr>
              <a:t>Account)</a:t>
            </a:r>
            <a:endParaRPr sz="2400"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4015543314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41892" y="6471592"/>
            <a:ext cx="1276985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374395"/>
            <a:ext cx="4311015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20" dirty="0"/>
              <a:t>S3 </a:t>
            </a:r>
            <a:r>
              <a:rPr spc="-80" dirty="0"/>
              <a:t>Security </a:t>
            </a:r>
            <a:r>
              <a:rPr spc="-50" dirty="0"/>
              <a:t>-</a:t>
            </a:r>
            <a:r>
              <a:rPr spc="-5" dirty="0"/>
              <a:t> </a:t>
            </a:r>
            <a:r>
              <a:rPr spc="-95" dirty="0"/>
              <a:t>Other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16939" y="1385625"/>
            <a:ext cx="9714230" cy="4131945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37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Networking:</a:t>
            </a:r>
            <a:endParaRPr sz="2800">
              <a:latin typeface="Gill Sans MT"/>
              <a:cs typeface="Gill Sans MT"/>
            </a:endParaRPr>
          </a:p>
          <a:p>
            <a:pPr marL="698500" lvl="1" indent="-228600">
              <a:lnSpc>
                <a:spcPct val="100000"/>
              </a:lnSpc>
              <a:spcBef>
                <a:spcPts val="234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15" dirty="0">
                <a:solidFill>
                  <a:srgbClr val="444949"/>
                </a:solidFill>
                <a:latin typeface="Gill Sans MT"/>
                <a:cs typeface="Gill Sans MT"/>
              </a:rPr>
              <a:t>Supports </a:t>
            </a:r>
            <a:r>
              <a:rPr sz="2400" spc="-35" dirty="0">
                <a:solidFill>
                  <a:srgbClr val="444949"/>
                </a:solidFill>
                <a:latin typeface="Gill Sans MT"/>
                <a:cs typeface="Gill Sans MT"/>
              </a:rPr>
              <a:t>VPC </a:t>
            </a:r>
            <a:r>
              <a:rPr sz="2400" spc="-40" dirty="0">
                <a:solidFill>
                  <a:srgbClr val="444949"/>
                </a:solidFill>
                <a:latin typeface="Gill Sans MT"/>
                <a:cs typeface="Gill Sans MT"/>
              </a:rPr>
              <a:t>Endpoints </a:t>
            </a:r>
            <a:r>
              <a:rPr sz="2400" spc="-55" dirty="0">
                <a:solidFill>
                  <a:srgbClr val="444949"/>
                </a:solidFill>
                <a:latin typeface="Gill Sans MT"/>
                <a:cs typeface="Gill Sans MT"/>
              </a:rPr>
              <a:t>(for </a:t>
            </a:r>
            <a:r>
              <a:rPr sz="2400" spc="-50" dirty="0">
                <a:solidFill>
                  <a:srgbClr val="444949"/>
                </a:solidFill>
                <a:latin typeface="Gill Sans MT"/>
                <a:cs typeface="Gill Sans MT"/>
              </a:rPr>
              <a:t>instances </a:t>
            </a:r>
            <a:r>
              <a:rPr sz="2400" spc="-55" dirty="0">
                <a:solidFill>
                  <a:srgbClr val="444949"/>
                </a:solidFill>
                <a:latin typeface="Gill Sans MT"/>
                <a:cs typeface="Gill Sans MT"/>
              </a:rPr>
              <a:t>in </a:t>
            </a:r>
            <a:r>
              <a:rPr sz="2400" spc="-35" dirty="0">
                <a:solidFill>
                  <a:srgbClr val="444949"/>
                </a:solidFill>
                <a:latin typeface="Gill Sans MT"/>
                <a:cs typeface="Gill Sans MT"/>
              </a:rPr>
              <a:t>VPC </a:t>
            </a:r>
            <a:r>
              <a:rPr sz="2400" spc="-50" dirty="0">
                <a:solidFill>
                  <a:srgbClr val="444949"/>
                </a:solidFill>
                <a:latin typeface="Gill Sans MT"/>
                <a:cs typeface="Gill Sans MT"/>
              </a:rPr>
              <a:t>without </a:t>
            </a:r>
            <a:r>
              <a:rPr sz="2400" spc="-30" dirty="0">
                <a:solidFill>
                  <a:srgbClr val="444949"/>
                </a:solidFill>
                <a:latin typeface="Gill Sans MT"/>
                <a:cs typeface="Gill Sans MT"/>
              </a:rPr>
              <a:t>www</a:t>
            </a:r>
            <a:r>
              <a:rPr sz="2400" spc="-37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45" dirty="0">
                <a:solidFill>
                  <a:srgbClr val="444949"/>
                </a:solidFill>
                <a:latin typeface="Gill Sans MT"/>
                <a:cs typeface="Gill Sans MT"/>
              </a:rPr>
              <a:t>internet)</a:t>
            </a:r>
            <a:endParaRPr sz="24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3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35" dirty="0">
                <a:solidFill>
                  <a:srgbClr val="444949"/>
                </a:solidFill>
                <a:latin typeface="Gill Sans MT"/>
                <a:cs typeface="Gill Sans MT"/>
              </a:rPr>
              <a:t>Logging </a:t>
            </a:r>
            <a:r>
              <a:rPr sz="2800" spc="-10" dirty="0">
                <a:solidFill>
                  <a:srgbClr val="444949"/>
                </a:solidFill>
                <a:latin typeface="Gill Sans MT"/>
                <a:cs typeface="Gill Sans MT"/>
              </a:rPr>
              <a:t>and</a:t>
            </a:r>
            <a:r>
              <a:rPr sz="2800" spc="-15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Audit:</a:t>
            </a:r>
            <a:endParaRPr sz="2800">
              <a:latin typeface="Gill Sans MT"/>
              <a:cs typeface="Gill Sans MT"/>
            </a:endParaRPr>
          </a:p>
          <a:p>
            <a:pPr marL="698500" lvl="1" indent="-228600">
              <a:lnSpc>
                <a:spcPct val="100000"/>
              </a:lnSpc>
              <a:spcBef>
                <a:spcPts val="229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10" dirty="0">
                <a:solidFill>
                  <a:srgbClr val="444949"/>
                </a:solidFill>
                <a:latin typeface="Gill Sans MT"/>
                <a:cs typeface="Gill Sans MT"/>
              </a:rPr>
              <a:t>S3 </a:t>
            </a:r>
            <a:r>
              <a:rPr sz="2400" spc="-45" dirty="0">
                <a:solidFill>
                  <a:srgbClr val="444949"/>
                </a:solidFill>
                <a:latin typeface="Gill Sans MT"/>
                <a:cs typeface="Gill Sans MT"/>
              </a:rPr>
              <a:t>access </a:t>
            </a:r>
            <a:r>
              <a:rPr sz="2400" spc="-50" dirty="0">
                <a:solidFill>
                  <a:srgbClr val="444949"/>
                </a:solidFill>
                <a:latin typeface="Gill Sans MT"/>
                <a:cs typeface="Gill Sans MT"/>
              </a:rPr>
              <a:t>logs </a:t>
            </a:r>
            <a:r>
              <a:rPr sz="2400" spc="-30" dirty="0">
                <a:solidFill>
                  <a:srgbClr val="444949"/>
                </a:solidFill>
                <a:latin typeface="Gill Sans MT"/>
                <a:cs typeface="Gill Sans MT"/>
              </a:rPr>
              <a:t>can </a:t>
            </a:r>
            <a:r>
              <a:rPr sz="2400" spc="10" dirty="0">
                <a:solidFill>
                  <a:srgbClr val="444949"/>
                </a:solidFill>
                <a:latin typeface="Gill Sans MT"/>
                <a:cs typeface="Gill Sans MT"/>
              </a:rPr>
              <a:t>be </a:t>
            </a:r>
            <a:r>
              <a:rPr sz="2400" spc="-55" dirty="0">
                <a:solidFill>
                  <a:srgbClr val="444949"/>
                </a:solidFill>
                <a:latin typeface="Gill Sans MT"/>
                <a:cs typeface="Gill Sans MT"/>
              </a:rPr>
              <a:t>stored in </a:t>
            </a:r>
            <a:r>
              <a:rPr sz="2400" spc="-60" dirty="0">
                <a:solidFill>
                  <a:srgbClr val="444949"/>
                </a:solidFill>
                <a:latin typeface="Gill Sans MT"/>
                <a:cs typeface="Gill Sans MT"/>
              </a:rPr>
              <a:t>other </a:t>
            </a:r>
            <a:r>
              <a:rPr sz="2400" spc="10" dirty="0">
                <a:solidFill>
                  <a:srgbClr val="444949"/>
                </a:solidFill>
                <a:latin typeface="Gill Sans MT"/>
                <a:cs typeface="Gill Sans MT"/>
              </a:rPr>
              <a:t>S3</a:t>
            </a:r>
            <a:r>
              <a:rPr sz="2400" spc="21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55" dirty="0">
                <a:solidFill>
                  <a:srgbClr val="444949"/>
                </a:solidFill>
                <a:latin typeface="Gill Sans MT"/>
                <a:cs typeface="Gill Sans MT"/>
              </a:rPr>
              <a:t>bucket</a:t>
            </a:r>
            <a:endParaRPr sz="2400">
              <a:latin typeface="Gill Sans MT"/>
              <a:cs typeface="Gill Sans MT"/>
            </a:endParaRPr>
          </a:p>
          <a:p>
            <a:pPr marL="698500" lvl="1" indent="-228600">
              <a:lnSpc>
                <a:spcPct val="100000"/>
              </a:lnSpc>
              <a:spcBef>
                <a:spcPts val="219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40" dirty="0">
                <a:solidFill>
                  <a:srgbClr val="444949"/>
                </a:solidFill>
                <a:latin typeface="Gill Sans MT"/>
                <a:cs typeface="Gill Sans MT"/>
              </a:rPr>
              <a:t>API </a:t>
            </a:r>
            <a:r>
              <a:rPr sz="2400" spc="-60" dirty="0">
                <a:solidFill>
                  <a:srgbClr val="444949"/>
                </a:solidFill>
                <a:latin typeface="Gill Sans MT"/>
                <a:cs typeface="Gill Sans MT"/>
              </a:rPr>
              <a:t>calls </a:t>
            </a:r>
            <a:r>
              <a:rPr sz="2400" spc="-30" dirty="0">
                <a:solidFill>
                  <a:srgbClr val="444949"/>
                </a:solidFill>
                <a:latin typeface="Gill Sans MT"/>
                <a:cs typeface="Gill Sans MT"/>
              </a:rPr>
              <a:t>can </a:t>
            </a:r>
            <a:r>
              <a:rPr sz="2400" spc="10" dirty="0">
                <a:solidFill>
                  <a:srgbClr val="444949"/>
                </a:solidFill>
                <a:latin typeface="Gill Sans MT"/>
                <a:cs typeface="Gill Sans MT"/>
              </a:rPr>
              <a:t>be </a:t>
            </a:r>
            <a:r>
              <a:rPr sz="2400" spc="-20" dirty="0">
                <a:solidFill>
                  <a:srgbClr val="444949"/>
                </a:solidFill>
                <a:latin typeface="Gill Sans MT"/>
                <a:cs typeface="Gill Sans MT"/>
              </a:rPr>
              <a:t>logged </a:t>
            </a:r>
            <a:r>
              <a:rPr sz="2400" spc="-55" dirty="0">
                <a:solidFill>
                  <a:srgbClr val="444949"/>
                </a:solidFill>
                <a:latin typeface="Gill Sans MT"/>
                <a:cs typeface="Gill Sans MT"/>
              </a:rPr>
              <a:t>in </a:t>
            </a:r>
            <a:r>
              <a:rPr sz="2400" spc="-45" dirty="0">
                <a:solidFill>
                  <a:srgbClr val="444949"/>
                </a:solidFill>
                <a:latin typeface="Gill Sans MT"/>
                <a:cs typeface="Gill Sans MT"/>
              </a:rPr>
              <a:t>AWS</a:t>
            </a:r>
            <a:r>
              <a:rPr sz="2400" spc="-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80" dirty="0">
                <a:solidFill>
                  <a:srgbClr val="444949"/>
                </a:solidFill>
                <a:latin typeface="Gill Sans MT"/>
                <a:cs typeface="Gill Sans MT"/>
              </a:rPr>
              <a:t>CloudTrail</a:t>
            </a:r>
            <a:endParaRPr sz="24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3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80" dirty="0">
                <a:solidFill>
                  <a:srgbClr val="444949"/>
                </a:solidFill>
                <a:latin typeface="Gill Sans MT"/>
                <a:cs typeface="Gill Sans MT"/>
              </a:rPr>
              <a:t>User</a:t>
            </a:r>
            <a:r>
              <a:rPr sz="2800" spc="-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Security:</a:t>
            </a:r>
            <a:endParaRPr sz="2800">
              <a:latin typeface="Gill Sans MT"/>
              <a:cs typeface="Gill Sans MT"/>
            </a:endParaRPr>
          </a:p>
          <a:p>
            <a:pPr marL="698500" marR="186055" lvl="1" indent="-228600">
              <a:lnSpc>
                <a:spcPts val="2590"/>
              </a:lnSpc>
              <a:spcBef>
                <a:spcPts val="585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60" dirty="0">
                <a:solidFill>
                  <a:srgbClr val="444949"/>
                </a:solidFill>
                <a:latin typeface="Gill Sans MT"/>
                <a:cs typeface="Gill Sans MT"/>
              </a:rPr>
              <a:t>MFA </a:t>
            </a:r>
            <a:r>
              <a:rPr sz="2400" spc="-50" dirty="0">
                <a:solidFill>
                  <a:srgbClr val="444949"/>
                </a:solidFill>
                <a:latin typeface="Gill Sans MT"/>
                <a:cs typeface="Gill Sans MT"/>
              </a:rPr>
              <a:t>(multi </a:t>
            </a:r>
            <a:r>
              <a:rPr sz="2400" spc="-60" dirty="0">
                <a:solidFill>
                  <a:srgbClr val="444949"/>
                </a:solidFill>
                <a:latin typeface="Gill Sans MT"/>
                <a:cs typeface="Gill Sans MT"/>
              </a:rPr>
              <a:t>factor </a:t>
            </a:r>
            <a:r>
              <a:rPr sz="2400" spc="-40" dirty="0">
                <a:solidFill>
                  <a:srgbClr val="444949"/>
                </a:solidFill>
                <a:latin typeface="Gill Sans MT"/>
                <a:cs typeface="Gill Sans MT"/>
              </a:rPr>
              <a:t>authentication) </a:t>
            </a:r>
            <a:r>
              <a:rPr sz="2400" spc="-30" dirty="0">
                <a:solidFill>
                  <a:srgbClr val="444949"/>
                </a:solidFill>
                <a:latin typeface="Gill Sans MT"/>
                <a:cs typeface="Gill Sans MT"/>
              </a:rPr>
              <a:t>can </a:t>
            </a:r>
            <a:r>
              <a:rPr sz="2400" spc="10" dirty="0">
                <a:solidFill>
                  <a:srgbClr val="444949"/>
                </a:solidFill>
                <a:latin typeface="Gill Sans MT"/>
                <a:cs typeface="Gill Sans MT"/>
              </a:rPr>
              <a:t>be </a:t>
            </a:r>
            <a:r>
              <a:rPr sz="2400" spc="-50" dirty="0">
                <a:solidFill>
                  <a:srgbClr val="444949"/>
                </a:solidFill>
                <a:latin typeface="Gill Sans MT"/>
                <a:cs typeface="Gill Sans MT"/>
              </a:rPr>
              <a:t>required </a:t>
            </a:r>
            <a:r>
              <a:rPr sz="2400" spc="-55" dirty="0">
                <a:solidFill>
                  <a:srgbClr val="444949"/>
                </a:solidFill>
                <a:latin typeface="Gill Sans MT"/>
                <a:cs typeface="Gill Sans MT"/>
              </a:rPr>
              <a:t>in </a:t>
            </a:r>
            <a:r>
              <a:rPr sz="2400" spc="-40" dirty="0">
                <a:solidFill>
                  <a:srgbClr val="444949"/>
                </a:solidFill>
                <a:latin typeface="Gill Sans MT"/>
                <a:cs typeface="Gill Sans MT"/>
              </a:rPr>
              <a:t>versioned </a:t>
            </a:r>
            <a:r>
              <a:rPr sz="2400" spc="-55" dirty="0">
                <a:solidFill>
                  <a:srgbClr val="444949"/>
                </a:solidFill>
                <a:latin typeface="Gill Sans MT"/>
                <a:cs typeface="Gill Sans MT"/>
              </a:rPr>
              <a:t>buckets </a:t>
            </a:r>
            <a:r>
              <a:rPr sz="2400" spc="-50" dirty="0">
                <a:solidFill>
                  <a:srgbClr val="444949"/>
                </a:solidFill>
                <a:latin typeface="Gill Sans MT"/>
                <a:cs typeface="Gill Sans MT"/>
              </a:rPr>
              <a:t>to  </a:t>
            </a:r>
            <a:r>
              <a:rPr sz="2400" spc="-30" dirty="0">
                <a:solidFill>
                  <a:srgbClr val="444949"/>
                </a:solidFill>
                <a:latin typeface="Gill Sans MT"/>
                <a:cs typeface="Gill Sans MT"/>
              </a:rPr>
              <a:t>delete</a:t>
            </a:r>
            <a:r>
              <a:rPr sz="2400" spc="-1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45" dirty="0">
                <a:solidFill>
                  <a:srgbClr val="444949"/>
                </a:solidFill>
                <a:latin typeface="Gill Sans MT"/>
                <a:cs typeface="Gill Sans MT"/>
              </a:rPr>
              <a:t>objects</a:t>
            </a:r>
            <a:endParaRPr sz="2400">
              <a:latin typeface="Gill Sans MT"/>
              <a:cs typeface="Gill Sans MT"/>
            </a:endParaRPr>
          </a:p>
          <a:p>
            <a:pPr marL="698500" marR="5080" lvl="1" indent="-228600">
              <a:lnSpc>
                <a:spcPts val="2590"/>
              </a:lnSpc>
              <a:spcBef>
                <a:spcPts val="484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20" dirty="0">
                <a:solidFill>
                  <a:srgbClr val="444949"/>
                </a:solidFill>
                <a:latin typeface="Gill Sans MT"/>
                <a:cs typeface="Gill Sans MT"/>
              </a:rPr>
              <a:t>Signed </a:t>
            </a:r>
            <a:r>
              <a:rPr sz="2400" spc="-70" dirty="0">
                <a:solidFill>
                  <a:srgbClr val="444949"/>
                </a:solidFill>
                <a:latin typeface="Gill Sans MT"/>
                <a:cs typeface="Gill Sans MT"/>
              </a:rPr>
              <a:t>URLs: </a:t>
            </a:r>
            <a:r>
              <a:rPr sz="2400" spc="-60" dirty="0">
                <a:solidFill>
                  <a:srgbClr val="444949"/>
                </a:solidFill>
                <a:latin typeface="Gill Sans MT"/>
                <a:cs typeface="Gill Sans MT"/>
              </a:rPr>
              <a:t>URLs </a:t>
            </a:r>
            <a:r>
              <a:rPr sz="2400" spc="-45" dirty="0">
                <a:solidFill>
                  <a:srgbClr val="444949"/>
                </a:solidFill>
                <a:latin typeface="Gill Sans MT"/>
                <a:cs typeface="Gill Sans MT"/>
              </a:rPr>
              <a:t>that </a:t>
            </a:r>
            <a:r>
              <a:rPr sz="2400" spc="-55" dirty="0">
                <a:solidFill>
                  <a:srgbClr val="444949"/>
                </a:solidFill>
                <a:latin typeface="Gill Sans MT"/>
                <a:cs typeface="Gill Sans MT"/>
              </a:rPr>
              <a:t>are </a:t>
            </a:r>
            <a:r>
              <a:rPr sz="2400" spc="-40" dirty="0">
                <a:solidFill>
                  <a:srgbClr val="444949"/>
                </a:solidFill>
                <a:latin typeface="Gill Sans MT"/>
                <a:cs typeface="Gill Sans MT"/>
              </a:rPr>
              <a:t>valid </a:t>
            </a:r>
            <a:r>
              <a:rPr sz="2400" spc="-55" dirty="0">
                <a:solidFill>
                  <a:srgbClr val="444949"/>
                </a:solidFill>
                <a:latin typeface="Gill Sans MT"/>
                <a:cs typeface="Gill Sans MT"/>
              </a:rPr>
              <a:t>only </a:t>
            </a:r>
            <a:r>
              <a:rPr sz="2400" spc="-80" dirty="0">
                <a:solidFill>
                  <a:srgbClr val="444949"/>
                </a:solidFill>
                <a:latin typeface="Gill Sans MT"/>
                <a:cs typeface="Gill Sans MT"/>
              </a:rPr>
              <a:t>for </a:t>
            </a:r>
            <a:r>
              <a:rPr sz="2400" dirty="0">
                <a:solidFill>
                  <a:srgbClr val="444949"/>
                </a:solidFill>
                <a:latin typeface="Gill Sans MT"/>
                <a:cs typeface="Gill Sans MT"/>
              </a:rPr>
              <a:t>a </a:t>
            </a:r>
            <a:r>
              <a:rPr sz="2400" spc="-50" dirty="0">
                <a:solidFill>
                  <a:srgbClr val="444949"/>
                </a:solidFill>
                <a:latin typeface="Gill Sans MT"/>
                <a:cs typeface="Gill Sans MT"/>
              </a:rPr>
              <a:t>limited </a:t>
            </a:r>
            <a:r>
              <a:rPr sz="2400" spc="-45" dirty="0">
                <a:solidFill>
                  <a:srgbClr val="444949"/>
                </a:solidFill>
                <a:latin typeface="Gill Sans MT"/>
                <a:cs typeface="Gill Sans MT"/>
              </a:rPr>
              <a:t>time </a:t>
            </a:r>
            <a:r>
              <a:rPr sz="2400" spc="-35" dirty="0">
                <a:solidFill>
                  <a:srgbClr val="444949"/>
                </a:solidFill>
                <a:latin typeface="Gill Sans MT"/>
                <a:cs typeface="Gill Sans MT"/>
              </a:rPr>
              <a:t>(ex: premium </a:t>
            </a:r>
            <a:r>
              <a:rPr sz="2400" spc="-30" dirty="0">
                <a:solidFill>
                  <a:srgbClr val="444949"/>
                </a:solidFill>
                <a:latin typeface="Gill Sans MT"/>
                <a:cs typeface="Gill Sans MT"/>
              </a:rPr>
              <a:t>video  </a:t>
            </a:r>
            <a:r>
              <a:rPr sz="2400" spc="-35" dirty="0">
                <a:solidFill>
                  <a:srgbClr val="444949"/>
                </a:solidFill>
                <a:latin typeface="Gill Sans MT"/>
                <a:cs typeface="Gill Sans MT"/>
              </a:rPr>
              <a:t>service </a:t>
            </a:r>
            <a:r>
              <a:rPr sz="2400" spc="-80" dirty="0">
                <a:solidFill>
                  <a:srgbClr val="444949"/>
                </a:solidFill>
                <a:latin typeface="Gill Sans MT"/>
                <a:cs typeface="Gill Sans MT"/>
              </a:rPr>
              <a:t>for </a:t>
            </a:r>
            <a:r>
              <a:rPr sz="2400" spc="-20" dirty="0">
                <a:solidFill>
                  <a:srgbClr val="444949"/>
                </a:solidFill>
                <a:latin typeface="Gill Sans MT"/>
                <a:cs typeface="Gill Sans MT"/>
              </a:rPr>
              <a:t>logged </a:t>
            </a:r>
            <a:r>
              <a:rPr sz="2400" spc="-55" dirty="0">
                <a:solidFill>
                  <a:srgbClr val="444949"/>
                </a:solidFill>
                <a:latin typeface="Gill Sans MT"/>
                <a:cs typeface="Gill Sans MT"/>
              </a:rPr>
              <a:t>in</a:t>
            </a:r>
            <a:r>
              <a:rPr sz="2400" spc="10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35" dirty="0">
                <a:solidFill>
                  <a:srgbClr val="444949"/>
                </a:solidFill>
                <a:latin typeface="Gill Sans MT"/>
                <a:cs typeface="Gill Sans MT"/>
              </a:rPr>
              <a:t>users)</a:t>
            </a:r>
            <a:endParaRPr sz="2400"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234458734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41892" y="6471592"/>
            <a:ext cx="1276985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374395"/>
            <a:ext cx="2692400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20" dirty="0"/>
              <a:t>S3</a:t>
            </a:r>
            <a:r>
              <a:rPr spc="-525" dirty="0"/>
              <a:t> </a:t>
            </a:r>
            <a:r>
              <a:rPr spc="-110" dirty="0"/>
              <a:t>Websites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16939" y="1338783"/>
            <a:ext cx="9973310" cy="3116580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4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10" dirty="0">
                <a:solidFill>
                  <a:srgbClr val="444949"/>
                </a:solidFill>
                <a:latin typeface="Gill Sans MT"/>
                <a:cs typeface="Gill Sans MT"/>
              </a:rPr>
              <a:t>S3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can </a:t>
            </a:r>
            <a:r>
              <a:rPr sz="2800" spc="-65" dirty="0">
                <a:solidFill>
                  <a:srgbClr val="444949"/>
                </a:solidFill>
                <a:latin typeface="Gill Sans MT"/>
                <a:cs typeface="Gill Sans MT"/>
              </a:rPr>
              <a:t>host </a:t>
            </a:r>
            <a:r>
              <a:rPr sz="2800" spc="-70" dirty="0">
                <a:solidFill>
                  <a:srgbClr val="444949"/>
                </a:solidFill>
                <a:latin typeface="Gill Sans MT"/>
                <a:cs typeface="Gill Sans MT"/>
              </a:rPr>
              <a:t>static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websites </a:t>
            </a:r>
            <a:r>
              <a:rPr sz="2800" spc="-10" dirty="0">
                <a:solidFill>
                  <a:srgbClr val="444949"/>
                </a:solidFill>
                <a:latin typeface="Gill Sans MT"/>
                <a:cs typeface="Gill Sans MT"/>
              </a:rPr>
              <a:t>and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have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them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accessible </a:t>
            </a:r>
            <a:r>
              <a:rPr sz="2800" spc="-35" dirty="0">
                <a:solidFill>
                  <a:srgbClr val="444949"/>
                </a:solidFill>
                <a:latin typeface="Gill Sans MT"/>
                <a:cs typeface="Gill Sans MT"/>
              </a:rPr>
              <a:t>on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the</a:t>
            </a:r>
            <a:r>
              <a:rPr sz="2800" spc="33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www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5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The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website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URL </a:t>
            </a:r>
            <a:r>
              <a:rPr sz="2800" spc="-75" dirty="0">
                <a:solidFill>
                  <a:srgbClr val="444949"/>
                </a:solidFill>
                <a:latin typeface="Gill Sans MT"/>
                <a:cs typeface="Gill Sans MT"/>
              </a:rPr>
              <a:t>will</a:t>
            </a:r>
            <a:r>
              <a:rPr sz="2800" spc="10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35" dirty="0">
                <a:solidFill>
                  <a:srgbClr val="444949"/>
                </a:solidFill>
                <a:latin typeface="Gill Sans MT"/>
                <a:cs typeface="Gill Sans MT"/>
              </a:rPr>
              <a:t>be:</a:t>
            </a:r>
            <a:endParaRPr sz="2800">
              <a:latin typeface="Gill Sans MT"/>
              <a:cs typeface="Gill Sans MT"/>
            </a:endParaRPr>
          </a:p>
          <a:p>
            <a:pPr marL="698500" lvl="1" indent="-228600">
              <a:lnSpc>
                <a:spcPct val="100000"/>
              </a:lnSpc>
              <a:spcBef>
                <a:spcPts val="229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25" dirty="0">
                <a:solidFill>
                  <a:srgbClr val="444949"/>
                </a:solidFill>
                <a:latin typeface="Gill Sans MT"/>
                <a:cs typeface="Gill Sans MT"/>
              </a:rPr>
              <a:t>&lt;bucket-name&gt;.s3-website-&lt;AWS-region&gt;.amazonaws.com</a:t>
            </a:r>
            <a:endParaRPr sz="2400">
              <a:latin typeface="Gill Sans MT"/>
              <a:cs typeface="Gill Sans MT"/>
            </a:endParaRPr>
          </a:p>
          <a:p>
            <a:pPr marL="698500" lvl="1" indent="-228600">
              <a:lnSpc>
                <a:spcPct val="100000"/>
              </a:lnSpc>
              <a:spcBef>
                <a:spcPts val="215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45" dirty="0">
                <a:solidFill>
                  <a:srgbClr val="444949"/>
                </a:solidFill>
                <a:latin typeface="Gill Sans MT"/>
                <a:cs typeface="Gill Sans MT"/>
              </a:rPr>
              <a:t>OR</a:t>
            </a:r>
            <a:endParaRPr sz="2400">
              <a:latin typeface="Gill Sans MT"/>
              <a:cs typeface="Gill Sans MT"/>
            </a:endParaRPr>
          </a:p>
          <a:p>
            <a:pPr marL="782320" lvl="1" indent="-312420">
              <a:lnSpc>
                <a:spcPct val="100000"/>
              </a:lnSpc>
              <a:spcBef>
                <a:spcPts val="215"/>
              </a:spcBef>
              <a:buFont typeface="Arial"/>
              <a:buChar char="•"/>
              <a:tabLst>
                <a:tab pos="782320" algn="l"/>
                <a:tab pos="782955" algn="l"/>
              </a:tabLst>
            </a:pPr>
            <a:r>
              <a:rPr sz="2400" spc="-25" dirty="0">
                <a:solidFill>
                  <a:srgbClr val="444949"/>
                </a:solidFill>
                <a:latin typeface="Gill Sans MT"/>
                <a:cs typeface="Gill Sans MT"/>
              </a:rPr>
              <a:t>&lt;bucket-name&gt;.s3-website.&lt;AWS-region&gt;.amazonaws.com</a:t>
            </a:r>
            <a:endParaRPr sz="2400">
              <a:latin typeface="Gill Sans MT"/>
              <a:cs typeface="Gill Sans MT"/>
            </a:endParaRPr>
          </a:p>
          <a:p>
            <a:pPr marL="241300" marR="5080" indent="-228600">
              <a:lnSpc>
                <a:spcPts val="3020"/>
              </a:lnSpc>
              <a:spcBef>
                <a:spcPts val="102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75" dirty="0">
                <a:solidFill>
                  <a:srgbClr val="444949"/>
                </a:solidFill>
                <a:latin typeface="Gill Sans MT"/>
                <a:cs typeface="Gill Sans MT"/>
              </a:rPr>
              <a:t>If </a:t>
            </a:r>
            <a:r>
              <a:rPr sz="2800" spc="-65" dirty="0">
                <a:solidFill>
                  <a:srgbClr val="444949"/>
                </a:solidFill>
                <a:latin typeface="Gill Sans MT"/>
                <a:cs typeface="Gill Sans MT"/>
              </a:rPr>
              <a:t>you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get </a:t>
            </a:r>
            <a:r>
              <a:rPr sz="2800" dirty="0">
                <a:solidFill>
                  <a:srgbClr val="444949"/>
                </a:solidFill>
                <a:latin typeface="Gill Sans MT"/>
                <a:cs typeface="Gill Sans MT"/>
              </a:rPr>
              <a:t>a </a:t>
            </a:r>
            <a:r>
              <a:rPr sz="2800" spc="-5" dirty="0">
                <a:solidFill>
                  <a:srgbClr val="444949"/>
                </a:solidFill>
                <a:latin typeface="Gill Sans MT"/>
                <a:cs typeface="Gill Sans MT"/>
              </a:rPr>
              <a:t>403 </a:t>
            </a:r>
            <a:r>
              <a:rPr sz="2800" spc="-35" dirty="0">
                <a:solidFill>
                  <a:srgbClr val="444949"/>
                </a:solidFill>
                <a:latin typeface="Gill Sans MT"/>
                <a:cs typeface="Gill Sans MT"/>
              </a:rPr>
              <a:t>(Forbidden) </a:t>
            </a:r>
            <a:r>
              <a:rPr sz="2800" spc="-145" dirty="0">
                <a:solidFill>
                  <a:srgbClr val="444949"/>
                </a:solidFill>
                <a:latin typeface="Gill Sans MT"/>
                <a:cs typeface="Gill Sans MT"/>
              </a:rPr>
              <a:t>error,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make </a:t>
            </a:r>
            <a:r>
              <a:rPr sz="2800" spc="-75" dirty="0">
                <a:solidFill>
                  <a:srgbClr val="444949"/>
                </a:solidFill>
                <a:latin typeface="Gill Sans MT"/>
                <a:cs typeface="Gill Sans MT"/>
              </a:rPr>
              <a:t>sure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the </a:t>
            </a:r>
            <a:r>
              <a:rPr sz="2800" spc="-65" dirty="0">
                <a:solidFill>
                  <a:srgbClr val="444949"/>
                </a:solidFill>
                <a:latin typeface="Gill Sans MT"/>
                <a:cs typeface="Gill Sans MT"/>
              </a:rPr>
              <a:t>bucket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policy </a:t>
            </a:r>
            <a:r>
              <a:rPr sz="2800" spc="-65" dirty="0">
                <a:solidFill>
                  <a:srgbClr val="444949"/>
                </a:solidFill>
                <a:latin typeface="Gill Sans MT"/>
                <a:cs typeface="Gill Sans MT"/>
              </a:rPr>
              <a:t>allows 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public</a:t>
            </a:r>
            <a:r>
              <a:rPr sz="2800" spc="-2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95" dirty="0">
                <a:solidFill>
                  <a:srgbClr val="444949"/>
                </a:solidFill>
                <a:latin typeface="Gill Sans MT"/>
                <a:cs typeface="Gill Sans MT"/>
              </a:rPr>
              <a:t>reads!</a:t>
            </a:r>
            <a:endParaRPr sz="2800"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3432894834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374395"/>
            <a:ext cx="2143125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20" dirty="0"/>
              <a:t>S3</a:t>
            </a:r>
            <a:r>
              <a:rPr spc="-80" dirty="0"/>
              <a:t> </a:t>
            </a:r>
            <a:r>
              <a:rPr spc="-60" dirty="0"/>
              <a:t>CORS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16939" y="1338783"/>
            <a:ext cx="10125075" cy="1939925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4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75" dirty="0">
                <a:solidFill>
                  <a:srgbClr val="444949"/>
                </a:solidFill>
                <a:latin typeface="Gill Sans MT"/>
                <a:cs typeface="Gill Sans MT"/>
              </a:rPr>
              <a:t>If </a:t>
            </a:r>
            <a:r>
              <a:rPr sz="2800" spc="-65" dirty="0">
                <a:solidFill>
                  <a:srgbClr val="444949"/>
                </a:solidFill>
                <a:latin typeface="Gill Sans MT"/>
                <a:cs typeface="Gill Sans MT"/>
              </a:rPr>
              <a:t>you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request </a:t>
            </a:r>
            <a:r>
              <a:rPr sz="2800" spc="-25" dirty="0">
                <a:solidFill>
                  <a:srgbClr val="444949"/>
                </a:solidFill>
                <a:latin typeface="Gill Sans MT"/>
                <a:cs typeface="Gill Sans MT"/>
              </a:rPr>
              <a:t>data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from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another </a:t>
            </a:r>
            <a:r>
              <a:rPr sz="2800" spc="10" dirty="0">
                <a:solidFill>
                  <a:srgbClr val="444949"/>
                </a:solidFill>
                <a:latin typeface="Gill Sans MT"/>
                <a:cs typeface="Gill Sans MT"/>
              </a:rPr>
              <a:t>S3 </a:t>
            </a:r>
            <a:r>
              <a:rPr sz="2800" spc="-70" dirty="0">
                <a:solidFill>
                  <a:srgbClr val="444949"/>
                </a:solidFill>
                <a:latin typeface="Gill Sans MT"/>
                <a:cs typeface="Gill Sans MT"/>
              </a:rPr>
              <a:t>bucket, </a:t>
            </a:r>
            <a:r>
              <a:rPr sz="2800" spc="-65" dirty="0">
                <a:solidFill>
                  <a:srgbClr val="444949"/>
                </a:solidFill>
                <a:latin typeface="Gill Sans MT"/>
                <a:cs typeface="Gill Sans MT"/>
              </a:rPr>
              <a:t>you </a:t>
            </a:r>
            <a:r>
              <a:rPr sz="2800" spc="-10" dirty="0">
                <a:solidFill>
                  <a:srgbClr val="444949"/>
                </a:solidFill>
                <a:latin typeface="Gill Sans MT"/>
                <a:cs typeface="Gill Sans MT"/>
              </a:rPr>
              <a:t>need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2800" spc="-25" dirty="0">
                <a:solidFill>
                  <a:srgbClr val="444949"/>
                </a:solidFill>
                <a:latin typeface="Gill Sans MT"/>
                <a:cs typeface="Gill Sans MT"/>
              </a:rPr>
              <a:t>enable</a:t>
            </a:r>
            <a:r>
              <a:rPr sz="2800" spc="24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CORS</a:t>
            </a:r>
            <a:endParaRPr sz="2800">
              <a:latin typeface="Gill Sans MT"/>
              <a:cs typeface="Gill Sans MT"/>
            </a:endParaRPr>
          </a:p>
          <a:p>
            <a:pPr marL="241300" marR="833755" indent="-228600">
              <a:lnSpc>
                <a:spcPts val="3020"/>
              </a:lnSpc>
              <a:spcBef>
                <a:spcPts val="103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95" dirty="0">
                <a:solidFill>
                  <a:srgbClr val="444949"/>
                </a:solidFill>
                <a:latin typeface="Gill Sans MT"/>
                <a:cs typeface="Gill Sans MT"/>
              </a:rPr>
              <a:t>Cross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Origin </a:t>
            </a:r>
            <a:r>
              <a:rPr sz="2800" spc="-65" dirty="0">
                <a:solidFill>
                  <a:srgbClr val="444949"/>
                </a:solidFill>
                <a:latin typeface="Gill Sans MT"/>
                <a:cs typeface="Gill Sans MT"/>
              </a:rPr>
              <a:t>Resource </a:t>
            </a:r>
            <a:r>
              <a:rPr sz="2800" spc="-35" dirty="0">
                <a:solidFill>
                  <a:srgbClr val="444949"/>
                </a:solidFill>
                <a:latin typeface="Gill Sans MT"/>
                <a:cs typeface="Gill Sans MT"/>
              </a:rPr>
              <a:t>Sharing </a:t>
            </a:r>
            <a:r>
              <a:rPr sz="2800" spc="-65" dirty="0">
                <a:solidFill>
                  <a:srgbClr val="444949"/>
                </a:solidFill>
                <a:latin typeface="Gill Sans MT"/>
                <a:cs typeface="Gill Sans MT"/>
              </a:rPr>
              <a:t>allows you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2800" spc="-75" dirty="0">
                <a:solidFill>
                  <a:srgbClr val="444949"/>
                </a:solidFill>
                <a:latin typeface="Gill Sans MT"/>
                <a:cs typeface="Gill Sans MT"/>
              </a:rPr>
              <a:t>limit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the number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of 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websites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that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can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request </a:t>
            </a:r>
            <a:r>
              <a:rPr sz="2800" spc="-95" dirty="0">
                <a:solidFill>
                  <a:srgbClr val="444949"/>
                </a:solidFill>
                <a:latin typeface="Gill Sans MT"/>
                <a:cs typeface="Gill Sans MT"/>
              </a:rPr>
              <a:t>your </a:t>
            </a:r>
            <a:r>
              <a:rPr sz="2800" spc="-75" dirty="0">
                <a:solidFill>
                  <a:srgbClr val="444949"/>
                </a:solidFill>
                <a:latin typeface="Gill Sans MT"/>
                <a:cs typeface="Gill Sans MT"/>
              </a:rPr>
              <a:t>files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in </a:t>
            </a:r>
            <a:r>
              <a:rPr sz="2800" spc="15" dirty="0">
                <a:solidFill>
                  <a:srgbClr val="444949"/>
                </a:solidFill>
                <a:latin typeface="Gill Sans MT"/>
                <a:cs typeface="Gill Sans MT"/>
              </a:rPr>
              <a:t>S3 </a:t>
            </a:r>
            <a:r>
              <a:rPr sz="2800" dirty="0">
                <a:solidFill>
                  <a:srgbClr val="444949"/>
                </a:solidFill>
                <a:latin typeface="Gill Sans MT"/>
                <a:cs typeface="Gill Sans MT"/>
              </a:rPr>
              <a:t>(and </a:t>
            </a:r>
            <a:r>
              <a:rPr sz="2800" spc="-75" dirty="0">
                <a:solidFill>
                  <a:srgbClr val="444949"/>
                </a:solidFill>
                <a:latin typeface="Gill Sans MT"/>
                <a:cs typeface="Gill Sans MT"/>
              </a:rPr>
              <a:t>limit </a:t>
            </a:r>
            <a:r>
              <a:rPr sz="2800" spc="-95" dirty="0">
                <a:solidFill>
                  <a:srgbClr val="444949"/>
                </a:solidFill>
                <a:latin typeface="Gill Sans MT"/>
                <a:cs typeface="Gill Sans MT"/>
              </a:rPr>
              <a:t>your</a:t>
            </a:r>
            <a:r>
              <a:rPr sz="2800" spc="434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costs)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3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30" dirty="0">
                <a:solidFill>
                  <a:srgbClr val="444949"/>
                </a:solidFill>
                <a:latin typeface="Gill Sans MT"/>
                <a:cs typeface="Gill Sans MT"/>
              </a:rPr>
              <a:t>It’s </a:t>
            </a:r>
            <a:r>
              <a:rPr sz="2800" dirty="0">
                <a:solidFill>
                  <a:srgbClr val="444949"/>
                </a:solidFill>
                <a:latin typeface="Gill Sans MT"/>
                <a:cs typeface="Gill Sans MT"/>
              </a:rPr>
              <a:t>a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popular </a:t>
            </a:r>
            <a:r>
              <a:rPr sz="2800" spc="-20" dirty="0">
                <a:solidFill>
                  <a:srgbClr val="444949"/>
                </a:solidFill>
                <a:latin typeface="Gill Sans MT"/>
                <a:cs typeface="Gill Sans MT"/>
              </a:rPr>
              <a:t>exam</a:t>
            </a:r>
            <a:r>
              <a:rPr sz="2800" spc="14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question</a:t>
            </a:r>
            <a:endParaRPr sz="2800">
              <a:latin typeface="Gill Sans MT"/>
              <a:cs typeface="Gill Sans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317898" y="3806978"/>
            <a:ext cx="1998980" cy="1851025"/>
          </a:xfrm>
          <a:prstGeom prst="rect">
            <a:avLst/>
          </a:prstGeom>
          <a:solidFill>
            <a:srgbClr val="5091D0"/>
          </a:solidFill>
          <a:ln w="12700">
            <a:solidFill>
              <a:srgbClr val="386998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31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Client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717535" y="3471671"/>
            <a:ext cx="1005840" cy="10454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717535" y="5166359"/>
            <a:ext cx="1005840" cy="104546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7750157" y="4528820"/>
            <a:ext cx="9309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35" dirty="0">
                <a:solidFill>
                  <a:srgbClr val="444949"/>
                </a:solidFill>
                <a:latin typeface="Calibri"/>
                <a:cs typeface="Calibri"/>
              </a:rPr>
              <a:t>m</a:t>
            </a: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y</a:t>
            </a: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buc</a:t>
            </a:r>
            <a:r>
              <a:rPr sz="1800" spc="-65" dirty="0">
                <a:solidFill>
                  <a:srgbClr val="444949"/>
                </a:solidFill>
                <a:latin typeface="Calibri"/>
                <a:cs typeface="Calibri"/>
              </a:rPr>
              <a:t>k</a:t>
            </a: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e</a:t>
            </a: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540101" y="3956161"/>
            <a:ext cx="2874645" cy="76200"/>
          </a:xfrm>
          <a:custGeom>
            <a:avLst/>
            <a:gdLst/>
            <a:ahLst/>
            <a:cxnLst/>
            <a:rect l="l" t="t" r="r" b="b"/>
            <a:pathLst>
              <a:path w="2874645" h="76200">
                <a:moveTo>
                  <a:pt x="2798380" y="41274"/>
                </a:moveTo>
                <a:lnTo>
                  <a:pt x="2798380" y="76200"/>
                </a:lnTo>
                <a:lnTo>
                  <a:pt x="2868230" y="41275"/>
                </a:lnTo>
                <a:lnTo>
                  <a:pt x="2798380" y="41274"/>
                </a:lnTo>
                <a:close/>
              </a:path>
              <a:path w="2874645" h="76200">
                <a:moveTo>
                  <a:pt x="2798380" y="0"/>
                </a:moveTo>
                <a:lnTo>
                  <a:pt x="2798380" y="41274"/>
                </a:lnTo>
                <a:lnTo>
                  <a:pt x="2811078" y="41275"/>
                </a:lnTo>
                <a:lnTo>
                  <a:pt x="2811078" y="34925"/>
                </a:lnTo>
                <a:lnTo>
                  <a:pt x="2868230" y="34925"/>
                </a:lnTo>
                <a:lnTo>
                  <a:pt x="2798380" y="0"/>
                </a:lnTo>
                <a:close/>
              </a:path>
              <a:path w="2874645" h="76200">
                <a:moveTo>
                  <a:pt x="2868230" y="34925"/>
                </a:moveTo>
                <a:lnTo>
                  <a:pt x="2811078" y="34925"/>
                </a:lnTo>
                <a:lnTo>
                  <a:pt x="2811078" y="41275"/>
                </a:lnTo>
                <a:lnTo>
                  <a:pt x="2868232" y="41273"/>
                </a:lnTo>
                <a:lnTo>
                  <a:pt x="2874580" y="38100"/>
                </a:lnTo>
                <a:lnTo>
                  <a:pt x="2868230" y="34925"/>
                </a:lnTo>
                <a:close/>
              </a:path>
              <a:path w="2874645" h="76200">
                <a:moveTo>
                  <a:pt x="2798380" y="34925"/>
                </a:moveTo>
                <a:lnTo>
                  <a:pt x="0" y="34925"/>
                </a:lnTo>
                <a:lnTo>
                  <a:pt x="0" y="41273"/>
                </a:lnTo>
                <a:lnTo>
                  <a:pt x="2798380" y="41274"/>
                </a:lnTo>
                <a:lnTo>
                  <a:pt x="2798380" y="34925"/>
                </a:lnTo>
                <a:close/>
              </a:path>
            </a:pathLst>
          </a:custGeom>
          <a:solidFill>
            <a:srgbClr val="5091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5234401" y="3583940"/>
            <a:ext cx="14344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GET</a:t>
            </a:r>
            <a:r>
              <a:rPr sz="1800" spc="-4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444949"/>
                </a:solidFill>
                <a:latin typeface="Calibri"/>
                <a:cs typeface="Calibri"/>
              </a:rPr>
              <a:t>index.html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569613" y="4635500"/>
            <a:ext cx="13608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GET</a:t>
            </a:r>
            <a:r>
              <a:rPr sz="1800" spc="-6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444949"/>
                </a:solidFill>
                <a:latin typeface="Calibri"/>
                <a:cs typeface="Calibri"/>
              </a:rPr>
              <a:t>coffee.jpg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569613" y="4909820"/>
            <a:ext cx="60763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ORIGIN:</a:t>
            </a:r>
            <a:r>
              <a:rPr sz="1800" spc="-2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444949"/>
                </a:solidFill>
                <a:latin typeface="Calibri"/>
                <a:cs typeface="Calibri"/>
                <a:hlinkClick r:id="rId5"/>
              </a:rPr>
              <a:t>http://mybucket.s3-website.eu-west-3.amazonaws.com/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522053" y="5331306"/>
            <a:ext cx="2874645" cy="76200"/>
          </a:xfrm>
          <a:custGeom>
            <a:avLst/>
            <a:gdLst/>
            <a:ahLst/>
            <a:cxnLst/>
            <a:rect l="l" t="t" r="r" b="b"/>
            <a:pathLst>
              <a:path w="2874645" h="76200">
                <a:moveTo>
                  <a:pt x="2798378" y="41274"/>
                </a:moveTo>
                <a:lnTo>
                  <a:pt x="2798378" y="76200"/>
                </a:lnTo>
                <a:lnTo>
                  <a:pt x="2868228" y="41275"/>
                </a:lnTo>
                <a:lnTo>
                  <a:pt x="2798378" y="41274"/>
                </a:lnTo>
                <a:close/>
              </a:path>
              <a:path w="2874645" h="76200">
                <a:moveTo>
                  <a:pt x="2798378" y="34924"/>
                </a:moveTo>
                <a:lnTo>
                  <a:pt x="2798378" y="41274"/>
                </a:lnTo>
                <a:lnTo>
                  <a:pt x="2811077" y="41275"/>
                </a:lnTo>
                <a:lnTo>
                  <a:pt x="2811077" y="34925"/>
                </a:lnTo>
                <a:lnTo>
                  <a:pt x="2798378" y="34924"/>
                </a:lnTo>
                <a:close/>
              </a:path>
              <a:path w="2874645" h="76200">
                <a:moveTo>
                  <a:pt x="2798378" y="0"/>
                </a:moveTo>
                <a:lnTo>
                  <a:pt x="2798378" y="34924"/>
                </a:lnTo>
                <a:lnTo>
                  <a:pt x="2811077" y="34925"/>
                </a:lnTo>
                <a:lnTo>
                  <a:pt x="2811077" y="41275"/>
                </a:lnTo>
                <a:lnTo>
                  <a:pt x="2868231" y="41273"/>
                </a:lnTo>
                <a:lnTo>
                  <a:pt x="2874578" y="38100"/>
                </a:lnTo>
                <a:lnTo>
                  <a:pt x="2798378" y="0"/>
                </a:lnTo>
                <a:close/>
              </a:path>
              <a:path w="2874645" h="76200">
                <a:moveTo>
                  <a:pt x="0" y="34923"/>
                </a:moveTo>
                <a:lnTo>
                  <a:pt x="0" y="41273"/>
                </a:lnTo>
                <a:lnTo>
                  <a:pt x="2798378" y="41274"/>
                </a:lnTo>
                <a:lnTo>
                  <a:pt x="2798378" y="34924"/>
                </a:lnTo>
                <a:lnTo>
                  <a:pt x="0" y="34923"/>
                </a:lnTo>
                <a:close/>
              </a:path>
            </a:pathLst>
          </a:custGeom>
          <a:solidFill>
            <a:srgbClr val="5091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3956037" y="5674867"/>
            <a:ext cx="5033010" cy="8515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444949"/>
                </a:solidFill>
                <a:latin typeface="Calibri"/>
                <a:cs typeface="Calibri"/>
              </a:rPr>
              <a:t>Access-Control-Allow-Origin:</a:t>
            </a:r>
            <a:r>
              <a:rPr sz="1800" spc="1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&lt;domain&gt;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850">
              <a:latin typeface="Times New Roman"/>
              <a:cs typeface="Times New Roman"/>
            </a:endParaRPr>
          </a:p>
          <a:p>
            <a:pPr marR="5080" algn="r">
              <a:lnSpc>
                <a:spcPct val="100000"/>
              </a:lnSpc>
            </a:pPr>
            <a:r>
              <a:rPr sz="1800" spc="-35" dirty="0">
                <a:solidFill>
                  <a:srgbClr val="444949"/>
                </a:solidFill>
                <a:latin typeface="Calibri"/>
                <a:cs typeface="Calibri"/>
              </a:rPr>
              <a:t>m</a:t>
            </a: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yima</a:t>
            </a:r>
            <a:r>
              <a:rPr sz="1800" spc="-15" dirty="0">
                <a:solidFill>
                  <a:srgbClr val="444949"/>
                </a:solidFill>
                <a:latin typeface="Calibri"/>
                <a:cs typeface="Calibri"/>
              </a:rPr>
              <a:t>g</a:t>
            </a: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ebuc</a:t>
            </a:r>
            <a:r>
              <a:rPr sz="1800" spc="-65" dirty="0">
                <a:solidFill>
                  <a:srgbClr val="444949"/>
                </a:solidFill>
                <a:latin typeface="Calibri"/>
                <a:cs typeface="Calibri"/>
              </a:rPr>
              <a:t>k</a:t>
            </a: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e</a:t>
            </a: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4540102" y="4097964"/>
            <a:ext cx="2874645" cy="76200"/>
          </a:xfrm>
          <a:custGeom>
            <a:avLst/>
            <a:gdLst/>
            <a:ahLst/>
            <a:cxnLst/>
            <a:rect l="l" t="t" r="r" b="b"/>
            <a:pathLst>
              <a:path w="2874645" h="76200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41275"/>
                </a:lnTo>
                <a:lnTo>
                  <a:pt x="63500" y="41275"/>
                </a:lnTo>
                <a:lnTo>
                  <a:pt x="63500" y="34925"/>
                </a:lnTo>
                <a:lnTo>
                  <a:pt x="76200" y="34924"/>
                </a:lnTo>
                <a:lnTo>
                  <a:pt x="76200" y="0"/>
                </a:lnTo>
                <a:close/>
              </a:path>
              <a:path w="2874645" h="76200">
                <a:moveTo>
                  <a:pt x="76200" y="34924"/>
                </a:moveTo>
                <a:lnTo>
                  <a:pt x="63500" y="34925"/>
                </a:lnTo>
                <a:lnTo>
                  <a:pt x="63500" y="41275"/>
                </a:lnTo>
                <a:lnTo>
                  <a:pt x="76200" y="41274"/>
                </a:lnTo>
                <a:lnTo>
                  <a:pt x="76200" y="34924"/>
                </a:lnTo>
                <a:close/>
              </a:path>
              <a:path w="2874645" h="76200">
                <a:moveTo>
                  <a:pt x="76200" y="41274"/>
                </a:moveTo>
                <a:lnTo>
                  <a:pt x="63500" y="41275"/>
                </a:lnTo>
                <a:lnTo>
                  <a:pt x="76200" y="41275"/>
                </a:lnTo>
                <a:close/>
              </a:path>
              <a:path w="2874645" h="76200">
                <a:moveTo>
                  <a:pt x="2874578" y="34923"/>
                </a:moveTo>
                <a:lnTo>
                  <a:pt x="76200" y="34924"/>
                </a:lnTo>
                <a:lnTo>
                  <a:pt x="76200" y="41274"/>
                </a:lnTo>
                <a:lnTo>
                  <a:pt x="2874578" y="41273"/>
                </a:lnTo>
                <a:lnTo>
                  <a:pt x="2874578" y="34923"/>
                </a:lnTo>
                <a:close/>
              </a:path>
            </a:pathLst>
          </a:custGeom>
          <a:solidFill>
            <a:srgbClr val="5091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490872" y="5501463"/>
            <a:ext cx="2874645" cy="76200"/>
          </a:xfrm>
          <a:custGeom>
            <a:avLst/>
            <a:gdLst/>
            <a:ahLst/>
            <a:cxnLst/>
            <a:rect l="l" t="t" r="r" b="b"/>
            <a:pathLst>
              <a:path w="2874645" h="76200">
                <a:moveTo>
                  <a:pt x="76200" y="0"/>
                </a:moveTo>
                <a:lnTo>
                  <a:pt x="0" y="38099"/>
                </a:lnTo>
                <a:lnTo>
                  <a:pt x="76200" y="76199"/>
                </a:lnTo>
                <a:lnTo>
                  <a:pt x="76200" y="41274"/>
                </a:lnTo>
                <a:lnTo>
                  <a:pt x="63501" y="41274"/>
                </a:lnTo>
                <a:lnTo>
                  <a:pt x="63501" y="34924"/>
                </a:lnTo>
                <a:lnTo>
                  <a:pt x="76200" y="34924"/>
                </a:lnTo>
                <a:lnTo>
                  <a:pt x="76200" y="0"/>
                </a:lnTo>
                <a:close/>
              </a:path>
              <a:path w="2874645" h="76200">
                <a:moveTo>
                  <a:pt x="76200" y="34924"/>
                </a:moveTo>
                <a:lnTo>
                  <a:pt x="63501" y="34924"/>
                </a:lnTo>
                <a:lnTo>
                  <a:pt x="63501" y="41274"/>
                </a:lnTo>
                <a:lnTo>
                  <a:pt x="76200" y="41274"/>
                </a:lnTo>
                <a:lnTo>
                  <a:pt x="76200" y="34924"/>
                </a:lnTo>
                <a:close/>
              </a:path>
              <a:path w="2874645" h="76200">
                <a:moveTo>
                  <a:pt x="2874578" y="34924"/>
                </a:moveTo>
                <a:lnTo>
                  <a:pt x="76200" y="34924"/>
                </a:lnTo>
                <a:lnTo>
                  <a:pt x="76200" y="41274"/>
                </a:lnTo>
                <a:lnTo>
                  <a:pt x="2874578" y="41274"/>
                </a:lnTo>
                <a:lnTo>
                  <a:pt x="2874578" y="34924"/>
                </a:lnTo>
                <a:close/>
              </a:path>
            </a:pathLst>
          </a:custGeom>
          <a:solidFill>
            <a:srgbClr val="5091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241892" y="6471592"/>
            <a:ext cx="1276985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91923094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41892" y="6471592"/>
            <a:ext cx="1276985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374395"/>
            <a:ext cx="6579234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80" dirty="0"/>
              <a:t>AWS </a:t>
            </a:r>
            <a:r>
              <a:rPr spc="20" dirty="0"/>
              <a:t>S3 </a:t>
            </a:r>
            <a:r>
              <a:rPr spc="-50" dirty="0"/>
              <a:t>- </a:t>
            </a:r>
            <a:r>
              <a:rPr spc="-95" dirty="0"/>
              <a:t>Consistency</a:t>
            </a:r>
            <a:r>
              <a:rPr spc="95" dirty="0"/>
              <a:t> </a:t>
            </a:r>
            <a:r>
              <a:rPr spc="-40" dirty="0"/>
              <a:t>Model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16939" y="1391684"/>
            <a:ext cx="9493885" cy="4275455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380"/>
              </a:spcBef>
              <a:buSzPct val="101818"/>
              <a:buFont typeface="Arial"/>
              <a:buChar char="•"/>
              <a:tabLst>
                <a:tab pos="241300" algn="l"/>
              </a:tabLst>
            </a:pPr>
            <a:r>
              <a:rPr sz="4125" spc="7" baseline="1010" dirty="0">
                <a:solidFill>
                  <a:srgbClr val="444949"/>
                </a:solidFill>
                <a:latin typeface="Gill Sans MT"/>
                <a:cs typeface="Gill Sans MT"/>
              </a:rPr>
              <a:t>Read </a:t>
            </a:r>
            <a:r>
              <a:rPr sz="4125" spc="-60" baseline="1010" dirty="0">
                <a:solidFill>
                  <a:srgbClr val="444949"/>
                </a:solidFill>
                <a:latin typeface="Gill Sans MT"/>
                <a:cs typeface="Gill Sans MT"/>
              </a:rPr>
              <a:t>after write </a:t>
            </a:r>
            <a:r>
              <a:rPr sz="4125" spc="-52" baseline="1010" dirty="0">
                <a:solidFill>
                  <a:srgbClr val="444949"/>
                </a:solidFill>
                <a:latin typeface="Gill Sans MT"/>
                <a:cs typeface="Gill Sans MT"/>
              </a:rPr>
              <a:t>consistency </a:t>
            </a:r>
            <a:r>
              <a:rPr sz="4125" spc="-97" baseline="1010" dirty="0">
                <a:solidFill>
                  <a:srgbClr val="444949"/>
                </a:solidFill>
                <a:latin typeface="Gill Sans MT"/>
                <a:cs typeface="Gill Sans MT"/>
              </a:rPr>
              <a:t>for </a:t>
            </a:r>
            <a:r>
              <a:rPr sz="4125" spc="15" baseline="1010" dirty="0">
                <a:solidFill>
                  <a:srgbClr val="444949"/>
                </a:solidFill>
                <a:latin typeface="Gill Sans MT"/>
                <a:cs typeface="Gill Sans MT"/>
              </a:rPr>
              <a:t>PUTS </a:t>
            </a:r>
            <a:r>
              <a:rPr sz="4125" spc="-7" baseline="1010" dirty="0">
                <a:solidFill>
                  <a:srgbClr val="444949"/>
                </a:solidFill>
                <a:latin typeface="Gill Sans MT"/>
                <a:cs typeface="Gill Sans MT"/>
              </a:rPr>
              <a:t>of </a:t>
            </a:r>
            <a:r>
              <a:rPr sz="4125" spc="7" baseline="1010" dirty="0">
                <a:solidFill>
                  <a:srgbClr val="444949"/>
                </a:solidFill>
                <a:latin typeface="Gill Sans MT"/>
                <a:cs typeface="Gill Sans MT"/>
              </a:rPr>
              <a:t>new</a:t>
            </a:r>
            <a:r>
              <a:rPr sz="4125" spc="330" baseline="101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4125" spc="-44" baseline="1010" dirty="0">
                <a:solidFill>
                  <a:srgbClr val="444949"/>
                </a:solidFill>
                <a:latin typeface="Gill Sans MT"/>
                <a:cs typeface="Gill Sans MT"/>
              </a:rPr>
              <a:t>objects</a:t>
            </a:r>
            <a:endParaRPr sz="4125" baseline="1010">
              <a:latin typeface="Gill Sans MT"/>
              <a:cs typeface="Gill Sans MT"/>
            </a:endParaRPr>
          </a:p>
          <a:p>
            <a:pPr marL="698500" marR="2893695" lvl="1" indent="-228600">
              <a:lnSpc>
                <a:spcPts val="2590"/>
              </a:lnSpc>
              <a:spcBef>
                <a:spcPts val="570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40" dirty="0">
                <a:solidFill>
                  <a:srgbClr val="444949"/>
                </a:solidFill>
                <a:latin typeface="Gill Sans MT"/>
                <a:cs typeface="Gill Sans MT"/>
              </a:rPr>
              <a:t>As soon as </a:t>
            </a:r>
            <a:r>
              <a:rPr sz="2400" spc="-15" dirty="0">
                <a:solidFill>
                  <a:srgbClr val="444949"/>
                </a:solidFill>
                <a:latin typeface="Gill Sans MT"/>
                <a:cs typeface="Gill Sans MT"/>
              </a:rPr>
              <a:t>an </a:t>
            </a:r>
            <a:r>
              <a:rPr sz="2400" spc="-40" dirty="0">
                <a:solidFill>
                  <a:srgbClr val="444949"/>
                </a:solidFill>
                <a:latin typeface="Gill Sans MT"/>
                <a:cs typeface="Gill Sans MT"/>
              </a:rPr>
              <a:t>object </a:t>
            </a:r>
            <a:r>
              <a:rPr sz="2400" spc="-80" dirty="0">
                <a:solidFill>
                  <a:srgbClr val="444949"/>
                </a:solidFill>
                <a:latin typeface="Gill Sans MT"/>
                <a:cs typeface="Gill Sans MT"/>
              </a:rPr>
              <a:t>is </a:t>
            </a:r>
            <a:r>
              <a:rPr sz="2400" spc="-65" dirty="0">
                <a:solidFill>
                  <a:srgbClr val="444949"/>
                </a:solidFill>
                <a:latin typeface="Gill Sans MT"/>
                <a:cs typeface="Gill Sans MT"/>
              </a:rPr>
              <a:t>written, </a:t>
            </a:r>
            <a:r>
              <a:rPr sz="2400" spc="-35" dirty="0">
                <a:solidFill>
                  <a:srgbClr val="444949"/>
                </a:solidFill>
                <a:latin typeface="Gill Sans MT"/>
                <a:cs typeface="Gill Sans MT"/>
              </a:rPr>
              <a:t>we </a:t>
            </a:r>
            <a:r>
              <a:rPr sz="2400" spc="-30" dirty="0">
                <a:solidFill>
                  <a:srgbClr val="444949"/>
                </a:solidFill>
                <a:latin typeface="Gill Sans MT"/>
                <a:cs typeface="Gill Sans MT"/>
              </a:rPr>
              <a:t>can </a:t>
            </a:r>
            <a:r>
              <a:rPr sz="2400" spc="-60" dirty="0">
                <a:solidFill>
                  <a:srgbClr val="444949"/>
                </a:solidFill>
                <a:latin typeface="Gill Sans MT"/>
                <a:cs typeface="Gill Sans MT"/>
              </a:rPr>
              <a:t>retrieve </a:t>
            </a:r>
            <a:r>
              <a:rPr sz="2400" spc="-80" dirty="0">
                <a:solidFill>
                  <a:srgbClr val="444949"/>
                </a:solidFill>
                <a:latin typeface="Gill Sans MT"/>
                <a:cs typeface="Gill Sans MT"/>
              </a:rPr>
              <a:t>it  </a:t>
            </a:r>
            <a:r>
              <a:rPr sz="2400" spc="-55" dirty="0">
                <a:solidFill>
                  <a:srgbClr val="444949"/>
                </a:solidFill>
                <a:latin typeface="Gill Sans MT"/>
                <a:cs typeface="Gill Sans MT"/>
              </a:rPr>
              <a:t>ex: </a:t>
            </a:r>
            <a:r>
              <a:rPr sz="2400" spc="-20" dirty="0">
                <a:solidFill>
                  <a:srgbClr val="444949"/>
                </a:solidFill>
                <a:latin typeface="Gill Sans MT"/>
                <a:cs typeface="Gill Sans MT"/>
              </a:rPr>
              <a:t>(PUT </a:t>
            </a:r>
            <a:r>
              <a:rPr sz="2400" dirty="0">
                <a:solidFill>
                  <a:srgbClr val="444949"/>
                </a:solidFill>
                <a:latin typeface="Gill Sans MT"/>
                <a:cs typeface="Gill Sans MT"/>
              </a:rPr>
              <a:t>200 </a:t>
            </a:r>
            <a:r>
              <a:rPr sz="2400" spc="75" dirty="0">
                <a:solidFill>
                  <a:srgbClr val="444949"/>
                </a:solidFill>
                <a:latin typeface="Gill Sans MT"/>
                <a:cs typeface="Gill Sans MT"/>
              </a:rPr>
              <a:t>-&gt; </a:t>
            </a:r>
            <a:r>
              <a:rPr sz="2400" spc="-55" dirty="0">
                <a:solidFill>
                  <a:srgbClr val="444949"/>
                </a:solidFill>
                <a:latin typeface="Gill Sans MT"/>
                <a:cs typeface="Gill Sans MT"/>
              </a:rPr>
              <a:t>GET</a:t>
            </a:r>
            <a:r>
              <a:rPr sz="2400" spc="-24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5" dirty="0">
                <a:solidFill>
                  <a:srgbClr val="444949"/>
                </a:solidFill>
                <a:latin typeface="Gill Sans MT"/>
                <a:cs typeface="Gill Sans MT"/>
              </a:rPr>
              <a:t>200)</a:t>
            </a:r>
            <a:endParaRPr sz="2400">
              <a:latin typeface="Gill Sans MT"/>
              <a:cs typeface="Gill Sans MT"/>
            </a:endParaRPr>
          </a:p>
          <a:p>
            <a:pPr marL="698500" marR="437515" lvl="1" indent="-228600">
              <a:lnSpc>
                <a:spcPts val="2590"/>
              </a:lnSpc>
              <a:spcBef>
                <a:spcPts val="505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70" dirty="0">
                <a:solidFill>
                  <a:srgbClr val="444949"/>
                </a:solidFill>
                <a:latin typeface="Gill Sans MT"/>
                <a:cs typeface="Gill Sans MT"/>
              </a:rPr>
              <a:t>This </a:t>
            </a:r>
            <a:r>
              <a:rPr sz="2400" spc="-80" dirty="0">
                <a:solidFill>
                  <a:srgbClr val="444949"/>
                </a:solidFill>
                <a:latin typeface="Gill Sans MT"/>
                <a:cs typeface="Gill Sans MT"/>
              </a:rPr>
              <a:t>is </a:t>
            </a:r>
            <a:r>
              <a:rPr sz="2400" spc="-40" dirty="0">
                <a:solidFill>
                  <a:srgbClr val="444949"/>
                </a:solidFill>
                <a:latin typeface="Gill Sans MT"/>
                <a:cs typeface="Gill Sans MT"/>
              </a:rPr>
              <a:t>true, </a:t>
            </a:r>
            <a:r>
              <a:rPr sz="3525" spc="-7" baseline="1182" dirty="0">
                <a:solidFill>
                  <a:srgbClr val="444949"/>
                </a:solidFill>
                <a:latin typeface="Gill Sans MT"/>
                <a:cs typeface="Gill Sans MT"/>
              </a:rPr>
              <a:t>except </a:t>
            </a:r>
            <a:r>
              <a:rPr sz="2400" spc="-55" dirty="0">
                <a:solidFill>
                  <a:srgbClr val="444949"/>
                </a:solidFill>
                <a:latin typeface="Gill Sans MT"/>
                <a:cs typeface="Gill Sans MT"/>
              </a:rPr>
              <a:t>if </a:t>
            </a:r>
            <a:r>
              <a:rPr sz="2400" spc="-35" dirty="0">
                <a:solidFill>
                  <a:srgbClr val="444949"/>
                </a:solidFill>
                <a:latin typeface="Gill Sans MT"/>
                <a:cs typeface="Gill Sans MT"/>
              </a:rPr>
              <a:t>we </a:t>
            </a:r>
            <a:r>
              <a:rPr sz="2400" spc="-30" dirty="0">
                <a:solidFill>
                  <a:srgbClr val="444949"/>
                </a:solidFill>
                <a:latin typeface="Gill Sans MT"/>
                <a:cs typeface="Gill Sans MT"/>
              </a:rPr>
              <a:t>did </a:t>
            </a:r>
            <a:r>
              <a:rPr sz="2400" dirty="0">
                <a:solidFill>
                  <a:srgbClr val="444949"/>
                </a:solidFill>
                <a:latin typeface="Gill Sans MT"/>
                <a:cs typeface="Gill Sans MT"/>
              </a:rPr>
              <a:t>a </a:t>
            </a:r>
            <a:r>
              <a:rPr sz="2400" spc="-55" dirty="0">
                <a:solidFill>
                  <a:srgbClr val="444949"/>
                </a:solidFill>
                <a:latin typeface="Gill Sans MT"/>
                <a:cs typeface="Gill Sans MT"/>
              </a:rPr>
              <a:t>GET </a:t>
            </a:r>
            <a:r>
              <a:rPr sz="2400" spc="-35" dirty="0">
                <a:solidFill>
                  <a:srgbClr val="444949"/>
                </a:solidFill>
                <a:latin typeface="Gill Sans MT"/>
                <a:cs typeface="Gill Sans MT"/>
              </a:rPr>
              <a:t>before </a:t>
            </a:r>
            <a:r>
              <a:rPr sz="2400" spc="-50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2400" spc="-25" dirty="0">
                <a:solidFill>
                  <a:srgbClr val="444949"/>
                </a:solidFill>
                <a:latin typeface="Gill Sans MT"/>
                <a:cs typeface="Gill Sans MT"/>
              </a:rPr>
              <a:t>see </a:t>
            </a:r>
            <a:r>
              <a:rPr sz="2400" spc="-55" dirty="0">
                <a:solidFill>
                  <a:srgbClr val="444949"/>
                </a:solidFill>
                <a:latin typeface="Gill Sans MT"/>
                <a:cs typeface="Gill Sans MT"/>
              </a:rPr>
              <a:t>if </a:t>
            </a:r>
            <a:r>
              <a:rPr sz="2400" spc="-35" dirty="0">
                <a:solidFill>
                  <a:srgbClr val="444949"/>
                </a:solidFill>
                <a:latin typeface="Gill Sans MT"/>
                <a:cs typeface="Gill Sans MT"/>
              </a:rPr>
              <a:t>the </a:t>
            </a:r>
            <a:r>
              <a:rPr sz="2400" spc="-40" dirty="0">
                <a:solidFill>
                  <a:srgbClr val="444949"/>
                </a:solidFill>
                <a:latin typeface="Gill Sans MT"/>
                <a:cs typeface="Gill Sans MT"/>
              </a:rPr>
              <a:t>object existed  </a:t>
            </a:r>
            <a:r>
              <a:rPr sz="2400" spc="-55" dirty="0">
                <a:solidFill>
                  <a:srgbClr val="444949"/>
                </a:solidFill>
                <a:latin typeface="Gill Sans MT"/>
                <a:cs typeface="Gill Sans MT"/>
              </a:rPr>
              <a:t>ex: </a:t>
            </a:r>
            <a:r>
              <a:rPr sz="2400" spc="-35" dirty="0">
                <a:solidFill>
                  <a:srgbClr val="444949"/>
                </a:solidFill>
                <a:latin typeface="Gill Sans MT"/>
                <a:cs typeface="Gill Sans MT"/>
              </a:rPr>
              <a:t>(GET </a:t>
            </a:r>
            <a:r>
              <a:rPr sz="2400" dirty="0">
                <a:solidFill>
                  <a:srgbClr val="444949"/>
                </a:solidFill>
                <a:latin typeface="Gill Sans MT"/>
                <a:cs typeface="Gill Sans MT"/>
              </a:rPr>
              <a:t>404 </a:t>
            </a:r>
            <a:r>
              <a:rPr sz="2400" spc="75" dirty="0">
                <a:solidFill>
                  <a:srgbClr val="444949"/>
                </a:solidFill>
                <a:latin typeface="Gill Sans MT"/>
                <a:cs typeface="Gill Sans MT"/>
              </a:rPr>
              <a:t>-&gt; </a:t>
            </a:r>
            <a:r>
              <a:rPr sz="2400" spc="-35" dirty="0">
                <a:solidFill>
                  <a:srgbClr val="444949"/>
                </a:solidFill>
                <a:latin typeface="Gill Sans MT"/>
                <a:cs typeface="Gill Sans MT"/>
              </a:rPr>
              <a:t>PUT </a:t>
            </a:r>
            <a:r>
              <a:rPr sz="2400" dirty="0">
                <a:solidFill>
                  <a:srgbClr val="444949"/>
                </a:solidFill>
                <a:latin typeface="Gill Sans MT"/>
                <a:cs typeface="Gill Sans MT"/>
              </a:rPr>
              <a:t>200 </a:t>
            </a:r>
            <a:r>
              <a:rPr sz="2400" spc="75" dirty="0">
                <a:solidFill>
                  <a:srgbClr val="444949"/>
                </a:solidFill>
                <a:latin typeface="Gill Sans MT"/>
                <a:cs typeface="Gill Sans MT"/>
              </a:rPr>
              <a:t>-&gt; </a:t>
            </a:r>
            <a:r>
              <a:rPr sz="2400" spc="-55" dirty="0">
                <a:solidFill>
                  <a:srgbClr val="444949"/>
                </a:solidFill>
                <a:latin typeface="Gill Sans MT"/>
                <a:cs typeface="Gill Sans MT"/>
              </a:rPr>
              <a:t>GET </a:t>
            </a:r>
            <a:r>
              <a:rPr sz="2400" spc="5" dirty="0">
                <a:solidFill>
                  <a:srgbClr val="444949"/>
                </a:solidFill>
                <a:latin typeface="Gill Sans MT"/>
                <a:cs typeface="Gill Sans MT"/>
              </a:rPr>
              <a:t>404) </a:t>
            </a:r>
            <a:r>
              <a:rPr sz="2400" dirty="0">
                <a:solidFill>
                  <a:srgbClr val="444949"/>
                </a:solidFill>
                <a:latin typeface="Gill Sans MT"/>
                <a:cs typeface="Gill Sans MT"/>
              </a:rPr>
              <a:t>– </a:t>
            </a:r>
            <a:r>
              <a:rPr sz="2400" spc="-45" dirty="0">
                <a:solidFill>
                  <a:srgbClr val="444949"/>
                </a:solidFill>
                <a:latin typeface="Gill Sans MT"/>
                <a:cs typeface="Gill Sans MT"/>
              </a:rPr>
              <a:t>eventually</a:t>
            </a:r>
            <a:r>
              <a:rPr sz="2400" spc="-254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55" dirty="0">
                <a:solidFill>
                  <a:srgbClr val="444949"/>
                </a:solidFill>
                <a:latin typeface="Gill Sans MT"/>
                <a:cs typeface="Gill Sans MT"/>
              </a:rPr>
              <a:t>consistent</a:t>
            </a:r>
            <a:endParaRPr sz="2400">
              <a:latin typeface="Gill Sans MT"/>
              <a:cs typeface="Gill Sans MT"/>
            </a:endParaRPr>
          </a:p>
          <a:p>
            <a:pPr lvl="1">
              <a:lnSpc>
                <a:spcPct val="100000"/>
              </a:lnSpc>
              <a:spcBef>
                <a:spcPts val="5"/>
              </a:spcBef>
              <a:buClr>
                <a:srgbClr val="444949"/>
              </a:buClr>
              <a:buFont typeface="Arial"/>
              <a:buChar char="•"/>
            </a:pPr>
            <a:endParaRPr sz="325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buSzPct val="101818"/>
              <a:buFont typeface="Arial"/>
              <a:buChar char="•"/>
              <a:tabLst>
                <a:tab pos="241300" algn="l"/>
              </a:tabLst>
            </a:pPr>
            <a:r>
              <a:rPr sz="4125" spc="-37" baseline="1010" dirty="0">
                <a:solidFill>
                  <a:srgbClr val="444949"/>
                </a:solidFill>
                <a:latin typeface="Gill Sans MT"/>
                <a:cs typeface="Gill Sans MT"/>
              </a:rPr>
              <a:t>Eventual </a:t>
            </a:r>
            <a:r>
              <a:rPr sz="4125" spc="-60" baseline="1010" dirty="0">
                <a:solidFill>
                  <a:srgbClr val="444949"/>
                </a:solidFill>
                <a:latin typeface="Gill Sans MT"/>
                <a:cs typeface="Gill Sans MT"/>
              </a:rPr>
              <a:t>Consistency </a:t>
            </a:r>
            <a:r>
              <a:rPr sz="4125" spc="-97" baseline="1010" dirty="0">
                <a:solidFill>
                  <a:srgbClr val="444949"/>
                </a:solidFill>
                <a:latin typeface="Gill Sans MT"/>
                <a:cs typeface="Gill Sans MT"/>
              </a:rPr>
              <a:t>for </a:t>
            </a:r>
            <a:r>
              <a:rPr sz="4125" spc="-7" baseline="1010" dirty="0">
                <a:solidFill>
                  <a:srgbClr val="444949"/>
                </a:solidFill>
                <a:latin typeface="Gill Sans MT"/>
                <a:cs typeface="Gill Sans MT"/>
              </a:rPr>
              <a:t>DELETES </a:t>
            </a:r>
            <a:r>
              <a:rPr sz="4125" spc="22" baseline="1010" dirty="0">
                <a:solidFill>
                  <a:srgbClr val="444949"/>
                </a:solidFill>
                <a:latin typeface="Gill Sans MT"/>
                <a:cs typeface="Gill Sans MT"/>
              </a:rPr>
              <a:t>and </a:t>
            </a:r>
            <a:r>
              <a:rPr sz="4125" spc="15" baseline="1010" dirty="0">
                <a:solidFill>
                  <a:srgbClr val="444949"/>
                </a:solidFill>
                <a:latin typeface="Gill Sans MT"/>
                <a:cs typeface="Gill Sans MT"/>
              </a:rPr>
              <a:t>PUTS </a:t>
            </a:r>
            <a:r>
              <a:rPr sz="4125" spc="-7" baseline="1010" dirty="0">
                <a:solidFill>
                  <a:srgbClr val="444949"/>
                </a:solidFill>
                <a:latin typeface="Gill Sans MT"/>
                <a:cs typeface="Gill Sans MT"/>
              </a:rPr>
              <a:t>of </a:t>
            </a:r>
            <a:r>
              <a:rPr sz="4125" spc="-60" baseline="1010" dirty="0">
                <a:solidFill>
                  <a:srgbClr val="444949"/>
                </a:solidFill>
                <a:latin typeface="Gill Sans MT"/>
                <a:cs typeface="Gill Sans MT"/>
              </a:rPr>
              <a:t>existing</a:t>
            </a:r>
            <a:r>
              <a:rPr sz="4125" spc="300" baseline="101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4125" spc="-44" baseline="1010" dirty="0">
                <a:solidFill>
                  <a:srgbClr val="444949"/>
                </a:solidFill>
                <a:latin typeface="Gill Sans MT"/>
                <a:cs typeface="Gill Sans MT"/>
              </a:rPr>
              <a:t>objects</a:t>
            </a:r>
            <a:endParaRPr sz="4125" baseline="1010">
              <a:latin typeface="Gill Sans MT"/>
              <a:cs typeface="Gill Sans MT"/>
            </a:endParaRPr>
          </a:p>
          <a:p>
            <a:pPr marL="698500" marR="866775" lvl="1" indent="-228600">
              <a:lnSpc>
                <a:spcPts val="2590"/>
              </a:lnSpc>
              <a:spcBef>
                <a:spcPts val="570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65" dirty="0">
                <a:solidFill>
                  <a:srgbClr val="444949"/>
                </a:solidFill>
                <a:latin typeface="Gill Sans MT"/>
                <a:cs typeface="Gill Sans MT"/>
              </a:rPr>
              <a:t>If </a:t>
            </a:r>
            <a:r>
              <a:rPr sz="2400" spc="-35" dirty="0">
                <a:solidFill>
                  <a:srgbClr val="444949"/>
                </a:solidFill>
                <a:latin typeface="Gill Sans MT"/>
                <a:cs typeface="Gill Sans MT"/>
              </a:rPr>
              <a:t>we </a:t>
            </a:r>
            <a:r>
              <a:rPr sz="2400" spc="-40" dirty="0">
                <a:solidFill>
                  <a:srgbClr val="444949"/>
                </a:solidFill>
                <a:latin typeface="Gill Sans MT"/>
                <a:cs typeface="Gill Sans MT"/>
              </a:rPr>
              <a:t>read </a:t>
            </a:r>
            <a:r>
              <a:rPr sz="2400" spc="-15" dirty="0">
                <a:solidFill>
                  <a:srgbClr val="444949"/>
                </a:solidFill>
                <a:latin typeface="Gill Sans MT"/>
                <a:cs typeface="Gill Sans MT"/>
              </a:rPr>
              <a:t>an </a:t>
            </a:r>
            <a:r>
              <a:rPr sz="2400" spc="-40" dirty="0">
                <a:solidFill>
                  <a:srgbClr val="444949"/>
                </a:solidFill>
                <a:latin typeface="Gill Sans MT"/>
                <a:cs typeface="Gill Sans MT"/>
              </a:rPr>
              <a:t>object </a:t>
            </a:r>
            <a:r>
              <a:rPr sz="2400" spc="-55" dirty="0">
                <a:solidFill>
                  <a:srgbClr val="444949"/>
                </a:solidFill>
                <a:latin typeface="Gill Sans MT"/>
                <a:cs typeface="Gill Sans MT"/>
              </a:rPr>
              <a:t>after </a:t>
            </a:r>
            <a:r>
              <a:rPr sz="2400" spc="-35" dirty="0">
                <a:solidFill>
                  <a:srgbClr val="444949"/>
                </a:solidFill>
                <a:latin typeface="Gill Sans MT"/>
                <a:cs typeface="Gill Sans MT"/>
              </a:rPr>
              <a:t>updating, we </a:t>
            </a:r>
            <a:r>
              <a:rPr sz="2400" spc="-40" dirty="0">
                <a:solidFill>
                  <a:srgbClr val="444949"/>
                </a:solidFill>
                <a:latin typeface="Gill Sans MT"/>
                <a:cs typeface="Gill Sans MT"/>
              </a:rPr>
              <a:t>might </a:t>
            </a:r>
            <a:r>
              <a:rPr sz="2400" spc="-25" dirty="0">
                <a:solidFill>
                  <a:srgbClr val="444949"/>
                </a:solidFill>
                <a:latin typeface="Gill Sans MT"/>
                <a:cs typeface="Gill Sans MT"/>
              </a:rPr>
              <a:t>get </a:t>
            </a:r>
            <a:r>
              <a:rPr sz="2400" spc="-35" dirty="0">
                <a:solidFill>
                  <a:srgbClr val="444949"/>
                </a:solidFill>
                <a:latin typeface="Gill Sans MT"/>
                <a:cs typeface="Gill Sans MT"/>
              </a:rPr>
              <a:t>the </a:t>
            </a:r>
            <a:r>
              <a:rPr sz="2400" spc="-55" dirty="0">
                <a:solidFill>
                  <a:srgbClr val="444949"/>
                </a:solidFill>
                <a:latin typeface="Gill Sans MT"/>
                <a:cs typeface="Gill Sans MT"/>
              </a:rPr>
              <a:t>older </a:t>
            </a:r>
            <a:r>
              <a:rPr sz="2400" spc="-50" dirty="0">
                <a:solidFill>
                  <a:srgbClr val="444949"/>
                </a:solidFill>
                <a:latin typeface="Gill Sans MT"/>
                <a:cs typeface="Gill Sans MT"/>
              </a:rPr>
              <a:t>version  </a:t>
            </a:r>
            <a:r>
              <a:rPr sz="2400" spc="-55" dirty="0">
                <a:solidFill>
                  <a:srgbClr val="444949"/>
                </a:solidFill>
                <a:latin typeface="Gill Sans MT"/>
                <a:cs typeface="Gill Sans MT"/>
              </a:rPr>
              <a:t>ex: </a:t>
            </a:r>
            <a:r>
              <a:rPr sz="2400" spc="-20" dirty="0">
                <a:solidFill>
                  <a:srgbClr val="444949"/>
                </a:solidFill>
                <a:latin typeface="Gill Sans MT"/>
                <a:cs typeface="Gill Sans MT"/>
              </a:rPr>
              <a:t>(PUT </a:t>
            </a:r>
            <a:r>
              <a:rPr sz="2400" dirty="0">
                <a:solidFill>
                  <a:srgbClr val="444949"/>
                </a:solidFill>
                <a:latin typeface="Gill Sans MT"/>
                <a:cs typeface="Gill Sans MT"/>
              </a:rPr>
              <a:t>200 </a:t>
            </a:r>
            <a:r>
              <a:rPr sz="2400" spc="75" dirty="0">
                <a:solidFill>
                  <a:srgbClr val="444949"/>
                </a:solidFill>
                <a:latin typeface="Gill Sans MT"/>
                <a:cs typeface="Gill Sans MT"/>
              </a:rPr>
              <a:t>-&gt; </a:t>
            </a:r>
            <a:r>
              <a:rPr sz="2400" spc="-35" dirty="0">
                <a:solidFill>
                  <a:srgbClr val="444949"/>
                </a:solidFill>
                <a:latin typeface="Gill Sans MT"/>
                <a:cs typeface="Gill Sans MT"/>
              </a:rPr>
              <a:t>PUT </a:t>
            </a:r>
            <a:r>
              <a:rPr sz="2400" dirty="0">
                <a:solidFill>
                  <a:srgbClr val="444949"/>
                </a:solidFill>
                <a:latin typeface="Gill Sans MT"/>
                <a:cs typeface="Gill Sans MT"/>
              </a:rPr>
              <a:t>200 </a:t>
            </a:r>
            <a:r>
              <a:rPr sz="2400" spc="75" dirty="0">
                <a:solidFill>
                  <a:srgbClr val="444949"/>
                </a:solidFill>
                <a:latin typeface="Gill Sans MT"/>
                <a:cs typeface="Gill Sans MT"/>
              </a:rPr>
              <a:t>-&gt; </a:t>
            </a:r>
            <a:r>
              <a:rPr sz="2400" spc="-55" dirty="0">
                <a:solidFill>
                  <a:srgbClr val="444949"/>
                </a:solidFill>
                <a:latin typeface="Gill Sans MT"/>
                <a:cs typeface="Gill Sans MT"/>
              </a:rPr>
              <a:t>GET </a:t>
            </a:r>
            <a:r>
              <a:rPr sz="2400" dirty="0">
                <a:solidFill>
                  <a:srgbClr val="444949"/>
                </a:solidFill>
                <a:latin typeface="Gill Sans MT"/>
                <a:cs typeface="Gill Sans MT"/>
              </a:rPr>
              <a:t>200 </a:t>
            </a:r>
            <a:r>
              <a:rPr sz="2400" spc="-30" dirty="0">
                <a:solidFill>
                  <a:srgbClr val="444949"/>
                </a:solidFill>
                <a:latin typeface="Gill Sans MT"/>
                <a:cs typeface="Gill Sans MT"/>
              </a:rPr>
              <a:t>(might </a:t>
            </a:r>
            <a:r>
              <a:rPr sz="2400" spc="10" dirty="0">
                <a:solidFill>
                  <a:srgbClr val="444949"/>
                </a:solidFill>
                <a:latin typeface="Gill Sans MT"/>
                <a:cs typeface="Gill Sans MT"/>
              </a:rPr>
              <a:t>be </a:t>
            </a:r>
            <a:r>
              <a:rPr sz="2400" spc="-55" dirty="0">
                <a:solidFill>
                  <a:srgbClr val="444949"/>
                </a:solidFill>
                <a:latin typeface="Gill Sans MT"/>
                <a:cs typeface="Gill Sans MT"/>
              </a:rPr>
              <a:t>older</a:t>
            </a:r>
            <a:r>
              <a:rPr sz="2400" spc="-24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35" dirty="0">
                <a:solidFill>
                  <a:srgbClr val="444949"/>
                </a:solidFill>
                <a:latin typeface="Gill Sans MT"/>
                <a:cs typeface="Gill Sans MT"/>
              </a:rPr>
              <a:t>version))</a:t>
            </a:r>
            <a:endParaRPr sz="2400">
              <a:latin typeface="Gill Sans MT"/>
              <a:cs typeface="Gill Sans MT"/>
            </a:endParaRPr>
          </a:p>
          <a:p>
            <a:pPr marL="698500" marR="5080" lvl="1" indent="-228600">
              <a:lnSpc>
                <a:spcPts val="2590"/>
              </a:lnSpc>
              <a:spcBef>
                <a:spcPts val="509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65" dirty="0">
                <a:solidFill>
                  <a:srgbClr val="444949"/>
                </a:solidFill>
                <a:latin typeface="Gill Sans MT"/>
                <a:cs typeface="Gill Sans MT"/>
              </a:rPr>
              <a:t>If </a:t>
            </a:r>
            <a:r>
              <a:rPr sz="2400" spc="-35" dirty="0">
                <a:solidFill>
                  <a:srgbClr val="444949"/>
                </a:solidFill>
                <a:latin typeface="Gill Sans MT"/>
                <a:cs typeface="Gill Sans MT"/>
              </a:rPr>
              <a:t>we </a:t>
            </a:r>
            <a:r>
              <a:rPr sz="2400" spc="-30" dirty="0">
                <a:solidFill>
                  <a:srgbClr val="444949"/>
                </a:solidFill>
                <a:latin typeface="Gill Sans MT"/>
                <a:cs typeface="Gill Sans MT"/>
              </a:rPr>
              <a:t>delete </a:t>
            </a:r>
            <a:r>
              <a:rPr sz="2400" spc="-15" dirty="0">
                <a:solidFill>
                  <a:srgbClr val="444949"/>
                </a:solidFill>
                <a:latin typeface="Gill Sans MT"/>
                <a:cs typeface="Gill Sans MT"/>
              </a:rPr>
              <a:t>an </a:t>
            </a:r>
            <a:r>
              <a:rPr sz="2400" spc="-50" dirty="0">
                <a:solidFill>
                  <a:srgbClr val="444949"/>
                </a:solidFill>
                <a:latin typeface="Gill Sans MT"/>
                <a:cs typeface="Gill Sans MT"/>
              </a:rPr>
              <a:t>object, </a:t>
            </a:r>
            <a:r>
              <a:rPr sz="2400" spc="-35" dirty="0">
                <a:solidFill>
                  <a:srgbClr val="444949"/>
                </a:solidFill>
                <a:latin typeface="Gill Sans MT"/>
                <a:cs typeface="Gill Sans MT"/>
              </a:rPr>
              <a:t>we </a:t>
            </a:r>
            <a:r>
              <a:rPr sz="2400" spc="-40" dirty="0">
                <a:solidFill>
                  <a:srgbClr val="444949"/>
                </a:solidFill>
                <a:latin typeface="Gill Sans MT"/>
                <a:cs typeface="Gill Sans MT"/>
              </a:rPr>
              <a:t>might </a:t>
            </a:r>
            <a:r>
              <a:rPr sz="2400" spc="-80" dirty="0">
                <a:solidFill>
                  <a:srgbClr val="444949"/>
                </a:solidFill>
                <a:latin typeface="Gill Sans MT"/>
                <a:cs typeface="Gill Sans MT"/>
              </a:rPr>
              <a:t>still </a:t>
            </a:r>
            <a:r>
              <a:rPr sz="2400" spc="10" dirty="0">
                <a:solidFill>
                  <a:srgbClr val="444949"/>
                </a:solidFill>
                <a:latin typeface="Gill Sans MT"/>
                <a:cs typeface="Gill Sans MT"/>
              </a:rPr>
              <a:t>be </a:t>
            </a:r>
            <a:r>
              <a:rPr sz="2400" spc="-25" dirty="0">
                <a:solidFill>
                  <a:srgbClr val="444949"/>
                </a:solidFill>
                <a:latin typeface="Gill Sans MT"/>
                <a:cs typeface="Gill Sans MT"/>
              </a:rPr>
              <a:t>able </a:t>
            </a:r>
            <a:r>
              <a:rPr sz="2400" spc="-50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2400" spc="-60" dirty="0">
                <a:solidFill>
                  <a:srgbClr val="444949"/>
                </a:solidFill>
                <a:latin typeface="Gill Sans MT"/>
                <a:cs typeface="Gill Sans MT"/>
              </a:rPr>
              <a:t>retrieve </a:t>
            </a:r>
            <a:r>
              <a:rPr sz="2400" spc="-80" dirty="0">
                <a:solidFill>
                  <a:srgbClr val="444949"/>
                </a:solidFill>
                <a:latin typeface="Gill Sans MT"/>
                <a:cs typeface="Gill Sans MT"/>
              </a:rPr>
              <a:t>it for </a:t>
            </a:r>
            <a:r>
              <a:rPr sz="2400" dirty="0">
                <a:solidFill>
                  <a:srgbClr val="444949"/>
                </a:solidFill>
                <a:latin typeface="Gill Sans MT"/>
                <a:cs typeface="Gill Sans MT"/>
              </a:rPr>
              <a:t>a </a:t>
            </a:r>
            <a:r>
              <a:rPr sz="2400" spc="-35" dirty="0">
                <a:solidFill>
                  <a:srgbClr val="444949"/>
                </a:solidFill>
                <a:latin typeface="Gill Sans MT"/>
                <a:cs typeface="Gill Sans MT"/>
              </a:rPr>
              <a:t>short </a:t>
            </a:r>
            <a:r>
              <a:rPr sz="2400" spc="-40" dirty="0">
                <a:solidFill>
                  <a:srgbClr val="444949"/>
                </a:solidFill>
                <a:latin typeface="Gill Sans MT"/>
                <a:cs typeface="Gill Sans MT"/>
              </a:rPr>
              <a:t>time  </a:t>
            </a:r>
            <a:r>
              <a:rPr sz="2400" spc="-55" dirty="0">
                <a:solidFill>
                  <a:srgbClr val="444949"/>
                </a:solidFill>
                <a:latin typeface="Gill Sans MT"/>
                <a:cs typeface="Gill Sans MT"/>
              </a:rPr>
              <a:t>ex: </a:t>
            </a:r>
            <a:r>
              <a:rPr sz="2400" spc="-35" dirty="0">
                <a:solidFill>
                  <a:srgbClr val="444949"/>
                </a:solidFill>
                <a:latin typeface="Gill Sans MT"/>
                <a:cs typeface="Gill Sans MT"/>
              </a:rPr>
              <a:t>(DELETE </a:t>
            </a:r>
            <a:r>
              <a:rPr sz="2400" dirty="0">
                <a:solidFill>
                  <a:srgbClr val="444949"/>
                </a:solidFill>
                <a:latin typeface="Gill Sans MT"/>
                <a:cs typeface="Gill Sans MT"/>
              </a:rPr>
              <a:t>200 </a:t>
            </a:r>
            <a:r>
              <a:rPr sz="2400" spc="75" dirty="0">
                <a:solidFill>
                  <a:srgbClr val="444949"/>
                </a:solidFill>
                <a:latin typeface="Gill Sans MT"/>
                <a:cs typeface="Gill Sans MT"/>
              </a:rPr>
              <a:t>-&gt; </a:t>
            </a:r>
            <a:r>
              <a:rPr sz="2400" spc="-55" dirty="0">
                <a:solidFill>
                  <a:srgbClr val="444949"/>
                </a:solidFill>
                <a:latin typeface="Gill Sans MT"/>
                <a:cs typeface="Gill Sans MT"/>
              </a:rPr>
              <a:t>GET</a:t>
            </a:r>
            <a:r>
              <a:rPr sz="2400" spc="-22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5" dirty="0">
                <a:solidFill>
                  <a:srgbClr val="444949"/>
                </a:solidFill>
                <a:latin typeface="Gill Sans MT"/>
                <a:cs typeface="Gill Sans MT"/>
              </a:rPr>
              <a:t>200)</a:t>
            </a:r>
            <a:endParaRPr sz="2400"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3118055309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41892" y="6471592"/>
            <a:ext cx="1276985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0589" y="3550411"/>
            <a:ext cx="619506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spc="-70" dirty="0"/>
              <a:t>Developing </a:t>
            </a:r>
            <a:r>
              <a:rPr sz="6000" spc="-65" dirty="0"/>
              <a:t>on</a:t>
            </a:r>
            <a:r>
              <a:rPr sz="6000" spc="-375" dirty="0"/>
              <a:t> </a:t>
            </a:r>
            <a:r>
              <a:rPr sz="6000" spc="-100" dirty="0"/>
              <a:t>AWS</a:t>
            </a:r>
            <a:endParaRPr sz="6000"/>
          </a:p>
        </p:txBody>
      </p:sp>
    </p:spTree>
    <p:extLst>
      <p:ext uri="{BB962C8B-B14F-4D97-AF65-F5344CB8AC3E}">
        <p14:creationId xmlns:p14="http://schemas.microsoft.com/office/powerpoint/2010/main" val="2444947191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41892" y="6471592"/>
            <a:ext cx="1276985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374395"/>
            <a:ext cx="4485640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65" dirty="0"/>
              <a:t>Section</a:t>
            </a:r>
            <a:r>
              <a:rPr spc="-15" dirty="0"/>
              <a:t> </a:t>
            </a:r>
            <a:r>
              <a:rPr spc="-105" dirty="0"/>
              <a:t>Introduction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16939" y="1380236"/>
            <a:ext cx="10333990" cy="4112895"/>
          </a:xfrm>
          <a:prstGeom prst="rect">
            <a:avLst/>
          </a:prstGeom>
        </p:spPr>
        <p:txBody>
          <a:bodyPr vert="horz" wrap="square" lIns="0" tIns="95885" rIns="0" bIns="0" rtlCol="0">
            <a:spAutoFit/>
          </a:bodyPr>
          <a:lstStyle/>
          <a:p>
            <a:pPr marL="241300" marR="5080" indent="-228600">
              <a:lnSpc>
                <a:spcPts val="2690"/>
              </a:lnSpc>
              <a:spcBef>
                <a:spcPts val="755"/>
              </a:spcBef>
              <a:buFont typeface="Arial"/>
              <a:buChar char="•"/>
              <a:tabLst>
                <a:tab pos="241300" algn="l"/>
              </a:tabLst>
            </a:pPr>
            <a:r>
              <a:rPr sz="2800" dirty="0">
                <a:solidFill>
                  <a:srgbClr val="444949"/>
                </a:solidFill>
                <a:latin typeface="Gill Sans MT"/>
                <a:cs typeface="Gill Sans MT"/>
              </a:rPr>
              <a:t>So </a:t>
            </a:r>
            <a:r>
              <a:rPr sz="2800" spc="-145" dirty="0">
                <a:solidFill>
                  <a:srgbClr val="444949"/>
                </a:solidFill>
                <a:latin typeface="Gill Sans MT"/>
                <a:cs typeface="Gill Sans MT"/>
              </a:rPr>
              <a:t>far,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we’ve </a:t>
            </a:r>
            <a:r>
              <a:rPr sz="2800" spc="-65" dirty="0">
                <a:solidFill>
                  <a:srgbClr val="444949"/>
                </a:solidFill>
                <a:latin typeface="Gill Sans MT"/>
                <a:cs typeface="Gill Sans MT"/>
              </a:rPr>
              <a:t>interacts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with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services manually </a:t>
            </a:r>
            <a:r>
              <a:rPr sz="2800" spc="-10" dirty="0">
                <a:solidFill>
                  <a:srgbClr val="444949"/>
                </a:solidFill>
                <a:latin typeface="Gill Sans MT"/>
                <a:cs typeface="Gill Sans MT"/>
              </a:rPr>
              <a:t>and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they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exposed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standard  information </a:t>
            </a:r>
            <a:r>
              <a:rPr sz="2800" spc="-90" dirty="0">
                <a:solidFill>
                  <a:srgbClr val="444949"/>
                </a:solidFill>
                <a:latin typeface="Gill Sans MT"/>
                <a:cs typeface="Gill Sans MT"/>
              </a:rPr>
              <a:t>for</a:t>
            </a:r>
            <a:r>
              <a:rPr sz="2800" spc="3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75" dirty="0">
                <a:solidFill>
                  <a:srgbClr val="444949"/>
                </a:solidFill>
                <a:latin typeface="Gill Sans MT"/>
                <a:cs typeface="Gill Sans MT"/>
              </a:rPr>
              <a:t>clients:</a:t>
            </a:r>
            <a:endParaRPr sz="2800">
              <a:latin typeface="Gill Sans MT"/>
              <a:cs typeface="Gill Sans MT"/>
            </a:endParaRPr>
          </a:p>
          <a:p>
            <a:pPr marL="698500" lvl="1" indent="-228600">
              <a:lnSpc>
                <a:spcPts val="2810"/>
              </a:lnSpc>
              <a:buFont typeface="Arial"/>
              <a:buChar char="•"/>
              <a:tabLst>
                <a:tab pos="698500" algn="l"/>
              </a:tabLst>
            </a:pPr>
            <a:r>
              <a:rPr sz="2400" spc="-35" dirty="0">
                <a:solidFill>
                  <a:srgbClr val="444949"/>
                </a:solidFill>
                <a:latin typeface="Gill Sans MT"/>
                <a:cs typeface="Gill Sans MT"/>
              </a:rPr>
              <a:t>EC2 </a:t>
            </a:r>
            <a:r>
              <a:rPr sz="2400" spc="-30" dirty="0">
                <a:solidFill>
                  <a:srgbClr val="444949"/>
                </a:solidFill>
                <a:latin typeface="Gill Sans MT"/>
                <a:cs typeface="Gill Sans MT"/>
              </a:rPr>
              <a:t>exposes </a:t>
            </a:r>
            <a:r>
              <a:rPr sz="2400" dirty="0">
                <a:solidFill>
                  <a:srgbClr val="444949"/>
                </a:solidFill>
                <a:latin typeface="Gill Sans MT"/>
                <a:cs typeface="Gill Sans MT"/>
              </a:rPr>
              <a:t>a </a:t>
            </a:r>
            <a:r>
              <a:rPr sz="2400" spc="-45" dirty="0">
                <a:solidFill>
                  <a:srgbClr val="444949"/>
                </a:solidFill>
                <a:latin typeface="Gill Sans MT"/>
                <a:cs typeface="Gill Sans MT"/>
              </a:rPr>
              <a:t>standard </a:t>
            </a:r>
            <a:r>
              <a:rPr sz="2400" spc="-55" dirty="0">
                <a:solidFill>
                  <a:srgbClr val="444949"/>
                </a:solidFill>
                <a:latin typeface="Gill Sans MT"/>
                <a:cs typeface="Gill Sans MT"/>
              </a:rPr>
              <a:t>Linux </a:t>
            </a:r>
            <a:r>
              <a:rPr sz="2400" spc="-30" dirty="0">
                <a:solidFill>
                  <a:srgbClr val="444949"/>
                </a:solidFill>
                <a:latin typeface="Gill Sans MT"/>
                <a:cs typeface="Gill Sans MT"/>
              </a:rPr>
              <a:t>machine </a:t>
            </a:r>
            <a:r>
              <a:rPr sz="2400" spc="-35" dirty="0">
                <a:solidFill>
                  <a:srgbClr val="444949"/>
                </a:solidFill>
                <a:latin typeface="Gill Sans MT"/>
                <a:cs typeface="Gill Sans MT"/>
              </a:rPr>
              <a:t>we </a:t>
            </a:r>
            <a:r>
              <a:rPr sz="2400" spc="-30" dirty="0">
                <a:solidFill>
                  <a:srgbClr val="444949"/>
                </a:solidFill>
                <a:latin typeface="Gill Sans MT"/>
                <a:cs typeface="Gill Sans MT"/>
              </a:rPr>
              <a:t>can </a:t>
            </a:r>
            <a:r>
              <a:rPr sz="2400" spc="-35" dirty="0">
                <a:solidFill>
                  <a:srgbClr val="444949"/>
                </a:solidFill>
                <a:latin typeface="Gill Sans MT"/>
                <a:cs typeface="Gill Sans MT"/>
              </a:rPr>
              <a:t>use </a:t>
            </a:r>
            <a:r>
              <a:rPr sz="2400" spc="-40" dirty="0">
                <a:solidFill>
                  <a:srgbClr val="444949"/>
                </a:solidFill>
                <a:latin typeface="Gill Sans MT"/>
                <a:cs typeface="Gill Sans MT"/>
              </a:rPr>
              <a:t>any way </a:t>
            </a:r>
            <a:r>
              <a:rPr sz="2400" spc="-35" dirty="0">
                <a:solidFill>
                  <a:srgbClr val="444949"/>
                </a:solidFill>
                <a:latin typeface="Gill Sans MT"/>
                <a:cs typeface="Gill Sans MT"/>
              </a:rPr>
              <a:t>we</a:t>
            </a:r>
            <a:r>
              <a:rPr sz="2400" spc="30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35" dirty="0">
                <a:solidFill>
                  <a:srgbClr val="444949"/>
                </a:solidFill>
                <a:latin typeface="Gill Sans MT"/>
                <a:cs typeface="Gill Sans MT"/>
              </a:rPr>
              <a:t>want</a:t>
            </a:r>
            <a:endParaRPr sz="2400">
              <a:latin typeface="Gill Sans MT"/>
              <a:cs typeface="Gill Sans MT"/>
            </a:endParaRPr>
          </a:p>
          <a:p>
            <a:pPr marL="698500" lvl="1" indent="-228600">
              <a:lnSpc>
                <a:spcPts val="2810"/>
              </a:lnSpc>
              <a:buFont typeface="Arial"/>
              <a:buChar char="•"/>
              <a:tabLst>
                <a:tab pos="698500" algn="l"/>
              </a:tabLst>
            </a:pPr>
            <a:r>
              <a:rPr sz="2400" spc="-30" dirty="0">
                <a:solidFill>
                  <a:srgbClr val="444949"/>
                </a:solidFill>
                <a:latin typeface="Gill Sans MT"/>
                <a:cs typeface="Gill Sans MT"/>
              </a:rPr>
              <a:t>RDS </a:t>
            </a:r>
            <a:r>
              <a:rPr sz="2400" spc="-35" dirty="0">
                <a:solidFill>
                  <a:srgbClr val="444949"/>
                </a:solidFill>
                <a:latin typeface="Gill Sans MT"/>
                <a:cs typeface="Gill Sans MT"/>
              </a:rPr>
              <a:t>exposes </a:t>
            </a:r>
            <a:r>
              <a:rPr sz="2400" dirty="0">
                <a:solidFill>
                  <a:srgbClr val="444949"/>
                </a:solidFill>
                <a:latin typeface="Gill Sans MT"/>
                <a:cs typeface="Gill Sans MT"/>
              </a:rPr>
              <a:t>a </a:t>
            </a:r>
            <a:r>
              <a:rPr sz="2400" spc="-45" dirty="0">
                <a:solidFill>
                  <a:srgbClr val="444949"/>
                </a:solidFill>
                <a:latin typeface="Gill Sans MT"/>
                <a:cs typeface="Gill Sans MT"/>
              </a:rPr>
              <a:t>standard </a:t>
            </a:r>
            <a:r>
              <a:rPr sz="2400" spc="-20" dirty="0">
                <a:solidFill>
                  <a:srgbClr val="444949"/>
                </a:solidFill>
                <a:latin typeface="Gill Sans MT"/>
                <a:cs typeface="Gill Sans MT"/>
              </a:rPr>
              <a:t>database </a:t>
            </a:r>
            <a:r>
              <a:rPr sz="2400" spc="-35" dirty="0">
                <a:solidFill>
                  <a:srgbClr val="444949"/>
                </a:solidFill>
                <a:latin typeface="Gill Sans MT"/>
                <a:cs typeface="Gill Sans MT"/>
              </a:rPr>
              <a:t>we </a:t>
            </a:r>
            <a:r>
              <a:rPr sz="2400" spc="-30" dirty="0">
                <a:solidFill>
                  <a:srgbClr val="444949"/>
                </a:solidFill>
                <a:latin typeface="Gill Sans MT"/>
                <a:cs typeface="Gill Sans MT"/>
              </a:rPr>
              <a:t>can </a:t>
            </a:r>
            <a:r>
              <a:rPr sz="2400" spc="-40" dirty="0">
                <a:solidFill>
                  <a:srgbClr val="444949"/>
                </a:solidFill>
                <a:latin typeface="Gill Sans MT"/>
                <a:cs typeface="Gill Sans MT"/>
              </a:rPr>
              <a:t>connect </a:t>
            </a:r>
            <a:r>
              <a:rPr sz="2400" spc="-50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2400" spc="-45" dirty="0">
                <a:solidFill>
                  <a:srgbClr val="444949"/>
                </a:solidFill>
                <a:latin typeface="Gill Sans MT"/>
                <a:cs typeface="Gill Sans MT"/>
              </a:rPr>
              <a:t>using </a:t>
            </a:r>
            <a:r>
              <a:rPr sz="2400" dirty="0">
                <a:solidFill>
                  <a:srgbClr val="444949"/>
                </a:solidFill>
                <a:latin typeface="Gill Sans MT"/>
                <a:cs typeface="Gill Sans MT"/>
              </a:rPr>
              <a:t>a</a:t>
            </a:r>
            <a:r>
              <a:rPr sz="2400" spc="26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55" dirty="0">
                <a:solidFill>
                  <a:srgbClr val="444949"/>
                </a:solidFill>
                <a:latin typeface="Gill Sans MT"/>
                <a:cs typeface="Gill Sans MT"/>
              </a:rPr>
              <a:t>URL</a:t>
            </a:r>
            <a:endParaRPr sz="2400">
              <a:latin typeface="Gill Sans MT"/>
              <a:cs typeface="Gill Sans MT"/>
            </a:endParaRPr>
          </a:p>
          <a:p>
            <a:pPr marL="698500" lvl="1" indent="-228600">
              <a:lnSpc>
                <a:spcPts val="2795"/>
              </a:lnSpc>
              <a:buFont typeface="Arial"/>
              <a:buChar char="•"/>
              <a:tabLst>
                <a:tab pos="698500" algn="l"/>
              </a:tabLst>
            </a:pPr>
            <a:r>
              <a:rPr sz="2400" spc="-50" dirty="0">
                <a:solidFill>
                  <a:srgbClr val="444949"/>
                </a:solidFill>
                <a:latin typeface="Gill Sans MT"/>
                <a:cs typeface="Gill Sans MT"/>
              </a:rPr>
              <a:t>ElastiCache </a:t>
            </a:r>
            <a:r>
              <a:rPr sz="2400" spc="-30" dirty="0">
                <a:solidFill>
                  <a:srgbClr val="444949"/>
                </a:solidFill>
                <a:latin typeface="Gill Sans MT"/>
                <a:cs typeface="Gill Sans MT"/>
              </a:rPr>
              <a:t>exposes </a:t>
            </a:r>
            <a:r>
              <a:rPr sz="2400" dirty="0">
                <a:solidFill>
                  <a:srgbClr val="444949"/>
                </a:solidFill>
                <a:latin typeface="Gill Sans MT"/>
                <a:cs typeface="Gill Sans MT"/>
              </a:rPr>
              <a:t>a </a:t>
            </a:r>
            <a:r>
              <a:rPr sz="2400" spc="-30" dirty="0">
                <a:solidFill>
                  <a:srgbClr val="444949"/>
                </a:solidFill>
                <a:latin typeface="Gill Sans MT"/>
                <a:cs typeface="Gill Sans MT"/>
              </a:rPr>
              <a:t>cache </a:t>
            </a:r>
            <a:r>
              <a:rPr sz="2400" spc="-55" dirty="0">
                <a:solidFill>
                  <a:srgbClr val="444949"/>
                </a:solidFill>
                <a:latin typeface="Gill Sans MT"/>
                <a:cs typeface="Gill Sans MT"/>
              </a:rPr>
              <a:t>URL </a:t>
            </a:r>
            <a:r>
              <a:rPr sz="2400" spc="-35" dirty="0">
                <a:solidFill>
                  <a:srgbClr val="444949"/>
                </a:solidFill>
                <a:latin typeface="Gill Sans MT"/>
                <a:cs typeface="Gill Sans MT"/>
              </a:rPr>
              <a:t>we </a:t>
            </a:r>
            <a:r>
              <a:rPr sz="2400" spc="-30" dirty="0">
                <a:solidFill>
                  <a:srgbClr val="444949"/>
                </a:solidFill>
                <a:latin typeface="Gill Sans MT"/>
                <a:cs typeface="Gill Sans MT"/>
              </a:rPr>
              <a:t>can </a:t>
            </a:r>
            <a:r>
              <a:rPr sz="2400" spc="-40" dirty="0">
                <a:solidFill>
                  <a:srgbClr val="444949"/>
                </a:solidFill>
                <a:latin typeface="Gill Sans MT"/>
                <a:cs typeface="Gill Sans MT"/>
              </a:rPr>
              <a:t>connect </a:t>
            </a:r>
            <a:r>
              <a:rPr sz="2400" spc="-50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2400" spc="-45" dirty="0">
                <a:solidFill>
                  <a:srgbClr val="444949"/>
                </a:solidFill>
                <a:latin typeface="Gill Sans MT"/>
                <a:cs typeface="Gill Sans MT"/>
              </a:rPr>
              <a:t>using </a:t>
            </a:r>
            <a:r>
              <a:rPr sz="2400" dirty="0">
                <a:solidFill>
                  <a:srgbClr val="444949"/>
                </a:solidFill>
                <a:latin typeface="Gill Sans MT"/>
                <a:cs typeface="Gill Sans MT"/>
              </a:rPr>
              <a:t>a</a:t>
            </a:r>
            <a:r>
              <a:rPr sz="2400" spc="29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55" dirty="0">
                <a:solidFill>
                  <a:srgbClr val="444949"/>
                </a:solidFill>
                <a:latin typeface="Gill Sans MT"/>
                <a:cs typeface="Gill Sans MT"/>
              </a:rPr>
              <a:t>URL</a:t>
            </a:r>
            <a:endParaRPr sz="2400">
              <a:latin typeface="Gill Sans MT"/>
              <a:cs typeface="Gill Sans MT"/>
            </a:endParaRPr>
          </a:p>
          <a:p>
            <a:pPr marL="698500" lvl="1" indent="-228600">
              <a:lnSpc>
                <a:spcPts val="2795"/>
              </a:lnSpc>
              <a:buFont typeface="Arial"/>
              <a:buChar char="•"/>
              <a:tabLst>
                <a:tab pos="698500" algn="l"/>
              </a:tabLst>
            </a:pPr>
            <a:r>
              <a:rPr sz="2400" spc="-15" dirty="0">
                <a:solidFill>
                  <a:srgbClr val="444949"/>
                </a:solidFill>
                <a:latin typeface="Gill Sans MT"/>
                <a:cs typeface="Gill Sans MT"/>
              </a:rPr>
              <a:t>ASG </a:t>
            </a:r>
            <a:r>
              <a:rPr sz="2400" dirty="0">
                <a:solidFill>
                  <a:srgbClr val="444949"/>
                </a:solidFill>
                <a:latin typeface="Gill Sans MT"/>
                <a:cs typeface="Gill Sans MT"/>
              </a:rPr>
              <a:t>/ </a:t>
            </a:r>
            <a:r>
              <a:rPr sz="2400" spc="-55" dirty="0">
                <a:solidFill>
                  <a:srgbClr val="444949"/>
                </a:solidFill>
                <a:latin typeface="Gill Sans MT"/>
                <a:cs typeface="Gill Sans MT"/>
              </a:rPr>
              <a:t>ELB are </a:t>
            </a:r>
            <a:r>
              <a:rPr sz="2400" spc="-30" dirty="0">
                <a:solidFill>
                  <a:srgbClr val="444949"/>
                </a:solidFill>
                <a:latin typeface="Gill Sans MT"/>
                <a:cs typeface="Gill Sans MT"/>
              </a:rPr>
              <a:t>automated </a:t>
            </a:r>
            <a:r>
              <a:rPr sz="2400" spc="-15" dirty="0">
                <a:solidFill>
                  <a:srgbClr val="444949"/>
                </a:solidFill>
                <a:latin typeface="Gill Sans MT"/>
                <a:cs typeface="Gill Sans MT"/>
              </a:rPr>
              <a:t>and </a:t>
            </a:r>
            <a:r>
              <a:rPr sz="2400" spc="-35" dirty="0">
                <a:solidFill>
                  <a:srgbClr val="444949"/>
                </a:solidFill>
                <a:latin typeface="Gill Sans MT"/>
                <a:cs typeface="Gill Sans MT"/>
              </a:rPr>
              <a:t>we </a:t>
            </a:r>
            <a:r>
              <a:rPr sz="2400" spc="-50" dirty="0">
                <a:solidFill>
                  <a:srgbClr val="444949"/>
                </a:solidFill>
                <a:latin typeface="Gill Sans MT"/>
                <a:cs typeface="Gill Sans MT"/>
              </a:rPr>
              <a:t>don’t </a:t>
            </a:r>
            <a:r>
              <a:rPr sz="2400" spc="-45" dirty="0">
                <a:solidFill>
                  <a:srgbClr val="444949"/>
                </a:solidFill>
                <a:latin typeface="Gill Sans MT"/>
                <a:cs typeface="Gill Sans MT"/>
              </a:rPr>
              <a:t>have </a:t>
            </a:r>
            <a:r>
              <a:rPr sz="2400" spc="-50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2400" spc="-40" dirty="0">
                <a:solidFill>
                  <a:srgbClr val="444949"/>
                </a:solidFill>
                <a:latin typeface="Gill Sans MT"/>
                <a:cs typeface="Gill Sans MT"/>
              </a:rPr>
              <a:t>program against</a:t>
            </a:r>
            <a:r>
              <a:rPr sz="2400" spc="34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30" dirty="0">
                <a:solidFill>
                  <a:srgbClr val="444949"/>
                </a:solidFill>
                <a:latin typeface="Gill Sans MT"/>
                <a:cs typeface="Gill Sans MT"/>
              </a:rPr>
              <a:t>them</a:t>
            </a:r>
            <a:endParaRPr sz="2400">
              <a:latin typeface="Gill Sans MT"/>
              <a:cs typeface="Gill Sans MT"/>
            </a:endParaRPr>
          </a:p>
          <a:p>
            <a:pPr marL="698500" lvl="1" indent="-228600">
              <a:lnSpc>
                <a:spcPts val="2845"/>
              </a:lnSpc>
              <a:buFont typeface="Arial"/>
              <a:buChar char="•"/>
              <a:tabLst>
                <a:tab pos="698500" algn="l"/>
              </a:tabLst>
            </a:pPr>
            <a:r>
              <a:rPr sz="2400" spc="-35" dirty="0">
                <a:solidFill>
                  <a:srgbClr val="444949"/>
                </a:solidFill>
                <a:latin typeface="Gill Sans MT"/>
                <a:cs typeface="Gill Sans MT"/>
              </a:rPr>
              <a:t>Route53 was setup</a:t>
            </a:r>
            <a:r>
              <a:rPr sz="2400" spc="5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30" dirty="0">
                <a:solidFill>
                  <a:srgbClr val="444949"/>
                </a:solidFill>
                <a:latin typeface="Gill Sans MT"/>
                <a:cs typeface="Gill Sans MT"/>
              </a:rPr>
              <a:t>manual</a:t>
            </a:r>
            <a:endParaRPr sz="2400">
              <a:latin typeface="Gill Sans MT"/>
              <a:cs typeface="Gill Sans MT"/>
            </a:endParaRPr>
          </a:p>
          <a:p>
            <a:pPr lvl="1">
              <a:lnSpc>
                <a:spcPct val="100000"/>
              </a:lnSpc>
              <a:spcBef>
                <a:spcPts val="20"/>
              </a:spcBef>
              <a:buClr>
                <a:srgbClr val="444949"/>
              </a:buClr>
              <a:buFont typeface="Arial"/>
              <a:buChar char="•"/>
            </a:pPr>
            <a:endParaRPr sz="2700">
              <a:latin typeface="Times New Roman"/>
              <a:cs typeface="Times New Roman"/>
            </a:endParaRPr>
          </a:p>
          <a:p>
            <a:pPr marL="241300" indent="-228600">
              <a:lnSpc>
                <a:spcPts val="3329"/>
              </a:lnSpc>
              <a:spcBef>
                <a:spcPts val="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35" dirty="0">
                <a:solidFill>
                  <a:srgbClr val="444949"/>
                </a:solidFill>
                <a:latin typeface="Gill Sans MT"/>
                <a:cs typeface="Gill Sans MT"/>
              </a:rPr>
              <a:t>Developing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against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AWS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has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two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 components:</a:t>
            </a:r>
            <a:endParaRPr sz="2800">
              <a:latin typeface="Gill Sans MT"/>
              <a:cs typeface="Gill Sans MT"/>
            </a:endParaRPr>
          </a:p>
          <a:p>
            <a:pPr marL="698500" lvl="1" indent="-228600">
              <a:lnSpc>
                <a:spcPts val="2805"/>
              </a:lnSpc>
              <a:buFont typeface="Arial"/>
              <a:buChar char="•"/>
              <a:tabLst>
                <a:tab pos="698500" algn="l"/>
              </a:tabLst>
            </a:pPr>
            <a:r>
              <a:rPr sz="2400" spc="-40" dirty="0">
                <a:solidFill>
                  <a:srgbClr val="444949"/>
                </a:solidFill>
                <a:latin typeface="Gill Sans MT"/>
                <a:cs typeface="Gill Sans MT"/>
              </a:rPr>
              <a:t>How </a:t>
            </a:r>
            <a:r>
              <a:rPr sz="2400" spc="-50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2400" spc="-45" dirty="0">
                <a:solidFill>
                  <a:srgbClr val="444949"/>
                </a:solidFill>
                <a:latin typeface="Gill Sans MT"/>
                <a:cs typeface="Gill Sans MT"/>
              </a:rPr>
              <a:t>perform </a:t>
            </a:r>
            <a:r>
              <a:rPr sz="2400" spc="-55" dirty="0">
                <a:solidFill>
                  <a:srgbClr val="444949"/>
                </a:solidFill>
                <a:latin typeface="Gill Sans MT"/>
                <a:cs typeface="Gill Sans MT"/>
              </a:rPr>
              <a:t>interactions with </a:t>
            </a:r>
            <a:r>
              <a:rPr sz="2400" spc="-45" dirty="0">
                <a:solidFill>
                  <a:srgbClr val="444949"/>
                </a:solidFill>
                <a:latin typeface="Gill Sans MT"/>
                <a:cs typeface="Gill Sans MT"/>
              </a:rPr>
              <a:t>AWS </a:t>
            </a:r>
            <a:r>
              <a:rPr sz="2400" spc="-50" dirty="0">
                <a:solidFill>
                  <a:srgbClr val="444949"/>
                </a:solidFill>
                <a:latin typeface="Gill Sans MT"/>
                <a:cs typeface="Gill Sans MT"/>
              </a:rPr>
              <a:t>without </a:t>
            </a:r>
            <a:r>
              <a:rPr sz="2400" spc="-45" dirty="0">
                <a:solidFill>
                  <a:srgbClr val="444949"/>
                </a:solidFill>
                <a:latin typeface="Gill Sans MT"/>
                <a:cs typeface="Gill Sans MT"/>
              </a:rPr>
              <a:t>using </a:t>
            </a:r>
            <a:r>
              <a:rPr sz="2400" spc="-40" dirty="0">
                <a:solidFill>
                  <a:srgbClr val="444949"/>
                </a:solidFill>
                <a:latin typeface="Gill Sans MT"/>
                <a:cs typeface="Gill Sans MT"/>
              </a:rPr>
              <a:t>the Online</a:t>
            </a:r>
            <a:r>
              <a:rPr sz="2400" spc="23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60" dirty="0">
                <a:solidFill>
                  <a:srgbClr val="444949"/>
                </a:solidFill>
                <a:latin typeface="Gill Sans MT"/>
                <a:cs typeface="Gill Sans MT"/>
              </a:rPr>
              <a:t>Console?</a:t>
            </a:r>
            <a:endParaRPr sz="2400">
              <a:latin typeface="Gill Sans MT"/>
              <a:cs typeface="Gill Sans MT"/>
            </a:endParaRPr>
          </a:p>
          <a:p>
            <a:pPr marL="698500" lvl="1" indent="-228600">
              <a:lnSpc>
                <a:spcPts val="2830"/>
              </a:lnSpc>
              <a:buFont typeface="Arial"/>
              <a:buChar char="•"/>
              <a:tabLst>
                <a:tab pos="698500" algn="l"/>
              </a:tabLst>
            </a:pPr>
            <a:r>
              <a:rPr sz="2400" spc="-40" dirty="0">
                <a:solidFill>
                  <a:srgbClr val="444949"/>
                </a:solidFill>
                <a:latin typeface="Gill Sans MT"/>
                <a:cs typeface="Gill Sans MT"/>
              </a:rPr>
              <a:t>How </a:t>
            </a:r>
            <a:r>
              <a:rPr sz="2400" spc="-50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2400" spc="-55" dirty="0">
                <a:solidFill>
                  <a:srgbClr val="444949"/>
                </a:solidFill>
                <a:latin typeface="Gill Sans MT"/>
                <a:cs typeface="Gill Sans MT"/>
              </a:rPr>
              <a:t>interact with </a:t>
            </a:r>
            <a:r>
              <a:rPr sz="2400" spc="-45" dirty="0">
                <a:solidFill>
                  <a:srgbClr val="444949"/>
                </a:solidFill>
                <a:latin typeface="Gill Sans MT"/>
                <a:cs typeface="Gill Sans MT"/>
              </a:rPr>
              <a:t>AWS </a:t>
            </a:r>
            <a:r>
              <a:rPr sz="2400" spc="-40" dirty="0">
                <a:solidFill>
                  <a:srgbClr val="444949"/>
                </a:solidFill>
                <a:latin typeface="Gill Sans MT"/>
                <a:cs typeface="Gill Sans MT"/>
              </a:rPr>
              <a:t>Proprietary </a:t>
            </a:r>
            <a:r>
              <a:rPr sz="2400" spc="-50" dirty="0">
                <a:solidFill>
                  <a:srgbClr val="444949"/>
                </a:solidFill>
                <a:latin typeface="Gill Sans MT"/>
                <a:cs typeface="Gill Sans MT"/>
              </a:rPr>
              <a:t>services? </a:t>
            </a:r>
            <a:r>
              <a:rPr sz="2400" spc="-15" dirty="0">
                <a:solidFill>
                  <a:srgbClr val="444949"/>
                </a:solidFill>
                <a:latin typeface="Gill Sans MT"/>
                <a:cs typeface="Gill Sans MT"/>
              </a:rPr>
              <a:t>(S3, </a:t>
            </a:r>
            <a:r>
              <a:rPr sz="2400" spc="-35" dirty="0">
                <a:solidFill>
                  <a:srgbClr val="444949"/>
                </a:solidFill>
                <a:latin typeface="Gill Sans MT"/>
                <a:cs typeface="Gill Sans MT"/>
              </a:rPr>
              <a:t>DynamoDB,</a:t>
            </a:r>
            <a:r>
              <a:rPr sz="2400" spc="-23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25" dirty="0">
                <a:solidFill>
                  <a:srgbClr val="444949"/>
                </a:solidFill>
                <a:latin typeface="Gill Sans MT"/>
                <a:cs typeface="Gill Sans MT"/>
              </a:rPr>
              <a:t>etc…)</a:t>
            </a:r>
            <a:endParaRPr sz="2400"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19432790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374395"/>
            <a:ext cx="7045959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105" dirty="0"/>
              <a:t>Introduction </a:t>
            </a:r>
            <a:r>
              <a:rPr spc="-100" dirty="0"/>
              <a:t>to </a:t>
            </a:r>
            <a:r>
              <a:rPr spc="-85" dirty="0"/>
              <a:t>Security</a:t>
            </a:r>
            <a:r>
              <a:rPr spc="210" dirty="0"/>
              <a:t> </a:t>
            </a:r>
            <a:r>
              <a:rPr spc="-95" dirty="0"/>
              <a:t>Groups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16939" y="1338783"/>
            <a:ext cx="9812020" cy="1043940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4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Security </a:t>
            </a:r>
            <a:r>
              <a:rPr sz="2800" spc="-65" dirty="0">
                <a:solidFill>
                  <a:srgbClr val="444949"/>
                </a:solidFill>
                <a:latin typeface="Gill Sans MT"/>
                <a:cs typeface="Gill Sans MT"/>
              </a:rPr>
              <a:t>Groups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are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the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fundamental </a:t>
            </a:r>
            <a:r>
              <a:rPr sz="2800" spc="-35" dirty="0">
                <a:solidFill>
                  <a:srgbClr val="444949"/>
                </a:solidFill>
                <a:latin typeface="Gill Sans MT"/>
                <a:cs typeface="Gill Sans MT"/>
              </a:rPr>
              <a:t>of </a:t>
            </a:r>
            <a:r>
              <a:rPr sz="2800" spc="-65" dirty="0">
                <a:solidFill>
                  <a:srgbClr val="444949"/>
                </a:solidFill>
                <a:latin typeface="Gill Sans MT"/>
                <a:cs typeface="Gill Sans MT"/>
              </a:rPr>
              <a:t>network </a:t>
            </a:r>
            <a:r>
              <a:rPr sz="2800" spc="-70" dirty="0">
                <a:solidFill>
                  <a:srgbClr val="444949"/>
                </a:solidFill>
                <a:latin typeface="Gill Sans MT"/>
                <a:cs typeface="Gill Sans MT"/>
              </a:rPr>
              <a:t>security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in</a:t>
            </a:r>
            <a:r>
              <a:rPr sz="2800" spc="24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AWS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5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They </a:t>
            </a:r>
            <a:r>
              <a:rPr sz="2800" spc="-75" dirty="0">
                <a:solidFill>
                  <a:srgbClr val="444949"/>
                </a:solidFill>
                <a:latin typeface="Gill Sans MT"/>
                <a:cs typeface="Gill Sans MT"/>
              </a:rPr>
              <a:t>control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how </a:t>
            </a:r>
            <a:r>
              <a:rPr sz="2800" spc="-65" dirty="0">
                <a:solidFill>
                  <a:srgbClr val="444949"/>
                </a:solidFill>
                <a:latin typeface="Gill Sans MT"/>
                <a:cs typeface="Gill Sans MT"/>
              </a:rPr>
              <a:t>traffic </a:t>
            </a:r>
            <a:r>
              <a:rPr sz="2800" spc="-90" dirty="0">
                <a:solidFill>
                  <a:srgbClr val="444949"/>
                </a:solidFill>
                <a:latin typeface="Gill Sans MT"/>
                <a:cs typeface="Gill Sans MT"/>
              </a:rPr>
              <a:t>is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allowed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into </a:t>
            </a:r>
            <a:r>
              <a:rPr sz="2800" spc="-105" dirty="0">
                <a:solidFill>
                  <a:srgbClr val="444949"/>
                </a:solidFill>
                <a:latin typeface="Gill Sans MT"/>
                <a:cs typeface="Gill Sans MT"/>
              </a:rPr>
              <a:t>or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out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of </a:t>
            </a:r>
            <a:r>
              <a:rPr sz="2800" spc="-80" dirty="0">
                <a:solidFill>
                  <a:srgbClr val="444949"/>
                </a:solidFill>
                <a:latin typeface="Gill Sans MT"/>
                <a:cs typeface="Gill Sans MT"/>
              </a:rPr>
              <a:t>our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EC2</a:t>
            </a:r>
            <a:r>
              <a:rPr sz="2800" spc="63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Machines.</a:t>
            </a:r>
            <a:endParaRPr sz="2800">
              <a:latin typeface="Gill Sans MT"/>
              <a:cs typeface="Gill Sans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16939" y="3974084"/>
            <a:ext cx="9613900" cy="1733550"/>
          </a:xfrm>
          <a:prstGeom prst="rect">
            <a:avLst/>
          </a:prstGeom>
        </p:spPr>
        <p:txBody>
          <a:bodyPr vert="horz" wrap="square" lIns="0" tIns="62230" rIns="0" bIns="0" rtlCol="0">
            <a:spAutoFit/>
          </a:bodyPr>
          <a:lstStyle/>
          <a:p>
            <a:pPr marL="241300" marR="5080" indent="-228600">
              <a:lnSpc>
                <a:spcPts val="3020"/>
              </a:lnSpc>
              <a:spcBef>
                <a:spcPts val="49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05" dirty="0">
                <a:solidFill>
                  <a:srgbClr val="444949"/>
                </a:solidFill>
                <a:latin typeface="Gill Sans MT"/>
                <a:cs typeface="Gill Sans MT"/>
              </a:rPr>
              <a:t>It </a:t>
            </a:r>
            <a:r>
              <a:rPr sz="2800" spc="-90" dirty="0">
                <a:solidFill>
                  <a:srgbClr val="444949"/>
                </a:solidFill>
                <a:latin typeface="Gill Sans MT"/>
                <a:cs typeface="Gill Sans MT"/>
              </a:rPr>
              <a:t>is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the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most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fundamental </a:t>
            </a:r>
            <a:r>
              <a:rPr sz="2800" spc="-105" dirty="0">
                <a:solidFill>
                  <a:srgbClr val="444949"/>
                </a:solidFill>
                <a:latin typeface="Gill Sans MT"/>
                <a:cs typeface="Gill Sans MT"/>
              </a:rPr>
              <a:t>skill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learn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2800" spc="-65" dirty="0">
                <a:solidFill>
                  <a:srgbClr val="444949"/>
                </a:solidFill>
                <a:latin typeface="Gill Sans MT"/>
                <a:cs typeface="Gill Sans MT"/>
              </a:rPr>
              <a:t>troubleshoot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networking  </a:t>
            </a:r>
            <a:r>
              <a:rPr sz="2800" spc="-70" dirty="0">
                <a:solidFill>
                  <a:srgbClr val="444949"/>
                </a:solidFill>
                <a:latin typeface="Gill Sans MT"/>
                <a:cs typeface="Gill Sans MT"/>
              </a:rPr>
              <a:t>issues</a:t>
            </a:r>
            <a:endParaRPr sz="2800">
              <a:latin typeface="Gill Sans MT"/>
              <a:cs typeface="Gill Sans MT"/>
            </a:endParaRPr>
          </a:p>
          <a:p>
            <a:pPr marL="241300" marR="348615" indent="-228600">
              <a:lnSpc>
                <a:spcPts val="3020"/>
              </a:lnSpc>
              <a:spcBef>
                <a:spcPts val="101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70" dirty="0">
                <a:solidFill>
                  <a:srgbClr val="444949"/>
                </a:solidFill>
                <a:latin typeface="Gill Sans MT"/>
                <a:cs typeface="Gill Sans MT"/>
              </a:rPr>
              <a:t>In </a:t>
            </a:r>
            <a:r>
              <a:rPr sz="2800" spc="-75" dirty="0">
                <a:solidFill>
                  <a:srgbClr val="444949"/>
                </a:solidFill>
                <a:latin typeface="Gill Sans MT"/>
                <a:cs typeface="Gill Sans MT"/>
              </a:rPr>
              <a:t>this </a:t>
            </a:r>
            <a:r>
              <a:rPr sz="2800" spc="-65" dirty="0">
                <a:solidFill>
                  <a:srgbClr val="444949"/>
                </a:solidFill>
                <a:latin typeface="Gill Sans MT"/>
                <a:cs typeface="Gill Sans MT"/>
              </a:rPr>
              <a:t>lecture, </a:t>
            </a:r>
            <a:r>
              <a:rPr sz="2800" spc="-75" dirty="0">
                <a:solidFill>
                  <a:srgbClr val="444949"/>
                </a:solidFill>
                <a:latin typeface="Gill Sans MT"/>
                <a:cs typeface="Gill Sans MT"/>
              </a:rPr>
              <a:t>we’ll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learn how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use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them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2800" spc="-95" dirty="0">
                <a:solidFill>
                  <a:srgbClr val="70AD47"/>
                </a:solidFill>
                <a:latin typeface="Gill Sans MT"/>
                <a:cs typeface="Gill Sans MT"/>
              </a:rPr>
              <a:t>allow</a:t>
            </a:r>
            <a:r>
              <a:rPr sz="2800" spc="-95" dirty="0">
                <a:solidFill>
                  <a:srgbClr val="444949"/>
                </a:solidFill>
                <a:latin typeface="Gill Sans MT"/>
                <a:cs typeface="Gill Sans MT"/>
              </a:rPr>
              <a:t>, </a:t>
            </a:r>
            <a:r>
              <a:rPr sz="2800" spc="-30" dirty="0">
                <a:solidFill>
                  <a:srgbClr val="5091D0"/>
                </a:solidFill>
                <a:latin typeface="Gill Sans MT"/>
                <a:cs typeface="Gill Sans MT"/>
              </a:rPr>
              <a:t>inbound </a:t>
            </a:r>
            <a:r>
              <a:rPr sz="2800" spc="-10" dirty="0">
                <a:solidFill>
                  <a:srgbClr val="444949"/>
                </a:solidFill>
                <a:latin typeface="Gill Sans MT"/>
                <a:cs typeface="Gill Sans MT"/>
              </a:rPr>
              <a:t>and </a:t>
            </a:r>
            <a:r>
              <a:rPr sz="2800" spc="-10" dirty="0">
                <a:solidFill>
                  <a:srgbClr val="5091D0"/>
                </a:solidFill>
                <a:latin typeface="Gill Sans MT"/>
                <a:cs typeface="Gill Sans MT"/>
              </a:rPr>
              <a:t> </a:t>
            </a:r>
            <a:r>
              <a:rPr sz="2800" spc="-30" dirty="0">
                <a:solidFill>
                  <a:srgbClr val="5091D0"/>
                </a:solidFill>
                <a:latin typeface="Gill Sans MT"/>
                <a:cs typeface="Gill Sans MT"/>
              </a:rPr>
              <a:t>outbound</a:t>
            </a:r>
            <a:r>
              <a:rPr sz="2800" spc="-15" dirty="0">
                <a:solidFill>
                  <a:srgbClr val="5091D0"/>
                </a:solidFill>
                <a:latin typeface="Gill Sans MT"/>
                <a:cs typeface="Gill Sans MT"/>
              </a:rPr>
              <a:t>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ports</a:t>
            </a:r>
            <a:endParaRPr sz="2800">
              <a:latin typeface="Gill Sans MT"/>
              <a:cs typeface="Gill Sans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469155" y="2949672"/>
            <a:ext cx="2531745" cy="782320"/>
          </a:xfrm>
          <a:prstGeom prst="rect">
            <a:avLst/>
          </a:prstGeom>
          <a:solidFill>
            <a:srgbClr val="F69802"/>
          </a:solidFill>
          <a:ln w="12700">
            <a:solidFill>
              <a:srgbClr val="B56E01"/>
            </a:solidFill>
          </a:ln>
        </p:spPr>
        <p:txBody>
          <a:bodyPr vert="horz" wrap="square" lIns="0" tIns="238125" rIns="0" bIns="0" rtlCol="0">
            <a:spAutoFit/>
          </a:bodyPr>
          <a:lstStyle/>
          <a:p>
            <a:pPr marL="661035">
              <a:lnSpc>
                <a:spcPct val="100000"/>
              </a:lnSpc>
              <a:spcBef>
                <a:spcPts val="1875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EC2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 Machine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686196" y="3124470"/>
            <a:ext cx="2783205" cy="76200"/>
          </a:xfrm>
          <a:custGeom>
            <a:avLst/>
            <a:gdLst/>
            <a:ahLst/>
            <a:cxnLst/>
            <a:rect l="l" t="t" r="r" b="b"/>
            <a:pathLst>
              <a:path w="2783204" h="76200">
                <a:moveTo>
                  <a:pt x="2706758" y="41274"/>
                </a:moveTo>
                <a:lnTo>
                  <a:pt x="2706758" y="76200"/>
                </a:lnTo>
                <a:lnTo>
                  <a:pt x="2776608" y="41275"/>
                </a:lnTo>
                <a:lnTo>
                  <a:pt x="2706758" y="41274"/>
                </a:lnTo>
                <a:close/>
              </a:path>
              <a:path w="2783204" h="76200">
                <a:moveTo>
                  <a:pt x="2706758" y="34924"/>
                </a:moveTo>
                <a:lnTo>
                  <a:pt x="2706758" y="41274"/>
                </a:lnTo>
                <a:lnTo>
                  <a:pt x="2719458" y="41275"/>
                </a:lnTo>
                <a:lnTo>
                  <a:pt x="2719458" y="34925"/>
                </a:lnTo>
                <a:lnTo>
                  <a:pt x="2706758" y="34924"/>
                </a:lnTo>
                <a:close/>
              </a:path>
              <a:path w="2783204" h="76200">
                <a:moveTo>
                  <a:pt x="2706758" y="0"/>
                </a:moveTo>
                <a:lnTo>
                  <a:pt x="2706758" y="34924"/>
                </a:lnTo>
                <a:lnTo>
                  <a:pt x="2719458" y="34925"/>
                </a:lnTo>
                <a:lnTo>
                  <a:pt x="2719458" y="41275"/>
                </a:lnTo>
                <a:lnTo>
                  <a:pt x="2776611" y="41273"/>
                </a:lnTo>
                <a:lnTo>
                  <a:pt x="2782958" y="38100"/>
                </a:lnTo>
                <a:lnTo>
                  <a:pt x="2706758" y="0"/>
                </a:lnTo>
                <a:close/>
              </a:path>
              <a:path w="2783204" h="76200">
                <a:moveTo>
                  <a:pt x="0" y="34923"/>
                </a:moveTo>
                <a:lnTo>
                  <a:pt x="0" y="41273"/>
                </a:lnTo>
                <a:lnTo>
                  <a:pt x="2706758" y="41274"/>
                </a:lnTo>
                <a:lnTo>
                  <a:pt x="2706758" y="34924"/>
                </a:lnTo>
                <a:lnTo>
                  <a:pt x="0" y="34923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686197" y="3503542"/>
            <a:ext cx="2783205" cy="76200"/>
          </a:xfrm>
          <a:custGeom>
            <a:avLst/>
            <a:gdLst/>
            <a:ahLst/>
            <a:cxnLst/>
            <a:rect l="l" t="t" r="r" b="b"/>
            <a:pathLst>
              <a:path w="2783204" h="76200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41275"/>
                </a:lnTo>
                <a:lnTo>
                  <a:pt x="63500" y="41275"/>
                </a:lnTo>
                <a:lnTo>
                  <a:pt x="63500" y="34925"/>
                </a:lnTo>
                <a:lnTo>
                  <a:pt x="76200" y="34925"/>
                </a:lnTo>
                <a:lnTo>
                  <a:pt x="76200" y="0"/>
                </a:lnTo>
                <a:close/>
              </a:path>
              <a:path w="2783204" h="76200">
                <a:moveTo>
                  <a:pt x="76200" y="34925"/>
                </a:moveTo>
                <a:lnTo>
                  <a:pt x="63500" y="34925"/>
                </a:lnTo>
                <a:lnTo>
                  <a:pt x="63500" y="41275"/>
                </a:lnTo>
                <a:lnTo>
                  <a:pt x="76200" y="41275"/>
                </a:lnTo>
                <a:lnTo>
                  <a:pt x="76200" y="34925"/>
                </a:lnTo>
                <a:close/>
              </a:path>
              <a:path w="2783204" h="76200">
                <a:moveTo>
                  <a:pt x="2782957" y="34925"/>
                </a:moveTo>
                <a:lnTo>
                  <a:pt x="76200" y="34925"/>
                </a:lnTo>
                <a:lnTo>
                  <a:pt x="76200" y="41275"/>
                </a:lnTo>
                <a:lnTo>
                  <a:pt x="2782957" y="41275"/>
                </a:lnTo>
                <a:lnTo>
                  <a:pt x="2782957" y="34925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3648631" y="2703067"/>
            <a:ext cx="1574800" cy="787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8900"/>
              </a:lnSpc>
              <a:spcBef>
                <a:spcPts val="100"/>
              </a:spcBef>
            </a:pP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Inbound </a:t>
            </a:r>
            <a:r>
              <a:rPr sz="1800" spc="-15" dirty="0">
                <a:solidFill>
                  <a:srgbClr val="444949"/>
                </a:solidFill>
                <a:latin typeface="Calibri"/>
                <a:cs typeface="Calibri"/>
              </a:rPr>
              <a:t>traffic  </a:t>
            </a: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Outbound</a:t>
            </a:r>
            <a:r>
              <a:rPr sz="1800" spc="-3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444949"/>
                </a:solidFill>
                <a:latin typeface="Calibri"/>
                <a:cs typeface="Calibri"/>
              </a:rPr>
              <a:t>traffic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41892" y="6471592"/>
            <a:ext cx="1276985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365907" y="2668064"/>
            <a:ext cx="666115" cy="1345565"/>
          </a:xfrm>
          <a:prstGeom prst="rect">
            <a:avLst/>
          </a:prstGeom>
          <a:solidFill>
            <a:srgbClr val="5091D0"/>
          </a:solidFill>
          <a:ln w="12700">
            <a:solidFill>
              <a:srgbClr val="386998"/>
            </a:solidFill>
          </a:ln>
        </p:spPr>
        <p:txBody>
          <a:bodyPr vert="vert270" wrap="square" lIns="0" tIns="43180" rIns="0" bIns="0" rtlCol="0">
            <a:spAutoFit/>
          </a:bodyPr>
          <a:lstStyle/>
          <a:p>
            <a:pPr marL="382905" marR="291465" indent="-85725">
              <a:lnSpc>
                <a:spcPct val="100000"/>
              </a:lnSpc>
              <a:spcBef>
                <a:spcPts val="340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ec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rit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y 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Group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308261" y="3105404"/>
            <a:ext cx="992505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800" b="1" spc="-5" dirty="0">
                <a:solidFill>
                  <a:srgbClr val="444949"/>
                </a:solidFill>
                <a:latin typeface="Calibri"/>
                <a:cs typeface="Calibri"/>
              </a:rPr>
              <a:t>WWW</a:t>
            </a:r>
            <a:endParaRPr sz="28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22649320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41892" y="6471592"/>
            <a:ext cx="1276985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374395"/>
            <a:ext cx="4485640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65" dirty="0"/>
              <a:t>Section</a:t>
            </a:r>
            <a:r>
              <a:rPr spc="-15" dirty="0"/>
              <a:t> </a:t>
            </a:r>
            <a:r>
              <a:rPr spc="-105" dirty="0"/>
              <a:t>Introduction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16939" y="1380236"/>
            <a:ext cx="9711690" cy="4225925"/>
          </a:xfrm>
          <a:prstGeom prst="rect">
            <a:avLst/>
          </a:prstGeom>
        </p:spPr>
        <p:txBody>
          <a:bodyPr vert="horz" wrap="square" lIns="0" tIns="95885" rIns="0" bIns="0" rtlCol="0">
            <a:spAutoFit/>
          </a:bodyPr>
          <a:lstStyle/>
          <a:p>
            <a:pPr marL="241300" marR="5080" indent="-228600">
              <a:lnSpc>
                <a:spcPts val="2690"/>
              </a:lnSpc>
              <a:spcBef>
                <a:spcPts val="75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35" dirty="0">
                <a:solidFill>
                  <a:srgbClr val="444949"/>
                </a:solidFill>
                <a:latin typeface="Gill Sans MT"/>
                <a:cs typeface="Gill Sans MT"/>
              </a:rPr>
              <a:t>Developing </a:t>
            </a:r>
            <a:r>
              <a:rPr sz="2800" spc="-10" dirty="0">
                <a:solidFill>
                  <a:srgbClr val="444949"/>
                </a:solidFill>
                <a:latin typeface="Gill Sans MT"/>
                <a:cs typeface="Gill Sans MT"/>
              </a:rPr>
              <a:t>and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performing AWS </a:t>
            </a:r>
            <a:r>
              <a:rPr sz="2800" spc="-80" dirty="0">
                <a:solidFill>
                  <a:srgbClr val="444949"/>
                </a:solidFill>
                <a:latin typeface="Gill Sans MT"/>
                <a:cs typeface="Gill Sans MT"/>
              </a:rPr>
              <a:t>tasks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against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AWS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can </a:t>
            </a:r>
            <a:r>
              <a:rPr sz="2800" spc="10" dirty="0">
                <a:solidFill>
                  <a:srgbClr val="444949"/>
                </a:solidFill>
                <a:latin typeface="Gill Sans MT"/>
                <a:cs typeface="Gill Sans MT"/>
              </a:rPr>
              <a:t>be </a:t>
            </a:r>
            <a:r>
              <a:rPr sz="2800" spc="-20" dirty="0">
                <a:solidFill>
                  <a:srgbClr val="444949"/>
                </a:solidFill>
                <a:latin typeface="Gill Sans MT"/>
                <a:cs typeface="Gill Sans MT"/>
              </a:rPr>
              <a:t>done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in 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several</a:t>
            </a:r>
            <a:r>
              <a:rPr sz="2800" spc="-1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ways</a:t>
            </a:r>
            <a:endParaRPr sz="2800">
              <a:latin typeface="Gill Sans MT"/>
              <a:cs typeface="Gill Sans MT"/>
            </a:endParaRPr>
          </a:p>
          <a:p>
            <a:pPr marL="698500" lvl="1" indent="-228600">
              <a:lnSpc>
                <a:spcPts val="2810"/>
              </a:lnSpc>
              <a:buFont typeface="Arial"/>
              <a:buChar char="•"/>
              <a:tabLst>
                <a:tab pos="698500" algn="l"/>
              </a:tabLst>
            </a:pPr>
            <a:r>
              <a:rPr sz="2400" spc="-45" dirty="0">
                <a:solidFill>
                  <a:srgbClr val="444949"/>
                </a:solidFill>
                <a:latin typeface="Gill Sans MT"/>
                <a:cs typeface="Gill Sans MT"/>
              </a:rPr>
              <a:t>Using </a:t>
            </a:r>
            <a:r>
              <a:rPr sz="2400" spc="-35" dirty="0">
                <a:solidFill>
                  <a:srgbClr val="444949"/>
                </a:solidFill>
                <a:latin typeface="Gill Sans MT"/>
                <a:cs typeface="Gill Sans MT"/>
              </a:rPr>
              <a:t>the </a:t>
            </a:r>
            <a:r>
              <a:rPr sz="2400" spc="-45" dirty="0">
                <a:solidFill>
                  <a:srgbClr val="444949"/>
                </a:solidFill>
                <a:latin typeface="Gill Sans MT"/>
                <a:cs typeface="Gill Sans MT"/>
              </a:rPr>
              <a:t>AWS </a:t>
            </a:r>
            <a:r>
              <a:rPr sz="2400" spc="-80" dirty="0">
                <a:solidFill>
                  <a:srgbClr val="444949"/>
                </a:solidFill>
                <a:latin typeface="Gill Sans MT"/>
                <a:cs typeface="Gill Sans MT"/>
              </a:rPr>
              <a:t>CLI </a:t>
            </a:r>
            <a:r>
              <a:rPr sz="2400" spc="-30" dirty="0">
                <a:solidFill>
                  <a:srgbClr val="444949"/>
                </a:solidFill>
                <a:latin typeface="Gill Sans MT"/>
                <a:cs typeface="Gill Sans MT"/>
              </a:rPr>
              <a:t>on </a:t>
            </a:r>
            <a:r>
              <a:rPr sz="2400" spc="-70" dirty="0">
                <a:solidFill>
                  <a:srgbClr val="444949"/>
                </a:solidFill>
                <a:latin typeface="Gill Sans MT"/>
                <a:cs typeface="Gill Sans MT"/>
              </a:rPr>
              <a:t>our </a:t>
            </a:r>
            <a:r>
              <a:rPr sz="2400" spc="-50" dirty="0">
                <a:solidFill>
                  <a:srgbClr val="444949"/>
                </a:solidFill>
                <a:latin typeface="Gill Sans MT"/>
                <a:cs typeface="Gill Sans MT"/>
              </a:rPr>
              <a:t>local</a:t>
            </a:r>
            <a:r>
              <a:rPr sz="2400" spc="114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45" dirty="0">
                <a:solidFill>
                  <a:srgbClr val="444949"/>
                </a:solidFill>
                <a:latin typeface="Gill Sans MT"/>
                <a:cs typeface="Gill Sans MT"/>
              </a:rPr>
              <a:t>computer</a:t>
            </a:r>
            <a:endParaRPr sz="2400">
              <a:latin typeface="Gill Sans MT"/>
              <a:cs typeface="Gill Sans MT"/>
            </a:endParaRPr>
          </a:p>
          <a:p>
            <a:pPr marL="698500" lvl="1" indent="-228600">
              <a:lnSpc>
                <a:spcPts val="2810"/>
              </a:lnSpc>
              <a:buFont typeface="Arial"/>
              <a:buChar char="•"/>
              <a:tabLst>
                <a:tab pos="698500" algn="l"/>
              </a:tabLst>
            </a:pPr>
            <a:r>
              <a:rPr sz="2400" spc="-45" dirty="0">
                <a:solidFill>
                  <a:srgbClr val="444949"/>
                </a:solidFill>
                <a:latin typeface="Gill Sans MT"/>
                <a:cs typeface="Gill Sans MT"/>
              </a:rPr>
              <a:t>Using </a:t>
            </a:r>
            <a:r>
              <a:rPr sz="2400" spc="-35" dirty="0">
                <a:solidFill>
                  <a:srgbClr val="444949"/>
                </a:solidFill>
                <a:latin typeface="Gill Sans MT"/>
                <a:cs typeface="Gill Sans MT"/>
              </a:rPr>
              <a:t>the </a:t>
            </a:r>
            <a:r>
              <a:rPr sz="2400" spc="-45" dirty="0">
                <a:solidFill>
                  <a:srgbClr val="444949"/>
                </a:solidFill>
                <a:latin typeface="Gill Sans MT"/>
                <a:cs typeface="Gill Sans MT"/>
              </a:rPr>
              <a:t>AWS </a:t>
            </a:r>
            <a:r>
              <a:rPr sz="2400" spc="-80" dirty="0">
                <a:solidFill>
                  <a:srgbClr val="444949"/>
                </a:solidFill>
                <a:latin typeface="Gill Sans MT"/>
                <a:cs typeface="Gill Sans MT"/>
              </a:rPr>
              <a:t>CLI </a:t>
            </a:r>
            <a:r>
              <a:rPr sz="2400" spc="-30" dirty="0">
                <a:solidFill>
                  <a:srgbClr val="444949"/>
                </a:solidFill>
                <a:latin typeface="Gill Sans MT"/>
                <a:cs typeface="Gill Sans MT"/>
              </a:rPr>
              <a:t>on </a:t>
            </a:r>
            <a:r>
              <a:rPr sz="2400" spc="-70" dirty="0">
                <a:solidFill>
                  <a:srgbClr val="444949"/>
                </a:solidFill>
                <a:latin typeface="Gill Sans MT"/>
                <a:cs typeface="Gill Sans MT"/>
              </a:rPr>
              <a:t>our </a:t>
            </a:r>
            <a:r>
              <a:rPr sz="2400" spc="-35" dirty="0">
                <a:solidFill>
                  <a:srgbClr val="444949"/>
                </a:solidFill>
                <a:latin typeface="Gill Sans MT"/>
                <a:cs typeface="Gill Sans MT"/>
              </a:rPr>
              <a:t>EC2</a:t>
            </a:r>
            <a:r>
              <a:rPr sz="2400" spc="10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35" dirty="0">
                <a:solidFill>
                  <a:srgbClr val="444949"/>
                </a:solidFill>
                <a:latin typeface="Gill Sans MT"/>
                <a:cs typeface="Gill Sans MT"/>
              </a:rPr>
              <a:t>machines</a:t>
            </a:r>
            <a:endParaRPr sz="2400">
              <a:latin typeface="Gill Sans MT"/>
              <a:cs typeface="Gill Sans MT"/>
            </a:endParaRPr>
          </a:p>
          <a:p>
            <a:pPr marL="698500" lvl="1" indent="-228600">
              <a:lnSpc>
                <a:spcPts val="2795"/>
              </a:lnSpc>
              <a:buFont typeface="Arial"/>
              <a:buChar char="•"/>
              <a:tabLst>
                <a:tab pos="698500" algn="l"/>
              </a:tabLst>
            </a:pPr>
            <a:r>
              <a:rPr sz="2400" spc="-45" dirty="0">
                <a:solidFill>
                  <a:srgbClr val="444949"/>
                </a:solidFill>
                <a:latin typeface="Gill Sans MT"/>
                <a:cs typeface="Gill Sans MT"/>
              </a:rPr>
              <a:t>Using </a:t>
            </a:r>
            <a:r>
              <a:rPr sz="2400" spc="-35" dirty="0">
                <a:solidFill>
                  <a:srgbClr val="444949"/>
                </a:solidFill>
                <a:latin typeface="Gill Sans MT"/>
                <a:cs typeface="Gill Sans MT"/>
              </a:rPr>
              <a:t>the </a:t>
            </a:r>
            <a:r>
              <a:rPr sz="2400" spc="-45" dirty="0">
                <a:solidFill>
                  <a:srgbClr val="444949"/>
                </a:solidFill>
                <a:latin typeface="Gill Sans MT"/>
                <a:cs typeface="Gill Sans MT"/>
              </a:rPr>
              <a:t>AWS </a:t>
            </a:r>
            <a:r>
              <a:rPr sz="2400" spc="-105" dirty="0">
                <a:solidFill>
                  <a:srgbClr val="444949"/>
                </a:solidFill>
                <a:latin typeface="Gill Sans MT"/>
                <a:cs typeface="Gill Sans MT"/>
              </a:rPr>
              <a:t>SDK </a:t>
            </a:r>
            <a:r>
              <a:rPr sz="2400" spc="-30" dirty="0">
                <a:solidFill>
                  <a:srgbClr val="444949"/>
                </a:solidFill>
                <a:latin typeface="Gill Sans MT"/>
                <a:cs typeface="Gill Sans MT"/>
              </a:rPr>
              <a:t>on </a:t>
            </a:r>
            <a:r>
              <a:rPr sz="2400" spc="-70" dirty="0">
                <a:solidFill>
                  <a:srgbClr val="444949"/>
                </a:solidFill>
                <a:latin typeface="Gill Sans MT"/>
                <a:cs typeface="Gill Sans MT"/>
              </a:rPr>
              <a:t>our </a:t>
            </a:r>
            <a:r>
              <a:rPr sz="2400" spc="-50" dirty="0">
                <a:solidFill>
                  <a:srgbClr val="444949"/>
                </a:solidFill>
                <a:latin typeface="Gill Sans MT"/>
                <a:cs typeface="Gill Sans MT"/>
              </a:rPr>
              <a:t>local</a:t>
            </a:r>
            <a:r>
              <a:rPr sz="2400" spc="13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45" dirty="0">
                <a:solidFill>
                  <a:srgbClr val="444949"/>
                </a:solidFill>
                <a:latin typeface="Gill Sans MT"/>
                <a:cs typeface="Gill Sans MT"/>
              </a:rPr>
              <a:t>computer</a:t>
            </a:r>
            <a:endParaRPr sz="2400">
              <a:latin typeface="Gill Sans MT"/>
              <a:cs typeface="Gill Sans MT"/>
            </a:endParaRPr>
          </a:p>
          <a:p>
            <a:pPr marL="698500" lvl="1" indent="-228600">
              <a:lnSpc>
                <a:spcPts val="2795"/>
              </a:lnSpc>
              <a:buFont typeface="Arial"/>
              <a:buChar char="•"/>
              <a:tabLst>
                <a:tab pos="698500" algn="l"/>
              </a:tabLst>
            </a:pPr>
            <a:r>
              <a:rPr sz="2400" spc="-45" dirty="0">
                <a:solidFill>
                  <a:srgbClr val="444949"/>
                </a:solidFill>
                <a:latin typeface="Gill Sans MT"/>
                <a:cs typeface="Gill Sans MT"/>
              </a:rPr>
              <a:t>Using </a:t>
            </a:r>
            <a:r>
              <a:rPr sz="2400" spc="-35" dirty="0">
                <a:solidFill>
                  <a:srgbClr val="444949"/>
                </a:solidFill>
                <a:latin typeface="Gill Sans MT"/>
                <a:cs typeface="Gill Sans MT"/>
              </a:rPr>
              <a:t>the </a:t>
            </a:r>
            <a:r>
              <a:rPr sz="2400" spc="-45" dirty="0">
                <a:solidFill>
                  <a:srgbClr val="444949"/>
                </a:solidFill>
                <a:latin typeface="Gill Sans MT"/>
                <a:cs typeface="Gill Sans MT"/>
              </a:rPr>
              <a:t>AWS </a:t>
            </a:r>
            <a:r>
              <a:rPr sz="2400" spc="-105" dirty="0">
                <a:solidFill>
                  <a:srgbClr val="444949"/>
                </a:solidFill>
                <a:latin typeface="Gill Sans MT"/>
                <a:cs typeface="Gill Sans MT"/>
              </a:rPr>
              <a:t>SDK </a:t>
            </a:r>
            <a:r>
              <a:rPr sz="2400" spc="-30" dirty="0">
                <a:solidFill>
                  <a:srgbClr val="444949"/>
                </a:solidFill>
                <a:latin typeface="Gill Sans MT"/>
                <a:cs typeface="Gill Sans MT"/>
              </a:rPr>
              <a:t>on </a:t>
            </a:r>
            <a:r>
              <a:rPr sz="2400" spc="-70" dirty="0">
                <a:solidFill>
                  <a:srgbClr val="444949"/>
                </a:solidFill>
                <a:latin typeface="Gill Sans MT"/>
                <a:cs typeface="Gill Sans MT"/>
              </a:rPr>
              <a:t>our </a:t>
            </a:r>
            <a:r>
              <a:rPr sz="2400" spc="-35" dirty="0">
                <a:solidFill>
                  <a:srgbClr val="444949"/>
                </a:solidFill>
                <a:latin typeface="Gill Sans MT"/>
                <a:cs typeface="Gill Sans MT"/>
              </a:rPr>
              <a:t>EC2</a:t>
            </a:r>
            <a:r>
              <a:rPr sz="2400" spc="13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35" dirty="0">
                <a:solidFill>
                  <a:srgbClr val="444949"/>
                </a:solidFill>
                <a:latin typeface="Gill Sans MT"/>
                <a:cs typeface="Gill Sans MT"/>
              </a:rPr>
              <a:t>machines</a:t>
            </a:r>
            <a:endParaRPr sz="2400">
              <a:latin typeface="Gill Sans MT"/>
              <a:cs typeface="Gill Sans MT"/>
            </a:endParaRPr>
          </a:p>
          <a:p>
            <a:pPr marL="698500" lvl="1" indent="-228600">
              <a:lnSpc>
                <a:spcPts val="2845"/>
              </a:lnSpc>
              <a:buFont typeface="Arial"/>
              <a:buChar char="•"/>
              <a:tabLst>
                <a:tab pos="698500" algn="l"/>
              </a:tabLst>
            </a:pPr>
            <a:r>
              <a:rPr sz="2400" spc="-45" dirty="0">
                <a:solidFill>
                  <a:srgbClr val="444949"/>
                </a:solidFill>
                <a:latin typeface="Gill Sans MT"/>
                <a:cs typeface="Gill Sans MT"/>
              </a:rPr>
              <a:t>Using </a:t>
            </a:r>
            <a:r>
              <a:rPr sz="2400" spc="-35" dirty="0">
                <a:solidFill>
                  <a:srgbClr val="444949"/>
                </a:solidFill>
                <a:latin typeface="Gill Sans MT"/>
                <a:cs typeface="Gill Sans MT"/>
              </a:rPr>
              <a:t>the </a:t>
            </a:r>
            <a:r>
              <a:rPr sz="2400" spc="-45" dirty="0">
                <a:solidFill>
                  <a:srgbClr val="444949"/>
                </a:solidFill>
                <a:latin typeface="Gill Sans MT"/>
                <a:cs typeface="Gill Sans MT"/>
              </a:rPr>
              <a:t>AWS </a:t>
            </a:r>
            <a:r>
              <a:rPr sz="2400" spc="-50" dirty="0">
                <a:solidFill>
                  <a:srgbClr val="444949"/>
                </a:solidFill>
                <a:latin typeface="Gill Sans MT"/>
                <a:cs typeface="Gill Sans MT"/>
              </a:rPr>
              <a:t>Instance </a:t>
            </a:r>
            <a:r>
              <a:rPr sz="2400" spc="-20" dirty="0">
                <a:solidFill>
                  <a:srgbClr val="444949"/>
                </a:solidFill>
                <a:latin typeface="Gill Sans MT"/>
                <a:cs typeface="Gill Sans MT"/>
              </a:rPr>
              <a:t>Metadata Service </a:t>
            </a:r>
            <a:r>
              <a:rPr sz="2400" spc="-80" dirty="0">
                <a:solidFill>
                  <a:srgbClr val="444949"/>
                </a:solidFill>
                <a:latin typeface="Gill Sans MT"/>
                <a:cs typeface="Gill Sans MT"/>
              </a:rPr>
              <a:t>for</a:t>
            </a:r>
            <a:r>
              <a:rPr sz="2400" spc="2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40" dirty="0">
                <a:solidFill>
                  <a:srgbClr val="444949"/>
                </a:solidFill>
                <a:latin typeface="Gill Sans MT"/>
                <a:cs typeface="Gill Sans MT"/>
              </a:rPr>
              <a:t>EC2</a:t>
            </a:r>
            <a:endParaRPr sz="2400">
              <a:latin typeface="Gill Sans MT"/>
              <a:cs typeface="Gill Sans MT"/>
            </a:endParaRPr>
          </a:p>
          <a:p>
            <a:pPr lvl="1">
              <a:lnSpc>
                <a:spcPct val="100000"/>
              </a:lnSpc>
              <a:spcBef>
                <a:spcPts val="45"/>
              </a:spcBef>
              <a:buClr>
                <a:srgbClr val="444949"/>
              </a:buClr>
              <a:buFont typeface="Arial"/>
              <a:buChar char="•"/>
            </a:pPr>
            <a:endParaRPr sz="3450">
              <a:latin typeface="Times New Roman"/>
              <a:cs typeface="Times New Roman"/>
            </a:endParaRPr>
          </a:p>
          <a:p>
            <a:pPr marL="241300" indent="-228600">
              <a:lnSpc>
                <a:spcPts val="3320"/>
              </a:lnSpc>
              <a:spcBef>
                <a:spcPts val="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70" dirty="0">
                <a:solidFill>
                  <a:srgbClr val="444949"/>
                </a:solidFill>
                <a:latin typeface="Gill Sans MT"/>
                <a:cs typeface="Gill Sans MT"/>
              </a:rPr>
              <a:t>In </a:t>
            </a:r>
            <a:r>
              <a:rPr sz="2800" spc="-75" dirty="0">
                <a:solidFill>
                  <a:srgbClr val="444949"/>
                </a:solidFill>
                <a:latin typeface="Gill Sans MT"/>
                <a:cs typeface="Gill Sans MT"/>
              </a:rPr>
              <a:t>this </a:t>
            </a:r>
            <a:r>
              <a:rPr sz="2800" spc="-70" dirty="0">
                <a:solidFill>
                  <a:srgbClr val="444949"/>
                </a:solidFill>
                <a:latin typeface="Gill Sans MT"/>
                <a:cs typeface="Gill Sans MT"/>
              </a:rPr>
              <a:t>section, </a:t>
            </a:r>
            <a:r>
              <a:rPr sz="2800" spc="-75" dirty="0">
                <a:solidFill>
                  <a:srgbClr val="444949"/>
                </a:solidFill>
                <a:latin typeface="Gill Sans MT"/>
                <a:cs typeface="Gill Sans MT"/>
              </a:rPr>
              <a:t>we’ll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learn:</a:t>
            </a:r>
            <a:endParaRPr sz="2800">
              <a:latin typeface="Gill Sans MT"/>
              <a:cs typeface="Gill Sans MT"/>
            </a:endParaRPr>
          </a:p>
          <a:p>
            <a:pPr marL="698500" lvl="1" indent="-228600">
              <a:lnSpc>
                <a:spcPts val="2805"/>
              </a:lnSpc>
              <a:buFont typeface="Arial"/>
              <a:buChar char="•"/>
              <a:tabLst>
                <a:tab pos="698500" algn="l"/>
              </a:tabLst>
            </a:pPr>
            <a:r>
              <a:rPr sz="2400" spc="-40" dirty="0">
                <a:solidFill>
                  <a:srgbClr val="444949"/>
                </a:solidFill>
                <a:latin typeface="Gill Sans MT"/>
                <a:cs typeface="Gill Sans MT"/>
              </a:rPr>
              <a:t>How </a:t>
            </a:r>
            <a:r>
              <a:rPr sz="2400" spc="-50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2400" spc="-15" dirty="0">
                <a:solidFill>
                  <a:srgbClr val="444949"/>
                </a:solidFill>
                <a:latin typeface="Gill Sans MT"/>
                <a:cs typeface="Gill Sans MT"/>
              </a:rPr>
              <a:t>do </a:t>
            </a:r>
            <a:r>
              <a:rPr sz="2400" spc="-50" dirty="0">
                <a:solidFill>
                  <a:srgbClr val="444949"/>
                </a:solidFill>
                <a:latin typeface="Gill Sans MT"/>
                <a:cs typeface="Gill Sans MT"/>
              </a:rPr>
              <a:t>all </a:t>
            </a:r>
            <a:r>
              <a:rPr sz="2400" spc="-30" dirty="0">
                <a:solidFill>
                  <a:srgbClr val="444949"/>
                </a:solidFill>
                <a:latin typeface="Gill Sans MT"/>
                <a:cs typeface="Gill Sans MT"/>
              </a:rPr>
              <a:t>of</a:t>
            </a:r>
            <a:r>
              <a:rPr sz="2400" spc="114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45" dirty="0">
                <a:solidFill>
                  <a:srgbClr val="444949"/>
                </a:solidFill>
                <a:latin typeface="Gill Sans MT"/>
                <a:cs typeface="Gill Sans MT"/>
              </a:rPr>
              <a:t>those</a:t>
            </a:r>
            <a:endParaRPr sz="2400">
              <a:latin typeface="Gill Sans MT"/>
              <a:cs typeface="Gill Sans MT"/>
            </a:endParaRPr>
          </a:p>
          <a:p>
            <a:pPr marL="698500" lvl="1" indent="-228600">
              <a:lnSpc>
                <a:spcPts val="2845"/>
              </a:lnSpc>
              <a:buFont typeface="Arial"/>
              <a:buChar char="•"/>
              <a:tabLst>
                <a:tab pos="698500" algn="l"/>
              </a:tabLst>
            </a:pPr>
            <a:r>
              <a:rPr sz="2400" spc="-65" dirty="0">
                <a:solidFill>
                  <a:srgbClr val="444949"/>
                </a:solidFill>
                <a:latin typeface="Gill Sans MT"/>
                <a:cs typeface="Gill Sans MT"/>
              </a:rPr>
              <a:t>In </a:t>
            </a:r>
            <a:r>
              <a:rPr sz="2400" spc="-35" dirty="0">
                <a:solidFill>
                  <a:srgbClr val="444949"/>
                </a:solidFill>
                <a:latin typeface="Gill Sans MT"/>
                <a:cs typeface="Gill Sans MT"/>
              </a:rPr>
              <a:t>the </a:t>
            </a:r>
            <a:r>
              <a:rPr sz="2400" spc="-55" dirty="0">
                <a:solidFill>
                  <a:srgbClr val="444949"/>
                </a:solidFill>
                <a:latin typeface="Gill Sans MT"/>
                <a:cs typeface="Gill Sans MT"/>
              </a:rPr>
              <a:t>right </a:t>
            </a:r>
            <a:r>
              <a:rPr sz="2400" spc="-25" dirty="0">
                <a:solidFill>
                  <a:srgbClr val="444949"/>
                </a:solidFill>
                <a:latin typeface="Gill Sans MT"/>
                <a:cs typeface="Gill Sans MT"/>
              </a:rPr>
              <a:t>&amp; </a:t>
            </a:r>
            <a:r>
              <a:rPr sz="2400" spc="-50" dirty="0">
                <a:solidFill>
                  <a:srgbClr val="444949"/>
                </a:solidFill>
                <a:latin typeface="Gill Sans MT"/>
                <a:cs typeface="Gill Sans MT"/>
              </a:rPr>
              <a:t>most </a:t>
            </a:r>
            <a:r>
              <a:rPr sz="2400" spc="-55" dirty="0">
                <a:solidFill>
                  <a:srgbClr val="444949"/>
                </a:solidFill>
                <a:latin typeface="Gill Sans MT"/>
                <a:cs typeface="Gill Sans MT"/>
              </a:rPr>
              <a:t>secure </a:t>
            </a:r>
            <a:r>
              <a:rPr sz="2400" spc="-110" dirty="0">
                <a:solidFill>
                  <a:srgbClr val="444949"/>
                </a:solidFill>
                <a:latin typeface="Gill Sans MT"/>
                <a:cs typeface="Gill Sans MT"/>
              </a:rPr>
              <a:t>way, </a:t>
            </a:r>
            <a:r>
              <a:rPr sz="2400" spc="-30" dirty="0">
                <a:solidFill>
                  <a:srgbClr val="444949"/>
                </a:solidFill>
                <a:latin typeface="Gill Sans MT"/>
                <a:cs typeface="Gill Sans MT"/>
              </a:rPr>
              <a:t>adhering </a:t>
            </a:r>
            <a:r>
              <a:rPr sz="2400" spc="-50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2400" spc="-35" dirty="0">
                <a:solidFill>
                  <a:srgbClr val="444949"/>
                </a:solidFill>
                <a:latin typeface="Gill Sans MT"/>
                <a:cs typeface="Gill Sans MT"/>
              </a:rPr>
              <a:t>best</a:t>
            </a:r>
            <a:r>
              <a:rPr sz="2400" spc="229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50" dirty="0">
                <a:solidFill>
                  <a:srgbClr val="444949"/>
                </a:solidFill>
                <a:latin typeface="Gill Sans MT"/>
                <a:cs typeface="Gill Sans MT"/>
              </a:rPr>
              <a:t>practices</a:t>
            </a:r>
            <a:endParaRPr sz="2400"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260330156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41892" y="6471592"/>
            <a:ext cx="1276985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374395"/>
            <a:ext cx="5761355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80" dirty="0"/>
              <a:t>AWS </a:t>
            </a:r>
            <a:r>
              <a:rPr spc="-145" dirty="0"/>
              <a:t>CLI </a:t>
            </a:r>
            <a:r>
              <a:rPr spc="-20" dirty="0"/>
              <a:t>Setup</a:t>
            </a:r>
            <a:r>
              <a:rPr spc="-260" dirty="0"/>
              <a:t> </a:t>
            </a:r>
            <a:r>
              <a:rPr spc="-80" dirty="0"/>
              <a:t>Windows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16939" y="1419860"/>
            <a:ext cx="6120130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10" dirty="0">
                <a:solidFill>
                  <a:srgbClr val="444949"/>
                </a:solidFill>
                <a:latin typeface="Gill Sans MT"/>
                <a:cs typeface="Gill Sans MT"/>
              </a:rPr>
              <a:t>We’ll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setup the </a:t>
            </a:r>
            <a:r>
              <a:rPr sz="2800" spc="-90" dirty="0">
                <a:solidFill>
                  <a:srgbClr val="444949"/>
                </a:solidFill>
                <a:latin typeface="Gill Sans MT"/>
                <a:cs typeface="Gill Sans MT"/>
              </a:rPr>
              <a:t>CLI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properly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on</a:t>
            </a:r>
            <a:r>
              <a:rPr sz="2800" spc="2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Windows</a:t>
            </a:r>
            <a:endParaRPr sz="2800"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3671186538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41892" y="6471592"/>
            <a:ext cx="1276985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374395"/>
            <a:ext cx="6015355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80" dirty="0"/>
              <a:t>AWS </a:t>
            </a:r>
            <a:r>
              <a:rPr spc="-145" dirty="0"/>
              <a:t>CLI </a:t>
            </a:r>
            <a:r>
              <a:rPr spc="-20" dirty="0"/>
              <a:t>Setup </a:t>
            </a:r>
            <a:r>
              <a:rPr spc="-35" dirty="0"/>
              <a:t>Mac </a:t>
            </a:r>
            <a:r>
              <a:rPr spc="20" dirty="0"/>
              <a:t>OS</a:t>
            </a:r>
            <a:r>
              <a:rPr spc="229" dirty="0"/>
              <a:t> </a:t>
            </a:r>
            <a:r>
              <a:rPr spc="-95" dirty="0"/>
              <a:t>X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16939" y="1419860"/>
            <a:ext cx="6280150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10" dirty="0">
                <a:solidFill>
                  <a:srgbClr val="444949"/>
                </a:solidFill>
                <a:latin typeface="Gill Sans MT"/>
                <a:cs typeface="Gill Sans MT"/>
              </a:rPr>
              <a:t>We’ll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setup the </a:t>
            </a:r>
            <a:r>
              <a:rPr sz="2800" spc="-90" dirty="0">
                <a:solidFill>
                  <a:srgbClr val="444949"/>
                </a:solidFill>
                <a:latin typeface="Gill Sans MT"/>
                <a:cs typeface="Gill Sans MT"/>
              </a:rPr>
              <a:t>CLI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properly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on </a:t>
            </a:r>
            <a:r>
              <a:rPr sz="2800" spc="-20" dirty="0">
                <a:solidFill>
                  <a:srgbClr val="444949"/>
                </a:solidFill>
                <a:latin typeface="Gill Sans MT"/>
                <a:cs typeface="Gill Sans MT"/>
              </a:rPr>
              <a:t>Mac </a:t>
            </a:r>
            <a:r>
              <a:rPr sz="2800" spc="10" dirty="0">
                <a:solidFill>
                  <a:srgbClr val="444949"/>
                </a:solidFill>
                <a:latin typeface="Gill Sans MT"/>
                <a:cs typeface="Gill Sans MT"/>
              </a:rPr>
              <a:t>OS</a:t>
            </a:r>
            <a:r>
              <a:rPr sz="2800" spc="31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X</a:t>
            </a:r>
            <a:endParaRPr sz="2800"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2880376034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41892" y="6471592"/>
            <a:ext cx="1276985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374395"/>
            <a:ext cx="4867910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80" dirty="0"/>
              <a:t>AWS </a:t>
            </a:r>
            <a:r>
              <a:rPr spc="-145" dirty="0"/>
              <a:t>CLI </a:t>
            </a:r>
            <a:r>
              <a:rPr spc="-20" dirty="0"/>
              <a:t>Setup</a:t>
            </a:r>
            <a:r>
              <a:rPr spc="175" dirty="0"/>
              <a:t> </a:t>
            </a:r>
            <a:r>
              <a:rPr spc="-95" dirty="0"/>
              <a:t>Linux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16939" y="1419860"/>
            <a:ext cx="5551170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10" dirty="0">
                <a:solidFill>
                  <a:srgbClr val="444949"/>
                </a:solidFill>
                <a:latin typeface="Gill Sans MT"/>
                <a:cs typeface="Gill Sans MT"/>
              </a:rPr>
              <a:t>We’ll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setup the </a:t>
            </a:r>
            <a:r>
              <a:rPr sz="2800" spc="-90" dirty="0">
                <a:solidFill>
                  <a:srgbClr val="444949"/>
                </a:solidFill>
                <a:latin typeface="Gill Sans MT"/>
                <a:cs typeface="Gill Sans MT"/>
              </a:rPr>
              <a:t>CLI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properly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on</a:t>
            </a:r>
            <a:r>
              <a:rPr sz="2800" spc="28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Linux</a:t>
            </a:r>
            <a:endParaRPr sz="2800"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2513138740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086651" y="2149045"/>
            <a:ext cx="3636645" cy="2101215"/>
          </a:xfrm>
          <a:custGeom>
            <a:avLst/>
            <a:gdLst/>
            <a:ahLst/>
            <a:cxnLst/>
            <a:rect l="l" t="t" r="r" b="b"/>
            <a:pathLst>
              <a:path w="3636645" h="2101215">
                <a:moveTo>
                  <a:pt x="0" y="0"/>
                </a:moveTo>
                <a:lnTo>
                  <a:pt x="3636439" y="0"/>
                </a:lnTo>
                <a:lnTo>
                  <a:pt x="3636439" y="2100650"/>
                </a:lnTo>
                <a:lnTo>
                  <a:pt x="0" y="210065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6980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169002" y="2166620"/>
            <a:ext cx="14719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30" dirty="0">
                <a:solidFill>
                  <a:srgbClr val="444949"/>
                </a:solidFill>
                <a:latin typeface="Calibri"/>
                <a:cs typeface="Calibri"/>
              </a:rPr>
              <a:t>AWS</a:t>
            </a:r>
            <a:r>
              <a:rPr sz="1800" spc="-5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444949"/>
                </a:solidFill>
                <a:latin typeface="Calibri"/>
                <a:cs typeface="Calibri"/>
              </a:rPr>
              <a:t>NETWORK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916939" y="374395"/>
            <a:ext cx="5261610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80" dirty="0"/>
              <a:t>AWS </a:t>
            </a:r>
            <a:r>
              <a:rPr spc="-145" dirty="0"/>
              <a:t>CLI</a:t>
            </a:r>
            <a:r>
              <a:rPr spc="30" dirty="0"/>
              <a:t> </a:t>
            </a:r>
            <a:r>
              <a:rPr spc="-85" dirty="0"/>
              <a:t>Configuration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916939" y="1456436"/>
            <a:ext cx="6564630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95" dirty="0">
                <a:solidFill>
                  <a:srgbClr val="444949"/>
                </a:solidFill>
                <a:latin typeface="Gill Sans MT"/>
                <a:cs typeface="Gill Sans MT"/>
              </a:rPr>
              <a:t>Let’s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learn how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to properly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configure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the</a:t>
            </a:r>
            <a:r>
              <a:rPr sz="2800" spc="29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95" dirty="0">
                <a:solidFill>
                  <a:srgbClr val="444949"/>
                </a:solidFill>
                <a:latin typeface="Gill Sans MT"/>
                <a:cs typeface="Gill Sans MT"/>
              </a:rPr>
              <a:t>CLI</a:t>
            </a:r>
            <a:endParaRPr sz="2800">
              <a:latin typeface="Gill Sans MT"/>
              <a:cs typeface="Gill Sans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16939" y="4441647"/>
            <a:ext cx="9322435" cy="1043940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4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10" dirty="0">
                <a:solidFill>
                  <a:srgbClr val="444949"/>
                </a:solidFill>
                <a:latin typeface="Gill Sans MT"/>
                <a:cs typeface="Gill Sans MT"/>
              </a:rPr>
              <a:t>We’ll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learn how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get </a:t>
            </a:r>
            <a:r>
              <a:rPr sz="2800" spc="-80" dirty="0">
                <a:solidFill>
                  <a:srgbClr val="444949"/>
                </a:solidFill>
                <a:latin typeface="Gill Sans MT"/>
                <a:cs typeface="Gill Sans MT"/>
              </a:rPr>
              <a:t>our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access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credentials </a:t>
            </a:r>
            <a:r>
              <a:rPr sz="2800" spc="-10" dirty="0">
                <a:solidFill>
                  <a:srgbClr val="444949"/>
                </a:solidFill>
                <a:latin typeface="Gill Sans MT"/>
                <a:cs typeface="Gill Sans MT"/>
              </a:rPr>
              <a:t>and </a:t>
            </a:r>
            <a:r>
              <a:rPr sz="2800" spc="-65" dirty="0">
                <a:solidFill>
                  <a:srgbClr val="444949"/>
                </a:solidFill>
                <a:latin typeface="Gill Sans MT"/>
                <a:cs typeface="Gill Sans MT"/>
              </a:rPr>
              <a:t>protect</a:t>
            </a:r>
            <a:r>
              <a:rPr sz="2800" spc="41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them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5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25" dirty="0">
                <a:solidFill>
                  <a:srgbClr val="444949"/>
                </a:solidFill>
                <a:latin typeface="Gill Sans MT"/>
                <a:cs typeface="Gill Sans MT"/>
              </a:rPr>
              <a:t>Do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not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share </a:t>
            </a:r>
            <a:r>
              <a:rPr sz="2800" spc="-90" dirty="0">
                <a:solidFill>
                  <a:srgbClr val="444949"/>
                </a:solidFill>
                <a:latin typeface="Gill Sans MT"/>
                <a:cs typeface="Gill Sans MT"/>
              </a:rPr>
              <a:t>your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AWS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Access </a:t>
            </a:r>
            <a:r>
              <a:rPr sz="2800" spc="-140" dirty="0">
                <a:solidFill>
                  <a:srgbClr val="444949"/>
                </a:solidFill>
                <a:latin typeface="Gill Sans MT"/>
                <a:cs typeface="Gill Sans MT"/>
              </a:rPr>
              <a:t>Key </a:t>
            </a:r>
            <a:r>
              <a:rPr sz="2800" spc="-10" dirty="0">
                <a:solidFill>
                  <a:srgbClr val="444949"/>
                </a:solidFill>
                <a:latin typeface="Gill Sans MT"/>
                <a:cs typeface="Gill Sans MT"/>
              </a:rPr>
              <a:t>and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Secret </a:t>
            </a:r>
            <a:r>
              <a:rPr sz="2800" spc="-80" dirty="0">
                <a:solidFill>
                  <a:srgbClr val="444949"/>
                </a:solidFill>
                <a:latin typeface="Gill Sans MT"/>
                <a:cs typeface="Gill Sans MT"/>
              </a:rPr>
              <a:t>key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with</a:t>
            </a:r>
            <a:r>
              <a:rPr sz="2800" spc="17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75" dirty="0">
                <a:solidFill>
                  <a:srgbClr val="444949"/>
                </a:solidFill>
                <a:latin typeface="Gill Sans MT"/>
                <a:cs typeface="Gill Sans MT"/>
              </a:rPr>
              <a:t>anyone!</a:t>
            </a:r>
            <a:endParaRPr sz="2800">
              <a:latin typeface="Gill Sans MT"/>
              <a:cs typeface="Gill Sans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752085" y="2581531"/>
            <a:ext cx="2731135" cy="1384300"/>
          </a:xfrm>
          <a:prstGeom prst="rect">
            <a:avLst/>
          </a:prstGeom>
          <a:solidFill>
            <a:srgbClr val="5091D0"/>
          </a:solidFill>
          <a:ln w="12700">
            <a:solidFill>
              <a:srgbClr val="386998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 marL="897890">
              <a:lnSpc>
                <a:spcPct val="100000"/>
              </a:lnSpc>
              <a:spcBef>
                <a:spcPts val="1720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Computer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551521" y="2581531"/>
            <a:ext cx="2731135" cy="1384300"/>
          </a:xfrm>
          <a:prstGeom prst="rect">
            <a:avLst/>
          </a:prstGeom>
          <a:solidFill>
            <a:srgbClr val="5091D0"/>
          </a:solidFill>
          <a:ln w="12700">
            <a:solidFill>
              <a:srgbClr val="386998"/>
            </a:solidFill>
          </a:ln>
        </p:spPr>
        <p:txBody>
          <a:bodyPr vert="horz" wrap="square" lIns="0" tIns="127635" rIns="0" bIns="0" rtlCol="0">
            <a:spAutoFit/>
          </a:bodyPr>
          <a:lstStyle/>
          <a:p>
            <a:pPr marL="744220">
              <a:lnSpc>
                <a:spcPct val="100000"/>
              </a:lnSpc>
              <a:spcBef>
                <a:spcPts val="1005"/>
              </a:spcBef>
            </a:pPr>
            <a:r>
              <a:rPr sz="1800" spc="-30" dirty="0">
                <a:solidFill>
                  <a:srgbClr val="FFFFFF"/>
                </a:solidFill>
                <a:latin typeface="Calibri"/>
                <a:cs typeface="Calibri"/>
              </a:rPr>
              <a:t>AWS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Account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850">
              <a:latin typeface="Times New Roman"/>
              <a:cs typeface="Times New Roman"/>
            </a:endParaRPr>
          </a:p>
          <a:p>
            <a:pPr marL="282575" marR="275590" algn="ctr">
              <a:lnSpc>
                <a:spcPct val="100000"/>
              </a:lnSpc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(checks credentials</a:t>
            </a:r>
            <a:r>
              <a:rPr sz="1800" spc="-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and 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permissions)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482927" y="3235412"/>
            <a:ext cx="3068955" cy="76200"/>
          </a:xfrm>
          <a:custGeom>
            <a:avLst/>
            <a:gdLst/>
            <a:ahLst/>
            <a:cxnLst/>
            <a:rect l="l" t="t" r="r" b="b"/>
            <a:pathLst>
              <a:path w="3068954" h="76200">
                <a:moveTo>
                  <a:pt x="2992394" y="41274"/>
                </a:moveTo>
                <a:lnTo>
                  <a:pt x="2992394" y="76200"/>
                </a:lnTo>
                <a:lnTo>
                  <a:pt x="3062244" y="41275"/>
                </a:lnTo>
                <a:lnTo>
                  <a:pt x="2992394" y="41274"/>
                </a:lnTo>
                <a:close/>
              </a:path>
              <a:path w="3068954" h="76200">
                <a:moveTo>
                  <a:pt x="2992394" y="34924"/>
                </a:moveTo>
                <a:lnTo>
                  <a:pt x="2992394" y="41274"/>
                </a:lnTo>
                <a:lnTo>
                  <a:pt x="3005096" y="41275"/>
                </a:lnTo>
                <a:lnTo>
                  <a:pt x="3005096" y="34925"/>
                </a:lnTo>
                <a:lnTo>
                  <a:pt x="2992394" y="34924"/>
                </a:lnTo>
                <a:close/>
              </a:path>
              <a:path w="3068954" h="76200">
                <a:moveTo>
                  <a:pt x="2992394" y="0"/>
                </a:moveTo>
                <a:lnTo>
                  <a:pt x="2992394" y="34924"/>
                </a:lnTo>
                <a:lnTo>
                  <a:pt x="3005096" y="34925"/>
                </a:lnTo>
                <a:lnTo>
                  <a:pt x="3005096" y="41275"/>
                </a:lnTo>
                <a:lnTo>
                  <a:pt x="3062246" y="41273"/>
                </a:lnTo>
                <a:lnTo>
                  <a:pt x="3068594" y="38100"/>
                </a:lnTo>
                <a:lnTo>
                  <a:pt x="2992394" y="0"/>
                </a:lnTo>
                <a:close/>
              </a:path>
              <a:path w="3068954" h="76200">
                <a:moveTo>
                  <a:pt x="0" y="34923"/>
                </a:moveTo>
                <a:lnTo>
                  <a:pt x="0" y="41273"/>
                </a:lnTo>
                <a:lnTo>
                  <a:pt x="2992394" y="41274"/>
                </a:lnTo>
                <a:lnTo>
                  <a:pt x="2992394" y="34924"/>
                </a:lnTo>
                <a:lnTo>
                  <a:pt x="0" y="34923"/>
                </a:lnTo>
                <a:close/>
              </a:path>
            </a:pathLst>
          </a:custGeom>
          <a:solidFill>
            <a:srgbClr val="5091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5026536" y="2922523"/>
            <a:ext cx="196151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CLI </a:t>
            </a: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access </a:t>
            </a:r>
            <a:r>
              <a:rPr sz="1800" spc="-10" dirty="0">
                <a:solidFill>
                  <a:srgbClr val="444949"/>
                </a:solidFill>
                <a:latin typeface="Calibri"/>
                <a:cs typeface="Calibri"/>
              </a:rPr>
              <a:t>over</a:t>
            </a:r>
            <a:r>
              <a:rPr sz="1800" spc="-4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www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41892" y="6471592"/>
            <a:ext cx="1276985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52024263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1892" y="6464300"/>
            <a:ext cx="127698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16939" y="374395"/>
            <a:ext cx="8423275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80" dirty="0"/>
              <a:t>AWS </a:t>
            </a:r>
            <a:r>
              <a:rPr spc="-145" dirty="0"/>
              <a:t>CLI </a:t>
            </a:r>
            <a:r>
              <a:rPr spc="-30" dirty="0"/>
              <a:t>ON </a:t>
            </a:r>
            <a:r>
              <a:rPr spc="-50" dirty="0"/>
              <a:t>EC2… </a:t>
            </a:r>
            <a:r>
              <a:rPr spc="-80" dirty="0"/>
              <a:t>THE </a:t>
            </a:r>
            <a:r>
              <a:rPr sz="4300" spc="30" dirty="0"/>
              <a:t>BAD</a:t>
            </a:r>
            <a:r>
              <a:rPr sz="4300" spc="-645" dirty="0"/>
              <a:t> </a:t>
            </a:r>
            <a:r>
              <a:rPr sz="4400" spc="-285" dirty="0"/>
              <a:t>WAY</a:t>
            </a:r>
            <a:endParaRPr sz="4400"/>
          </a:p>
        </p:txBody>
      </p:sp>
      <p:sp>
        <p:nvSpPr>
          <p:cNvPr id="5" name="object 5"/>
          <p:cNvSpPr txBox="1"/>
          <p:nvPr/>
        </p:nvSpPr>
        <p:spPr>
          <a:xfrm>
            <a:off x="916939" y="1736851"/>
            <a:ext cx="9987280" cy="42125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0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114" dirty="0">
                <a:solidFill>
                  <a:srgbClr val="444949"/>
                </a:solidFill>
                <a:latin typeface="Gill Sans MT"/>
                <a:cs typeface="Gill Sans MT"/>
              </a:rPr>
              <a:t>We </a:t>
            </a:r>
            <a:r>
              <a:rPr sz="2600" spc="-40" dirty="0">
                <a:solidFill>
                  <a:srgbClr val="444949"/>
                </a:solidFill>
                <a:latin typeface="Gill Sans MT"/>
                <a:cs typeface="Gill Sans MT"/>
              </a:rPr>
              <a:t>could </a:t>
            </a:r>
            <a:r>
              <a:rPr sz="2600" spc="-45" dirty="0">
                <a:solidFill>
                  <a:srgbClr val="444949"/>
                </a:solidFill>
                <a:latin typeface="Gill Sans MT"/>
                <a:cs typeface="Gill Sans MT"/>
              </a:rPr>
              <a:t>run `aws </a:t>
            </a:r>
            <a:r>
              <a:rPr sz="2600" spc="-50" dirty="0">
                <a:solidFill>
                  <a:srgbClr val="444949"/>
                </a:solidFill>
                <a:latin typeface="Gill Sans MT"/>
                <a:cs typeface="Gill Sans MT"/>
              </a:rPr>
              <a:t>configure` </a:t>
            </a:r>
            <a:r>
              <a:rPr sz="2600" spc="-30" dirty="0">
                <a:solidFill>
                  <a:srgbClr val="444949"/>
                </a:solidFill>
                <a:latin typeface="Gill Sans MT"/>
                <a:cs typeface="Gill Sans MT"/>
              </a:rPr>
              <a:t>on </a:t>
            </a:r>
            <a:r>
              <a:rPr sz="2600" spc="-40" dirty="0">
                <a:solidFill>
                  <a:srgbClr val="444949"/>
                </a:solidFill>
                <a:latin typeface="Gill Sans MT"/>
                <a:cs typeface="Gill Sans MT"/>
              </a:rPr>
              <a:t>EC2 </a:t>
            </a:r>
            <a:r>
              <a:rPr sz="2600" spc="-70" dirty="0">
                <a:solidFill>
                  <a:srgbClr val="444949"/>
                </a:solidFill>
                <a:latin typeface="Gill Sans MT"/>
                <a:cs typeface="Gill Sans MT"/>
              </a:rPr>
              <a:t>just </a:t>
            </a:r>
            <a:r>
              <a:rPr sz="2600" spc="-85" dirty="0">
                <a:solidFill>
                  <a:srgbClr val="444949"/>
                </a:solidFill>
                <a:latin typeface="Gill Sans MT"/>
                <a:cs typeface="Gill Sans MT"/>
              </a:rPr>
              <a:t>like </a:t>
            </a:r>
            <a:r>
              <a:rPr sz="2600" spc="-40" dirty="0">
                <a:solidFill>
                  <a:srgbClr val="444949"/>
                </a:solidFill>
                <a:latin typeface="Gill Sans MT"/>
                <a:cs typeface="Gill Sans MT"/>
              </a:rPr>
              <a:t>we </a:t>
            </a:r>
            <a:r>
              <a:rPr sz="2600" spc="-35" dirty="0">
                <a:solidFill>
                  <a:srgbClr val="444949"/>
                </a:solidFill>
                <a:latin typeface="Gill Sans MT"/>
                <a:cs typeface="Gill Sans MT"/>
              </a:rPr>
              <a:t>did </a:t>
            </a:r>
            <a:r>
              <a:rPr sz="2600" spc="-5" dirty="0">
                <a:solidFill>
                  <a:srgbClr val="444949"/>
                </a:solidFill>
                <a:latin typeface="Gill Sans MT"/>
                <a:cs typeface="Gill Sans MT"/>
              </a:rPr>
              <a:t>(and </a:t>
            </a:r>
            <a:r>
              <a:rPr sz="2600" spc="-95" dirty="0">
                <a:solidFill>
                  <a:srgbClr val="444949"/>
                </a:solidFill>
                <a:latin typeface="Gill Sans MT"/>
                <a:cs typeface="Gill Sans MT"/>
              </a:rPr>
              <a:t>it’ll</a:t>
            </a:r>
            <a:r>
              <a:rPr sz="2600" spc="5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spc="-55" dirty="0">
                <a:solidFill>
                  <a:srgbClr val="444949"/>
                </a:solidFill>
                <a:latin typeface="Gill Sans MT"/>
                <a:cs typeface="Gill Sans MT"/>
              </a:rPr>
              <a:t>work)</a:t>
            </a:r>
            <a:endParaRPr sz="26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75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55" dirty="0">
                <a:solidFill>
                  <a:srgbClr val="444949"/>
                </a:solidFill>
                <a:latin typeface="Gill Sans MT"/>
                <a:cs typeface="Gill Sans MT"/>
              </a:rPr>
              <a:t>But… </a:t>
            </a:r>
            <a:r>
              <a:rPr sz="2600" spc="-120" dirty="0">
                <a:solidFill>
                  <a:srgbClr val="444949"/>
                </a:solidFill>
                <a:latin typeface="Gill Sans MT"/>
                <a:cs typeface="Gill Sans MT"/>
              </a:rPr>
              <a:t>it’s </a:t>
            </a:r>
            <a:r>
              <a:rPr sz="2600" spc="-25" dirty="0">
                <a:solidFill>
                  <a:srgbClr val="444949"/>
                </a:solidFill>
                <a:latin typeface="Gill Sans MT"/>
                <a:cs typeface="Gill Sans MT"/>
              </a:rPr>
              <a:t>SUPER</a:t>
            </a:r>
            <a:r>
              <a:rPr sz="2600" spc="18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spc="-50" dirty="0">
                <a:solidFill>
                  <a:srgbClr val="444949"/>
                </a:solidFill>
                <a:latin typeface="Gill Sans MT"/>
                <a:cs typeface="Gill Sans MT"/>
              </a:rPr>
              <a:t>INSECURE</a:t>
            </a:r>
            <a:endParaRPr sz="26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120"/>
              </a:spcBef>
              <a:buSzPct val="101960"/>
              <a:buFont typeface="Arial"/>
              <a:buChar char="•"/>
              <a:tabLst>
                <a:tab pos="241300" algn="l"/>
              </a:tabLst>
            </a:pPr>
            <a:r>
              <a:rPr sz="3825" spc="-22" baseline="1089" dirty="0">
                <a:solidFill>
                  <a:srgbClr val="444949"/>
                </a:solidFill>
                <a:latin typeface="Gill Sans MT"/>
                <a:cs typeface="Gill Sans MT"/>
              </a:rPr>
              <a:t>NEVER EVER EVER </a:t>
            </a:r>
            <a:r>
              <a:rPr sz="3825" spc="-15" baseline="1089" dirty="0">
                <a:solidFill>
                  <a:srgbClr val="444949"/>
                </a:solidFill>
                <a:latin typeface="Gill Sans MT"/>
                <a:cs typeface="Gill Sans MT"/>
              </a:rPr>
              <a:t>PUT </a:t>
            </a:r>
            <a:r>
              <a:rPr sz="3825" spc="-104" baseline="1089" dirty="0">
                <a:solidFill>
                  <a:srgbClr val="444949"/>
                </a:solidFill>
                <a:latin typeface="Gill Sans MT"/>
                <a:cs typeface="Gill Sans MT"/>
              </a:rPr>
              <a:t>YOUR </a:t>
            </a:r>
            <a:r>
              <a:rPr sz="3825" spc="7" baseline="1089" dirty="0">
                <a:solidFill>
                  <a:srgbClr val="444949"/>
                </a:solidFill>
                <a:latin typeface="Gill Sans MT"/>
                <a:cs typeface="Gill Sans MT"/>
              </a:rPr>
              <a:t>PERSONAL </a:t>
            </a:r>
            <a:r>
              <a:rPr sz="3825" spc="-30" baseline="1089" dirty="0">
                <a:solidFill>
                  <a:srgbClr val="444949"/>
                </a:solidFill>
                <a:latin typeface="Gill Sans MT"/>
                <a:cs typeface="Gill Sans MT"/>
              </a:rPr>
              <a:t>CREDENTIALS </a:t>
            </a:r>
            <a:r>
              <a:rPr sz="3825" spc="30" baseline="1089" dirty="0">
                <a:solidFill>
                  <a:srgbClr val="444949"/>
                </a:solidFill>
                <a:latin typeface="Gill Sans MT"/>
                <a:cs typeface="Gill Sans MT"/>
              </a:rPr>
              <a:t>ON AN</a:t>
            </a:r>
            <a:r>
              <a:rPr sz="3825" spc="-419" baseline="1089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3825" spc="-15" baseline="1089" dirty="0">
                <a:solidFill>
                  <a:srgbClr val="444949"/>
                </a:solidFill>
                <a:latin typeface="Gill Sans MT"/>
                <a:cs typeface="Gill Sans MT"/>
              </a:rPr>
              <a:t>EC2</a:t>
            </a:r>
            <a:endParaRPr sz="3825" baseline="1089">
              <a:latin typeface="Gill Sans MT"/>
              <a:cs typeface="Gill Sans MT"/>
            </a:endParaRPr>
          </a:p>
          <a:p>
            <a:pPr marL="241300" indent="-228600">
              <a:lnSpc>
                <a:spcPts val="2650"/>
              </a:lnSpc>
              <a:spcBef>
                <a:spcPts val="60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165" dirty="0">
                <a:solidFill>
                  <a:srgbClr val="444949"/>
                </a:solidFill>
                <a:latin typeface="Gill Sans MT"/>
                <a:cs typeface="Gill Sans MT"/>
              </a:rPr>
              <a:t>Your </a:t>
            </a:r>
            <a:r>
              <a:rPr sz="3825" spc="7" baseline="1089" dirty="0">
                <a:solidFill>
                  <a:srgbClr val="444949"/>
                </a:solidFill>
                <a:latin typeface="Gill Sans MT"/>
                <a:cs typeface="Gill Sans MT"/>
              </a:rPr>
              <a:t>PERSONAL </a:t>
            </a:r>
            <a:r>
              <a:rPr sz="2600" spc="-55" dirty="0">
                <a:solidFill>
                  <a:srgbClr val="444949"/>
                </a:solidFill>
                <a:latin typeface="Gill Sans MT"/>
                <a:cs typeface="Gill Sans MT"/>
              </a:rPr>
              <a:t>credentials </a:t>
            </a:r>
            <a:r>
              <a:rPr sz="2600" spc="-60" dirty="0">
                <a:solidFill>
                  <a:srgbClr val="444949"/>
                </a:solidFill>
                <a:latin typeface="Gill Sans MT"/>
                <a:cs typeface="Gill Sans MT"/>
              </a:rPr>
              <a:t>are </a:t>
            </a:r>
            <a:r>
              <a:rPr sz="3825" spc="7" baseline="1089" dirty="0">
                <a:solidFill>
                  <a:srgbClr val="444949"/>
                </a:solidFill>
                <a:latin typeface="Gill Sans MT"/>
                <a:cs typeface="Gill Sans MT"/>
              </a:rPr>
              <a:t>PERSONAL </a:t>
            </a:r>
            <a:r>
              <a:rPr sz="2600" spc="-10" dirty="0">
                <a:solidFill>
                  <a:srgbClr val="444949"/>
                </a:solidFill>
                <a:latin typeface="Gill Sans MT"/>
                <a:cs typeface="Gill Sans MT"/>
              </a:rPr>
              <a:t>and </a:t>
            </a:r>
            <a:r>
              <a:rPr sz="2600" spc="-55" dirty="0">
                <a:solidFill>
                  <a:srgbClr val="444949"/>
                </a:solidFill>
                <a:latin typeface="Gill Sans MT"/>
                <a:cs typeface="Gill Sans MT"/>
              </a:rPr>
              <a:t>only </a:t>
            </a:r>
            <a:r>
              <a:rPr sz="2600" spc="-20" dirty="0">
                <a:solidFill>
                  <a:srgbClr val="444949"/>
                </a:solidFill>
                <a:latin typeface="Gill Sans MT"/>
                <a:cs typeface="Gill Sans MT"/>
              </a:rPr>
              <a:t>belong </a:t>
            </a:r>
            <a:r>
              <a:rPr sz="2600" spc="-30" dirty="0">
                <a:solidFill>
                  <a:srgbClr val="444949"/>
                </a:solidFill>
                <a:latin typeface="Gill Sans MT"/>
                <a:cs typeface="Gill Sans MT"/>
              </a:rPr>
              <a:t>on</a:t>
            </a:r>
            <a:r>
              <a:rPr sz="2600" spc="42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spc="-80" dirty="0">
                <a:solidFill>
                  <a:srgbClr val="444949"/>
                </a:solidFill>
                <a:latin typeface="Gill Sans MT"/>
                <a:cs typeface="Gill Sans MT"/>
              </a:rPr>
              <a:t>your</a:t>
            </a:r>
            <a:endParaRPr sz="2600">
              <a:latin typeface="Gill Sans MT"/>
              <a:cs typeface="Gill Sans MT"/>
            </a:endParaRPr>
          </a:p>
          <a:p>
            <a:pPr marL="241300">
              <a:lnSpc>
                <a:spcPts val="2650"/>
              </a:lnSpc>
            </a:pPr>
            <a:r>
              <a:rPr sz="3825" spc="7" baseline="1089" dirty="0">
                <a:solidFill>
                  <a:srgbClr val="444949"/>
                </a:solidFill>
                <a:latin typeface="Gill Sans MT"/>
                <a:cs typeface="Gill Sans MT"/>
              </a:rPr>
              <a:t>PERSONAL</a:t>
            </a:r>
            <a:r>
              <a:rPr sz="3825" spc="22" baseline="1089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spc="-45" dirty="0">
                <a:solidFill>
                  <a:srgbClr val="444949"/>
                </a:solidFill>
                <a:latin typeface="Gill Sans MT"/>
                <a:cs typeface="Gill Sans MT"/>
              </a:rPr>
              <a:t>computer</a:t>
            </a:r>
            <a:endParaRPr sz="2600">
              <a:latin typeface="Gill Sans MT"/>
              <a:cs typeface="Gill Sans MT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8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buFont typeface="Arial"/>
              <a:buChar char="•"/>
              <a:tabLst>
                <a:tab pos="241300" algn="l"/>
              </a:tabLst>
            </a:pPr>
            <a:r>
              <a:rPr sz="2600" spc="-75" dirty="0">
                <a:solidFill>
                  <a:srgbClr val="444949"/>
                </a:solidFill>
                <a:latin typeface="Gill Sans MT"/>
                <a:cs typeface="Gill Sans MT"/>
              </a:rPr>
              <a:t>If </a:t>
            </a:r>
            <a:r>
              <a:rPr sz="2600" spc="-40" dirty="0">
                <a:solidFill>
                  <a:srgbClr val="444949"/>
                </a:solidFill>
                <a:latin typeface="Gill Sans MT"/>
                <a:cs typeface="Gill Sans MT"/>
              </a:rPr>
              <a:t>the EC2 </a:t>
            </a:r>
            <a:r>
              <a:rPr sz="2600" spc="-85" dirty="0">
                <a:solidFill>
                  <a:srgbClr val="444949"/>
                </a:solidFill>
                <a:latin typeface="Gill Sans MT"/>
                <a:cs typeface="Gill Sans MT"/>
              </a:rPr>
              <a:t>is </a:t>
            </a:r>
            <a:r>
              <a:rPr sz="2600" spc="-45" dirty="0">
                <a:solidFill>
                  <a:srgbClr val="444949"/>
                </a:solidFill>
                <a:latin typeface="Gill Sans MT"/>
                <a:cs typeface="Gill Sans MT"/>
              </a:rPr>
              <a:t>compromised, </a:t>
            </a:r>
            <a:r>
              <a:rPr sz="2600" spc="-55" dirty="0">
                <a:solidFill>
                  <a:srgbClr val="444949"/>
                </a:solidFill>
                <a:latin typeface="Gill Sans MT"/>
                <a:cs typeface="Gill Sans MT"/>
              </a:rPr>
              <a:t>so </a:t>
            </a:r>
            <a:r>
              <a:rPr sz="2600" spc="-85" dirty="0">
                <a:solidFill>
                  <a:srgbClr val="444949"/>
                </a:solidFill>
                <a:latin typeface="Gill Sans MT"/>
                <a:cs typeface="Gill Sans MT"/>
              </a:rPr>
              <a:t>is your </a:t>
            </a:r>
            <a:r>
              <a:rPr sz="2600" spc="-35" dirty="0">
                <a:solidFill>
                  <a:srgbClr val="444949"/>
                </a:solidFill>
                <a:latin typeface="Gill Sans MT"/>
                <a:cs typeface="Gill Sans MT"/>
              </a:rPr>
              <a:t>personal</a:t>
            </a:r>
            <a:r>
              <a:rPr sz="2600" spc="35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spc="-40" dirty="0">
                <a:solidFill>
                  <a:srgbClr val="444949"/>
                </a:solidFill>
                <a:latin typeface="Gill Sans MT"/>
                <a:cs typeface="Gill Sans MT"/>
              </a:rPr>
              <a:t>account</a:t>
            </a:r>
            <a:endParaRPr sz="2600">
              <a:latin typeface="Gill Sans MT"/>
              <a:cs typeface="Gill Sans MT"/>
            </a:endParaRPr>
          </a:p>
          <a:p>
            <a:pPr marL="241300" marR="1081405" indent="-228600">
              <a:lnSpc>
                <a:spcPct val="70000"/>
              </a:lnSpc>
              <a:spcBef>
                <a:spcPts val="985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75" dirty="0">
                <a:solidFill>
                  <a:srgbClr val="444949"/>
                </a:solidFill>
                <a:latin typeface="Gill Sans MT"/>
                <a:cs typeface="Gill Sans MT"/>
              </a:rPr>
              <a:t>If </a:t>
            </a:r>
            <a:r>
              <a:rPr sz="2600" spc="-40" dirty="0">
                <a:solidFill>
                  <a:srgbClr val="444949"/>
                </a:solidFill>
                <a:latin typeface="Gill Sans MT"/>
                <a:cs typeface="Gill Sans MT"/>
              </a:rPr>
              <a:t>the EC2 </a:t>
            </a:r>
            <a:r>
              <a:rPr sz="2600" spc="-85" dirty="0">
                <a:solidFill>
                  <a:srgbClr val="444949"/>
                </a:solidFill>
                <a:latin typeface="Gill Sans MT"/>
                <a:cs typeface="Gill Sans MT"/>
              </a:rPr>
              <a:t>is </a:t>
            </a:r>
            <a:r>
              <a:rPr sz="2600" spc="-60" dirty="0">
                <a:solidFill>
                  <a:srgbClr val="444949"/>
                </a:solidFill>
                <a:latin typeface="Gill Sans MT"/>
                <a:cs typeface="Gill Sans MT"/>
              </a:rPr>
              <a:t>shared, other </a:t>
            </a:r>
            <a:r>
              <a:rPr sz="2600" spc="-15" dirty="0">
                <a:solidFill>
                  <a:srgbClr val="444949"/>
                </a:solidFill>
                <a:latin typeface="Gill Sans MT"/>
                <a:cs typeface="Gill Sans MT"/>
              </a:rPr>
              <a:t>people </a:t>
            </a:r>
            <a:r>
              <a:rPr sz="2600" spc="-35" dirty="0">
                <a:solidFill>
                  <a:srgbClr val="444949"/>
                </a:solidFill>
                <a:latin typeface="Gill Sans MT"/>
                <a:cs typeface="Gill Sans MT"/>
              </a:rPr>
              <a:t>may </a:t>
            </a:r>
            <a:r>
              <a:rPr sz="2600" spc="-50" dirty="0">
                <a:solidFill>
                  <a:srgbClr val="444949"/>
                </a:solidFill>
                <a:latin typeface="Gill Sans MT"/>
                <a:cs typeface="Gill Sans MT"/>
              </a:rPr>
              <a:t>perform AWS actions while  </a:t>
            </a:r>
            <a:r>
              <a:rPr sz="2600" spc="-35" dirty="0">
                <a:solidFill>
                  <a:srgbClr val="444949"/>
                </a:solidFill>
                <a:latin typeface="Gill Sans MT"/>
                <a:cs typeface="Gill Sans MT"/>
              </a:rPr>
              <a:t>impersonating</a:t>
            </a:r>
            <a:r>
              <a:rPr sz="260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spc="-55" dirty="0">
                <a:solidFill>
                  <a:srgbClr val="444949"/>
                </a:solidFill>
                <a:latin typeface="Gill Sans MT"/>
                <a:cs typeface="Gill Sans MT"/>
              </a:rPr>
              <a:t>you</a:t>
            </a:r>
            <a:endParaRPr sz="2600">
              <a:latin typeface="Gill Sans MT"/>
              <a:cs typeface="Gill Sans MT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Clr>
                <a:srgbClr val="444949"/>
              </a:buClr>
              <a:buFont typeface="Arial"/>
              <a:buChar char="•"/>
            </a:pPr>
            <a:endParaRPr sz="28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buFont typeface="Arial"/>
              <a:buChar char="•"/>
              <a:tabLst>
                <a:tab pos="241300" algn="l"/>
              </a:tabLst>
            </a:pPr>
            <a:r>
              <a:rPr sz="2600" spc="-95" dirty="0">
                <a:solidFill>
                  <a:srgbClr val="444949"/>
                </a:solidFill>
                <a:latin typeface="Gill Sans MT"/>
                <a:cs typeface="Gill Sans MT"/>
              </a:rPr>
              <a:t>For </a:t>
            </a:r>
            <a:r>
              <a:rPr sz="2600" spc="-60" dirty="0">
                <a:solidFill>
                  <a:srgbClr val="444949"/>
                </a:solidFill>
                <a:latin typeface="Gill Sans MT"/>
                <a:cs typeface="Gill Sans MT"/>
              </a:rPr>
              <a:t>EC2, </a:t>
            </a:r>
            <a:r>
              <a:rPr sz="2600" spc="-85" dirty="0">
                <a:solidFill>
                  <a:srgbClr val="444949"/>
                </a:solidFill>
                <a:latin typeface="Gill Sans MT"/>
                <a:cs typeface="Gill Sans MT"/>
              </a:rPr>
              <a:t>there’s </a:t>
            </a:r>
            <a:r>
              <a:rPr sz="2600" spc="-5" dirty="0">
                <a:solidFill>
                  <a:srgbClr val="444949"/>
                </a:solidFill>
                <a:latin typeface="Gill Sans MT"/>
                <a:cs typeface="Gill Sans MT"/>
              </a:rPr>
              <a:t>a </a:t>
            </a:r>
            <a:r>
              <a:rPr sz="2600" spc="-50" dirty="0">
                <a:solidFill>
                  <a:srgbClr val="444949"/>
                </a:solidFill>
                <a:latin typeface="Gill Sans MT"/>
                <a:cs typeface="Gill Sans MT"/>
              </a:rPr>
              <a:t>better </a:t>
            </a:r>
            <a:r>
              <a:rPr sz="2600" spc="-35" dirty="0">
                <a:solidFill>
                  <a:srgbClr val="444949"/>
                </a:solidFill>
                <a:latin typeface="Gill Sans MT"/>
                <a:cs typeface="Gill Sans MT"/>
              </a:rPr>
              <a:t>way… </a:t>
            </a:r>
            <a:r>
              <a:rPr sz="2600" spc="-120" dirty="0">
                <a:solidFill>
                  <a:srgbClr val="444949"/>
                </a:solidFill>
                <a:latin typeface="Gill Sans MT"/>
                <a:cs typeface="Gill Sans MT"/>
              </a:rPr>
              <a:t>it’s </a:t>
            </a:r>
            <a:r>
              <a:rPr sz="2600" spc="-40" dirty="0">
                <a:solidFill>
                  <a:srgbClr val="444949"/>
                </a:solidFill>
                <a:latin typeface="Gill Sans MT"/>
                <a:cs typeface="Gill Sans MT"/>
              </a:rPr>
              <a:t>called </a:t>
            </a:r>
            <a:r>
              <a:rPr sz="2600" spc="-50" dirty="0">
                <a:solidFill>
                  <a:srgbClr val="444949"/>
                </a:solidFill>
                <a:latin typeface="Gill Sans MT"/>
                <a:cs typeface="Gill Sans MT"/>
              </a:rPr>
              <a:t>AWS </a:t>
            </a:r>
            <a:r>
              <a:rPr sz="2600" spc="-45" dirty="0">
                <a:solidFill>
                  <a:srgbClr val="444949"/>
                </a:solidFill>
                <a:latin typeface="Gill Sans MT"/>
                <a:cs typeface="Gill Sans MT"/>
              </a:rPr>
              <a:t>IAM</a:t>
            </a:r>
            <a:r>
              <a:rPr sz="2600" spc="229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spc="-60" dirty="0">
                <a:solidFill>
                  <a:srgbClr val="444949"/>
                </a:solidFill>
                <a:latin typeface="Gill Sans MT"/>
                <a:cs typeface="Gill Sans MT"/>
              </a:rPr>
              <a:t>Roles</a:t>
            </a:r>
            <a:endParaRPr sz="2600"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1144772739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1892" y="6464300"/>
            <a:ext cx="127698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16939" y="374395"/>
            <a:ext cx="8887460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80" dirty="0"/>
              <a:t>AWS </a:t>
            </a:r>
            <a:r>
              <a:rPr spc="-145" dirty="0"/>
              <a:t>CLI </a:t>
            </a:r>
            <a:r>
              <a:rPr spc="-30" dirty="0"/>
              <a:t>ON </a:t>
            </a:r>
            <a:r>
              <a:rPr spc="-50" dirty="0"/>
              <a:t>EC2… </a:t>
            </a:r>
            <a:r>
              <a:rPr spc="-80" dirty="0"/>
              <a:t>THE </a:t>
            </a:r>
            <a:r>
              <a:rPr spc="-125" dirty="0"/>
              <a:t>RIGHT</a:t>
            </a:r>
            <a:r>
              <a:rPr spc="-665" dirty="0"/>
              <a:t> </a:t>
            </a:r>
            <a:r>
              <a:rPr spc="-285" dirty="0"/>
              <a:t>WAY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16939" y="1218692"/>
            <a:ext cx="10193655" cy="11036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0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45" dirty="0">
                <a:solidFill>
                  <a:srgbClr val="444949"/>
                </a:solidFill>
                <a:latin typeface="Gill Sans MT"/>
                <a:cs typeface="Gill Sans MT"/>
              </a:rPr>
              <a:t>IAM </a:t>
            </a:r>
            <a:r>
              <a:rPr sz="2600" spc="-55" dirty="0">
                <a:solidFill>
                  <a:srgbClr val="444949"/>
                </a:solidFill>
                <a:latin typeface="Gill Sans MT"/>
                <a:cs typeface="Gill Sans MT"/>
              </a:rPr>
              <a:t>Roles </a:t>
            </a:r>
            <a:r>
              <a:rPr sz="2600" spc="-30" dirty="0">
                <a:solidFill>
                  <a:srgbClr val="444949"/>
                </a:solidFill>
                <a:latin typeface="Gill Sans MT"/>
                <a:cs typeface="Gill Sans MT"/>
              </a:rPr>
              <a:t>can </a:t>
            </a:r>
            <a:r>
              <a:rPr sz="2600" spc="5" dirty="0">
                <a:solidFill>
                  <a:srgbClr val="444949"/>
                </a:solidFill>
                <a:latin typeface="Gill Sans MT"/>
                <a:cs typeface="Gill Sans MT"/>
              </a:rPr>
              <a:t>be </a:t>
            </a:r>
            <a:r>
              <a:rPr sz="2600" spc="-35" dirty="0">
                <a:solidFill>
                  <a:srgbClr val="444949"/>
                </a:solidFill>
                <a:latin typeface="Gill Sans MT"/>
                <a:cs typeface="Gill Sans MT"/>
              </a:rPr>
              <a:t>attached </a:t>
            </a:r>
            <a:r>
              <a:rPr sz="2600" spc="-60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2600" spc="-40" dirty="0">
                <a:solidFill>
                  <a:srgbClr val="444949"/>
                </a:solidFill>
                <a:latin typeface="Gill Sans MT"/>
                <a:cs typeface="Gill Sans MT"/>
              </a:rPr>
              <a:t>EC2</a:t>
            </a:r>
            <a:r>
              <a:rPr sz="2600" spc="26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spc="-50" dirty="0">
                <a:solidFill>
                  <a:srgbClr val="444949"/>
                </a:solidFill>
                <a:latin typeface="Gill Sans MT"/>
                <a:cs typeface="Gill Sans MT"/>
              </a:rPr>
              <a:t>instances</a:t>
            </a:r>
            <a:endParaRPr sz="2600">
              <a:latin typeface="Gill Sans MT"/>
              <a:cs typeface="Gill Sans MT"/>
            </a:endParaRPr>
          </a:p>
          <a:p>
            <a:pPr marL="241300" marR="5080" indent="-228600">
              <a:lnSpc>
                <a:spcPct val="70000"/>
              </a:lnSpc>
              <a:spcBef>
                <a:spcPts val="1010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45" dirty="0">
                <a:solidFill>
                  <a:srgbClr val="444949"/>
                </a:solidFill>
                <a:latin typeface="Gill Sans MT"/>
                <a:cs typeface="Gill Sans MT"/>
              </a:rPr>
              <a:t>IAM </a:t>
            </a:r>
            <a:r>
              <a:rPr sz="2600" spc="-55" dirty="0">
                <a:solidFill>
                  <a:srgbClr val="444949"/>
                </a:solidFill>
                <a:latin typeface="Gill Sans MT"/>
                <a:cs typeface="Gill Sans MT"/>
              </a:rPr>
              <a:t>Roles </a:t>
            </a:r>
            <a:r>
              <a:rPr sz="2600" spc="-30" dirty="0">
                <a:solidFill>
                  <a:srgbClr val="444949"/>
                </a:solidFill>
                <a:latin typeface="Gill Sans MT"/>
                <a:cs typeface="Gill Sans MT"/>
              </a:rPr>
              <a:t>can </a:t>
            </a:r>
            <a:r>
              <a:rPr sz="2600" spc="-25" dirty="0">
                <a:solidFill>
                  <a:srgbClr val="444949"/>
                </a:solidFill>
                <a:latin typeface="Gill Sans MT"/>
                <a:cs typeface="Gill Sans MT"/>
              </a:rPr>
              <a:t>come </a:t>
            </a:r>
            <a:r>
              <a:rPr sz="2600" spc="-60" dirty="0">
                <a:solidFill>
                  <a:srgbClr val="444949"/>
                </a:solidFill>
                <a:latin typeface="Gill Sans MT"/>
                <a:cs typeface="Gill Sans MT"/>
              </a:rPr>
              <a:t>with </a:t>
            </a:r>
            <a:r>
              <a:rPr sz="2600" spc="-5" dirty="0">
                <a:solidFill>
                  <a:srgbClr val="444949"/>
                </a:solidFill>
                <a:latin typeface="Gill Sans MT"/>
                <a:cs typeface="Gill Sans MT"/>
              </a:rPr>
              <a:t>a </a:t>
            </a:r>
            <a:r>
              <a:rPr sz="2600" spc="-50" dirty="0">
                <a:solidFill>
                  <a:srgbClr val="444949"/>
                </a:solidFill>
                <a:latin typeface="Gill Sans MT"/>
                <a:cs typeface="Gill Sans MT"/>
              </a:rPr>
              <a:t>policy authorizing </a:t>
            </a:r>
            <a:r>
              <a:rPr sz="2600" spc="-55" dirty="0">
                <a:solidFill>
                  <a:srgbClr val="444949"/>
                </a:solidFill>
                <a:latin typeface="Gill Sans MT"/>
                <a:cs typeface="Gill Sans MT"/>
              </a:rPr>
              <a:t>exactly </a:t>
            </a:r>
            <a:r>
              <a:rPr sz="2600" spc="-40" dirty="0">
                <a:solidFill>
                  <a:srgbClr val="444949"/>
                </a:solidFill>
                <a:latin typeface="Gill Sans MT"/>
                <a:cs typeface="Gill Sans MT"/>
              </a:rPr>
              <a:t>what the EC2 </a:t>
            </a:r>
            <a:r>
              <a:rPr sz="2600" spc="-45" dirty="0">
                <a:solidFill>
                  <a:srgbClr val="444949"/>
                </a:solidFill>
                <a:latin typeface="Gill Sans MT"/>
                <a:cs typeface="Gill Sans MT"/>
              </a:rPr>
              <a:t>instance  should </a:t>
            </a:r>
            <a:r>
              <a:rPr sz="2600" spc="5" dirty="0">
                <a:solidFill>
                  <a:srgbClr val="444949"/>
                </a:solidFill>
                <a:latin typeface="Gill Sans MT"/>
                <a:cs typeface="Gill Sans MT"/>
              </a:rPr>
              <a:t>be </a:t>
            </a:r>
            <a:r>
              <a:rPr sz="2600" spc="-30" dirty="0">
                <a:solidFill>
                  <a:srgbClr val="444949"/>
                </a:solidFill>
                <a:latin typeface="Gill Sans MT"/>
                <a:cs typeface="Gill Sans MT"/>
              </a:rPr>
              <a:t>able </a:t>
            </a:r>
            <a:r>
              <a:rPr sz="2600" spc="-55" dirty="0">
                <a:solidFill>
                  <a:srgbClr val="444949"/>
                </a:solidFill>
                <a:latin typeface="Gill Sans MT"/>
                <a:cs typeface="Gill Sans MT"/>
              </a:rPr>
              <a:t>to</a:t>
            </a:r>
            <a:r>
              <a:rPr sz="2600" spc="10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spc="-20" dirty="0">
                <a:solidFill>
                  <a:srgbClr val="444949"/>
                </a:solidFill>
                <a:latin typeface="Gill Sans MT"/>
                <a:cs typeface="Gill Sans MT"/>
              </a:rPr>
              <a:t>do</a:t>
            </a:r>
            <a:endParaRPr sz="2600">
              <a:latin typeface="Gill Sans MT"/>
              <a:cs typeface="Gill Sans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16939" y="4733035"/>
            <a:ext cx="10339705" cy="1100455"/>
          </a:xfrm>
          <a:prstGeom prst="rect">
            <a:avLst/>
          </a:prstGeom>
        </p:spPr>
        <p:txBody>
          <a:bodyPr vert="horz" wrap="square" lIns="0" tIns="130175" rIns="0" bIns="0" rtlCol="0">
            <a:spAutoFit/>
          </a:bodyPr>
          <a:lstStyle/>
          <a:p>
            <a:pPr marL="241300" marR="5080" indent="-228600">
              <a:lnSpc>
                <a:spcPct val="70000"/>
              </a:lnSpc>
              <a:spcBef>
                <a:spcPts val="1025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40" dirty="0">
                <a:solidFill>
                  <a:srgbClr val="444949"/>
                </a:solidFill>
                <a:latin typeface="Gill Sans MT"/>
                <a:cs typeface="Gill Sans MT"/>
              </a:rPr>
              <a:t>EC2 </a:t>
            </a:r>
            <a:r>
              <a:rPr sz="2600" spc="-55" dirty="0">
                <a:solidFill>
                  <a:srgbClr val="444949"/>
                </a:solidFill>
                <a:latin typeface="Gill Sans MT"/>
                <a:cs typeface="Gill Sans MT"/>
              </a:rPr>
              <a:t>Instances </a:t>
            </a:r>
            <a:r>
              <a:rPr sz="2600" spc="-30" dirty="0">
                <a:solidFill>
                  <a:srgbClr val="444949"/>
                </a:solidFill>
                <a:latin typeface="Gill Sans MT"/>
                <a:cs typeface="Gill Sans MT"/>
              </a:rPr>
              <a:t>can </a:t>
            </a:r>
            <a:r>
              <a:rPr sz="2600" spc="-35" dirty="0">
                <a:solidFill>
                  <a:srgbClr val="444949"/>
                </a:solidFill>
                <a:latin typeface="Gill Sans MT"/>
                <a:cs typeface="Gill Sans MT"/>
              </a:rPr>
              <a:t>then </a:t>
            </a:r>
            <a:r>
              <a:rPr sz="2600" spc="-40" dirty="0">
                <a:solidFill>
                  <a:srgbClr val="444949"/>
                </a:solidFill>
                <a:latin typeface="Gill Sans MT"/>
                <a:cs typeface="Gill Sans MT"/>
              </a:rPr>
              <a:t>use these </a:t>
            </a:r>
            <a:r>
              <a:rPr sz="2600" spc="-65" dirty="0">
                <a:solidFill>
                  <a:srgbClr val="444949"/>
                </a:solidFill>
                <a:latin typeface="Gill Sans MT"/>
                <a:cs typeface="Gill Sans MT"/>
              </a:rPr>
              <a:t>profiles </a:t>
            </a:r>
            <a:r>
              <a:rPr sz="2600" spc="-50" dirty="0">
                <a:solidFill>
                  <a:srgbClr val="444949"/>
                </a:solidFill>
                <a:latin typeface="Gill Sans MT"/>
                <a:cs typeface="Gill Sans MT"/>
              </a:rPr>
              <a:t>automatically </a:t>
            </a:r>
            <a:r>
              <a:rPr sz="2600" spc="-55" dirty="0">
                <a:solidFill>
                  <a:srgbClr val="444949"/>
                </a:solidFill>
                <a:latin typeface="Gill Sans MT"/>
                <a:cs typeface="Gill Sans MT"/>
              </a:rPr>
              <a:t>without </a:t>
            </a:r>
            <a:r>
              <a:rPr sz="2600" spc="-45" dirty="0">
                <a:solidFill>
                  <a:srgbClr val="444949"/>
                </a:solidFill>
                <a:latin typeface="Gill Sans MT"/>
                <a:cs typeface="Gill Sans MT"/>
              </a:rPr>
              <a:t>any </a:t>
            </a:r>
            <a:r>
              <a:rPr sz="2600" spc="-40" dirty="0">
                <a:solidFill>
                  <a:srgbClr val="444949"/>
                </a:solidFill>
                <a:latin typeface="Gill Sans MT"/>
                <a:cs typeface="Gill Sans MT"/>
              </a:rPr>
              <a:t>additional  </a:t>
            </a:r>
            <a:r>
              <a:rPr sz="2600" spc="-55" dirty="0">
                <a:solidFill>
                  <a:srgbClr val="444949"/>
                </a:solidFill>
                <a:latin typeface="Gill Sans MT"/>
                <a:cs typeface="Gill Sans MT"/>
              </a:rPr>
              <a:t>configurations</a:t>
            </a:r>
            <a:endParaRPr sz="26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50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75" dirty="0">
                <a:solidFill>
                  <a:srgbClr val="444949"/>
                </a:solidFill>
                <a:latin typeface="Gill Sans MT"/>
                <a:cs typeface="Gill Sans MT"/>
              </a:rPr>
              <a:t>This </a:t>
            </a:r>
            <a:r>
              <a:rPr sz="2600" spc="-90" dirty="0">
                <a:solidFill>
                  <a:srgbClr val="444949"/>
                </a:solidFill>
                <a:latin typeface="Gill Sans MT"/>
                <a:cs typeface="Gill Sans MT"/>
              </a:rPr>
              <a:t>is </a:t>
            </a:r>
            <a:r>
              <a:rPr sz="2600" spc="-40" dirty="0">
                <a:solidFill>
                  <a:srgbClr val="444949"/>
                </a:solidFill>
                <a:latin typeface="Gill Sans MT"/>
                <a:cs typeface="Gill Sans MT"/>
              </a:rPr>
              <a:t>the </a:t>
            </a:r>
            <a:r>
              <a:rPr sz="2600" spc="-35" dirty="0">
                <a:solidFill>
                  <a:srgbClr val="444949"/>
                </a:solidFill>
                <a:latin typeface="Gill Sans MT"/>
                <a:cs typeface="Gill Sans MT"/>
              </a:rPr>
              <a:t>best </a:t>
            </a:r>
            <a:r>
              <a:rPr sz="2600" spc="-45" dirty="0">
                <a:solidFill>
                  <a:srgbClr val="444949"/>
                </a:solidFill>
                <a:latin typeface="Gill Sans MT"/>
                <a:cs typeface="Gill Sans MT"/>
              </a:rPr>
              <a:t>practice </a:t>
            </a:r>
            <a:r>
              <a:rPr sz="2600" spc="-30" dirty="0">
                <a:solidFill>
                  <a:srgbClr val="444949"/>
                </a:solidFill>
                <a:latin typeface="Gill Sans MT"/>
                <a:cs typeface="Gill Sans MT"/>
              </a:rPr>
              <a:t>on </a:t>
            </a:r>
            <a:r>
              <a:rPr sz="2600" spc="-50" dirty="0">
                <a:solidFill>
                  <a:srgbClr val="444949"/>
                </a:solidFill>
                <a:latin typeface="Gill Sans MT"/>
                <a:cs typeface="Gill Sans MT"/>
              </a:rPr>
              <a:t>AWS </a:t>
            </a:r>
            <a:r>
              <a:rPr sz="2600" spc="-15" dirty="0">
                <a:solidFill>
                  <a:srgbClr val="444949"/>
                </a:solidFill>
                <a:latin typeface="Gill Sans MT"/>
                <a:cs typeface="Gill Sans MT"/>
              </a:rPr>
              <a:t>and </a:t>
            </a:r>
            <a:r>
              <a:rPr sz="2600" spc="-55" dirty="0">
                <a:solidFill>
                  <a:srgbClr val="444949"/>
                </a:solidFill>
                <a:latin typeface="Gill Sans MT"/>
                <a:cs typeface="Gill Sans MT"/>
              </a:rPr>
              <a:t>you </a:t>
            </a:r>
            <a:r>
              <a:rPr sz="2600" spc="-45" dirty="0">
                <a:solidFill>
                  <a:srgbClr val="444949"/>
                </a:solidFill>
                <a:latin typeface="Gill Sans MT"/>
                <a:cs typeface="Gill Sans MT"/>
              </a:rPr>
              <a:t>should </a:t>
            </a:r>
            <a:r>
              <a:rPr sz="2600" spc="10" dirty="0">
                <a:solidFill>
                  <a:srgbClr val="444949"/>
                </a:solidFill>
                <a:latin typeface="Gill Sans MT"/>
                <a:cs typeface="Gill Sans MT"/>
              </a:rPr>
              <a:t>100% </a:t>
            </a:r>
            <a:r>
              <a:rPr sz="2600" spc="-20" dirty="0">
                <a:solidFill>
                  <a:srgbClr val="444949"/>
                </a:solidFill>
                <a:latin typeface="Gill Sans MT"/>
                <a:cs typeface="Gill Sans MT"/>
              </a:rPr>
              <a:t>do</a:t>
            </a:r>
            <a:r>
              <a:rPr sz="2600" spc="40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spc="-80" dirty="0">
                <a:solidFill>
                  <a:srgbClr val="444949"/>
                </a:solidFill>
                <a:latin typeface="Gill Sans MT"/>
                <a:cs typeface="Gill Sans MT"/>
              </a:rPr>
              <a:t>this.</a:t>
            </a:r>
            <a:endParaRPr sz="2600">
              <a:latin typeface="Gill Sans MT"/>
              <a:cs typeface="Gill Sans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599919" y="2835249"/>
            <a:ext cx="2731135" cy="1384300"/>
          </a:xfrm>
          <a:prstGeom prst="rect">
            <a:avLst/>
          </a:prstGeom>
          <a:solidFill>
            <a:srgbClr val="5091D0"/>
          </a:solidFill>
          <a:ln w="12700">
            <a:solidFill>
              <a:srgbClr val="386998"/>
            </a:solidFill>
          </a:ln>
        </p:spPr>
        <p:txBody>
          <a:bodyPr vert="horz" wrap="square" lIns="0" tIns="127000" rIns="0" bIns="0" rtlCol="0">
            <a:spAutoFit/>
          </a:bodyPr>
          <a:lstStyle/>
          <a:p>
            <a:pPr marL="744220">
              <a:lnSpc>
                <a:spcPct val="100000"/>
              </a:lnSpc>
              <a:spcBef>
                <a:spcPts val="1000"/>
              </a:spcBef>
            </a:pPr>
            <a:r>
              <a:rPr sz="1800" spc="-30" dirty="0">
                <a:solidFill>
                  <a:srgbClr val="FFFFFF"/>
                </a:solidFill>
                <a:latin typeface="Calibri"/>
                <a:cs typeface="Calibri"/>
              </a:rPr>
              <a:t>AWS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Account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850">
              <a:latin typeface="Times New Roman"/>
              <a:cs typeface="Times New Roman"/>
            </a:endParaRPr>
          </a:p>
          <a:p>
            <a:pPr marL="205740" marR="200025" indent="1270" algn="ctr">
              <a:lnSpc>
                <a:spcPct val="100000"/>
              </a:lnSpc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(checks credentials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and 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permissions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of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8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ROLE)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977596" y="2835250"/>
            <a:ext cx="2731135" cy="1384300"/>
          </a:xfrm>
          <a:custGeom>
            <a:avLst/>
            <a:gdLst/>
            <a:ahLst/>
            <a:cxnLst/>
            <a:rect l="l" t="t" r="r" b="b"/>
            <a:pathLst>
              <a:path w="2731135" h="1384300">
                <a:moveTo>
                  <a:pt x="0" y="0"/>
                </a:moveTo>
                <a:lnTo>
                  <a:pt x="2730842" y="0"/>
                </a:lnTo>
                <a:lnTo>
                  <a:pt x="2730842" y="1383957"/>
                </a:lnTo>
                <a:lnTo>
                  <a:pt x="0" y="1383957"/>
                </a:lnTo>
                <a:lnTo>
                  <a:pt x="0" y="0"/>
                </a:lnTo>
                <a:close/>
              </a:path>
            </a:pathLst>
          </a:custGeom>
          <a:solidFill>
            <a:srgbClr val="5091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187661" y="3731116"/>
            <a:ext cx="2310765" cy="358775"/>
          </a:xfrm>
          <a:custGeom>
            <a:avLst/>
            <a:gdLst/>
            <a:ahLst/>
            <a:cxnLst/>
            <a:rect l="l" t="t" r="r" b="b"/>
            <a:pathLst>
              <a:path w="2310765" h="358775">
                <a:moveTo>
                  <a:pt x="0" y="0"/>
                </a:moveTo>
                <a:lnTo>
                  <a:pt x="2310714" y="0"/>
                </a:lnTo>
                <a:lnTo>
                  <a:pt x="2310714" y="358345"/>
                </a:lnTo>
                <a:lnTo>
                  <a:pt x="0" y="358345"/>
                </a:lnTo>
                <a:lnTo>
                  <a:pt x="0" y="0"/>
                </a:lnTo>
                <a:close/>
              </a:path>
            </a:pathLst>
          </a:custGeom>
          <a:solidFill>
            <a:srgbClr val="70AD4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187661" y="3731116"/>
            <a:ext cx="2310765" cy="358775"/>
          </a:xfrm>
          <a:custGeom>
            <a:avLst/>
            <a:gdLst/>
            <a:ahLst/>
            <a:cxnLst/>
            <a:rect l="l" t="t" r="r" b="b"/>
            <a:pathLst>
              <a:path w="2310765" h="358775">
                <a:moveTo>
                  <a:pt x="0" y="0"/>
                </a:moveTo>
                <a:lnTo>
                  <a:pt x="2310714" y="0"/>
                </a:lnTo>
                <a:lnTo>
                  <a:pt x="2310714" y="358346"/>
                </a:lnTo>
                <a:lnTo>
                  <a:pt x="0" y="358346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507E3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977596" y="2835250"/>
            <a:ext cx="2731135" cy="1384300"/>
          </a:xfrm>
          <a:prstGeom prst="rect">
            <a:avLst/>
          </a:prstGeom>
          <a:ln w="12700">
            <a:solidFill>
              <a:srgbClr val="386998"/>
            </a:solidFill>
          </a:ln>
        </p:spPr>
        <p:txBody>
          <a:bodyPr vert="horz" wrap="square" lIns="0" tIns="508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0"/>
              </a:spcBef>
            </a:pPr>
            <a:endParaRPr sz="2900">
              <a:latin typeface="Times New Roman"/>
              <a:cs typeface="Times New Roman"/>
            </a:endParaRPr>
          </a:p>
          <a:p>
            <a:pPr marL="906780" marR="768985" indent="-130810">
              <a:lnSpc>
                <a:spcPct val="140000"/>
              </a:lnSpc>
              <a:spcBef>
                <a:spcPts val="5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EC2</a:t>
            </a:r>
            <a:r>
              <a:rPr sz="1800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Instance 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IAM</a:t>
            </a:r>
            <a:r>
              <a:rPr sz="18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ROLE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708439" y="3414990"/>
            <a:ext cx="2891790" cy="76200"/>
          </a:xfrm>
          <a:custGeom>
            <a:avLst/>
            <a:gdLst/>
            <a:ahLst/>
            <a:cxnLst/>
            <a:rect l="l" t="t" r="r" b="b"/>
            <a:pathLst>
              <a:path w="2891790" h="76200">
                <a:moveTo>
                  <a:pt x="2815280" y="0"/>
                </a:moveTo>
                <a:lnTo>
                  <a:pt x="2815280" y="76200"/>
                </a:lnTo>
                <a:lnTo>
                  <a:pt x="2885130" y="41275"/>
                </a:lnTo>
                <a:lnTo>
                  <a:pt x="2827980" y="41275"/>
                </a:lnTo>
                <a:lnTo>
                  <a:pt x="2827980" y="34925"/>
                </a:lnTo>
                <a:lnTo>
                  <a:pt x="2885130" y="34925"/>
                </a:lnTo>
                <a:lnTo>
                  <a:pt x="2815280" y="0"/>
                </a:lnTo>
                <a:close/>
              </a:path>
              <a:path w="2891790" h="76200">
                <a:moveTo>
                  <a:pt x="2815280" y="34925"/>
                </a:moveTo>
                <a:lnTo>
                  <a:pt x="0" y="34925"/>
                </a:lnTo>
                <a:lnTo>
                  <a:pt x="0" y="41275"/>
                </a:lnTo>
                <a:lnTo>
                  <a:pt x="2815280" y="41275"/>
                </a:lnTo>
                <a:lnTo>
                  <a:pt x="2815280" y="34925"/>
                </a:lnTo>
                <a:close/>
              </a:path>
              <a:path w="2891790" h="76200">
                <a:moveTo>
                  <a:pt x="2885130" y="34925"/>
                </a:moveTo>
                <a:lnTo>
                  <a:pt x="2827980" y="34925"/>
                </a:lnTo>
                <a:lnTo>
                  <a:pt x="2827980" y="41275"/>
                </a:lnTo>
                <a:lnTo>
                  <a:pt x="2885130" y="41275"/>
                </a:lnTo>
                <a:lnTo>
                  <a:pt x="2891480" y="38100"/>
                </a:lnTo>
                <a:lnTo>
                  <a:pt x="2885130" y="34925"/>
                </a:lnTo>
                <a:close/>
              </a:path>
            </a:pathLst>
          </a:custGeom>
          <a:solidFill>
            <a:srgbClr val="5091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178525" y="2402765"/>
            <a:ext cx="9898380" cy="2101215"/>
          </a:xfrm>
          <a:prstGeom prst="rect">
            <a:avLst/>
          </a:prstGeom>
          <a:ln w="12700">
            <a:solidFill>
              <a:srgbClr val="F69802"/>
            </a:solidFill>
          </a:ln>
        </p:spPr>
        <p:txBody>
          <a:bodyPr vert="horz" wrap="square" lIns="0" tIns="29209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29"/>
              </a:spcBef>
            </a:pPr>
            <a:r>
              <a:rPr sz="1800" spc="-30" dirty="0">
                <a:solidFill>
                  <a:srgbClr val="444949"/>
                </a:solidFill>
                <a:latin typeface="Calibri"/>
                <a:cs typeface="Calibri"/>
              </a:rPr>
              <a:t>AWS</a:t>
            </a: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444949"/>
                </a:solidFill>
                <a:latin typeface="Calibri"/>
                <a:cs typeface="Calibri"/>
              </a:rPr>
              <a:t>NETWORK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6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CLI</a:t>
            </a:r>
            <a:endParaRPr sz="18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40253767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1892" y="6464300"/>
            <a:ext cx="127698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16939" y="374395"/>
            <a:ext cx="6419850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80" dirty="0"/>
              <a:t>AWS </a:t>
            </a:r>
            <a:r>
              <a:rPr spc="-65" dirty="0"/>
              <a:t>EC2 </a:t>
            </a:r>
            <a:r>
              <a:rPr spc="-85" dirty="0"/>
              <a:t>Instance</a:t>
            </a:r>
            <a:r>
              <a:rPr spc="135" dirty="0"/>
              <a:t> </a:t>
            </a:r>
            <a:r>
              <a:rPr spc="-40" dirty="0"/>
              <a:t>Metadata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16939" y="1736851"/>
            <a:ext cx="10269220" cy="4084320"/>
          </a:xfrm>
          <a:prstGeom prst="rect">
            <a:avLst/>
          </a:prstGeom>
        </p:spPr>
        <p:txBody>
          <a:bodyPr vert="horz" wrap="square" lIns="0" tIns="130175" rIns="0" bIns="0" rtlCol="0">
            <a:spAutoFit/>
          </a:bodyPr>
          <a:lstStyle/>
          <a:p>
            <a:pPr marL="241300" marR="5080" indent="-228600">
              <a:lnSpc>
                <a:spcPct val="70000"/>
              </a:lnSpc>
              <a:spcBef>
                <a:spcPts val="1025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50" dirty="0">
                <a:solidFill>
                  <a:srgbClr val="444949"/>
                </a:solidFill>
                <a:latin typeface="Gill Sans MT"/>
                <a:cs typeface="Gill Sans MT"/>
              </a:rPr>
              <a:t>AWS </a:t>
            </a:r>
            <a:r>
              <a:rPr sz="2600" spc="-40" dirty="0">
                <a:solidFill>
                  <a:srgbClr val="444949"/>
                </a:solidFill>
                <a:latin typeface="Gill Sans MT"/>
                <a:cs typeface="Gill Sans MT"/>
              </a:rPr>
              <a:t>EC2 </a:t>
            </a:r>
            <a:r>
              <a:rPr sz="2600" spc="-50" dirty="0">
                <a:solidFill>
                  <a:srgbClr val="444949"/>
                </a:solidFill>
                <a:latin typeface="Gill Sans MT"/>
                <a:cs typeface="Gill Sans MT"/>
              </a:rPr>
              <a:t>Instance </a:t>
            </a:r>
            <a:r>
              <a:rPr sz="2600" spc="-25" dirty="0">
                <a:solidFill>
                  <a:srgbClr val="444949"/>
                </a:solidFill>
                <a:latin typeface="Gill Sans MT"/>
                <a:cs typeface="Gill Sans MT"/>
              </a:rPr>
              <a:t>Metadata </a:t>
            </a:r>
            <a:r>
              <a:rPr sz="2600" spc="-85" dirty="0">
                <a:solidFill>
                  <a:srgbClr val="444949"/>
                </a:solidFill>
                <a:latin typeface="Gill Sans MT"/>
                <a:cs typeface="Gill Sans MT"/>
              </a:rPr>
              <a:t>is </a:t>
            </a:r>
            <a:r>
              <a:rPr sz="2600" spc="-55" dirty="0">
                <a:solidFill>
                  <a:srgbClr val="444949"/>
                </a:solidFill>
                <a:latin typeface="Gill Sans MT"/>
                <a:cs typeface="Gill Sans MT"/>
              </a:rPr>
              <a:t>powerful </a:t>
            </a:r>
            <a:r>
              <a:rPr sz="2600" spc="-40" dirty="0">
                <a:solidFill>
                  <a:srgbClr val="444949"/>
                </a:solidFill>
                <a:latin typeface="Gill Sans MT"/>
                <a:cs typeface="Gill Sans MT"/>
              </a:rPr>
              <a:t>but </a:t>
            </a:r>
            <a:r>
              <a:rPr sz="2600" spc="-20" dirty="0">
                <a:solidFill>
                  <a:srgbClr val="444949"/>
                </a:solidFill>
                <a:latin typeface="Gill Sans MT"/>
                <a:cs typeface="Gill Sans MT"/>
              </a:rPr>
              <a:t>one </a:t>
            </a:r>
            <a:r>
              <a:rPr sz="2600" spc="-30" dirty="0">
                <a:solidFill>
                  <a:srgbClr val="444949"/>
                </a:solidFill>
                <a:latin typeface="Gill Sans MT"/>
                <a:cs typeface="Gill Sans MT"/>
              </a:rPr>
              <a:t>of </a:t>
            </a:r>
            <a:r>
              <a:rPr sz="2600" spc="-40" dirty="0">
                <a:solidFill>
                  <a:srgbClr val="444949"/>
                </a:solidFill>
                <a:latin typeface="Gill Sans MT"/>
                <a:cs typeface="Gill Sans MT"/>
              </a:rPr>
              <a:t>the </a:t>
            </a:r>
            <a:r>
              <a:rPr sz="2600" spc="-50" dirty="0">
                <a:solidFill>
                  <a:srgbClr val="444949"/>
                </a:solidFill>
                <a:latin typeface="Gill Sans MT"/>
                <a:cs typeface="Gill Sans MT"/>
              </a:rPr>
              <a:t>least </a:t>
            </a:r>
            <a:r>
              <a:rPr sz="2600" spc="-60" dirty="0">
                <a:solidFill>
                  <a:srgbClr val="444949"/>
                </a:solidFill>
                <a:latin typeface="Gill Sans MT"/>
                <a:cs typeface="Gill Sans MT"/>
              </a:rPr>
              <a:t>known </a:t>
            </a:r>
            <a:r>
              <a:rPr sz="2600" spc="-55" dirty="0">
                <a:solidFill>
                  <a:srgbClr val="444949"/>
                </a:solidFill>
                <a:latin typeface="Gill Sans MT"/>
                <a:cs typeface="Gill Sans MT"/>
              </a:rPr>
              <a:t>features  to</a:t>
            </a:r>
            <a:r>
              <a:rPr sz="2600" spc="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spc="-35" dirty="0">
                <a:solidFill>
                  <a:srgbClr val="444949"/>
                </a:solidFill>
                <a:latin typeface="Gill Sans MT"/>
                <a:cs typeface="Gill Sans MT"/>
              </a:rPr>
              <a:t>developers</a:t>
            </a:r>
            <a:endParaRPr sz="2600">
              <a:latin typeface="Gill Sans MT"/>
              <a:cs typeface="Gill Sans MT"/>
            </a:endParaRPr>
          </a:p>
          <a:p>
            <a:pPr marL="241300" marR="381635" indent="-228600">
              <a:lnSpc>
                <a:spcPct val="70100"/>
              </a:lnSpc>
              <a:spcBef>
                <a:spcPts val="1005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100" dirty="0">
                <a:solidFill>
                  <a:srgbClr val="444949"/>
                </a:solidFill>
                <a:latin typeface="Gill Sans MT"/>
                <a:cs typeface="Gill Sans MT"/>
              </a:rPr>
              <a:t>It </a:t>
            </a:r>
            <a:r>
              <a:rPr sz="2600" spc="-60" dirty="0">
                <a:solidFill>
                  <a:srgbClr val="444949"/>
                </a:solidFill>
                <a:latin typeface="Gill Sans MT"/>
                <a:cs typeface="Gill Sans MT"/>
              </a:rPr>
              <a:t>allows </a:t>
            </a:r>
            <a:r>
              <a:rPr sz="2600" spc="-50" dirty="0">
                <a:solidFill>
                  <a:srgbClr val="444949"/>
                </a:solidFill>
                <a:latin typeface="Gill Sans MT"/>
                <a:cs typeface="Gill Sans MT"/>
              </a:rPr>
              <a:t>AWS </a:t>
            </a:r>
            <a:r>
              <a:rPr sz="2600" spc="-40" dirty="0">
                <a:solidFill>
                  <a:srgbClr val="444949"/>
                </a:solidFill>
                <a:latin typeface="Gill Sans MT"/>
                <a:cs typeface="Gill Sans MT"/>
              </a:rPr>
              <a:t>EC2 </a:t>
            </a:r>
            <a:r>
              <a:rPr sz="2600" spc="-50" dirty="0">
                <a:solidFill>
                  <a:srgbClr val="444949"/>
                </a:solidFill>
                <a:latin typeface="Gill Sans MT"/>
                <a:cs typeface="Gill Sans MT"/>
              </a:rPr>
              <a:t>instances </a:t>
            </a:r>
            <a:r>
              <a:rPr sz="2600" spc="-60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2600" spc="-55" dirty="0">
                <a:solidFill>
                  <a:srgbClr val="444949"/>
                </a:solidFill>
                <a:latin typeface="Gill Sans MT"/>
                <a:cs typeface="Gill Sans MT"/>
              </a:rPr>
              <a:t>”learn </a:t>
            </a:r>
            <a:r>
              <a:rPr sz="2600" spc="-25" dirty="0">
                <a:solidFill>
                  <a:srgbClr val="444949"/>
                </a:solidFill>
                <a:latin typeface="Gill Sans MT"/>
                <a:cs typeface="Gill Sans MT"/>
              </a:rPr>
              <a:t>about </a:t>
            </a:r>
            <a:r>
              <a:rPr sz="2600" spc="-50" dirty="0">
                <a:solidFill>
                  <a:srgbClr val="444949"/>
                </a:solidFill>
                <a:latin typeface="Gill Sans MT"/>
                <a:cs typeface="Gill Sans MT"/>
              </a:rPr>
              <a:t>themselves” </a:t>
            </a:r>
            <a:r>
              <a:rPr sz="3825" spc="-52" baseline="1089" dirty="0">
                <a:solidFill>
                  <a:srgbClr val="444949"/>
                </a:solidFill>
                <a:latin typeface="Gill Sans MT"/>
                <a:cs typeface="Gill Sans MT"/>
              </a:rPr>
              <a:t>without </a:t>
            </a:r>
            <a:r>
              <a:rPr sz="3825" spc="-44" baseline="1089" dirty="0">
                <a:solidFill>
                  <a:srgbClr val="444949"/>
                </a:solidFill>
                <a:latin typeface="Gill Sans MT"/>
                <a:cs typeface="Gill Sans MT"/>
              </a:rPr>
              <a:t>using </a:t>
            </a:r>
            <a:r>
              <a:rPr sz="3825" spc="7" baseline="1089" dirty="0">
                <a:solidFill>
                  <a:srgbClr val="444949"/>
                </a:solidFill>
                <a:latin typeface="Gill Sans MT"/>
                <a:cs typeface="Gill Sans MT"/>
              </a:rPr>
              <a:t>an </a:t>
            </a:r>
            <a:r>
              <a:rPr sz="2550" spc="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550" spc="-15" dirty="0">
                <a:solidFill>
                  <a:srgbClr val="444949"/>
                </a:solidFill>
                <a:latin typeface="Gill Sans MT"/>
                <a:cs typeface="Gill Sans MT"/>
              </a:rPr>
              <a:t>IAM </a:t>
            </a:r>
            <a:r>
              <a:rPr sz="2550" spc="-30" dirty="0">
                <a:solidFill>
                  <a:srgbClr val="444949"/>
                </a:solidFill>
                <a:latin typeface="Gill Sans MT"/>
                <a:cs typeface="Gill Sans MT"/>
              </a:rPr>
              <a:t>Role </a:t>
            </a:r>
            <a:r>
              <a:rPr sz="2550" spc="-65" dirty="0">
                <a:solidFill>
                  <a:srgbClr val="444949"/>
                </a:solidFill>
                <a:latin typeface="Gill Sans MT"/>
                <a:cs typeface="Gill Sans MT"/>
              </a:rPr>
              <a:t>for </a:t>
            </a:r>
            <a:r>
              <a:rPr sz="2550" spc="-30" dirty="0">
                <a:solidFill>
                  <a:srgbClr val="444949"/>
                </a:solidFill>
                <a:latin typeface="Gill Sans MT"/>
                <a:cs typeface="Gill Sans MT"/>
              </a:rPr>
              <a:t>that</a:t>
            </a:r>
            <a:r>
              <a:rPr sz="2550" spc="18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550" spc="-10" dirty="0">
                <a:solidFill>
                  <a:srgbClr val="444949"/>
                </a:solidFill>
                <a:latin typeface="Gill Sans MT"/>
                <a:cs typeface="Gill Sans MT"/>
              </a:rPr>
              <a:t>purpose.</a:t>
            </a:r>
            <a:endParaRPr sz="255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114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40" dirty="0">
                <a:solidFill>
                  <a:srgbClr val="444949"/>
                </a:solidFill>
                <a:latin typeface="Gill Sans MT"/>
                <a:cs typeface="Gill Sans MT"/>
              </a:rPr>
              <a:t>The </a:t>
            </a:r>
            <a:r>
              <a:rPr sz="2600" spc="-60" dirty="0">
                <a:solidFill>
                  <a:srgbClr val="444949"/>
                </a:solidFill>
                <a:latin typeface="Gill Sans MT"/>
                <a:cs typeface="Gill Sans MT"/>
              </a:rPr>
              <a:t>URL </a:t>
            </a:r>
            <a:r>
              <a:rPr sz="2600" spc="-90" dirty="0">
                <a:solidFill>
                  <a:srgbClr val="444949"/>
                </a:solidFill>
                <a:latin typeface="Gill Sans MT"/>
                <a:cs typeface="Gill Sans MT"/>
              </a:rPr>
              <a:t>is</a:t>
            </a:r>
            <a:r>
              <a:rPr sz="2600" spc="135" dirty="0">
                <a:solidFill>
                  <a:srgbClr val="0563C1"/>
                </a:solidFill>
                <a:latin typeface="Gill Sans MT"/>
                <a:cs typeface="Gill Sans MT"/>
              </a:rPr>
              <a:t> </a:t>
            </a:r>
            <a:r>
              <a:rPr sz="2600" u="heavy" spc="-3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Gill Sans MT"/>
                <a:cs typeface="Gill Sans MT"/>
                <a:hlinkClick r:id="rId3"/>
              </a:rPr>
              <a:t>http://169.254.169.254/latest/meta-data</a:t>
            </a:r>
            <a:endParaRPr sz="2600">
              <a:latin typeface="Gill Sans MT"/>
              <a:cs typeface="Gill Sans MT"/>
            </a:endParaRPr>
          </a:p>
          <a:p>
            <a:pPr marL="241300" marR="130810" indent="-228600">
              <a:lnSpc>
                <a:spcPct val="70000"/>
              </a:lnSpc>
              <a:spcBef>
                <a:spcPts val="985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160" dirty="0">
                <a:solidFill>
                  <a:srgbClr val="444949"/>
                </a:solidFill>
                <a:latin typeface="Gill Sans MT"/>
                <a:cs typeface="Gill Sans MT"/>
              </a:rPr>
              <a:t>You </a:t>
            </a:r>
            <a:r>
              <a:rPr sz="2600" spc="-30" dirty="0">
                <a:solidFill>
                  <a:srgbClr val="444949"/>
                </a:solidFill>
                <a:latin typeface="Gill Sans MT"/>
                <a:cs typeface="Gill Sans MT"/>
              </a:rPr>
              <a:t>can </a:t>
            </a:r>
            <a:r>
              <a:rPr sz="2600" spc="-65" dirty="0">
                <a:solidFill>
                  <a:srgbClr val="444949"/>
                </a:solidFill>
                <a:latin typeface="Gill Sans MT"/>
                <a:cs typeface="Gill Sans MT"/>
              </a:rPr>
              <a:t>retrieve </a:t>
            </a:r>
            <a:r>
              <a:rPr sz="2600" spc="-40" dirty="0">
                <a:solidFill>
                  <a:srgbClr val="444949"/>
                </a:solidFill>
                <a:latin typeface="Gill Sans MT"/>
                <a:cs typeface="Gill Sans MT"/>
              </a:rPr>
              <a:t>the </a:t>
            </a:r>
            <a:r>
              <a:rPr sz="2600" spc="-45" dirty="0">
                <a:solidFill>
                  <a:srgbClr val="444949"/>
                </a:solidFill>
                <a:latin typeface="Gill Sans MT"/>
                <a:cs typeface="Gill Sans MT"/>
              </a:rPr>
              <a:t>IAM </a:t>
            </a:r>
            <a:r>
              <a:rPr sz="2600" spc="-55" dirty="0">
                <a:solidFill>
                  <a:srgbClr val="444949"/>
                </a:solidFill>
                <a:latin typeface="Gill Sans MT"/>
                <a:cs typeface="Gill Sans MT"/>
              </a:rPr>
              <a:t>Role </a:t>
            </a:r>
            <a:r>
              <a:rPr sz="2600" spc="-10" dirty="0">
                <a:solidFill>
                  <a:srgbClr val="444949"/>
                </a:solidFill>
                <a:latin typeface="Gill Sans MT"/>
                <a:cs typeface="Gill Sans MT"/>
              </a:rPr>
              <a:t>name </a:t>
            </a:r>
            <a:r>
              <a:rPr sz="2600" spc="-60" dirty="0">
                <a:solidFill>
                  <a:srgbClr val="444949"/>
                </a:solidFill>
                <a:latin typeface="Gill Sans MT"/>
                <a:cs typeface="Gill Sans MT"/>
              </a:rPr>
              <a:t>from </a:t>
            </a:r>
            <a:r>
              <a:rPr sz="2600" spc="-40" dirty="0">
                <a:solidFill>
                  <a:srgbClr val="444949"/>
                </a:solidFill>
                <a:latin typeface="Gill Sans MT"/>
                <a:cs typeface="Gill Sans MT"/>
              </a:rPr>
              <a:t>the </a:t>
            </a:r>
            <a:r>
              <a:rPr sz="2600" spc="-35" dirty="0">
                <a:solidFill>
                  <a:srgbClr val="444949"/>
                </a:solidFill>
                <a:latin typeface="Gill Sans MT"/>
                <a:cs typeface="Gill Sans MT"/>
              </a:rPr>
              <a:t>metadata, </a:t>
            </a:r>
            <a:r>
              <a:rPr sz="2600" spc="-40" dirty="0">
                <a:solidFill>
                  <a:srgbClr val="444949"/>
                </a:solidFill>
                <a:latin typeface="Gill Sans MT"/>
                <a:cs typeface="Gill Sans MT"/>
              </a:rPr>
              <a:t>but </a:t>
            </a:r>
            <a:r>
              <a:rPr sz="2600" spc="-55" dirty="0">
                <a:solidFill>
                  <a:srgbClr val="444949"/>
                </a:solidFill>
                <a:latin typeface="Gill Sans MT"/>
                <a:cs typeface="Gill Sans MT"/>
              </a:rPr>
              <a:t>you CANNOT  </a:t>
            </a:r>
            <a:r>
              <a:rPr sz="2600" spc="-65" dirty="0">
                <a:solidFill>
                  <a:srgbClr val="444949"/>
                </a:solidFill>
                <a:latin typeface="Gill Sans MT"/>
                <a:cs typeface="Gill Sans MT"/>
              </a:rPr>
              <a:t>retrieve </a:t>
            </a:r>
            <a:r>
              <a:rPr sz="2600" spc="-40" dirty="0">
                <a:solidFill>
                  <a:srgbClr val="444949"/>
                </a:solidFill>
                <a:latin typeface="Gill Sans MT"/>
                <a:cs typeface="Gill Sans MT"/>
              </a:rPr>
              <a:t>the </a:t>
            </a:r>
            <a:r>
              <a:rPr sz="2600" spc="-45" dirty="0">
                <a:solidFill>
                  <a:srgbClr val="444949"/>
                </a:solidFill>
                <a:latin typeface="Gill Sans MT"/>
                <a:cs typeface="Gill Sans MT"/>
              </a:rPr>
              <a:t>IAM</a:t>
            </a:r>
            <a:r>
              <a:rPr sz="2600" spc="12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spc="-114" dirty="0">
                <a:solidFill>
                  <a:srgbClr val="444949"/>
                </a:solidFill>
                <a:latin typeface="Gill Sans MT"/>
                <a:cs typeface="Gill Sans MT"/>
              </a:rPr>
              <a:t>Policy.</a:t>
            </a:r>
            <a:endParaRPr sz="26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70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25" dirty="0">
                <a:solidFill>
                  <a:srgbClr val="444949"/>
                </a:solidFill>
                <a:latin typeface="Gill Sans MT"/>
                <a:cs typeface="Gill Sans MT"/>
              </a:rPr>
              <a:t>Metadata </a:t>
            </a:r>
            <a:r>
              <a:rPr sz="2600" spc="190" dirty="0">
                <a:solidFill>
                  <a:srgbClr val="444949"/>
                </a:solidFill>
                <a:latin typeface="Gill Sans MT"/>
                <a:cs typeface="Gill Sans MT"/>
              </a:rPr>
              <a:t>= </a:t>
            </a:r>
            <a:r>
              <a:rPr sz="2600" spc="-60" dirty="0">
                <a:solidFill>
                  <a:srgbClr val="444949"/>
                </a:solidFill>
                <a:latin typeface="Gill Sans MT"/>
                <a:cs typeface="Gill Sans MT"/>
              </a:rPr>
              <a:t>Info </a:t>
            </a:r>
            <a:r>
              <a:rPr sz="2600" spc="-25" dirty="0">
                <a:solidFill>
                  <a:srgbClr val="444949"/>
                </a:solidFill>
                <a:latin typeface="Gill Sans MT"/>
                <a:cs typeface="Gill Sans MT"/>
              </a:rPr>
              <a:t>about </a:t>
            </a:r>
            <a:r>
              <a:rPr sz="2600" spc="-40" dirty="0">
                <a:solidFill>
                  <a:srgbClr val="444949"/>
                </a:solidFill>
                <a:latin typeface="Gill Sans MT"/>
                <a:cs typeface="Gill Sans MT"/>
              </a:rPr>
              <a:t>the EC2</a:t>
            </a:r>
            <a:r>
              <a:rPr sz="2600" spc="-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spc="-45" dirty="0">
                <a:solidFill>
                  <a:srgbClr val="444949"/>
                </a:solidFill>
                <a:latin typeface="Gill Sans MT"/>
                <a:cs typeface="Gill Sans MT"/>
              </a:rPr>
              <a:t>instance</a:t>
            </a:r>
            <a:endParaRPr sz="26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75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50" dirty="0">
                <a:solidFill>
                  <a:srgbClr val="444949"/>
                </a:solidFill>
                <a:latin typeface="Gill Sans MT"/>
                <a:cs typeface="Gill Sans MT"/>
              </a:rPr>
              <a:t>Userdata </a:t>
            </a:r>
            <a:r>
              <a:rPr sz="2600" spc="190" dirty="0">
                <a:solidFill>
                  <a:srgbClr val="444949"/>
                </a:solidFill>
                <a:latin typeface="Gill Sans MT"/>
                <a:cs typeface="Gill Sans MT"/>
              </a:rPr>
              <a:t>= </a:t>
            </a:r>
            <a:r>
              <a:rPr sz="2600" spc="-40" dirty="0">
                <a:solidFill>
                  <a:srgbClr val="444949"/>
                </a:solidFill>
                <a:latin typeface="Gill Sans MT"/>
                <a:cs typeface="Gill Sans MT"/>
              </a:rPr>
              <a:t>launch </a:t>
            </a:r>
            <a:r>
              <a:rPr sz="2600" spc="-65" dirty="0">
                <a:solidFill>
                  <a:srgbClr val="444949"/>
                </a:solidFill>
                <a:latin typeface="Gill Sans MT"/>
                <a:cs typeface="Gill Sans MT"/>
              </a:rPr>
              <a:t>script </a:t>
            </a:r>
            <a:r>
              <a:rPr sz="2600" spc="-30" dirty="0">
                <a:solidFill>
                  <a:srgbClr val="444949"/>
                </a:solidFill>
                <a:latin typeface="Gill Sans MT"/>
                <a:cs typeface="Gill Sans MT"/>
              </a:rPr>
              <a:t>of </a:t>
            </a:r>
            <a:r>
              <a:rPr sz="2600" spc="-40" dirty="0">
                <a:solidFill>
                  <a:srgbClr val="444949"/>
                </a:solidFill>
                <a:latin typeface="Gill Sans MT"/>
                <a:cs typeface="Gill Sans MT"/>
              </a:rPr>
              <a:t>the EC2</a:t>
            </a:r>
            <a:r>
              <a:rPr sz="2600" spc="6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spc="-45" dirty="0">
                <a:solidFill>
                  <a:srgbClr val="444949"/>
                </a:solidFill>
                <a:latin typeface="Gill Sans MT"/>
                <a:cs typeface="Gill Sans MT"/>
              </a:rPr>
              <a:t>instance</a:t>
            </a:r>
            <a:endParaRPr sz="2600">
              <a:latin typeface="Gill Sans MT"/>
              <a:cs typeface="Gill Sans MT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444949"/>
              </a:buClr>
              <a:buFont typeface="Arial"/>
              <a:buChar char="•"/>
            </a:pPr>
            <a:endParaRPr sz="28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90" dirty="0">
                <a:solidFill>
                  <a:srgbClr val="444949"/>
                </a:solidFill>
                <a:latin typeface="Gill Sans MT"/>
                <a:cs typeface="Gill Sans MT"/>
              </a:rPr>
              <a:t>Let’s </a:t>
            </a:r>
            <a:r>
              <a:rPr sz="2600" spc="-50" dirty="0">
                <a:solidFill>
                  <a:srgbClr val="444949"/>
                </a:solidFill>
                <a:latin typeface="Gill Sans MT"/>
                <a:cs typeface="Gill Sans MT"/>
              </a:rPr>
              <a:t>practice </a:t>
            </a:r>
            <a:r>
              <a:rPr sz="2600" spc="-15" dirty="0">
                <a:solidFill>
                  <a:srgbClr val="444949"/>
                </a:solidFill>
                <a:latin typeface="Gill Sans MT"/>
                <a:cs typeface="Gill Sans MT"/>
              </a:rPr>
              <a:t>and </a:t>
            </a:r>
            <a:r>
              <a:rPr sz="2600" spc="-30" dirty="0">
                <a:solidFill>
                  <a:srgbClr val="444949"/>
                </a:solidFill>
                <a:latin typeface="Gill Sans MT"/>
                <a:cs typeface="Gill Sans MT"/>
              </a:rPr>
              <a:t>see </a:t>
            </a:r>
            <a:r>
              <a:rPr sz="2600" spc="-40" dirty="0">
                <a:solidFill>
                  <a:srgbClr val="444949"/>
                </a:solidFill>
                <a:latin typeface="Gill Sans MT"/>
                <a:cs typeface="Gill Sans MT"/>
              </a:rPr>
              <a:t>what we </a:t>
            </a:r>
            <a:r>
              <a:rPr sz="2600" spc="-30" dirty="0">
                <a:solidFill>
                  <a:srgbClr val="444949"/>
                </a:solidFill>
                <a:latin typeface="Gill Sans MT"/>
                <a:cs typeface="Gill Sans MT"/>
              </a:rPr>
              <a:t>can </a:t>
            </a:r>
            <a:r>
              <a:rPr sz="2600" spc="-20" dirty="0">
                <a:solidFill>
                  <a:srgbClr val="444949"/>
                </a:solidFill>
                <a:latin typeface="Gill Sans MT"/>
                <a:cs typeface="Gill Sans MT"/>
              </a:rPr>
              <a:t>do </a:t>
            </a:r>
            <a:r>
              <a:rPr sz="2600" spc="-60" dirty="0">
                <a:solidFill>
                  <a:srgbClr val="444949"/>
                </a:solidFill>
                <a:latin typeface="Gill Sans MT"/>
                <a:cs typeface="Gill Sans MT"/>
              </a:rPr>
              <a:t>with</a:t>
            </a:r>
            <a:r>
              <a:rPr sz="2600" spc="37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spc="-140" dirty="0">
                <a:solidFill>
                  <a:srgbClr val="444949"/>
                </a:solidFill>
                <a:latin typeface="Gill Sans MT"/>
                <a:cs typeface="Gill Sans MT"/>
              </a:rPr>
              <a:t>it!</a:t>
            </a:r>
            <a:endParaRPr sz="2600"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960512898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1892" y="6464300"/>
            <a:ext cx="127698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16939" y="374395"/>
            <a:ext cx="4683760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80" dirty="0"/>
              <a:t>AWS </a:t>
            </a:r>
            <a:r>
              <a:rPr spc="-185" dirty="0"/>
              <a:t>SDK</a:t>
            </a:r>
            <a:r>
              <a:rPr spc="30" dirty="0"/>
              <a:t> </a:t>
            </a:r>
            <a:r>
              <a:rPr spc="-45" dirty="0"/>
              <a:t>Overview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16939" y="1389380"/>
            <a:ext cx="10257790" cy="4281805"/>
          </a:xfrm>
          <a:prstGeom prst="rect">
            <a:avLst/>
          </a:prstGeom>
        </p:spPr>
        <p:txBody>
          <a:bodyPr vert="horz" wrap="square" lIns="0" tIns="90805" rIns="0" bIns="0" rtlCol="0">
            <a:spAutoFit/>
          </a:bodyPr>
          <a:lstStyle/>
          <a:p>
            <a:pPr marL="241300" marR="5080" indent="-228600">
              <a:lnSpc>
                <a:spcPct val="80000"/>
              </a:lnSpc>
              <a:spcBef>
                <a:spcPts val="715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40" dirty="0">
                <a:solidFill>
                  <a:srgbClr val="444949"/>
                </a:solidFill>
                <a:latin typeface="Gill Sans MT"/>
                <a:cs typeface="Gill Sans MT"/>
              </a:rPr>
              <a:t>What </a:t>
            </a:r>
            <a:r>
              <a:rPr sz="2600" spc="-55" dirty="0">
                <a:solidFill>
                  <a:srgbClr val="444949"/>
                </a:solidFill>
                <a:latin typeface="Gill Sans MT"/>
                <a:cs typeface="Gill Sans MT"/>
              </a:rPr>
              <a:t>if you </a:t>
            </a:r>
            <a:r>
              <a:rPr sz="2600" spc="-40" dirty="0">
                <a:solidFill>
                  <a:srgbClr val="444949"/>
                </a:solidFill>
                <a:latin typeface="Gill Sans MT"/>
                <a:cs typeface="Gill Sans MT"/>
              </a:rPr>
              <a:t>want </a:t>
            </a:r>
            <a:r>
              <a:rPr sz="2600" spc="-55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2600" spc="-50" dirty="0">
                <a:solidFill>
                  <a:srgbClr val="444949"/>
                </a:solidFill>
                <a:latin typeface="Gill Sans MT"/>
                <a:cs typeface="Gill Sans MT"/>
              </a:rPr>
              <a:t>perform actions </a:t>
            </a:r>
            <a:r>
              <a:rPr sz="2600" spc="-30" dirty="0">
                <a:solidFill>
                  <a:srgbClr val="444949"/>
                </a:solidFill>
                <a:latin typeface="Gill Sans MT"/>
                <a:cs typeface="Gill Sans MT"/>
              </a:rPr>
              <a:t>on </a:t>
            </a:r>
            <a:r>
              <a:rPr sz="2600" spc="-50" dirty="0">
                <a:solidFill>
                  <a:srgbClr val="444949"/>
                </a:solidFill>
                <a:latin typeface="Gill Sans MT"/>
                <a:cs typeface="Gill Sans MT"/>
              </a:rPr>
              <a:t>AWS </a:t>
            </a:r>
            <a:r>
              <a:rPr sz="2600" spc="-70" dirty="0">
                <a:solidFill>
                  <a:srgbClr val="444949"/>
                </a:solidFill>
                <a:latin typeface="Gill Sans MT"/>
                <a:cs typeface="Gill Sans MT"/>
              </a:rPr>
              <a:t>directly </a:t>
            </a:r>
            <a:r>
              <a:rPr sz="2600" spc="-60" dirty="0">
                <a:solidFill>
                  <a:srgbClr val="444949"/>
                </a:solidFill>
                <a:latin typeface="Gill Sans MT"/>
                <a:cs typeface="Gill Sans MT"/>
              </a:rPr>
              <a:t>from </a:t>
            </a:r>
            <a:r>
              <a:rPr sz="2600" spc="-85" dirty="0">
                <a:solidFill>
                  <a:srgbClr val="444949"/>
                </a:solidFill>
                <a:latin typeface="Gill Sans MT"/>
                <a:cs typeface="Gill Sans MT"/>
              </a:rPr>
              <a:t>your </a:t>
            </a:r>
            <a:r>
              <a:rPr sz="2600" spc="-40" dirty="0">
                <a:solidFill>
                  <a:srgbClr val="444949"/>
                </a:solidFill>
                <a:latin typeface="Gill Sans MT"/>
                <a:cs typeface="Gill Sans MT"/>
              </a:rPr>
              <a:t>applications  </a:t>
            </a:r>
            <a:r>
              <a:rPr sz="2600" spc="-25" dirty="0">
                <a:solidFill>
                  <a:srgbClr val="444949"/>
                </a:solidFill>
                <a:latin typeface="Gill Sans MT"/>
                <a:cs typeface="Gill Sans MT"/>
              </a:rPr>
              <a:t>code </a:t>
            </a:r>
            <a:r>
              <a:rPr sz="2600" spc="-140" dirty="0">
                <a:solidFill>
                  <a:srgbClr val="444949"/>
                </a:solidFill>
                <a:latin typeface="Gill Sans MT"/>
                <a:cs typeface="Gill Sans MT"/>
              </a:rPr>
              <a:t>? </a:t>
            </a:r>
            <a:r>
              <a:rPr sz="2600" spc="-45" dirty="0">
                <a:solidFill>
                  <a:srgbClr val="444949"/>
                </a:solidFill>
                <a:latin typeface="Gill Sans MT"/>
                <a:cs typeface="Gill Sans MT"/>
              </a:rPr>
              <a:t>(without </a:t>
            </a:r>
            <a:r>
              <a:rPr sz="2600" spc="-50" dirty="0">
                <a:solidFill>
                  <a:srgbClr val="444949"/>
                </a:solidFill>
                <a:latin typeface="Gill Sans MT"/>
                <a:cs typeface="Gill Sans MT"/>
              </a:rPr>
              <a:t>using </a:t>
            </a:r>
            <a:r>
              <a:rPr sz="2600" spc="-40" dirty="0">
                <a:solidFill>
                  <a:srgbClr val="444949"/>
                </a:solidFill>
                <a:latin typeface="Gill Sans MT"/>
                <a:cs typeface="Gill Sans MT"/>
              </a:rPr>
              <a:t>the</a:t>
            </a:r>
            <a:r>
              <a:rPr sz="2600" spc="28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spc="-70" dirty="0">
                <a:solidFill>
                  <a:srgbClr val="444949"/>
                </a:solidFill>
                <a:latin typeface="Gill Sans MT"/>
                <a:cs typeface="Gill Sans MT"/>
              </a:rPr>
              <a:t>CLI).</a:t>
            </a:r>
            <a:endParaRPr sz="26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385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160" dirty="0">
                <a:solidFill>
                  <a:srgbClr val="444949"/>
                </a:solidFill>
                <a:latin typeface="Gill Sans MT"/>
                <a:cs typeface="Gill Sans MT"/>
              </a:rPr>
              <a:t>You </a:t>
            </a:r>
            <a:r>
              <a:rPr sz="2600" spc="-30" dirty="0">
                <a:solidFill>
                  <a:srgbClr val="444949"/>
                </a:solidFill>
                <a:latin typeface="Gill Sans MT"/>
                <a:cs typeface="Gill Sans MT"/>
              </a:rPr>
              <a:t>can </a:t>
            </a:r>
            <a:r>
              <a:rPr sz="2600" spc="-40" dirty="0">
                <a:solidFill>
                  <a:srgbClr val="444949"/>
                </a:solidFill>
                <a:latin typeface="Gill Sans MT"/>
                <a:cs typeface="Gill Sans MT"/>
              </a:rPr>
              <a:t>use </a:t>
            </a:r>
            <a:r>
              <a:rPr sz="2600" spc="-15" dirty="0">
                <a:solidFill>
                  <a:srgbClr val="444949"/>
                </a:solidFill>
                <a:latin typeface="Gill Sans MT"/>
                <a:cs typeface="Gill Sans MT"/>
              </a:rPr>
              <a:t>an </a:t>
            </a:r>
            <a:r>
              <a:rPr sz="2600" spc="-110" dirty="0">
                <a:solidFill>
                  <a:srgbClr val="444949"/>
                </a:solidFill>
                <a:latin typeface="Gill Sans MT"/>
                <a:cs typeface="Gill Sans MT"/>
              </a:rPr>
              <a:t>SDK </a:t>
            </a:r>
            <a:r>
              <a:rPr sz="2600" spc="-45" dirty="0">
                <a:solidFill>
                  <a:srgbClr val="444949"/>
                </a:solidFill>
                <a:latin typeface="Gill Sans MT"/>
                <a:cs typeface="Gill Sans MT"/>
              </a:rPr>
              <a:t>(software </a:t>
            </a:r>
            <a:r>
              <a:rPr sz="2600" spc="-30" dirty="0">
                <a:solidFill>
                  <a:srgbClr val="444949"/>
                </a:solidFill>
                <a:latin typeface="Gill Sans MT"/>
                <a:cs typeface="Gill Sans MT"/>
              </a:rPr>
              <a:t>development </a:t>
            </a:r>
            <a:r>
              <a:rPr sz="2600" spc="-70" dirty="0">
                <a:solidFill>
                  <a:srgbClr val="444949"/>
                </a:solidFill>
                <a:latin typeface="Gill Sans MT"/>
                <a:cs typeface="Gill Sans MT"/>
              </a:rPr>
              <a:t>kit)</a:t>
            </a:r>
            <a:r>
              <a:rPr sz="2600" spc="46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spc="-250" dirty="0">
                <a:solidFill>
                  <a:srgbClr val="444949"/>
                </a:solidFill>
                <a:latin typeface="Gill Sans MT"/>
                <a:cs typeface="Gill Sans MT"/>
              </a:rPr>
              <a:t>!</a:t>
            </a:r>
            <a:endParaRPr sz="2600">
              <a:latin typeface="Gill Sans MT"/>
              <a:cs typeface="Gill Sans MT"/>
            </a:endParaRPr>
          </a:p>
          <a:p>
            <a:pPr marL="241300" indent="-228600">
              <a:lnSpc>
                <a:spcPts val="3115"/>
              </a:lnSpc>
              <a:spcBef>
                <a:spcPts val="359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55" dirty="0">
                <a:solidFill>
                  <a:srgbClr val="444949"/>
                </a:solidFill>
                <a:latin typeface="Gill Sans MT"/>
                <a:cs typeface="Gill Sans MT"/>
              </a:rPr>
              <a:t>Official </a:t>
            </a:r>
            <a:r>
              <a:rPr sz="2600" spc="-105" dirty="0">
                <a:solidFill>
                  <a:srgbClr val="444949"/>
                </a:solidFill>
                <a:latin typeface="Gill Sans MT"/>
                <a:cs typeface="Gill Sans MT"/>
              </a:rPr>
              <a:t>SDKs</a:t>
            </a:r>
            <a:r>
              <a:rPr sz="2600" spc="5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spc="-45" dirty="0">
                <a:solidFill>
                  <a:srgbClr val="444949"/>
                </a:solidFill>
                <a:latin typeface="Gill Sans MT"/>
                <a:cs typeface="Gill Sans MT"/>
              </a:rPr>
              <a:t>are…</a:t>
            </a:r>
            <a:endParaRPr sz="2600">
              <a:latin typeface="Gill Sans MT"/>
              <a:cs typeface="Gill Sans MT"/>
            </a:endParaRPr>
          </a:p>
          <a:p>
            <a:pPr marL="698500" lvl="1" indent="-228600">
              <a:lnSpc>
                <a:spcPts val="2625"/>
              </a:lnSpc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200" spc="-45" dirty="0">
                <a:solidFill>
                  <a:srgbClr val="444949"/>
                </a:solidFill>
                <a:latin typeface="Gill Sans MT"/>
                <a:cs typeface="Gill Sans MT"/>
              </a:rPr>
              <a:t>Java</a:t>
            </a:r>
            <a:endParaRPr sz="2200">
              <a:latin typeface="Gill Sans MT"/>
              <a:cs typeface="Gill Sans MT"/>
            </a:endParaRPr>
          </a:p>
          <a:p>
            <a:pPr marL="698500" lvl="1" indent="-228600">
              <a:lnSpc>
                <a:spcPts val="2615"/>
              </a:lnSpc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200" spc="-55" dirty="0">
                <a:solidFill>
                  <a:srgbClr val="444949"/>
                </a:solidFill>
                <a:latin typeface="Gill Sans MT"/>
                <a:cs typeface="Gill Sans MT"/>
              </a:rPr>
              <a:t>.NET</a:t>
            </a:r>
            <a:endParaRPr sz="2200">
              <a:latin typeface="Gill Sans MT"/>
              <a:cs typeface="Gill Sans MT"/>
            </a:endParaRPr>
          </a:p>
          <a:p>
            <a:pPr marL="698500" lvl="1" indent="-228600">
              <a:lnSpc>
                <a:spcPts val="2615"/>
              </a:lnSpc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200" spc="-35" dirty="0">
                <a:solidFill>
                  <a:srgbClr val="444949"/>
                </a:solidFill>
                <a:latin typeface="Gill Sans MT"/>
                <a:cs typeface="Gill Sans MT"/>
              </a:rPr>
              <a:t>Node.js</a:t>
            </a:r>
            <a:endParaRPr sz="2200">
              <a:latin typeface="Gill Sans MT"/>
              <a:cs typeface="Gill Sans MT"/>
            </a:endParaRPr>
          </a:p>
          <a:p>
            <a:pPr marL="698500" lvl="1" indent="-228600">
              <a:lnSpc>
                <a:spcPts val="2615"/>
              </a:lnSpc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200" spc="-10" dirty="0">
                <a:solidFill>
                  <a:srgbClr val="444949"/>
                </a:solidFill>
                <a:latin typeface="Gill Sans MT"/>
                <a:cs typeface="Gill Sans MT"/>
              </a:rPr>
              <a:t>PHP</a:t>
            </a:r>
            <a:endParaRPr sz="2200">
              <a:latin typeface="Gill Sans MT"/>
              <a:cs typeface="Gill Sans MT"/>
            </a:endParaRPr>
          </a:p>
          <a:p>
            <a:pPr marL="698500" lvl="1" indent="-228600">
              <a:lnSpc>
                <a:spcPts val="2605"/>
              </a:lnSpc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200" spc="-35" dirty="0">
                <a:solidFill>
                  <a:srgbClr val="444949"/>
                </a:solidFill>
                <a:latin typeface="Gill Sans MT"/>
                <a:cs typeface="Gill Sans MT"/>
              </a:rPr>
              <a:t>Python </a:t>
            </a:r>
            <a:r>
              <a:rPr sz="2200" spc="-5" dirty="0">
                <a:solidFill>
                  <a:srgbClr val="444949"/>
                </a:solidFill>
                <a:latin typeface="Gill Sans MT"/>
                <a:cs typeface="Gill Sans MT"/>
              </a:rPr>
              <a:t>(named </a:t>
            </a:r>
            <a:r>
              <a:rPr sz="2200" spc="-25" dirty="0">
                <a:solidFill>
                  <a:srgbClr val="444949"/>
                </a:solidFill>
                <a:latin typeface="Gill Sans MT"/>
                <a:cs typeface="Gill Sans MT"/>
              </a:rPr>
              <a:t>boto3 </a:t>
            </a:r>
            <a:r>
              <a:rPr sz="2200" dirty="0">
                <a:solidFill>
                  <a:srgbClr val="444949"/>
                </a:solidFill>
                <a:latin typeface="Gill Sans MT"/>
                <a:cs typeface="Gill Sans MT"/>
              </a:rPr>
              <a:t>/</a:t>
            </a:r>
            <a:r>
              <a:rPr sz="2200" spc="4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200" spc="-35" dirty="0">
                <a:solidFill>
                  <a:srgbClr val="444949"/>
                </a:solidFill>
                <a:latin typeface="Gill Sans MT"/>
                <a:cs typeface="Gill Sans MT"/>
              </a:rPr>
              <a:t>botocore)</a:t>
            </a:r>
            <a:endParaRPr sz="2200">
              <a:latin typeface="Gill Sans MT"/>
              <a:cs typeface="Gill Sans MT"/>
            </a:endParaRPr>
          </a:p>
          <a:p>
            <a:pPr marL="698500" lvl="1" indent="-228600">
              <a:lnSpc>
                <a:spcPts val="2605"/>
              </a:lnSpc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200" spc="-35" dirty="0">
                <a:solidFill>
                  <a:srgbClr val="444949"/>
                </a:solidFill>
                <a:latin typeface="Gill Sans MT"/>
                <a:cs typeface="Gill Sans MT"/>
              </a:rPr>
              <a:t>Go</a:t>
            </a:r>
            <a:endParaRPr sz="2200">
              <a:latin typeface="Gill Sans MT"/>
              <a:cs typeface="Gill Sans MT"/>
            </a:endParaRPr>
          </a:p>
          <a:p>
            <a:pPr marL="698500" lvl="1" indent="-228600">
              <a:lnSpc>
                <a:spcPts val="2615"/>
              </a:lnSpc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200" spc="-40" dirty="0">
                <a:solidFill>
                  <a:srgbClr val="444949"/>
                </a:solidFill>
                <a:latin typeface="Gill Sans MT"/>
                <a:cs typeface="Gill Sans MT"/>
              </a:rPr>
              <a:t>Ruby</a:t>
            </a:r>
            <a:endParaRPr sz="2200">
              <a:latin typeface="Gill Sans MT"/>
              <a:cs typeface="Gill Sans MT"/>
            </a:endParaRPr>
          </a:p>
          <a:p>
            <a:pPr marL="698500" lvl="1" indent="-228600">
              <a:lnSpc>
                <a:spcPts val="2630"/>
              </a:lnSpc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200" spc="80" dirty="0">
                <a:solidFill>
                  <a:srgbClr val="444949"/>
                </a:solidFill>
                <a:latin typeface="Gill Sans MT"/>
                <a:cs typeface="Gill Sans MT"/>
              </a:rPr>
              <a:t>C++</a:t>
            </a:r>
            <a:endParaRPr sz="2200"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765017476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1892" y="6464300"/>
            <a:ext cx="127698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16939" y="374395"/>
            <a:ext cx="4683760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80" dirty="0"/>
              <a:t>AWS </a:t>
            </a:r>
            <a:r>
              <a:rPr spc="-185" dirty="0"/>
              <a:t>SDK</a:t>
            </a:r>
            <a:r>
              <a:rPr spc="30" dirty="0"/>
              <a:t> </a:t>
            </a:r>
            <a:r>
              <a:rPr spc="-45" dirty="0"/>
              <a:t>Overview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16939" y="1419860"/>
            <a:ext cx="10269855" cy="4288155"/>
          </a:xfrm>
          <a:prstGeom prst="rect">
            <a:avLst/>
          </a:prstGeom>
        </p:spPr>
        <p:txBody>
          <a:bodyPr vert="horz" wrap="square" lIns="0" tIns="62230" rIns="0" bIns="0" rtlCol="0">
            <a:spAutoFit/>
          </a:bodyPr>
          <a:lstStyle/>
          <a:p>
            <a:pPr marL="241300" marR="5080" indent="-228600">
              <a:lnSpc>
                <a:spcPts val="3020"/>
              </a:lnSpc>
              <a:spcBef>
                <a:spcPts val="49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14" dirty="0">
                <a:solidFill>
                  <a:srgbClr val="444949"/>
                </a:solidFill>
                <a:latin typeface="Gill Sans MT"/>
                <a:cs typeface="Gill Sans MT"/>
              </a:rPr>
              <a:t>We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have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use the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AWS </a:t>
            </a:r>
            <a:r>
              <a:rPr sz="2800" spc="-114" dirty="0">
                <a:solidFill>
                  <a:srgbClr val="444949"/>
                </a:solidFill>
                <a:latin typeface="Gill Sans MT"/>
                <a:cs typeface="Gill Sans MT"/>
              </a:rPr>
              <a:t>SDK </a:t>
            </a:r>
            <a:r>
              <a:rPr sz="2800" spc="-25" dirty="0">
                <a:solidFill>
                  <a:srgbClr val="444949"/>
                </a:solidFill>
                <a:latin typeface="Gill Sans MT"/>
                <a:cs typeface="Gill Sans MT"/>
              </a:rPr>
              <a:t>when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coding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against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AWS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Services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such 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as</a:t>
            </a:r>
            <a:r>
              <a:rPr sz="2800" spc="-1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35" dirty="0">
                <a:solidFill>
                  <a:srgbClr val="444949"/>
                </a:solidFill>
                <a:latin typeface="Gill Sans MT"/>
                <a:cs typeface="Gill Sans MT"/>
              </a:rPr>
              <a:t>DynamoDB</a:t>
            </a:r>
            <a:endParaRPr sz="2800">
              <a:latin typeface="Gill Sans MT"/>
              <a:cs typeface="Gill Sans MT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lr>
                <a:srgbClr val="444949"/>
              </a:buClr>
              <a:buFont typeface="Arial"/>
              <a:buChar char="•"/>
            </a:pPr>
            <a:endParaRPr sz="40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buFont typeface="Arial"/>
              <a:buChar char="•"/>
              <a:tabLst>
                <a:tab pos="241300" algn="l"/>
              </a:tabLst>
            </a:pP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Fun </a:t>
            </a:r>
            <a:r>
              <a:rPr sz="2800" spc="-35" dirty="0">
                <a:solidFill>
                  <a:srgbClr val="444949"/>
                </a:solidFill>
                <a:latin typeface="Gill Sans MT"/>
                <a:cs typeface="Gill Sans MT"/>
              </a:rPr>
              <a:t>fact…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the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AWS </a:t>
            </a:r>
            <a:r>
              <a:rPr sz="2800" spc="-90" dirty="0">
                <a:solidFill>
                  <a:srgbClr val="444949"/>
                </a:solidFill>
                <a:latin typeface="Gill Sans MT"/>
                <a:cs typeface="Gill Sans MT"/>
              </a:rPr>
              <a:t>CLI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uses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the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Python </a:t>
            </a:r>
            <a:r>
              <a:rPr sz="2800" spc="-120" dirty="0">
                <a:solidFill>
                  <a:srgbClr val="444949"/>
                </a:solidFill>
                <a:latin typeface="Gill Sans MT"/>
                <a:cs typeface="Gill Sans MT"/>
              </a:rPr>
              <a:t>SDK</a:t>
            </a:r>
            <a:r>
              <a:rPr sz="2800" spc="16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15" dirty="0">
                <a:solidFill>
                  <a:srgbClr val="444949"/>
                </a:solidFill>
                <a:latin typeface="Gill Sans MT"/>
                <a:cs typeface="Gill Sans MT"/>
              </a:rPr>
              <a:t>(boto3)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7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The </a:t>
            </a:r>
            <a:r>
              <a:rPr sz="2800" spc="-20" dirty="0">
                <a:solidFill>
                  <a:srgbClr val="444949"/>
                </a:solidFill>
                <a:latin typeface="Gill Sans MT"/>
                <a:cs typeface="Gill Sans MT"/>
              </a:rPr>
              <a:t>exam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expects </a:t>
            </a:r>
            <a:r>
              <a:rPr sz="2800" spc="-65" dirty="0">
                <a:solidFill>
                  <a:srgbClr val="444949"/>
                </a:solidFill>
                <a:latin typeface="Gill Sans MT"/>
                <a:cs typeface="Gill Sans MT"/>
              </a:rPr>
              <a:t>you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2800" spc="-70" dirty="0">
                <a:solidFill>
                  <a:srgbClr val="444949"/>
                </a:solidFill>
                <a:latin typeface="Gill Sans MT"/>
                <a:cs typeface="Gill Sans MT"/>
              </a:rPr>
              <a:t>know </a:t>
            </a:r>
            <a:r>
              <a:rPr sz="2800" spc="-25" dirty="0">
                <a:solidFill>
                  <a:srgbClr val="444949"/>
                </a:solidFill>
                <a:latin typeface="Gill Sans MT"/>
                <a:cs typeface="Gill Sans MT"/>
              </a:rPr>
              <a:t>when </a:t>
            </a:r>
            <a:r>
              <a:rPr sz="2800" spc="-65" dirty="0">
                <a:solidFill>
                  <a:srgbClr val="444949"/>
                </a:solidFill>
                <a:latin typeface="Gill Sans MT"/>
                <a:cs typeface="Gill Sans MT"/>
              </a:rPr>
              <a:t>you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should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use </a:t>
            </a:r>
            <a:r>
              <a:rPr sz="2800" spc="-10" dirty="0">
                <a:solidFill>
                  <a:srgbClr val="444949"/>
                </a:solidFill>
                <a:latin typeface="Gill Sans MT"/>
                <a:cs typeface="Gill Sans MT"/>
              </a:rPr>
              <a:t>an</a:t>
            </a:r>
            <a:r>
              <a:rPr sz="2800" spc="37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114" dirty="0">
                <a:solidFill>
                  <a:srgbClr val="444949"/>
                </a:solidFill>
                <a:latin typeface="Gill Sans MT"/>
                <a:cs typeface="Gill Sans MT"/>
              </a:rPr>
              <a:t>SDK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4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10" dirty="0">
                <a:solidFill>
                  <a:srgbClr val="444949"/>
                </a:solidFill>
                <a:latin typeface="Gill Sans MT"/>
                <a:cs typeface="Gill Sans MT"/>
              </a:rPr>
              <a:t>We’ll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practice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the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AWS </a:t>
            </a:r>
            <a:r>
              <a:rPr sz="2800" spc="-114" dirty="0">
                <a:solidFill>
                  <a:srgbClr val="444949"/>
                </a:solidFill>
                <a:latin typeface="Gill Sans MT"/>
                <a:cs typeface="Gill Sans MT"/>
              </a:rPr>
              <a:t>SDK </a:t>
            </a:r>
            <a:r>
              <a:rPr sz="2800" spc="-25" dirty="0">
                <a:solidFill>
                  <a:srgbClr val="444949"/>
                </a:solidFill>
                <a:latin typeface="Gill Sans MT"/>
                <a:cs typeface="Gill Sans MT"/>
              </a:rPr>
              <a:t>when </a:t>
            </a:r>
            <a:r>
              <a:rPr sz="2800" spc="-35" dirty="0">
                <a:solidFill>
                  <a:srgbClr val="444949"/>
                </a:solidFill>
                <a:latin typeface="Gill Sans MT"/>
                <a:cs typeface="Gill Sans MT"/>
              </a:rPr>
              <a:t>we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get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the </a:t>
            </a:r>
            <a:r>
              <a:rPr sz="2800" spc="-10" dirty="0">
                <a:solidFill>
                  <a:srgbClr val="444949"/>
                </a:solidFill>
                <a:latin typeface="Gill Sans MT"/>
                <a:cs typeface="Gill Sans MT"/>
              </a:rPr>
              <a:t>Lambda</a:t>
            </a:r>
            <a:r>
              <a:rPr sz="2800" spc="28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functions</a:t>
            </a:r>
            <a:endParaRPr sz="2800">
              <a:latin typeface="Gill Sans MT"/>
              <a:cs typeface="Gill Sans MT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lr>
                <a:srgbClr val="444949"/>
              </a:buClr>
              <a:buFont typeface="Arial"/>
              <a:buChar char="•"/>
            </a:pPr>
            <a:endParaRPr sz="4400">
              <a:latin typeface="Times New Roman"/>
              <a:cs typeface="Times New Roman"/>
            </a:endParaRPr>
          </a:p>
          <a:p>
            <a:pPr marL="241300" marR="400685" indent="-228600">
              <a:lnSpc>
                <a:spcPts val="3020"/>
              </a:lnSpc>
              <a:buFont typeface="Arial"/>
              <a:buChar char="•"/>
              <a:tabLst>
                <a:tab pos="241300" algn="l"/>
              </a:tabLst>
            </a:pPr>
            <a:r>
              <a:rPr sz="2800" spc="-35" dirty="0">
                <a:solidFill>
                  <a:srgbClr val="444949"/>
                </a:solidFill>
                <a:latin typeface="Gill Sans MT"/>
                <a:cs typeface="Gill Sans MT"/>
              </a:rPr>
              <a:t>Good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2800" spc="-80" dirty="0">
                <a:solidFill>
                  <a:srgbClr val="444949"/>
                </a:solidFill>
                <a:latin typeface="Gill Sans MT"/>
                <a:cs typeface="Gill Sans MT"/>
              </a:rPr>
              <a:t>know: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if </a:t>
            </a:r>
            <a:r>
              <a:rPr sz="2800" spc="-65" dirty="0">
                <a:solidFill>
                  <a:srgbClr val="444949"/>
                </a:solidFill>
                <a:latin typeface="Gill Sans MT"/>
                <a:cs typeface="Gill Sans MT"/>
              </a:rPr>
              <a:t>you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don’t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specify </a:t>
            </a:r>
            <a:r>
              <a:rPr sz="2800" spc="-105" dirty="0">
                <a:solidFill>
                  <a:srgbClr val="444949"/>
                </a:solidFill>
                <a:latin typeface="Gill Sans MT"/>
                <a:cs typeface="Gill Sans MT"/>
              </a:rPr>
              <a:t>or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configure </a:t>
            </a:r>
            <a:r>
              <a:rPr sz="2800" dirty="0">
                <a:solidFill>
                  <a:srgbClr val="444949"/>
                </a:solidFill>
                <a:latin typeface="Gill Sans MT"/>
                <a:cs typeface="Gill Sans MT"/>
              </a:rPr>
              <a:t>a </a:t>
            </a:r>
            <a:r>
              <a:rPr sz="2800" spc="-35" dirty="0">
                <a:solidFill>
                  <a:srgbClr val="444949"/>
                </a:solidFill>
                <a:latin typeface="Gill Sans MT"/>
                <a:cs typeface="Gill Sans MT"/>
              </a:rPr>
              <a:t>default </a:t>
            </a:r>
            <a:r>
              <a:rPr sz="2800" spc="-65" dirty="0">
                <a:solidFill>
                  <a:srgbClr val="444949"/>
                </a:solidFill>
                <a:latin typeface="Gill Sans MT"/>
                <a:cs typeface="Gill Sans MT"/>
              </a:rPr>
              <a:t>region,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then 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us-east-1 </a:t>
            </a:r>
            <a:r>
              <a:rPr sz="2800" spc="-75" dirty="0">
                <a:solidFill>
                  <a:srgbClr val="444949"/>
                </a:solidFill>
                <a:latin typeface="Gill Sans MT"/>
                <a:cs typeface="Gill Sans MT"/>
              </a:rPr>
              <a:t>will </a:t>
            </a:r>
            <a:r>
              <a:rPr sz="2800" spc="10" dirty="0">
                <a:solidFill>
                  <a:srgbClr val="444949"/>
                </a:solidFill>
                <a:latin typeface="Gill Sans MT"/>
                <a:cs typeface="Gill Sans MT"/>
              </a:rPr>
              <a:t>be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chosen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by</a:t>
            </a:r>
            <a:r>
              <a:rPr sz="2800" spc="9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35" dirty="0">
                <a:solidFill>
                  <a:srgbClr val="444949"/>
                </a:solidFill>
                <a:latin typeface="Gill Sans MT"/>
                <a:cs typeface="Gill Sans MT"/>
              </a:rPr>
              <a:t>default</a:t>
            </a:r>
            <a:endParaRPr sz="2800"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17138561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72644"/>
            <a:ext cx="3572510" cy="1298575"/>
          </a:xfrm>
          <a:prstGeom prst="rect">
            <a:avLst/>
          </a:prstGeom>
        </p:spPr>
        <p:txBody>
          <a:bodyPr vert="horz" wrap="square" lIns="0" tIns="87630" rIns="0" bIns="0" rtlCol="0">
            <a:spAutoFit/>
          </a:bodyPr>
          <a:lstStyle/>
          <a:p>
            <a:pPr marL="12700" marR="5080">
              <a:lnSpc>
                <a:spcPts val="4750"/>
              </a:lnSpc>
              <a:spcBef>
                <a:spcPts val="690"/>
              </a:spcBef>
            </a:pPr>
            <a:r>
              <a:rPr spc="-85" dirty="0"/>
              <a:t>Security </a:t>
            </a:r>
            <a:r>
              <a:rPr spc="-95" dirty="0"/>
              <a:t>Groups  </a:t>
            </a:r>
            <a:r>
              <a:rPr spc="-50" dirty="0"/>
              <a:t>Deeper</a:t>
            </a:r>
            <a:r>
              <a:rPr spc="-15" dirty="0"/>
              <a:t> </a:t>
            </a:r>
            <a:r>
              <a:rPr spc="-80" dirty="0"/>
              <a:t>Dive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16939" y="1338783"/>
            <a:ext cx="8265159" cy="2618105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4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Security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groups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are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acting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as </a:t>
            </a:r>
            <a:r>
              <a:rPr sz="2800" dirty="0">
                <a:solidFill>
                  <a:srgbClr val="444949"/>
                </a:solidFill>
                <a:latin typeface="Gill Sans MT"/>
                <a:cs typeface="Gill Sans MT"/>
              </a:rPr>
              <a:t>a </a:t>
            </a:r>
            <a:r>
              <a:rPr sz="2800" spc="-75" dirty="0">
                <a:solidFill>
                  <a:srgbClr val="444949"/>
                </a:solidFill>
                <a:latin typeface="Gill Sans MT"/>
                <a:cs typeface="Gill Sans MT"/>
              </a:rPr>
              <a:t>“firewall” </a:t>
            </a:r>
            <a:r>
              <a:rPr sz="2800" spc="-35" dirty="0">
                <a:solidFill>
                  <a:srgbClr val="444949"/>
                </a:solidFill>
                <a:latin typeface="Gill Sans MT"/>
                <a:cs typeface="Gill Sans MT"/>
              </a:rPr>
              <a:t>on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EC2</a:t>
            </a:r>
            <a:r>
              <a:rPr sz="2800" spc="-204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instances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5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They</a:t>
            </a:r>
            <a:r>
              <a:rPr sz="2800" spc="-2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regulate:</a:t>
            </a:r>
            <a:endParaRPr sz="2800">
              <a:latin typeface="Gill Sans MT"/>
              <a:cs typeface="Gill Sans MT"/>
            </a:endParaRPr>
          </a:p>
          <a:p>
            <a:pPr marL="698500" lvl="1" indent="-228600">
              <a:lnSpc>
                <a:spcPct val="100000"/>
              </a:lnSpc>
              <a:spcBef>
                <a:spcPts val="229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45" dirty="0">
                <a:solidFill>
                  <a:srgbClr val="444949"/>
                </a:solidFill>
                <a:latin typeface="Gill Sans MT"/>
                <a:cs typeface="Gill Sans MT"/>
              </a:rPr>
              <a:t>Access </a:t>
            </a:r>
            <a:r>
              <a:rPr sz="2400" spc="-50" dirty="0">
                <a:solidFill>
                  <a:srgbClr val="444949"/>
                </a:solidFill>
                <a:latin typeface="Gill Sans MT"/>
                <a:cs typeface="Gill Sans MT"/>
              </a:rPr>
              <a:t>to</a:t>
            </a:r>
            <a:r>
              <a:rPr sz="2400" spc="3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55" dirty="0">
                <a:solidFill>
                  <a:srgbClr val="444949"/>
                </a:solidFill>
                <a:latin typeface="Gill Sans MT"/>
                <a:cs typeface="Gill Sans MT"/>
              </a:rPr>
              <a:t>Ports</a:t>
            </a:r>
            <a:endParaRPr sz="2400">
              <a:latin typeface="Gill Sans MT"/>
              <a:cs typeface="Gill Sans MT"/>
            </a:endParaRPr>
          </a:p>
          <a:p>
            <a:pPr marL="698500" lvl="1" indent="-228600">
              <a:lnSpc>
                <a:spcPct val="100000"/>
              </a:lnSpc>
              <a:spcBef>
                <a:spcPts val="215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45" dirty="0">
                <a:solidFill>
                  <a:srgbClr val="444949"/>
                </a:solidFill>
                <a:latin typeface="Gill Sans MT"/>
                <a:cs typeface="Gill Sans MT"/>
              </a:rPr>
              <a:t>Authorised </a:t>
            </a:r>
            <a:r>
              <a:rPr sz="2400" spc="-55" dirty="0">
                <a:solidFill>
                  <a:srgbClr val="444949"/>
                </a:solidFill>
                <a:latin typeface="Gill Sans MT"/>
                <a:cs typeface="Gill Sans MT"/>
              </a:rPr>
              <a:t>IP </a:t>
            </a:r>
            <a:r>
              <a:rPr sz="2400" spc="-35" dirty="0">
                <a:solidFill>
                  <a:srgbClr val="444949"/>
                </a:solidFill>
                <a:latin typeface="Gill Sans MT"/>
                <a:cs typeface="Gill Sans MT"/>
              </a:rPr>
              <a:t>ranges </a:t>
            </a:r>
            <a:r>
              <a:rPr sz="2400" dirty="0">
                <a:solidFill>
                  <a:srgbClr val="444949"/>
                </a:solidFill>
                <a:latin typeface="Gill Sans MT"/>
                <a:cs typeface="Gill Sans MT"/>
              </a:rPr>
              <a:t>– </a:t>
            </a:r>
            <a:r>
              <a:rPr sz="2400" spc="-35" dirty="0">
                <a:solidFill>
                  <a:srgbClr val="444949"/>
                </a:solidFill>
                <a:latin typeface="Gill Sans MT"/>
                <a:cs typeface="Gill Sans MT"/>
              </a:rPr>
              <a:t>IPv4 </a:t>
            </a:r>
            <a:r>
              <a:rPr sz="2400" spc="-10" dirty="0">
                <a:solidFill>
                  <a:srgbClr val="444949"/>
                </a:solidFill>
                <a:latin typeface="Gill Sans MT"/>
                <a:cs typeface="Gill Sans MT"/>
              </a:rPr>
              <a:t>and</a:t>
            </a:r>
            <a:r>
              <a:rPr sz="2400" spc="12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35" dirty="0">
                <a:solidFill>
                  <a:srgbClr val="444949"/>
                </a:solidFill>
                <a:latin typeface="Gill Sans MT"/>
                <a:cs typeface="Gill Sans MT"/>
              </a:rPr>
              <a:t>IPv6</a:t>
            </a:r>
            <a:endParaRPr sz="2400">
              <a:latin typeface="Gill Sans MT"/>
              <a:cs typeface="Gill Sans MT"/>
            </a:endParaRPr>
          </a:p>
          <a:p>
            <a:pPr marL="698500" lvl="1" indent="-228600">
              <a:lnSpc>
                <a:spcPct val="100000"/>
              </a:lnSpc>
              <a:spcBef>
                <a:spcPts val="215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65" dirty="0">
                <a:solidFill>
                  <a:srgbClr val="444949"/>
                </a:solidFill>
                <a:latin typeface="Gill Sans MT"/>
                <a:cs typeface="Gill Sans MT"/>
              </a:rPr>
              <a:t>Control </a:t>
            </a:r>
            <a:r>
              <a:rPr sz="2400" spc="-25" dirty="0">
                <a:solidFill>
                  <a:srgbClr val="444949"/>
                </a:solidFill>
                <a:latin typeface="Gill Sans MT"/>
                <a:cs typeface="Gill Sans MT"/>
              </a:rPr>
              <a:t>of inbound </a:t>
            </a:r>
            <a:r>
              <a:rPr sz="2400" spc="-55" dirty="0">
                <a:solidFill>
                  <a:srgbClr val="444949"/>
                </a:solidFill>
                <a:latin typeface="Gill Sans MT"/>
                <a:cs typeface="Gill Sans MT"/>
              </a:rPr>
              <a:t>network </a:t>
            </a:r>
            <a:r>
              <a:rPr sz="2400" spc="-40" dirty="0">
                <a:solidFill>
                  <a:srgbClr val="444949"/>
                </a:solidFill>
                <a:latin typeface="Gill Sans MT"/>
                <a:cs typeface="Gill Sans MT"/>
              </a:rPr>
              <a:t>(from </a:t>
            </a:r>
            <a:r>
              <a:rPr sz="2400" spc="-60" dirty="0">
                <a:solidFill>
                  <a:srgbClr val="444949"/>
                </a:solidFill>
                <a:latin typeface="Gill Sans MT"/>
                <a:cs typeface="Gill Sans MT"/>
              </a:rPr>
              <a:t>other </a:t>
            </a:r>
            <a:r>
              <a:rPr sz="2400" spc="-50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2400" spc="-35" dirty="0">
                <a:solidFill>
                  <a:srgbClr val="444949"/>
                </a:solidFill>
                <a:latin typeface="Gill Sans MT"/>
                <a:cs typeface="Gill Sans MT"/>
              </a:rPr>
              <a:t>the</a:t>
            </a:r>
            <a:r>
              <a:rPr sz="2400" spc="254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35" dirty="0">
                <a:solidFill>
                  <a:srgbClr val="444949"/>
                </a:solidFill>
                <a:latin typeface="Gill Sans MT"/>
                <a:cs typeface="Gill Sans MT"/>
              </a:rPr>
              <a:t>instance)</a:t>
            </a:r>
            <a:endParaRPr sz="2400">
              <a:latin typeface="Gill Sans MT"/>
              <a:cs typeface="Gill Sans MT"/>
            </a:endParaRPr>
          </a:p>
          <a:p>
            <a:pPr marL="698500" lvl="1" indent="-228600">
              <a:lnSpc>
                <a:spcPct val="100000"/>
              </a:lnSpc>
              <a:spcBef>
                <a:spcPts val="219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65" dirty="0">
                <a:solidFill>
                  <a:srgbClr val="444949"/>
                </a:solidFill>
                <a:latin typeface="Gill Sans MT"/>
                <a:cs typeface="Gill Sans MT"/>
              </a:rPr>
              <a:t>Control </a:t>
            </a:r>
            <a:r>
              <a:rPr sz="2400" spc="-25" dirty="0">
                <a:solidFill>
                  <a:srgbClr val="444949"/>
                </a:solidFill>
                <a:latin typeface="Gill Sans MT"/>
                <a:cs typeface="Gill Sans MT"/>
              </a:rPr>
              <a:t>of outbound </a:t>
            </a:r>
            <a:r>
              <a:rPr sz="2400" spc="-55" dirty="0">
                <a:solidFill>
                  <a:srgbClr val="444949"/>
                </a:solidFill>
                <a:latin typeface="Gill Sans MT"/>
                <a:cs typeface="Gill Sans MT"/>
              </a:rPr>
              <a:t>network </a:t>
            </a:r>
            <a:r>
              <a:rPr sz="2400" spc="-40" dirty="0">
                <a:solidFill>
                  <a:srgbClr val="444949"/>
                </a:solidFill>
                <a:latin typeface="Gill Sans MT"/>
                <a:cs typeface="Gill Sans MT"/>
              </a:rPr>
              <a:t>(from </a:t>
            </a:r>
            <a:r>
              <a:rPr sz="2400" spc="-35" dirty="0">
                <a:solidFill>
                  <a:srgbClr val="444949"/>
                </a:solidFill>
                <a:latin typeface="Gill Sans MT"/>
                <a:cs typeface="Gill Sans MT"/>
              </a:rPr>
              <a:t>the </a:t>
            </a:r>
            <a:r>
              <a:rPr sz="2400" spc="-45" dirty="0">
                <a:solidFill>
                  <a:srgbClr val="444949"/>
                </a:solidFill>
                <a:latin typeface="Gill Sans MT"/>
                <a:cs typeface="Gill Sans MT"/>
              </a:rPr>
              <a:t>instance </a:t>
            </a:r>
            <a:r>
              <a:rPr sz="2400" spc="-50" dirty="0">
                <a:solidFill>
                  <a:srgbClr val="444949"/>
                </a:solidFill>
                <a:latin typeface="Gill Sans MT"/>
                <a:cs typeface="Gill Sans MT"/>
              </a:rPr>
              <a:t>to</a:t>
            </a:r>
            <a:r>
              <a:rPr sz="2400" spc="23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45" dirty="0">
                <a:solidFill>
                  <a:srgbClr val="444949"/>
                </a:solidFill>
                <a:latin typeface="Gill Sans MT"/>
                <a:cs typeface="Gill Sans MT"/>
              </a:rPr>
              <a:t>other)</a:t>
            </a:r>
            <a:endParaRPr sz="2400">
              <a:latin typeface="Gill Sans MT"/>
              <a:cs typeface="Gill Sans MT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0" y="4565903"/>
            <a:ext cx="12188952" cy="17343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41892" y="6471592"/>
            <a:ext cx="1276985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97672026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1892" y="6464300"/>
            <a:ext cx="127698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16939" y="374395"/>
            <a:ext cx="6865620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75" dirty="0"/>
              <a:t>AWS </a:t>
            </a:r>
            <a:r>
              <a:rPr spc="-185" dirty="0"/>
              <a:t>SDK </a:t>
            </a:r>
            <a:r>
              <a:rPr spc="-100" dirty="0"/>
              <a:t>Credentials</a:t>
            </a:r>
            <a:r>
              <a:rPr spc="270" dirty="0"/>
              <a:t> </a:t>
            </a:r>
            <a:r>
              <a:rPr spc="-85" dirty="0"/>
              <a:t>Security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16939" y="1338783"/>
            <a:ext cx="10746105" cy="4135120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4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30" dirty="0">
                <a:solidFill>
                  <a:srgbClr val="444949"/>
                </a:solidFill>
                <a:latin typeface="Gill Sans MT"/>
                <a:cs typeface="Gill Sans MT"/>
              </a:rPr>
              <a:t>It’s </a:t>
            </a:r>
            <a:r>
              <a:rPr sz="2800" spc="-35" dirty="0">
                <a:solidFill>
                  <a:srgbClr val="444949"/>
                </a:solidFill>
                <a:latin typeface="Gill Sans MT"/>
                <a:cs typeface="Gill Sans MT"/>
              </a:rPr>
              <a:t>recommend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use the </a:t>
            </a:r>
            <a:r>
              <a:rPr sz="4125" spc="-22" baseline="1010" dirty="0">
                <a:solidFill>
                  <a:srgbClr val="444949"/>
                </a:solidFill>
                <a:latin typeface="Gill Sans MT"/>
                <a:cs typeface="Gill Sans MT"/>
              </a:rPr>
              <a:t>default </a:t>
            </a:r>
            <a:r>
              <a:rPr sz="4125" spc="-52" baseline="1010" dirty="0">
                <a:solidFill>
                  <a:srgbClr val="444949"/>
                </a:solidFill>
                <a:latin typeface="Gill Sans MT"/>
                <a:cs typeface="Gill Sans MT"/>
              </a:rPr>
              <a:t>credential </a:t>
            </a:r>
            <a:r>
              <a:rPr sz="4125" spc="-75" baseline="1010" dirty="0">
                <a:solidFill>
                  <a:srgbClr val="444949"/>
                </a:solidFill>
                <a:latin typeface="Gill Sans MT"/>
                <a:cs typeface="Gill Sans MT"/>
              </a:rPr>
              <a:t>provider</a:t>
            </a:r>
            <a:r>
              <a:rPr sz="4125" spc="480" baseline="101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4125" spc="-30" baseline="1010" dirty="0">
                <a:solidFill>
                  <a:srgbClr val="444949"/>
                </a:solidFill>
                <a:latin typeface="Gill Sans MT"/>
                <a:cs typeface="Gill Sans MT"/>
              </a:rPr>
              <a:t>chain</a:t>
            </a:r>
            <a:endParaRPr sz="4125" baseline="101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5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The </a:t>
            </a:r>
            <a:r>
              <a:rPr sz="4125" spc="-22" baseline="1010" dirty="0">
                <a:solidFill>
                  <a:srgbClr val="444949"/>
                </a:solidFill>
                <a:latin typeface="Gill Sans MT"/>
                <a:cs typeface="Gill Sans MT"/>
              </a:rPr>
              <a:t>default </a:t>
            </a:r>
            <a:r>
              <a:rPr sz="4125" spc="-52" baseline="1010" dirty="0">
                <a:solidFill>
                  <a:srgbClr val="444949"/>
                </a:solidFill>
                <a:latin typeface="Gill Sans MT"/>
                <a:cs typeface="Gill Sans MT"/>
              </a:rPr>
              <a:t>credential </a:t>
            </a:r>
            <a:r>
              <a:rPr sz="4125" spc="-75" baseline="1010" dirty="0">
                <a:solidFill>
                  <a:srgbClr val="444949"/>
                </a:solidFill>
                <a:latin typeface="Gill Sans MT"/>
                <a:cs typeface="Gill Sans MT"/>
              </a:rPr>
              <a:t>provider </a:t>
            </a:r>
            <a:r>
              <a:rPr sz="4125" spc="-30" baseline="1010" dirty="0">
                <a:solidFill>
                  <a:srgbClr val="444949"/>
                </a:solidFill>
                <a:latin typeface="Gill Sans MT"/>
                <a:cs typeface="Gill Sans MT"/>
              </a:rPr>
              <a:t>chain </a:t>
            </a:r>
            <a:r>
              <a:rPr sz="2800" spc="-80" dirty="0">
                <a:solidFill>
                  <a:srgbClr val="444949"/>
                </a:solidFill>
                <a:latin typeface="Gill Sans MT"/>
                <a:cs typeface="Gill Sans MT"/>
              </a:rPr>
              <a:t>works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seamlessly</a:t>
            </a:r>
            <a:r>
              <a:rPr sz="2800" spc="21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75" dirty="0">
                <a:solidFill>
                  <a:srgbClr val="444949"/>
                </a:solidFill>
                <a:latin typeface="Gill Sans MT"/>
                <a:cs typeface="Gill Sans MT"/>
              </a:rPr>
              <a:t>with:</a:t>
            </a:r>
            <a:endParaRPr sz="2800">
              <a:latin typeface="Gill Sans MT"/>
              <a:cs typeface="Gill Sans MT"/>
            </a:endParaRPr>
          </a:p>
          <a:p>
            <a:pPr marL="698500" lvl="1" indent="-228600">
              <a:lnSpc>
                <a:spcPct val="100000"/>
              </a:lnSpc>
              <a:spcBef>
                <a:spcPts val="229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45" dirty="0">
                <a:solidFill>
                  <a:srgbClr val="444949"/>
                </a:solidFill>
                <a:latin typeface="Gill Sans MT"/>
                <a:cs typeface="Gill Sans MT"/>
              </a:rPr>
              <a:t>AWS </a:t>
            </a:r>
            <a:r>
              <a:rPr sz="2400" spc="-55" dirty="0">
                <a:solidFill>
                  <a:srgbClr val="444949"/>
                </a:solidFill>
                <a:latin typeface="Gill Sans MT"/>
                <a:cs typeface="Gill Sans MT"/>
              </a:rPr>
              <a:t>credentials </a:t>
            </a:r>
            <a:r>
              <a:rPr sz="2400" spc="-40" dirty="0">
                <a:solidFill>
                  <a:srgbClr val="444949"/>
                </a:solidFill>
                <a:latin typeface="Gill Sans MT"/>
                <a:cs typeface="Gill Sans MT"/>
              </a:rPr>
              <a:t>at </a:t>
            </a:r>
            <a:r>
              <a:rPr sz="2400" spc="-35" dirty="0">
                <a:solidFill>
                  <a:srgbClr val="444949"/>
                </a:solidFill>
                <a:latin typeface="Gill Sans MT"/>
                <a:cs typeface="Gill Sans MT"/>
              </a:rPr>
              <a:t>~/.aws/credentials </a:t>
            </a:r>
            <a:r>
              <a:rPr sz="2400" spc="-40" dirty="0">
                <a:solidFill>
                  <a:srgbClr val="444949"/>
                </a:solidFill>
                <a:latin typeface="Gill Sans MT"/>
                <a:cs typeface="Gill Sans MT"/>
              </a:rPr>
              <a:t>(only </a:t>
            </a:r>
            <a:r>
              <a:rPr sz="2400" spc="-30" dirty="0">
                <a:solidFill>
                  <a:srgbClr val="444949"/>
                </a:solidFill>
                <a:latin typeface="Gill Sans MT"/>
                <a:cs typeface="Gill Sans MT"/>
              </a:rPr>
              <a:t>on </a:t>
            </a:r>
            <a:r>
              <a:rPr sz="2400" spc="-70" dirty="0">
                <a:solidFill>
                  <a:srgbClr val="444949"/>
                </a:solidFill>
                <a:latin typeface="Gill Sans MT"/>
                <a:cs typeface="Gill Sans MT"/>
              </a:rPr>
              <a:t>our </a:t>
            </a:r>
            <a:r>
              <a:rPr sz="2400" spc="-35" dirty="0">
                <a:solidFill>
                  <a:srgbClr val="444949"/>
                </a:solidFill>
                <a:latin typeface="Gill Sans MT"/>
                <a:cs typeface="Gill Sans MT"/>
              </a:rPr>
              <a:t>computers </a:t>
            </a:r>
            <a:r>
              <a:rPr sz="2400" spc="-90" dirty="0">
                <a:solidFill>
                  <a:srgbClr val="444949"/>
                </a:solidFill>
                <a:latin typeface="Gill Sans MT"/>
                <a:cs typeface="Gill Sans MT"/>
              </a:rPr>
              <a:t>or </a:t>
            </a:r>
            <a:r>
              <a:rPr sz="2400" spc="-30" dirty="0">
                <a:solidFill>
                  <a:srgbClr val="444949"/>
                </a:solidFill>
                <a:latin typeface="Gill Sans MT"/>
                <a:cs typeface="Gill Sans MT"/>
              </a:rPr>
              <a:t>on</a:t>
            </a:r>
            <a:r>
              <a:rPr sz="2400" spc="39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35" dirty="0">
                <a:solidFill>
                  <a:srgbClr val="444949"/>
                </a:solidFill>
                <a:latin typeface="Gill Sans MT"/>
                <a:cs typeface="Gill Sans MT"/>
              </a:rPr>
              <a:t>premise)</a:t>
            </a:r>
            <a:endParaRPr sz="2400">
              <a:latin typeface="Gill Sans MT"/>
              <a:cs typeface="Gill Sans MT"/>
            </a:endParaRPr>
          </a:p>
          <a:p>
            <a:pPr marL="698500" lvl="1" indent="-228600">
              <a:lnSpc>
                <a:spcPct val="100000"/>
              </a:lnSpc>
              <a:spcBef>
                <a:spcPts val="215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50" dirty="0">
                <a:solidFill>
                  <a:srgbClr val="444949"/>
                </a:solidFill>
                <a:latin typeface="Gill Sans MT"/>
                <a:cs typeface="Gill Sans MT"/>
              </a:rPr>
              <a:t>Instance </a:t>
            </a:r>
            <a:r>
              <a:rPr sz="2400" spc="-60" dirty="0">
                <a:solidFill>
                  <a:srgbClr val="444949"/>
                </a:solidFill>
                <a:latin typeface="Gill Sans MT"/>
                <a:cs typeface="Gill Sans MT"/>
              </a:rPr>
              <a:t>Profile </a:t>
            </a:r>
            <a:r>
              <a:rPr sz="2400" spc="-55" dirty="0">
                <a:solidFill>
                  <a:srgbClr val="444949"/>
                </a:solidFill>
                <a:latin typeface="Gill Sans MT"/>
                <a:cs typeface="Gill Sans MT"/>
              </a:rPr>
              <a:t>Credentials </a:t>
            </a:r>
            <a:r>
              <a:rPr sz="2400" spc="-45" dirty="0">
                <a:solidFill>
                  <a:srgbClr val="444949"/>
                </a:solidFill>
                <a:latin typeface="Gill Sans MT"/>
                <a:cs typeface="Gill Sans MT"/>
              </a:rPr>
              <a:t>using </a:t>
            </a:r>
            <a:r>
              <a:rPr sz="2400" spc="-40" dirty="0">
                <a:solidFill>
                  <a:srgbClr val="444949"/>
                </a:solidFill>
                <a:latin typeface="Gill Sans MT"/>
                <a:cs typeface="Gill Sans MT"/>
              </a:rPr>
              <a:t>IAM </a:t>
            </a:r>
            <a:r>
              <a:rPr sz="2400" spc="-55" dirty="0">
                <a:solidFill>
                  <a:srgbClr val="444949"/>
                </a:solidFill>
                <a:latin typeface="Gill Sans MT"/>
                <a:cs typeface="Gill Sans MT"/>
              </a:rPr>
              <a:t>Roles (for </a:t>
            </a:r>
            <a:r>
              <a:rPr sz="2400" spc="-35" dirty="0">
                <a:solidFill>
                  <a:srgbClr val="444949"/>
                </a:solidFill>
                <a:latin typeface="Gill Sans MT"/>
                <a:cs typeface="Gill Sans MT"/>
              </a:rPr>
              <a:t>EC2 </a:t>
            </a:r>
            <a:r>
              <a:rPr sz="2400" spc="-45" dirty="0">
                <a:solidFill>
                  <a:srgbClr val="444949"/>
                </a:solidFill>
                <a:latin typeface="Gill Sans MT"/>
                <a:cs typeface="Gill Sans MT"/>
              </a:rPr>
              <a:t>machines,</a:t>
            </a:r>
            <a:r>
              <a:rPr sz="2400" spc="18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25" dirty="0">
                <a:solidFill>
                  <a:srgbClr val="444949"/>
                </a:solidFill>
                <a:latin typeface="Gill Sans MT"/>
                <a:cs typeface="Gill Sans MT"/>
              </a:rPr>
              <a:t>etc…)</a:t>
            </a:r>
            <a:endParaRPr sz="2400">
              <a:latin typeface="Gill Sans MT"/>
              <a:cs typeface="Gill Sans MT"/>
            </a:endParaRPr>
          </a:p>
          <a:p>
            <a:pPr marL="698500" lvl="1" indent="-228600">
              <a:lnSpc>
                <a:spcPct val="100000"/>
              </a:lnSpc>
              <a:spcBef>
                <a:spcPts val="215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50" dirty="0">
                <a:solidFill>
                  <a:srgbClr val="444949"/>
                </a:solidFill>
                <a:latin typeface="Gill Sans MT"/>
                <a:cs typeface="Gill Sans MT"/>
              </a:rPr>
              <a:t>Environment </a:t>
            </a:r>
            <a:r>
              <a:rPr sz="2400" spc="-45" dirty="0">
                <a:solidFill>
                  <a:srgbClr val="444949"/>
                </a:solidFill>
                <a:latin typeface="Gill Sans MT"/>
                <a:cs typeface="Gill Sans MT"/>
              </a:rPr>
              <a:t>variables </a:t>
            </a:r>
            <a:r>
              <a:rPr sz="2400" spc="-80" dirty="0">
                <a:solidFill>
                  <a:srgbClr val="444949"/>
                </a:solidFill>
                <a:latin typeface="Gill Sans MT"/>
                <a:cs typeface="Gill Sans MT"/>
              </a:rPr>
              <a:t>(AWS_ACCESS_KEY_ID,</a:t>
            </a:r>
            <a:r>
              <a:rPr sz="2400" spc="-24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65" dirty="0">
                <a:solidFill>
                  <a:srgbClr val="444949"/>
                </a:solidFill>
                <a:latin typeface="Gill Sans MT"/>
                <a:cs typeface="Gill Sans MT"/>
              </a:rPr>
              <a:t>AWS_SECRET_ACCESS_KEY)</a:t>
            </a:r>
            <a:endParaRPr sz="2400">
              <a:latin typeface="Gill Sans MT"/>
              <a:cs typeface="Gill Sans MT"/>
            </a:endParaRPr>
          </a:p>
          <a:p>
            <a:pPr lvl="1">
              <a:lnSpc>
                <a:spcPct val="100000"/>
              </a:lnSpc>
              <a:buClr>
                <a:srgbClr val="444949"/>
              </a:buClr>
              <a:buFont typeface="Arial"/>
              <a:buChar char="•"/>
            </a:pPr>
            <a:endParaRPr sz="27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1610"/>
              </a:spcBef>
              <a:buSzPct val="101818"/>
              <a:buFont typeface="Arial"/>
              <a:buChar char="•"/>
              <a:tabLst>
                <a:tab pos="241300" algn="l"/>
              </a:tabLst>
            </a:pPr>
            <a:r>
              <a:rPr sz="4125" spc="-60" baseline="1010" dirty="0">
                <a:solidFill>
                  <a:srgbClr val="444949"/>
                </a:solidFill>
                <a:latin typeface="Gill Sans MT"/>
                <a:cs typeface="Gill Sans MT"/>
              </a:rPr>
              <a:t>Overall, </a:t>
            </a:r>
            <a:r>
              <a:rPr sz="4125" spc="-15" baseline="1010" dirty="0">
                <a:solidFill>
                  <a:srgbClr val="444949"/>
                </a:solidFill>
                <a:latin typeface="Gill Sans MT"/>
                <a:cs typeface="Gill Sans MT"/>
              </a:rPr>
              <a:t>NEVER </a:t>
            </a:r>
            <a:r>
              <a:rPr sz="4125" spc="-22" baseline="1010" dirty="0">
                <a:solidFill>
                  <a:srgbClr val="444949"/>
                </a:solidFill>
                <a:latin typeface="Gill Sans MT"/>
                <a:cs typeface="Gill Sans MT"/>
              </a:rPr>
              <a:t>EVER </a:t>
            </a:r>
            <a:r>
              <a:rPr sz="4125" spc="-67" baseline="1010" dirty="0">
                <a:solidFill>
                  <a:srgbClr val="444949"/>
                </a:solidFill>
                <a:latin typeface="Gill Sans MT"/>
                <a:cs typeface="Gill Sans MT"/>
              </a:rPr>
              <a:t>STORE </a:t>
            </a:r>
            <a:r>
              <a:rPr sz="4125" spc="-15" baseline="1010" dirty="0">
                <a:solidFill>
                  <a:srgbClr val="444949"/>
                </a:solidFill>
                <a:latin typeface="Gill Sans MT"/>
                <a:cs typeface="Gill Sans MT"/>
              </a:rPr>
              <a:t>AWS </a:t>
            </a:r>
            <a:r>
              <a:rPr sz="4125" spc="-30" baseline="1010" dirty="0">
                <a:solidFill>
                  <a:srgbClr val="444949"/>
                </a:solidFill>
                <a:latin typeface="Gill Sans MT"/>
                <a:cs typeface="Gill Sans MT"/>
              </a:rPr>
              <a:t>CREDENTIALS </a:t>
            </a:r>
            <a:r>
              <a:rPr sz="4125" spc="-67" baseline="1010" dirty="0">
                <a:solidFill>
                  <a:srgbClr val="444949"/>
                </a:solidFill>
                <a:latin typeface="Gill Sans MT"/>
                <a:cs typeface="Gill Sans MT"/>
              </a:rPr>
              <a:t>IN</a:t>
            </a:r>
            <a:r>
              <a:rPr sz="4125" spc="-825" baseline="101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4125" spc="-97" baseline="1010" dirty="0">
                <a:solidFill>
                  <a:srgbClr val="444949"/>
                </a:solidFill>
                <a:latin typeface="Gill Sans MT"/>
                <a:cs typeface="Gill Sans MT"/>
              </a:rPr>
              <a:t>YOUR </a:t>
            </a:r>
            <a:r>
              <a:rPr sz="4125" spc="-37" baseline="1010" dirty="0">
                <a:solidFill>
                  <a:srgbClr val="444949"/>
                </a:solidFill>
                <a:latin typeface="Gill Sans MT"/>
                <a:cs typeface="Gill Sans MT"/>
              </a:rPr>
              <a:t>CODE.</a:t>
            </a:r>
            <a:endParaRPr sz="4125" baseline="1010">
              <a:latin typeface="Gill Sans MT"/>
              <a:cs typeface="Gill Sans MT"/>
            </a:endParaRPr>
          </a:p>
          <a:p>
            <a:pPr marL="241300" marR="5080" indent="-228600">
              <a:lnSpc>
                <a:spcPts val="2990"/>
              </a:lnSpc>
              <a:spcBef>
                <a:spcPts val="1090"/>
              </a:spcBef>
              <a:buSzPct val="101818"/>
              <a:buFont typeface="Arial"/>
              <a:buChar char="•"/>
              <a:tabLst>
                <a:tab pos="241300" algn="l"/>
              </a:tabLst>
            </a:pPr>
            <a:r>
              <a:rPr sz="4125" spc="-75" baseline="1010" dirty="0">
                <a:solidFill>
                  <a:srgbClr val="444949"/>
                </a:solidFill>
                <a:latin typeface="Gill Sans MT"/>
                <a:cs typeface="Gill Sans MT"/>
              </a:rPr>
              <a:t>Best </a:t>
            </a:r>
            <a:r>
              <a:rPr sz="4125" spc="-44" baseline="1010" dirty="0">
                <a:solidFill>
                  <a:srgbClr val="444949"/>
                </a:solidFill>
                <a:latin typeface="Gill Sans MT"/>
                <a:cs typeface="Gill Sans MT"/>
              </a:rPr>
              <a:t>practice </a:t>
            </a:r>
            <a:r>
              <a:rPr sz="4125" spc="-112" baseline="1010" dirty="0">
                <a:solidFill>
                  <a:srgbClr val="444949"/>
                </a:solidFill>
                <a:latin typeface="Gill Sans MT"/>
                <a:cs typeface="Gill Sans MT"/>
              </a:rPr>
              <a:t>is </a:t>
            </a:r>
            <a:r>
              <a:rPr sz="4125" spc="-97" baseline="1010" dirty="0">
                <a:solidFill>
                  <a:srgbClr val="444949"/>
                </a:solidFill>
                <a:latin typeface="Gill Sans MT"/>
                <a:cs typeface="Gill Sans MT"/>
              </a:rPr>
              <a:t>for </a:t>
            </a:r>
            <a:r>
              <a:rPr sz="4125" spc="-60" baseline="1010" dirty="0">
                <a:solidFill>
                  <a:srgbClr val="444949"/>
                </a:solidFill>
                <a:latin typeface="Gill Sans MT"/>
                <a:cs typeface="Gill Sans MT"/>
              </a:rPr>
              <a:t>credentials </a:t>
            </a:r>
            <a:r>
              <a:rPr sz="4125" spc="-52" baseline="1010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4125" spc="52" baseline="1010" dirty="0">
                <a:solidFill>
                  <a:srgbClr val="444949"/>
                </a:solidFill>
                <a:latin typeface="Gill Sans MT"/>
                <a:cs typeface="Gill Sans MT"/>
              </a:rPr>
              <a:t>be </a:t>
            </a:r>
            <a:r>
              <a:rPr sz="4125" spc="-44" baseline="1010" dirty="0">
                <a:solidFill>
                  <a:srgbClr val="444949"/>
                </a:solidFill>
                <a:latin typeface="Gill Sans MT"/>
                <a:cs typeface="Gill Sans MT"/>
              </a:rPr>
              <a:t>inherited from </a:t>
            </a:r>
            <a:r>
              <a:rPr sz="4125" spc="-22" baseline="1010" dirty="0">
                <a:solidFill>
                  <a:srgbClr val="444949"/>
                </a:solidFill>
                <a:latin typeface="Gill Sans MT"/>
                <a:cs typeface="Gill Sans MT"/>
              </a:rPr>
              <a:t>mechanisms </a:t>
            </a:r>
            <a:r>
              <a:rPr sz="4125" spc="-15" baseline="1010" dirty="0">
                <a:solidFill>
                  <a:srgbClr val="444949"/>
                </a:solidFill>
                <a:latin typeface="Gill Sans MT"/>
                <a:cs typeface="Gill Sans MT"/>
              </a:rPr>
              <a:t>above, </a:t>
            </a:r>
            <a:r>
              <a:rPr sz="4125" spc="22" baseline="1010" dirty="0">
                <a:solidFill>
                  <a:srgbClr val="444949"/>
                </a:solidFill>
                <a:latin typeface="Gill Sans MT"/>
                <a:cs typeface="Gill Sans MT"/>
              </a:rPr>
              <a:t>and </a:t>
            </a:r>
            <a:r>
              <a:rPr sz="2750" spc="1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750" spc="40" dirty="0">
                <a:solidFill>
                  <a:srgbClr val="444949"/>
                </a:solidFill>
                <a:latin typeface="Gill Sans MT"/>
                <a:cs typeface="Gill Sans MT"/>
              </a:rPr>
              <a:t>100% </a:t>
            </a:r>
            <a:r>
              <a:rPr sz="2750" spc="-10" dirty="0">
                <a:solidFill>
                  <a:srgbClr val="444949"/>
                </a:solidFill>
                <a:latin typeface="Gill Sans MT"/>
                <a:cs typeface="Gill Sans MT"/>
              </a:rPr>
              <a:t>IAM </a:t>
            </a:r>
            <a:r>
              <a:rPr sz="2750" spc="-35" dirty="0">
                <a:solidFill>
                  <a:srgbClr val="444949"/>
                </a:solidFill>
                <a:latin typeface="Gill Sans MT"/>
                <a:cs typeface="Gill Sans MT"/>
              </a:rPr>
              <a:t>Roles </a:t>
            </a:r>
            <a:r>
              <a:rPr sz="2750" spc="-50" dirty="0">
                <a:solidFill>
                  <a:srgbClr val="444949"/>
                </a:solidFill>
                <a:latin typeface="Gill Sans MT"/>
                <a:cs typeface="Gill Sans MT"/>
              </a:rPr>
              <a:t>if </a:t>
            </a:r>
            <a:r>
              <a:rPr sz="2750" spc="-40" dirty="0">
                <a:solidFill>
                  <a:srgbClr val="444949"/>
                </a:solidFill>
                <a:latin typeface="Gill Sans MT"/>
                <a:cs typeface="Gill Sans MT"/>
              </a:rPr>
              <a:t>working </a:t>
            </a:r>
            <a:r>
              <a:rPr sz="2750" spc="-30" dirty="0">
                <a:solidFill>
                  <a:srgbClr val="444949"/>
                </a:solidFill>
                <a:latin typeface="Gill Sans MT"/>
                <a:cs typeface="Gill Sans MT"/>
              </a:rPr>
              <a:t>from </a:t>
            </a:r>
            <a:r>
              <a:rPr sz="2750" spc="-40" dirty="0">
                <a:solidFill>
                  <a:srgbClr val="444949"/>
                </a:solidFill>
                <a:latin typeface="Gill Sans MT"/>
                <a:cs typeface="Gill Sans MT"/>
              </a:rPr>
              <a:t>within </a:t>
            </a:r>
            <a:r>
              <a:rPr sz="2750" spc="-10" dirty="0">
                <a:solidFill>
                  <a:srgbClr val="444949"/>
                </a:solidFill>
                <a:latin typeface="Gill Sans MT"/>
                <a:cs typeface="Gill Sans MT"/>
              </a:rPr>
              <a:t>AWS</a:t>
            </a:r>
            <a:r>
              <a:rPr sz="2750" spc="4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750" spc="-10" dirty="0">
                <a:solidFill>
                  <a:srgbClr val="444949"/>
                </a:solidFill>
                <a:latin typeface="Gill Sans MT"/>
                <a:cs typeface="Gill Sans MT"/>
              </a:rPr>
              <a:t>Services</a:t>
            </a:r>
            <a:endParaRPr sz="2750"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2088717720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374395"/>
            <a:ext cx="4318000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60" dirty="0"/>
              <a:t>Exponential </a:t>
            </a:r>
            <a:r>
              <a:rPr spc="-95" dirty="0"/>
              <a:t>Backoff</a:t>
            </a:r>
          </a:p>
        </p:txBody>
      </p:sp>
      <p:sp>
        <p:nvSpPr>
          <p:cNvPr id="4" name="object 4"/>
          <p:cNvSpPr/>
          <p:nvPr/>
        </p:nvSpPr>
        <p:spPr>
          <a:xfrm>
            <a:off x="1187777" y="3450211"/>
            <a:ext cx="556260" cy="509270"/>
          </a:xfrm>
          <a:custGeom>
            <a:avLst/>
            <a:gdLst/>
            <a:ahLst/>
            <a:cxnLst/>
            <a:rect l="l" t="t" r="r" b="b"/>
            <a:pathLst>
              <a:path w="556260" h="509270">
                <a:moveTo>
                  <a:pt x="301658" y="0"/>
                </a:moveTo>
                <a:lnTo>
                  <a:pt x="301658" y="127261"/>
                </a:lnTo>
                <a:lnTo>
                  <a:pt x="0" y="127261"/>
                </a:lnTo>
                <a:lnTo>
                  <a:pt x="0" y="381784"/>
                </a:lnTo>
                <a:lnTo>
                  <a:pt x="301658" y="381784"/>
                </a:lnTo>
                <a:lnTo>
                  <a:pt x="301658" y="509046"/>
                </a:lnTo>
                <a:lnTo>
                  <a:pt x="556181" y="254523"/>
                </a:lnTo>
                <a:lnTo>
                  <a:pt x="301658" y="0"/>
                </a:lnTo>
                <a:close/>
              </a:path>
            </a:pathLst>
          </a:custGeom>
          <a:solidFill>
            <a:srgbClr val="5091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87777" y="3450211"/>
            <a:ext cx="556260" cy="509270"/>
          </a:xfrm>
          <a:custGeom>
            <a:avLst/>
            <a:gdLst/>
            <a:ahLst/>
            <a:cxnLst/>
            <a:rect l="l" t="t" r="r" b="b"/>
            <a:pathLst>
              <a:path w="556260" h="509270">
                <a:moveTo>
                  <a:pt x="0" y="127262"/>
                </a:moveTo>
                <a:lnTo>
                  <a:pt x="301658" y="127262"/>
                </a:lnTo>
                <a:lnTo>
                  <a:pt x="301658" y="0"/>
                </a:lnTo>
                <a:lnTo>
                  <a:pt x="556182" y="254523"/>
                </a:lnTo>
                <a:lnTo>
                  <a:pt x="301658" y="509047"/>
                </a:lnTo>
                <a:lnTo>
                  <a:pt x="301658" y="381785"/>
                </a:lnTo>
                <a:lnTo>
                  <a:pt x="0" y="381785"/>
                </a:lnTo>
                <a:lnTo>
                  <a:pt x="0" y="127262"/>
                </a:lnTo>
                <a:close/>
              </a:path>
            </a:pathLst>
          </a:custGeom>
          <a:ln w="12700">
            <a:solidFill>
              <a:srgbClr val="38699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87776" y="3935893"/>
            <a:ext cx="1036955" cy="509270"/>
          </a:xfrm>
          <a:custGeom>
            <a:avLst/>
            <a:gdLst/>
            <a:ahLst/>
            <a:cxnLst/>
            <a:rect l="l" t="t" r="r" b="b"/>
            <a:pathLst>
              <a:path w="1036955" h="509270">
                <a:moveTo>
                  <a:pt x="782425" y="0"/>
                </a:moveTo>
                <a:lnTo>
                  <a:pt x="782425" y="127262"/>
                </a:lnTo>
                <a:lnTo>
                  <a:pt x="0" y="127262"/>
                </a:lnTo>
                <a:lnTo>
                  <a:pt x="0" y="381786"/>
                </a:lnTo>
                <a:lnTo>
                  <a:pt x="782425" y="381786"/>
                </a:lnTo>
                <a:lnTo>
                  <a:pt x="782425" y="509047"/>
                </a:lnTo>
                <a:lnTo>
                  <a:pt x="1036949" y="254523"/>
                </a:lnTo>
                <a:lnTo>
                  <a:pt x="782425" y="0"/>
                </a:lnTo>
                <a:close/>
              </a:path>
            </a:pathLst>
          </a:custGeom>
          <a:solidFill>
            <a:srgbClr val="5091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87776" y="3935893"/>
            <a:ext cx="1036955" cy="509270"/>
          </a:xfrm>
          <a:custGeom>
            <a:avLst/>
            <a:gdLst/>
            <a:ahLst/>
            <a:cxnLst/>
            <a:rect l="l" t="t" r="r" b="b"/>
            <a:pathLst>
              <a:path w="1036955" h="509270">
                <a:moveTo>
                  <a:pt x="0" y="127262"/>
                </a:moveTo>
                <a:lnTo>
                  <a:pt x="782425" y="127262"/>
                </a:lnTo>
                <a:lnTo>
                  <a:pt x="782425" y="0"/>
                </a:lnTo>
                <a:lnTo>
                  <a:pt x="1036949" y="254523"/>
                </a:lnTo>
                <a:lnTo>
                  <a:pt x="782425" y="509047"/>
                </a:lnTo>
                <a:lnTo>
                  <a:pt x="782425" y="381785"/>
                </a:lnTo>
                <a:lnTo>
                  <a:pt x="0" y="381785"/>
                </a:lnTo>
                <a:lnTo>
                  <a:pt x="0" y="127262"/>
                </a:lnTo>
                <a:close/>
              </a:path>
            </a:pathLst>
          </a:custGeom>
          <a:ln w="12700">
            <a:solidFill>
              <a:srgbClr val="38699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87774" y="4444941"/>
            <a:ext cx="2036445" cy="509270"/>
          </a:xfrm>
          <a:custGeom>
            <a:avLst/>
            <a:gdLst/>
            <a:ahLst/>
            <a:cxnLst/>
            <a:rect l="l" t="t" r="r" b="b"/>
            <a:pathLst>
              <a:path w="2036445" h="509270">
                <a:moveTo>
                  <a:pt x="1781668" y="0"/>
                </a:moveTo>
                <a:lnTo>
                  <a:pt x="1781668" y="127261"/>
                </a:lnTo>
                <a:lnTo>
                  <a:pt x="0" y="127261"/>
                </a:lnTo>
                <a:lnTo>
                  <a:pt x="0" y="381783"/>
                </a:lnTo>
                <a:lnTo>
                  <a:pt x="1781668" y="381783"/>
                </a:lnTo>
                <a:lnTo>
                  <a:pt x="1781668" y="509046"/>
                </a:lnTo>
                <a:lnTo>
                  <a:pt x="2036190" y="254524"/>
                </a:lnTo>
                <a:lnTo>
                  <a:pt x="1781668" y="0"/>
                </a:lnTo>
                <a:close/>
              </a:path>
            </a:pathLst>
          </a:custGeom>
          <a:solidFill>
            <a:srgbClr val="5091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187774" y="4444941"/>
            <a:ext cx="2036445" cy="509270"/>
          </a:xfrm>
          <a:custGeom>
            <a:avLst/>
            <a:gdLst/>
            <a:ahLst/>
            <a:cxnLst/>
            <a:rect l="l" t="t" r="r" b="b"/>
            <a:pathLst>
              <a:path w="2036445" h="509270">
                <a:moveTo>
                  <a:pt x="0" y="127262"/>
                </a:moveTo>
                <a:lnTo>
                  <a:pt x="1781669" y="127262"/>
                </a:lnTo>
                <a:lnTo>
                  <a:pt x="1781669" y="0"/>
                </a:lnTo>
                <a:lnTo>
                  <a:pt x="2036191" y="254524"/>
                </a:lnTo>
                <a:lnTo>
                  <a:pt x="1781669" y="509047"/>
                </a:lnTo>
                <a:lnTo>
                  <a:pt x="1781669" y="381784"/>
                </a:lnTo>
                <a:lnTo>
                  <a:pt x="0" y="381784"/>
                </a:lnTo>
                <a:lnTo>
                  <a:pt x="0" y="127262"/>
                </a:lnTo>
                <a:close/>
              </a:path>
            </a:pathLst>
          </a:custGeom>
          <a:ln w="12700">
            <a:solidFill>
              <a:srgbClr val="38699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187774" y="4918942"/>
            <a:ext cx="3884295" cy="509270"/>
          </a:xfrm>
          <a:custGeom>
            <a:avLst/>
            <a:gdLst/>
            <a:ahLst/>
            <a:cxnLst/>
            <a:rect l="l" t="t" r="r" b="b"/>
            <a:pathLst>
              <a:path w="3884295" h="509270">
                <a:moveTo>
                  <a:pt x="3629324" y="0"/>
                </a:moveTo>
                <a:lnTo>
                  <a:pt x="3629324" y="127262"/>
                </a:lnTo>
                <a:lnTo>
                  <a:pt x="0" y="127262"/>
                </a:lnTo>
                <a:lnTo>
                  <a:pt x="0" y="381786"/>
                </a:lnTo>
                <a:lnTo>
                  <a:pt x="3629324" y="381786"/>
                </a:lnTo>
                <a:lnTo>
                  <a:pt x="3629324" y="509047"/>
                </a:lnTo>
                <a:lnTo>
                  <a:pt x="3883846" y="254524"/>
                </a:lnTo>
                <a:lnTo>
                  <a:pt x="3629324" y="0"/>
                </a:lnTo>
                <a:close/>
              </a:path>
            </a:pathLst>
          </a:custGeom>
          <a:solidFill>
            <a:srgbClr val="5091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187774" y="4918942"/>
            <a:ext cx="3884295" cy="509270"/>
          </a:xfrm>
          <a:custGeom>
            <a:avLst/>
            <a:gdLst/>
            <a:ahLst/>
            <a:cxnLst/>
            <a:rect l="l" t="t" r="r" b="b"/>
            <a:pathLst>
              <a:path w="3884295" h="509270">
                <a:moveTo>
                  <a:pt x="0" y="127261"/>
                </a:moveTo>
                <a:lnTo>
                  <a:pt x="3629324" y="127261"/>
                </a:lnTo>
                <a:lnTo>
                  <a:pt x="3629324" y="0"/>
                </a:lnTo>
                <a:lnTo>
                  <a:pt x="3883847" y="254523"/>
                </a:lnTo>
                <a:lnTo>
                  <a:pt x="3629324" y="509047"/>
                </a:lnTo>
                <a:lnTo>
                  <a:pt x="3629324" y="381785"/>
                </a:lnTo>
                <a:lnTo>
                  <a:pt x="0" y="381785"/>
                </a:lnTo>
                <a:lnTo>
                  <a:pt x="0" y="127261"/>
                </a:lnTo>
                <a:close/>
              </a:path>
            </a:pathLst>
          </a:custGeom>
          <a:ln w="12700">
            <a:solidFill>
              <a:srgbClr val="38699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187772" y="5392944"/>
            <a:ext cx="7833995" cy="509270"/>
          </a:xfrm>
          <a:custGeom>
            <a:avLst/>
            <a:gdLst/>
            <a:ahLst/>
            <a:cxnLst/>
            <a:rect l="l" t="t" r="r" b="b"/>
            <a:pathLst>
              <a:path w="7833995" h="509270">
                <a:moveTo>
                  <a:pt x="7579161" y="0"/>
                </a:moveTo>
                <a:lnTo>
                  <a:pt x="7579161" y="127264"/>
                </a:lnTo>
                <a:lnTo>
                  <a:pt x="0" y="127264"/>
                </a:lnTo>
                <a:lnTo>
                  <a:pt x="0" y="381783"/>
                </a:lnTo>
                <a:lnTo>
                  <a:pt x="7579161" y="381783"/>
                </a:lnTo>
                <a:lnTo>
                  <a:pt x="7579161" y="509047"/>
                </a:lnTo>
                <a:lnTo>
                  <a:pt x="7833679" y="254528"/>
                </a:lnTo>
                <a:lnTo>
                  <a:pt x="7579161" y="0"/>
                </a:lnTo>
                <a:close/>
              </a:path>
            </a:pathLst>
          </a:custGeom>
          <a:solidFill>
            <a:srgbClr val="5091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187772" y="5392944"/>
            <a:ext cx="7833995" cy="509270"/>
          </a:xfrm>
          <a:custGeom>
            <a:avLst/>
            <a:gdLst/>
            <a:ahLst/>
            <a:cxnLst/>
            <a:rect l="l" t="t" r="r" b="b"/>
            <a:pathLst>
              <a:path w="7833995" h="509270">
                <a:moveTo>
                  <a:pt x="0" y="127263"/>
                </a:moveTo>
                <a:lnTo>
                  <a:pt x="7579162" y="127263"/>
                </a:lnTo>
                <a:lnTo>
                  <a:pt x="7579162" y="0"/>
                </a:lnTo>
                <a:lnTo>
                  <a:pt x="7833679" y="254527"/>
                </a:lnTo>
                <a:lnTo>
                  <a:pt x="7579162" y="509047"/>
                </a:lnTo>
                <a:lnTo>
                  <a:pt x="7579162" y="381783"/>
                </a:lnTo>
                <a:lnTo>
                  <a:pt x="0" y="381783"/>
                </a:lnTo>
                <a:lnTo>
                  <a:pt x="0" y="127263"/>
                </a:lnTo>
                <a:close/>
              </a:path>
            </a:pathLst>
          </a:custGeom>
          <a:ln w="12700">
            <a:solidFill>
              <a:srgbClr val="38699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916939" y="1419860"/>
            <a:ext cx="9806940" cy="4363085"/>
          </a:xfrm>
          <a:prstGeom prst="rect">
            <a:avLst/>
          </a:prstGeom>
        </p:spPr>
        <p:txBody>
          <a:bodyPr vert="horz" wrap="square" lIns="0" tIns="62230" rIns="0" bIns="0" rtlCol="0">
            <a:spAutoFit/>
          </a:bodyPr>
          <a:lstStyle/>
          <a:p>
            <a:pPr marL="241300" marR="5080" indent="-228600">
              <a:lnSpc>
                <a:spcPts val="3020"/>
              </a:lnSpc>
              <a:spcBef>
                <a:spcPts val="49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Any API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that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fails </a:t>
            </a:r>
            <a:r>
              <a:rPr sz="2800" spc="-25" dirty="0">
                <a:solidFill>
                  <a:srgbClr val="444949"/>
                </a:solidFill>
                <a:latin typeface="Gill Sans MT"/>
                <a:cs typeface="Gill Sans MT"/>
              </a:rPr>
              <a:t>because </a:t>
            </a:r>
            <a:r>
              <a:rPr sz="2800" spc="-35" dirty="0">
                <a:solidFill>
                  <a:srgbClr val="444949"/>
                </a:solidFill>
                <a:latin typeface="Gill Sans MT"/>
                <a:cs typeface="Gill Sans MT"/>
              </a:rPr>
              <a:t>of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too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many </a:t>
            </a:r>
            <a:r>
              <a:rPr sz="2800" spc="-70" dirty="0">
                <a:solidFill>
                  <a:srgbClr val="444949"/>
                </a:solidFill>
                <a:latin typeface="Gill Sans MT"/>
                <a:cs typeface="Gill Sans MT"/>
              </a:rPr>
              <a:t>calls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needs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2800" spc="10" dirty="0">
                <a:solidFill>
                  <a:srgbClr val="444949"/>
                </a:solidFill>
                <a:latin typeface="Gill Sans MT"/>
                <a:cs typeface="Gill Sans MT"/>
              </a:rPr>
              <a:t>be </a:t>
            </a:r>
            <a:r>
              <a:rPr sz="2800" spc="-70" dirty="0">
                <a:solidFill>
                  <a:srgbClr val="444949"/>
                </a:solidFill>
                <a:latin typeface="Gill Sans MT"/>
                <a:cs typeface="Gill Sans MT"/>
              </a:rPr>
              <a:t>retried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with 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Exponential</a:t>
            </a:r>
            <a:r>
              <a:rPr sz="2800" spc="-1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Backoff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1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These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apply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rate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limited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API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7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Retry </a:t>
            </a:r>
            <a:r>
              <a:rPr sz="2800" spc="-35" dirty="0">
                <a:solidFill>
                  <a:srgbClr val="444949"/>
                </a:solidFill>
                <a:latin typeface="Gill Sans MT"/>
                <a:cs typeface="Gill Sans MT"/>
              </a:rPr>
              <a:t>mechanism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included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in </a:t>
            </a:r>
            <a:r>
              <a:rPr sz="2800" spc="-114" dirty="0">
                <a:solidFill>
                  <a:srgbClr val="444949"/>
                </a:solidFill>
                <a:latin typeface="Gill Sans MT"/>
                <a:cs typeface="Gill Sans MT"/>
              </a:rPr>
              <a:t>SDK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API</a:t>
            </a:r>
            <a:r>
              <a:rPr sz="2800" spc="7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70" dirty="0">
                <a:solidFill>
                  <a:srgbClr val="444949"/>
                </a:solidFill>
                <a:latin typeface="Gill Sans MT"/>
                <a:cs typeface="Gill Sans MT"/>
              </a:rPr>
              <a:t>calls</a:t>
            </a:r>
            <a:endParaRPr sz="2800">
              <a:latin typeface="Gill Sans MT"/>
              <a:cs typeface="Gill Sans MT"/>
            </a:endParaRPr>
          </a:p>
          <a:p>
            <a:pPr marL="426720">
              <a:lnSpc>
                <a:spcPct val="100000"/>
              </a:lnSpc>
              <a:spcBef>
                <a:spcPts val="225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1800">
              <a:latin typeface="Calibri"/>
              <a:cs typeface="Calibri"/>
            </a:endParaRPr>
          </a:p>
          <a:p>
            <a:pPr marL="667385">
              <a:lnSpc>
                <a:spcPct val="100000"/>
              </a:lnSpc>
              <a:spcBef>
                <a:spcPts val="168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 sz="1800">
              <a:latin typeface="Calibri"/>
              <a:cs typeface="Calibri"/>
            </a:endParaRPr>
          </a:p>
          <a:p>
            <a:pPr marL="1167130">
              <a:lnSpc>
                <a:spcPct val="100000"/>
              </a:lnSpc>
              <a:spcBef>
                <a:spcPts val="1845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3</a:t>
            </a:r>
            <a:endParaRPr sz="1800">
              <a:latin typeface="Calibri"/>
              <a:cs typeface="Calibri"/>
            </a:endParaRPr>
          </a:p>
          <a:p>
            <a:pPr marL="2091055">
              <a:lnSpc>
                <a:spcPct val="100000"/>
              </a:lnSpc>
              <a:spcBef>
                <a:spcPts val="156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4</a:t>
            </a:r>
            <a:endParaRPr sz="1800">
              <a:latin typeface="Calibri"/>
              <a:cs typeface="Calibri"/>
            </a:endParaRPr>
          </a:p>
          <a:p>
            <a:pPr marR="1550670" algn="ctr">
              <a:lnSpc>
                <a:spcPct val="100000"/>
              </a:lnSpc>
              <a:spcBef>
                <a:spcPts val="1585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5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41892" y="6471592"/>
            <a:ext cx="1276985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57016140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41892" y="6471592"/>
            <a:ext cx="1276985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10589" y="3283711"/>
            <a:ext cx="9387840" cy="1678939"/>
          </a:xfrm>
          <a:prstGeom prst="rect">
            <a:avLst/>
          </a:prstGeom>
        </p:spPr>
        <p:txBody>
          <a:bodyPr vert="horz" wrap="square" lIns="0" tIns="2794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200"/>
              </a:spcBef>
            </a:pPr>
            <a:r>
              <a:rPr sz="6000" spc="-35" dirty="0">
                <a:solidFill>
                  <a:srgbClr val="444949"/>
                </a:solidFill>
                <a:latin typeface="Gill Sans MT"/>
                <a:cs typeface="Gill Sans MT"/>
              </a:rPr>
              <a:t>Advanced</a:t>
            </a:r>
            <a:r>
              <a:rPr sz="6000" spc="-1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6000" spc="25" dirty="0">
                <a:solidFill>
                  <a:srgbClr val="444949"/>
                </a:solidFill>
                <a:latin typeface="Gill Sans MT"/>
                <a:cs typeface="Gill Sans MT"/>
              </a:rPr>
              <a:t>S3</a:t>
            </a:r>
            <a:endParaRPr sz="6000">
              <a:latin typeface="Gill Sans MT"/>
              <a:cs typeface="Gill Sans MT"/>
            </a:endParaRPr>
          </a:p>
          <a:p>
            <a:pPr marL="12700">
              <a:lnSpc>
                <a:spcPct val="100000"/>
              </a:lnSpc>
              <a:spcBef>
                <a:spcPts val="840"/>
              </a:spcBef>
            </a:pPr>
            <a:r>
              <a:rPr sz="2400" spc="-30" dirty="0">
                <a:solidFill>
                  <a:srgbClr val="939595"/>
                </a:solidFill>
                <a:latin typeface="Gill Sans MT"/>
                <a:cs typeface="Gill Sans MT"/>
              </a:rPr>
              <a:t>S3,</a:t>
            </a:r>
            <a:r>
              <a:rPr sz="2400" spc="-195" dirty="0">
                <a:solidFill>
                  <a:srgbClr val="939595"/>
                </a:solidFill>
                <a:latin typeface="Gill Sans MT"/>
                <a:cs typeface="Gill Sans MT"/>
              </a:rPr>
              <a:t> </a:t>
            </a:r>
            <a:r>
              <a:rPr sz="2400" spc="-65" dirty="0">
                <a:solidFill>
                  <a:srgbClr val="939595"/>
                </a:solidFill>
                <a:latin typeface="Gill Sans MT"/>
                <a:cs typeface="Gill Sans MT"/>
              </a:rPr>
              <a:t>CloudFront,</a:t>
            </a:r>
            <a:r>
              <a:rPr sz="2400" spc="-195" dirty="0">
                <a:solidFill>
                  <a:srgbClr val="939595"/>
                </a:solidFill>
                <a:latin typeface="Gill Sans MT"/>
                <a:cs typeface="Gill Sans MT"/>
              </a:rPr>
              <a:t> </a:t>
            </a:r>
            <a:r>
              <a:rPr sz="2400" spc="-95" dirty="0">
                <a:solidFill>
                  <a:srgbClr val="939595"/>
                </a:solidFill>
                <a:latin typeface="Gill Sans MT"/>
                <a:cs typeface="Gill Sans MT"/>
              </a:rPr>
              <a:t>Glacier,</a:t>
            </a:r>
            <a:r>
              <a:rPr sz="2400" spc="-340" dirty="0">
                <a:solidFill>
                  <a:srgbClr val="939595"/>
                </a:solidFill>
                <a:latin typeface="Gill Sans MT"/>
                <a:cs typeface="Gill Sans MT"/>
              </a:rPr>
              <a:t> </a:t>
            </a:r>
            <a:r>
              <a:rPr sz="2400" spc="-35" dirty="0">
                <a:solidFill>
                  <a:srgbClr val="939595"/>
                </a:solidFill>
                <a:latin typeface="Gill Sans MT"/>
                <a:cs typeface="Gill Sans MT"/>
              </a:rPr>
              <a:t>Athena,</a:t>
            </a:r>
            <a:r>
              <a:rPr sz="2400" spc="-190" dirty="0">
                <a:solidFill>
                  <a:srgbClr val="939595"/>
                </a:solidFill>
                <a:latin typeface="Gill Sans MT"/>
                <a:cs typeface="Gill Sans MT"/>
              </a:rPr>
              <a:t> </a:t>
            </a:r>
            <a:r>
              <a:rPr sz="2400" spc="-40" dirty="0">
                <a:solidFill>
                  <a:srgbClr val="939595"/>
                </a:solidFill>
                <a:latin typeface="Gill Sans MT"/>
                <a:cs typeface="Gill Sans MT"/>
              </a:rPr>
              <a:t>Snowball,</a:t>
            </a:r>
            <a:r>
              <a:rPr sz="2400" spc="-195" dirty="0">
                <a:solidFill>
                  <a:srgbClr val="939595"/>
                </a:solidFill>
                <a:latin typeface="Gill Sans MT"/>
                <a:cs typeface="Gill Sans MT"/>
              </a:rPr>
              <a:t> </a:t>
            </a:r>
            <a:r>
              <a:rPr sz="2400" spc="-30" dirty="0">
                <a:solidFill>
                  <a:srgbClr val="939595"/>
                </a:solidFill>
                <a:latin typeface="Gill Sans MT"/>
                <a:cs typeface="Gill Sans MT"/>
              </a:rPr>
              <a:t>Snowball</a:t>
            </a:r>
            <a:r>
              <a:rPr sz="2400" spc="-5" dirty="0">
                <a:solidFill>
                  <a:srgbClr val="939595"/>
                </a:solidFill>
                <a:latin typeface="Gill Sans MT"/>
                <a:cs typeface="Gill Sans MT"/>
              </a:rPr>
              <a:t> </a:t>
            </a:r>
            <a:r>
              <a:rPr sz="2400" spc="-10" dirty="0">
                <a:solidFill>
                  <a:srgbClr val="939595"/>
                </a:solidFill>
                <a:latin typeface="Gill Sans MT"/>
                <a:cs typeface="Gill Sans MT"/>
              </a:rPr>
              <a:t>Edge</a:t>
            </a:r>
            <a:r>
              <a:rPr sz="2400" spc="5" dirty="0">
                <a:solidFill>
                  <a:srgbClr val="939595"/>
                </a:solidFill>
                <a:latin typeface="Gill Sans MT"/>
                <a:cs typeface="Gill Sans MT"/>
              </a:rPr>
              <a:t> </a:t>
            </a:r>
            <a:r>
              <a:rPr sz="2400" spc="-10" dirty="0">
                <a:solidFill>
                  <a:srgbClr val="939595"/>
                </a:solidFill>
                <a:latin typeface="Gill Sans MT"/>
                <a:cs typeface="Gill Sans MT"/>
              </a:rPr>
              <a:t>and</a:t>
            </a:r>
            <a:r>
              <a:rPr sz="2400" dirty="0">
                <a:solidFill>
                  <a:srgbClr val="939595"/>
                </a:solidFill>
                <a:latin typeface="Gill Sans MT"/>
                <a:cs typeface="Gill Sans MT"/>
              </a:rPr>
              <a:t> </a:t>
            </a:r>
            <a:r>
              <a:rPr sz="2400" spc="-25" dirty="0">
                <a:solidFill>
                  <a:srgbClr val="939595"/>
                </a:solidFill>
                <a:latin typeface="Gill Sans MT"/>
                <a:cs typeface="Gill Sans MT"/>
              </a:rPr>
              <a:t>Storage</a:t>
            </a:r>
            <a:r>
              <a:rPr sz="2400" spc="5" dirty="0">
                <a:solidFill>
                  <a:srgbClr val="939595"/>
                </a:solidFill>
                <a:latin typeface="Gill Sans MT"/>
                <a:cs typeface="Gill Sans MT"/>
              </a:rPr>
              <a:t> </a:t>
            </a:r>
            <a:r>
              <a:rPr sz="2400" spc="-40" dirty="0">
                <a:solidFill>
                  <a:srgbClr val="939595"/>
                </a:solidFill>
                <a:latin typeface="Gill Sans MT"/>
                <a:cs typeface="Gill Sans MT"/>
              </a:rPr>
              <a:t>Gateway</a:t>
            </a:r>
            <a:endParaRPr sz="2400"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3512147877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41892" y="6471592"/>
            <a:ext cx="1276985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374395"/>
            <a:ext cx="3420110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20" dirty="0"/>
              <a:t>S3</a:t>
            </a:r>
            <a:r>
              <a:rPr spc="-80" dirty="0"/>
              <a:t> </a:t>
            </a:r>
            <a:r>
              <a:rPr spc="-70" dirty="0"/>
              <a:t>MFA-Delete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16939" y="1377187"/>
            <a:ext cx="9751060" cy="4193540"/>
          </a:xfrm>
          <a:prstGeom prst="rect">
            <a:avLst/>
          </a:prstGeom>
        </p:spPr>
        <p:txBody>
          <a:bodyPr vert="horz" wrap="square" lIns="0" tIns="114300" rIns="0" bIns="0" rtlCol="0">
            <a:spAutoFit/>
          </a:bodyPr>
          <a:lstStyle/>
          <a:p>
            <a:pPr marL="241300" marR="5080" indent="-228600">
              <a:lnSpc>
                <a:spcPct val="70000"/>
              </a:lnSpc>
              <a:spcBef>
                <a:spcPts val="90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spc="-55" dirty="0">
                <a:solidFill>
                  <a:srgbClr val="444949"/>
                </a:solidFill>
                <a:latin typeface="Gill Sans MT"/>
                <a:cs typeface="Gill Sans MT"/>
              </a:rPr>
              <a:t>MFA </a:t>
            </a:r>
            <a:r>
              <a:rPr sz="2200" spc="-45" dirty="0">
                <a:solidFill>
                  <a:srgbClr val="444949"/>
                </a:solidFill>
                <a:latin typeface="Gill Sans MT"/>
                <a:cs typeface="Gill Sans MT"/>
              </a:rPr>
              <a:t>(multi </a:t>
            </a:r>
            <a:r>
              <a:rPr sz="2200" spc="-55" dirty="0">
                <a:solidFill>
                  <a:srgbClr val="444949"/>
                </a:solidFill>
                <a:latin typeface="Gill Sans MT"/>
                <a:cs typeface="Gill Sans MT"/>
              </a:rPr>
              <a:t>factor </a:t>
            </a:r>
            <a:r>
              <a:rPr sz="2200" spc="-40" dirty="0">
                <a:solidFill>
                  <a:srgbClr val="444949"/>
                </a:solidFill>
                <a:latin typeface="Gill Sans MT"/>
                <a:cs typeface="Gill Sans MT"/>
              </a:rPr>
              <a:t>authentication) </a:t>
            </a:r>
            <a:r>
              <a:rPr sz="2200" spc="-60" dirty="0">
                <a:solidFill>
                  <a:srgbClr val="444949"/>
                </a:solidFill>
                <a:latin typeface="Gill Sans MT"/>
                <a:cs typeface="Gill Sans MT"/>
              </a:rPr>
              <a:t>forces </a:t>
            </a:r>
            <a:r>
              <a:rPr sz="2200" spc="-65" dirty="0">
                <a:solidFill>
                  <a:srgbClr val="444949"/>
                </a:solidFill>
                <a:latin typeface="Gill Sans MT"/>
                <a:cs typeface="Gill Sans MT"/>
              </a:rPr>
              <a:t>user </a:t>
            </a:r>
            <a:r>
              <a:rPr sz="2200" spc="-45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2200" spc="-25" dirty="0">
                <a:solidFill>
                  <a:srgbClr val="444949"/>
                </a:solidFill>
                <a:latin typeface="Gill Sans MT"/>
                <a:cs typeface="Gill Sans MT"/>
              </a:rPr>
              <a:t>generate </a:t>
            </a:r>
            <a:r>
              <a:rPr sz="2200" dirty="0">
                <a:solidFill>
                  <a:srgbClr val="444949"/>
                </a:solidFill>
                <a:latin typeface="Gill Sans MT"/>
                <a:cs typeface="Gill Sans MT"/>
              </a:rPr>
              <a:t>a </a:t>
            </a:r>
            <a:r>
              <a:rPr sz="2200" spc="-20" dirty="0">
                <a:solidFill>
                  <a:srgbClr val="444949"/>
                </a:solidFill>
                <a:latin typeface="Gill Sans MT"/>
                <a:cs typeface="Gill Sans MT"/>
              </a:rPr>
              <a:t>code </a:t>
            </a:r>
            <a:r>
              <a:rPr sz="2200" spc="-25" dirty="0">
                <a:solidFill>
                  <a:srgbClr val="444949"/>
                </a:solidFill>
                <a:latin typeface="Gill Sans MT"/>
                <a:cs typeface="Gill Sans MT"/>
              </a:rPr>
              <a:t>on </a:t>
            </a:r>
            <a:r>
              <a:rPr sz="2200" dirty="0">
                <a:solidFill>
                  <a:srgbClr val="444949"/>
                </a:solidFill>
                <a:latin typeface="Gill Sans MT"/>
                <a:cs typeface="Gill Sans MT"/>
              </a:rPr>
              <a:t>a </a:t>
            </a:r>
            <a:r>
              <a:rPr sz="2200" spc="-30" dirty="0">
                <a:solidFill>
                  <a:srgbClr val="444949"/>
                </a:solidFill>
                <a:latin typeface="Gill Sans MT"/>
                <a:cs typeface="Gill Sans MT"/>
              </a:rPr>
              <a:t>device </a:t>
            </a:r>
            <a:r>
              <a:rPr sz="2200" spc="-40" dirty="0">
                <a:solidFill>
                  <a:srgbClr val="444949"/>
                </a:solidFill>
                <a:latin typeface="Gill Sans MT"/>
                <a:cs typeface="Gill Sans MT"/>
              </a:rPr>
              <a:t>(usually </a:t>
            </a:r>
            <a:r>
              <a:rPr sz="2200" dirty="0">
                <a:solidFill>
                  <a:srgbClr val="444949"/>
                </a:solidFill>
                <a:latin typeface="Gill Sans MT"/>
                <a:cs typeface="Gill Sans MT"/>
              </a:rPr>
              <a:t>a  </a:t>
            </a:r>
            <a:r>
              <a:rPr sz="2200" spc="-25" dirty="0">
                <a:solidFill>
                  <a:srgbClr val="444949"/>
                </a:solidFill>
                <a:latin typeface="Gill Sans MT"/>
                <a:cs typeface="Gill Sans MT"/>
              </a:rPr>
              <a:t>mobile </a:t>
            </a:r>
            <a:r>
              <a:rPr sz="2200" spc="-15" dirty="0">
                <a:solidFill>
                  <a:srgbClr val="444949"/>
                </a:solidFill>
                <a:latin typeface="Gill Sans MT"/>
                <a:cs typeface="Gill Sans MT"/>
              </a:rPr>
              <a:t>phone </a:t>
            </a:r>
            <a:r>
              <a:rPr sz="2200" spc="-85" dirty="0">
                <a:solidFill>
                  <a:srgbClr val="444949"/>
                </a:solidFill>
                <a:latin typeface="Gill Sans MT"/>
                <a:cs typeface="Gill Sans MT"/>
              </a:rPr>
              <a:t>or </a:t>
            </a:r>
            <a:r>
              <a:rPr sz="2200" spc="-35" dirty="0">
                <a:solidFill>
                  <a:srgbClr val="444949"/>
                </a:solidFill>
                <a:latin typeface="Gill Sans MT"/>
                <a:cs typeface="Gill Sans MT"/>
              </a:rPr>
              <a:t>hardware) before </a:t>
            </a:r>
            <a:r>
              <a:rPr sz="2200" spc="-25" dirty="0">
                <a:solidFill>
                  <a:srgbClr val="444949"/>
                </a:solidFill>
                <a:latin typeface="Gill Sans MT"/>
                <a:cs typeface="Gill Sans MT"/>
              </a:rPr>
              <a:t>doing important </a:t>
            </a:r>
            <a:r>
              <a:rPr sz="2200" spc="-40" dirty="0">
                <a:solidFill>
                  <a:srgbClr val="444949"/>
                </a:solidFill>
                <a:latin typeface="Gill Sans MT"/>
                <a:cs typeface="Gill Sans MT"/>
              </a:rPr>
              <a:t>operations </a:t>
            </a:r>
            <a:r>
              <a:rPr sz="2200" spc="-25" dirty="0">
                <a:solidFill>
                  <a:srgbClr val="444949"/>
                </a:solidFill>
                <a:latin typeface="Gill Sans MT"/>
                <a:cs typeface="Gill Sans MT"/>
              </a:rPr>
              <a:t>on</a:t>
            </a:r>
            <a:r>
              <a:rPr sz="2200" spc="26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200" spc="15" dirty="0">
                <a:solidFill>
                  <a:srgbClr val="444949"/>
                </a:solidFill>
                <a:latin typeface="Gill Sans MT"/>
                <a:cs typeface="Gill Sans MT"/>
              </a:rPr>
              <a:t>S3</a:t>
            </a:r>
            <a:endParaRPr sz="2200">
              <a:latin typeface="Gill Sans MT"/>
              <a:cs typeface="Gill Sans MT"/>
            </a:endParaRPr>
          </a:p>
          <a:p>
            <a:pPr>
              <a:lnSpc>
                <a:spcPct val="100000"/>
              </a:lnSpc>
              <a:buClr>
                <a:srgbClr val="444949"/>
              </a:buClr>
              <a:buFont typeface="Arial"/>
              <a:buChar char="•"/>
            </a:pPr>
            <a:endParaRPr sz="265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spc="-200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2200" spc="-35" dirty="0">
                <a:solidFill>
                  <a:srgbClr val="444949"/>
                </a:solidFill>
                <a:latin typeface="Gill Sans MT"/>
                <a:cs typeface="Gill Sans MT"/>
              </a:rPr>
              <a:t>use </a:t>
            </a:r>
            <a:r>
              <a:rPr sz="2200" spc="-40" dirty="0">
                <a:solidFill>
                  <a:srgbClr val="444949"/>
                </a:solidFill>
                <a:latin typeface="Gill Sans MT"/>
                <a:cs typeface="Gill Sans MT"/>
              </a:rPr>
              <a:t>MFA-Delete, </a:t>
            </a:r>
            <a:r>
              <a:rPr sz="2200" spc="-20" dirty="0">
                <a:solidFill>
                  <a:srgbClr val="444949"/>
                </a:solidFill>
                <a:latin typeface="Gill Sans MT"/>
                <a:cs typeface="Gill Sans MT"/>
              </a:rPr>
              <a:t>enable </a:t>
            </a:r>
            <a:r>
              <a:rPr sz="2200" spc="-55" dirty="0">
                <a:solidFill>
                  <a:srgbClr val="444949"/>
                </a:solidFill>
                <a:latin typeface="Gill Sans MT"/>
                <a:cs typeface="Gill Sans MT"/>
              </a:rPr>
              <a:t>Versioning </a:t>
            </a:r>
            <a:r>
              <a:rPr sz="2200" spc="-25" dirty="0">
                <a:solidFill>
                  <a:srgbClr val="444949"/>
                </a:solidFill>
                <a:latin typeface="Gill Sans MT"/>
                <a:cs typeface="Gill Sans MT"/>
              </a:rPr>
              <a:t>on </a:t>
            </a:r>
            <a:r>
              <a:rPr sz="2200" spc="-35" dirty="0">
                <a:solidFill>
                  <a:srgbClr val="444949"/>
                </a:solidFill>
                <a:latin typeface="Gill Sans MT"/>
                <a:cs typeface="Gill Sans MT"/>
              </a:rPr>
              <a:t>the </a:t>
            </a:r>
            <a:r>
              <a:rPr sz="2200" spc="15" dirty="0">
                <a:solidFill>
                  <a:srgbClr val="444949"/>
                </a:solidFill>
                <a:latin typeface="Gill Sans MT"/>
                <a:cs typeface="Gill Sans MT"/>
              </a:rPr>
              <a:t>S3</a:t>
            </a:r>
            <a:r>
              <a:rPr sz="2200" spc="-14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200" spc="-50" dirty="0">
                <a:solidFill>
                  <a:srgbClr val="444949"/>
                </a:solidFill>
                <a:latin typeface="Gill Sans MT"/>
                <a:cs typeface="Gill Sans MT"/>
              </a:rPr>
              <a:t>bucket</a:t>
            </a:r>
            <a:endParaRPr sz="2200">
              <a:latin typeface="Gill Sans MT"/>
              <a:cs typeface="Gill Sans MT"/>
            </a:endParaRPr>
          </a:p>
          <a:p>
            <a:pPr marL="241300" indent="-228600">
              <a:lnSpc>
                <a:spcPts val="2550"/>
              </a:lnSpc>
              <a:spcBef>
                <a:spcPts val="21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spc="-135" dirty="0">
                <a:solidFill>
                  <a:srgbClr val="444949"/>
                </a:solidFill>
                <a:latin typeface="Gill Sans MT"/>
                <a:cs typeface="Gill Sans MT"/>
              </a:rPr>
              <a:t>You </a:t>
            </a:r>
            <a:r>
              <a:rPr sz="2200" spc="-60" dirty="0">
                <a:solidFill>
                  <a:srgbClr val="444949"/>
                </a:solidFill>
                <a:latin typeface="Gill Sans MT"/>
                <a:cs typeface="Gill Sans MT"/>
              </a:rPr>
              <a:t>will </a:t>
            </a:r>
            <a:r>
              <a:rPr sz="2200" spc="-10" dirty="0">
                <a:solidFill>
                  <a:srgbClr val="444949"/>
                </a:solidFill>
                <a:latin typeface="Gill Sans MT"/>
                <a:cs typeface="Gill Sans MT"/>
              </a:rPr>
              <a:t>need </a:t>
            </a:r>
            <a:r>
              <a:rPr sz="2200" spc="-55" dirty="0">
                <a:solidFill>
                  <a:srgbClr val="444949"/>
                </a:solidFill>
                <a:latin typeface="Gill Sans MT"/>
                <a:cs typeface="Gill Sans MT"/>
              </a:rPr>
              <a:t>MFA</a:t>
            </a:r>
            <a:r>
              <a:rPr sz="2200" spc="18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200" spc="-45" dirty="0">
                <a:solidFill>
                  <a:srgbClr val="444949"/>
                </a:solidFill>
                <a:latin typeface="Gill Sans MT"/>
                <a:cs typeface="Gill Sans MT"/>
              </a:rPr>
              <a:t>to</a:t>
            </a:r>
            <a:endParaRPr sz="2200">
              <a:latin typeface="Gill Sans MT"/>
              <a:cs typeface="Gill Sans MT"/>
            </a:endParaRPr>
          </a:p>
          <a:p>
            <a:pPr marL="698500" lvl="1" indent="-228600">
              <a:lnSpc>
                <a:spcPts val="2095"/>
              </a:lnSpc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1900" spc="-25" dirty="0">
                <a:solidFill>
                  <a:srgbClr val="444949"/>
                </a:solidFill>
                <a:latin typeface="Gill Sans MT"/>
                <a:cs typeface="Gill Sans MT"/>
              </a:rPr>
              <a:t>permanently delete </a:t>
            </a:r>
            <a:r>
              <a:rPr sz="1900" spc="-15" dirty="0">
                <a:solidFill>
                  <a:srgbClr val="444949"/>
                </a:solidFill>
                <a:latin typeface="Gill Sans MT"/>
                <a:cs typeface="Gill Sans MT"/>
              </a:rPr>
              <a:t>an </a:t>
            </a:r>
            <a:r>
              <a:rPr sz="1900" spc="-30" dirty="0">
                <a:solidFill>
                  <a:srgbClr val="444949"/>
                </a:solidFill>
                <a:latin typeface="Gill Sans MT"/>
                <a:cs typeface="Gill Sans MT"/>
              </a:rPr>
              <a:t>object</a:t>
            </a:r>
            <a:r>
              <a:rPr sz="1900" spc="5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1900" spc="-40" dirty="0">
                <a:solidFill>
                  <a:srgbClr val="444949"/>
                </a:solidFill>
                <a:latin typeface="Gill Sans MT"/>
                <a:cs typeface="Gill Sans MT"/>
              </a:rPr>
              <a:t>version</a:t>
            </a:r>
            <a:endParaRPr sz="1900">
              <a:latin typeface="Gill Sans MT"/>
              <a:cs typeface="Gill Sans MT"/>
            </a:endParaRPr>
          </a:p>
          <a:p>
            <a:pPr marL="698500" lvl="1" indent="-228600">
              <a:lnSpc>
                <a:spcPts val="2185"/>
              </a:lnSpc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1900" spc="-25" dirty="0">
                <a:solidFill>
                  <a:srgbClr val="444949"/>
                </a:solidFill>
                <a:latin typeface="Gill Sans MT"/>
                <a:cs typeface="Gill Sans MT"/>
              </a:rPr>
              <a:t>suspend </a:t>
            </a:r>
            <a:r>
              <a:rPr sz="1900" spc="-35" dirty="0">
                <a:solidFill>
                  <a:srgbClr val="444949"/>
                </a:solidFill>
                <a:latin typeface="Gill Sans MT"/>
                <a:cs typeface="Gill Sans MT"/>
              </a:rPr>
              <a:t>versioning </a:t>
            </a:r>
            <a:r>
              <a:rPr sz="1900" spc="-25" dirty="0">
                <a:solidFill>
                  <a:srgbClr val="444949"/>
                </a:solidFill>
                <a:latin typeface="Gill Sans MT"/>
                <a:cs typeface="Gill Sans MT"/>
              </a:rPr>
              <a:t>on </a:t>
            </a:r>
            <a:r>
              <a:rPr sz="1900" spc="-30" dirty="0">
                <a:solidFill>
                  <a:srgbClr val="444949"/>
                </a:solidFill>
                <a:latin typeface="Gill Sans MT"/>
                <a:cs typeface="Gill Sans MT"/>
              </a:rPr>
              <a:t>the</a:t>
            </a:r>
            <a:r>
              <a:rPr sz="1900" spc="7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1900" spc="-45" dirty="0">
                <a:solidFill>
                  <a:srgbClr val="444949"/>
                </a:solidFill>
                <a:latin typeface="Gill Sans MT"/>
                <a:cs typeface="Gill Sans MT"/>
              </a:rPr>
              <a:t>bucket</a:t>
            </a:r>
            <a:endParaRPr sz="1900">
              <a:latin typeface="Gill Sans MT"/>
              <a:cs typeface="Gill Sans MT"/>
            </a:endParaRPr>
          </a:p>
          <a:p>
            <a:pPr marL="241300" indent="-228600">
              <a:lnSpc>
                <a:spcPts val="2550"/>
              </a:lnSpc>
              <a:spcBef>
                <a:spcPts val="204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spc="-135" dirty="0">
                <a:solidFill>
                  <a:srgbClr val="444949"/>
                </a:solidFill>
                <a:latin typeface="Gill Sans MT"/>
                <a:cs typeface="Gill Sans MT"/>
              </a:rPr>
              <a:t>You </a:t>
            </a:r>
            <a:r>
              <a:rPr sz="2200" spc="-60" dirty="0">
                <a:solidFill>
                  <a:srgbClr val="444949"/>
                </a:solidFill>
                <a:latin typeface="Gill Sans MT"/>
                <a:cs typeface="Gill Sans MT"/>
              </a:rPr>
              <a:t>won’t </a:t>
            </a:r>
            <a:r>
              <a:rPr sz="2200" spc="-10" dirty="0">
                <a:solidFill>
                  <a:srgbClr val="444949"/>
                </a:solidFill>
                <a:latin typeface="Gill Sans MT"/>
                <a:cs typeface="Gill Sans MT"/>
              </a:rPr>
              <a:t>need </a:t>
            </a:r>
            <a:r>
              <a:rPr sz="2200" spc="-55" dirty="0">
                <a:solidFill>
                  <a:srgbClr val="444949"/>
                </a:solidFill>
                <a:latin typeface="Gill Sans MT"/>
                <a:cs typeface="Gill Sans MT"/>
              </a:rPr>
              <a:t>MFA</a:t>
            </a:r>
            <a:r>
              <a:rPr sz="2200" spc="12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200" spc="-75" dirty="0">
                <a:solidFill>
                  <a:srgbClr val="444949"/>
                </a:solidFill>
                <a:latin typeface="Gill Sans MT"/>
                <a:cs typeface="Gill Sans MT"/>
              </a:rPr>
              <a:t>for</a:t>
            </a:r>
            <a:endParaRPr sz="2200">
              <a:latin typeface="Gill Sans MT"/>
              <a:cs typeface="Gill Sans MT"/>
            </a:endParaRPr>
          </a:p>
          <a:p>
            <a:pPr marL="698500" lvl="1" indent="-228600">
              <a:lnSpc>
                <a:spcPts val="2095"/>
              </a:lnSpc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1900" spc="-25" dirty="0">
                <a:solidFill>
                  <a:srgbClr val="444949"/>
                </a:solidFill>
                <a:latin typeface="Gill Sans MT"/>
                <a:cs typeface="Gill Sans MT"/>
              </a:rPr>
              <a:t>enabling</a:t>
            </a:r>
            <a:r>
              <a:rPr sz="1900" spc="-4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1900" spc="-35" dirty="0">
                <a:solidFill>
                  <a:srgbClr val="444949"/>
                </a:solidFill>
                <a:latin typeface="Gill Sans MT"/>
                <a:cs typeface="Gill Sans MT"/>
              </a:rPr>
              <a:t>versioning</a:t>
            </a:r>
            <a:endParaRPr sz="1900">
              <a:latin typeface="Gill Sans MT"/>
              <a:cs typeface="Gill Sans MT"/>
            </a:endParaRPr>
          </a:p>
          <a:p>
            <a:pPr marL="698500" lvl="1" indent="-228600">
              <a:lnSpc>
                <a:spcPts val="2185"/>
              </a:lnSpc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1900" spc="-45" dirty="0">
                <a:solidFill>
                  <a:srgbClr val="444949"/>
                </a:solidFill>
                <a:latin typeface="Gill Sans MT"/>
                <a:cs typeface="Gill Sans MT"/>
              </a:rPr>
              <a:t>listing </a:t>
            </a:r>
            <a:r>
              <a:rPr sz="1900" spc="-20" dirty="0">
                <a:solidFill>
                  <a:srgbClr val="444949"/>
                </a:solidFill>
                <a:latin typeface="Gill Sans MT"/>
                <a:cs typeface="Gill Sans MT"/>
              </a:rPr>
              <a:t>deleted</a:t>
            </a:r>
            <a:r>
              <a:rPr sz="1900" spc="3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1900" spc="-40" dirty="0">
                <a:solidFill>
                  <a:srgbClr val="444949"/>
                </a:solidFill>
                <a:latin typeface="Gill Sans MT"/>
                <a:cs typeface="Gill Sans MT"/>
              </a:rPr>
              <a:t>versions</a:t>
            </a:r>
            <a:endParaRPr sz="1900">
              <a:latin typeface="Gill Sans MT"/>
              <a:cs typeface="Gill Sans MT"/>
            </a:endParaRPr>
          </a:p>
          <a:p>
            <a:pPr lvl="1">
              <a:lnSpc>
                <a:spcPct val="100000"/>
              </a:lnSpc>
              <a:spcBef>
                <a:spcPts val="5"/>
              </a:spcBef>
              <a:buClr>
                <a:srgbClr val="444949"/>
              </a:buClr>
              <a:buFont typeface="Arial"/>
              <a:buChar char="•"/>
            </a:pPr>
            <a:endParaRPr sz="27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buSzPct val="102325"/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3225" spc="-30" baseline="1291" dirty="0">
                <a:solidFill>
                  <a:srgbClr val="444949"/>
                </a:solidFill>
                <a:latin typeface="Gill Sans MT"/>
                <a:cs typeface="Gill Sans MT"/>
              </a:rPr>
              <a:t>Only </a:t>
            </a:r>
            <a:r>
              <a:rPr sz="3225" spc="-15" baseline="1291" dirty="0">
                <a:solidFill>
                  <a:srgbClr val="444949"/>
                </a:solidFill>
                <a:latin typeface="Gill Sans MT"/>
                <a:cs typeface="Gill Sans MT"/>
              </a:rPr>
              <a:t>the </a:t>
            </a:r>
            <a:r>
              <a:rPr sz="3225" spc="-44" baseline="1291" dirty="0">
                <a:solidFill>
                  <a:srgbClr val="444949"/>
                </a:solidFill>
                <a:latin typeface="Gill Sans MT"/>
                <a:cs typeface="Gill Sans MT"/>
              </a:rPr>
              <a:t>bucket </a:t>
            </a:r>
            <a:r>
              <a:rPr sz="3225" spc="-37" baseline="1291" dirty="0">
                <a:solidFill>
                  <a:srgbClr val="444949"/>
                </a:solidFill>
                <a:latin typeface="Gill Sans MT"/>
                <a:cs typeface="Gill Sans MT"/>
              </a:rPr>
              <a:t>owner (root </a:t>
            </a:r>
            <a:r>
              <a:rPr sz="3225" spc="-15" baseline="1291" dirty="0">
                <a:solidFill>
                  <a:srgbClr val="444949"/>
                </a:solidFill>
                <a:latin typeface="Gill Sans MT"/>
                <a:cs typeface="Gill Sans MT"/>
              </a:rPr>
              <a:t>account) </a:t>
            </a:r>
            <a:r>
              <a:rPr sz="3225" spc="-7" baseline="1291" dirty="0">
                <a:solidFill>
                  <a:srgbClr val="444949"/>
                </a:solidFill>
                <a:latin typeface="Gill Sans MT"/>
                <a:cs typeface="Gill Sans MT"/>
              </a:rPr>
              <a:t>can enable/disable</a:t>
            </a:r>
            <a:r>
              <a:rPr sz="3225" spc="292" baseline="1291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3225" spc="-22" baseline="1291" dirty="0">
                <a:solidFill>
                  <a:srgbClr val="444949"/>
                </a:solidFill>
                <a:latin typeface="Gill Sans MT"/>
                <a:cs typeface="Gill Sans MT"/>
              </a:rPr>
              <a:t>MFA-Delete</a:t>
            </a:r>
            <a:endParaRPr sz="3225" baseline="1291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22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spc="-40" dirty="0">
                <a:solidFill>
                  <a:srgbClr val="444949"/>
                </a:solidFill>
                <a:latin typeface="Gill Sans MT"/>
                <a:cs typeface="Gill Sans MT"/>
              </a:rPr>
              <a:t>MFA-Delete </a:t>
            </a:r>
            <a:r>
              <a:rPr sz="2200" spc="-60" dirty="0">
                <a:solidFill>
                  <a:srgbClr val="444949"/>
                </a:solidFill>
                <a:latin typeface="Gill Sans MT"/>
                <a:cs typeface="Gill Sans MT"/>
              </a:rPr>
              <a:t>currently </a:t>
            </a:r>
            <a:r>
              <a:rPr sz="2200" spc="-25" dirty="0">
                <a:solidFill>
                  <a:srgbClr val="444949"/>
                </a:solidFill>
                <a:latin typeface="Gill Sans MT"/>
                <a:cs typeface="Gill Sans MT"/>
              </a:rPr>
              <a:t>can </a:t>
            </a:r>
            <a:r>
              <a:rPr sz="2200" spc="-50" dirty="0">
                <a:solidFill>
                  <a:srgbClr val="444949"/>
                </a:solidFill>
                <a:latin typeface="Gill Sans MT"/>
                <a:cs typeface="Gill Sans MT"/>
              </a:rPr>
              <a:t>only </a:t>
            </a:r>
            <a:r>
              <a:rPr sz="2200" spc="10" dirty="0">
                <a:solidFill>
                  <a:srgbClr val="444949"/>
                </a:solidFill>
                <a:latin typeface="Gill Sans MT"/>
                <a:cs typeface="Gill Sans MT"/>
              </a:rPr>
              <a:t>be </a:t>
            </a:r>
            <a:r>
              <a:rPr sz="2200" spc="-20" dirty="0">
                <a:solidFill>
                  <a:srgbClr val="444949"/>
                </a:solidFill>
                <a:latin typeface="Gill Sans MT"/>
                <a:cs typeface="Gill Sans MT"/>
              </a:rPr>
              <a:t>enabled </a:t>
            </a:r>
            <a:r>
              <a:rPr sz="2200" spc="-40" dirty="0">
                <a:solidFill>
                  <a:srgbClr val="444949"/>
                </a:solidFill>
                <a:latin typeface="Gill Sans MT"/>
                <a:cs typeface="Gill Sans MT"/>
              </a:rPr>
              <a:t>using </a:t>
            </a:r>
            <a:r>
              <a:rPr sz="2200" spc="-35" dirty="0">
                <a:solidFill>
                  <a:srgbClr val="444949"/>
                </a:solidFill>
                <a:latin typeface="Gill Sans MT"/>
                <a:cs typeface="Gill Sans MT"/>
              </a:rPr>
              <a:t>the</a:t>
            </a:r>
            <a:r>
              <a:rPr sz="2200" spc="15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200" spc="-70" dirty="0">
                <a:solidFill>
                  <a:srgbClr val="444949"/>
                </a:solidFill>
                <a:latin typeface="Gill Sans MT"/>
                <a:cs typeface="Gill Sans MT"/>
              </a:rPr>
              <a:t>CLI</a:t>
            </a:r>
            <a:endParaRPr sz="2200"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1525911647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1892" y="6464300"/>
            <a:ext cx="127698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16939" y="374395"/>
            <a:ext cx="8804910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20" dirty="0"/>
              <a:t>S3 </a:t>
            </a:r>
            <a:r>
              <a:rPr spc="-60" dirty="0"/>
              <a:t>Default Encryption </a:t>
            </a:r>
            <a:r>
              <a:rPr spc="-100" dirty="0"/>
              <a:t>vs </a:t>
            </a:r>
            <a:r>
              <a:rPr spc="-114" dirty="0"/>
              <a:t>Bucket</a:t>
            </a:r>
            <a:r>
              <a:rPr spc="190" dirty="0"/>
              <a:t> </a:t>
            </a:r>
            <a:r>
              <a:rPr spc="-120" dirty="0"/>
              <a:t>Policies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16939" y="1419860"/>
            <a:ext cx="9805035" cy="837565"/>
          </a:xfrm>
          <a:prstGeom prst="rect">
            <a:avLst/>
          </a:prstGeom>
        </p:spPr>
        <p:txBody>
          <a:bodyPr vert="horz" wrap="square" lIns="0" tIns="62230" rIns="0" bIns="0" rtlCol="0">
            <a:spAutoFit/>
          </a:bodyPr>
          <a:lstStyle/>
          <a:p>
            <a:pPr marL="241300" marR="5080" indent="-228600">
              <a:lnSpc>
                <a:spcPts val="3020"/>
              </a:lnSpc>
              <a:spcBef>
                <a:spcPts val="49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The old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way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2800" spc="-25" dirty="0">
                <a:solidFill>
                  <a:srgbClr val="444949"/>
                </a:solidFill>
                <a:latin typeface="Gill Sans MT"/>
                <a:cs typeface="Gill Sans MT"/>
              </a:rPr>
              <a:t>enable </a:t>
            </a:r>
            <a:r>
              <a:rPr sz="2800" spc="-35" dirty="0">
                <a:solidFill>
                  <a:srgbClr val="444949"/>
                </a:solidFill>
                <a:latin typeface="Gill Sans MT"/>
                <a:cs typeface="Gill Sans MT"/>
              </a:rPr>
              <a:t>default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encryption was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use </a:t>
            </a:r>
            <a:r>
              <a:rPr sz="2800" dirty="0">
                <a:solidFill>
                  <a:srgbClr val="444949"/>
                </a:solidFill>
                <a:latin typeface="Gill Sans MT"/>
                <a:cs typeface="Gill Sans MT"/>
              </a:rPr>
              <a:t>a </a:t>
            </a:r>
            <a:r>
              <a:rPr sz="2800" spc="-65" dirty="0">
                <a:solidFill>
                  <a:srgbClr val="444949"/>
                </a:solidFill>
                <a:latin typeface="Gill Sans MT"/>
                <a:cs typeface="Gill Sans MT"/>
              </a:rPr>
              <a:t>bucket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policy  </a:t>
            </a:r>
            <a:r>
              <a:rPr sz="2800" spc="-10" dirty="0">
                <a:solidFill>
                  <a:srgbClr val="444949"/>
                </a:solidFill>
                <a:latin typeface="Gill Sans MT"/>
                <a:cs typeface="Gill Sans MT"/>
              </a:rPr>
              <a:t>and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refuse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any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HTTP </a:t>
            </a:r>
            <a:r>
              <a:rPr sz="2800" spc="-20" dirty="0">
                <a:solidFill>
                  <a:srgbClr val="444949"/>
                </a:solidFill>
                <a:latin typeface="Gill Sans MT"/>
                <a:cs typeface="Gill Sans MT"/>
              </a:rPr>
              <a:t>command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without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the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proper</a:t>
            </a:r>
            <a:r>
              <a:rPr sz="2800" spc="24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headers:</a:t>
            </a:r>
            <a:endParaRPr sz="2800">
              <a:latin typeface="Gill Sans MT"/>
              <a:cs typeface="Gill Sans MT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048511" y="2499360"/>
            <a:ext cx="4535424" cy="24475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202679" y="2499360"/>
            <a:ext cx="5663183" cy="238963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916939" y="4938471"/>
            <a:ext cx="9032240" cy="964565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434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The </a:t>
            </a:r>
            <a:r>
              <a:rPr sz="2800" spc="-25" dirty="0">
                <a:solidFill>
                  <a:srgbClr val="444949"/>
                </a:solidFill>
                <a:latin typeface="Gill Sans MT"/>
                <a:cs typeface="Gill Sans MT"/>
              </a:rPr>
              <a:t>new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way </a:t>
            </a:r>
            <a:r>
              <a:rPr sz="2800" spc="-90" dirty="0">
                <a:solidFill>
                  <a:srgbClr val="444949"/>
                </a:solidFill>
                <a:latin typeface="Gill Sans MT"/>
                <a:cs typeface="Gill Sans MT"/>
              </a:rPr>
              <a:t>is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use the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“default encryption” option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in</a:t>
            </a:r>
            <a:r>
              <a:rPr sz="2800" spc="-9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15" dirty="0">
                <a:solidFill>
                  <a:srgbClr val="444949"/>
                </a:solidFill>
                <a:latin typeface="Gill Sans MT"/>
                <a:cs typeface="Gill Sans MT"/>
              </a:rPr>
              <a:t>S3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33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Note: </a:t>
            </a:r>
            <a:r>
              <a:rPr sz="2800" spc="-75" dirty="0">
                <a:solidFill>
                  <a:srgbClr val="444949"/>
                </a:solidFill>
                <a:latin typeface="Gill Sans MT"/>
                <a:cs typeface="Gill Sans MT"/>
              </a:rPr>
              <a:t>Bucket </a:t>
            </a:r>
            <a:r>
              <a:rPr sz="2800" spc="-80" dirty="0">
                <a:solidFill>
                  <a:srgbClr val="444949"/>
                </a:solidFill>
                <a:latin typeface="Gill Sans MT"/>
                <a:cs typeface="Gill Sans MT"/>
              </a:rPr>
              <a:t>Policies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are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evaluated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before “default</a:t>
            </a:r>
            <a:r>
              <a:rPr sz="2800" spc="-13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encryption”</a:t>
            </a:r>
            <a:endParaRPr sz="2800"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4184290255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1892" y="6464300"/>
            <a:ext cx="127698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16939" y="374395"/>
            <a:ext cx="3348990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20" dirty="0"/>
              <a:t>S3 </a:t>
            </a:r>
            <a:r>
              <a:rPr spc="-80" dirty="0"/>
              <a:t>Access</a:t>
            </a:r>
            <a:r>
              <a:rPr spc="-335" dirty="0"/>
              <a:t> </a:t>
            </a:r>
            <a:r>
              <a:rPr spc="-75" dirty="0"/>
              <a:t>Logs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16939" y="1380236"/>
            <a:ext cx="8263255" cy="2541270"/>
          </a:xfrm>
          <a:prstGeom prst="rect">
            <a:avLst/>
          </a:prstGeom>
        </p:spPr>
        <p:txBody>
          <a:bodyPr vert="horz" wrap="square" lIns="0" tIns="95885" rIns="0" bIns="0" rtlCol="0">
            <a:spAutoFit/>
          </a:bodyPr>
          <a:lstStyle/>
          <a:p>
            <a:pPr marL="241300" marR="311150" indent="-228600">
              <a:lnSpc>
                <a:spcPts val="2690"/>
              </a:lnSpc>
              <a:spcBef>
                <a:spcPts val="75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05" dirty="0">
                <a:solidFill>
                  <a:srgbClr val="444949"/>
                </a:solidFill>
                <a:latin typeface="Gill Sans MT"/>
                <a:cs typeface="Gill Sans MT"/>
              </a:rPr>
              <a:t>For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audit </a:t>
            </a:r>
            <a:r>
              <a:rPr sz="2800" spc="-35" dirty="0">
                <a:solidFill>
                  <a:srgbClr val="444949"/>
                </a:solidFill>
                <a:latin typeface="Gill Sans MT"/>
                <a:cs typeface="Gill Sans MT"/>
              </a:rPr>
              <a:t>purpose, </a:t>
            </a:r>
            <a:r>
              <a:rPr sz="2800" spc="-65" dirty="0">
                <a:solidFill>
                  <a:srgbClr val="444949"/>
                </a:solidFill>
                <a:latin typeface="Gill Sans MT"/>
                <a:cs typeface="Gill Sans MT"/>
              </a:rPr>
              <a:t>you </a:t>
            </a:r>
            <a:r>
              <a:rPr sz="2800" spc="-35" dirty="0">
                <a:solidFill>
                  <a:srgbClr val="444949"/>
                </a:solidFill>
                <a:latin typeface="Gill Sans MT"/>
                <a:cs typeface="Gill Sans MT"/>
              </a:rPr>
              <a:t>may want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log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all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access to </a:t>
            </a:r>
            <a:r>
              <a:rPr sz="2800" spc="5" dirty="0">
                <a:solidFill>
                  <a:srgbClr val="444949"/>
                </a:solidFill>
                <a:latin typeface="Gill Sans MT"/>
                <a:cs typeface="Gill Sans MT"/>
              </a:rPr>
              <a:t>S3  </a:t>
            </a:r>
            <a:r>
              <a:rPr sz="2800" spc="-65" dirty="0">
                <a:solidFill>
                  <a:srgbClr val="444949"/>
                </a:solidFill>
                <a:latin typeface="Gill Sans MT"/>
                <a:cs typeface="Gill Sans MT"/>
              </a:rPr>
              <a:t>buckets</a:t>
            </a:r>
            <a:endParaRPr sz="2800">
              <a:latin typeface="Gill Sans MT"/>
              <a:cs typeface="Gill Sans MT"/>
            </a:endParaRPr>
          </a:p>
          <a:p>
            <a:pPr marL="241300" marR="5080" indent="-228600">
              <a:lnSpc>
                <a:spcPts val="2690"/>
              </a:lnSpc>
              <a:spcBef>
                <a:spcPts val="100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Any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request </a:t>
            </a:r>
            <a:r>
              <a:rPr sz="2800" dirty="0">
                <a:solidFill>
                  <a:srgbClr val="444949"/>
                </a:solidFill>
                <a:latin typeface="Gill Sans MT"/>
                <a:cs typeface="Gill Sans MT"/>
              </a:rPr>
              <a:t>made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2800" spc="-35" dirty="0">
                <a:solidFill>
                  <a:srgbClr val="444949"/>
                </a:solidFill>
                <a:latin typeface="Gill Sans MT"/>
                <a:cs typeface="Gill Sans MT"/>
              </a:rPr>
              <a:t>S3,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from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any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account,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authorized</a:t>
            </a:r>
            <a:r>
              <a:rPr sz="2800" spc="-17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114" dirty="0">
                <a:solidFill>
                  <a:srgbClr val="444949"/>
                </a:solidFill>
                <a:latin typeface="Gill Sans MT"/>
                <a:cs typeface="Gill Sans MT"/>
              </a:rPr>
              <a:t>or 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denied, </a:t>
            </a:r>
            <a:r>
              <a:rPr sz="2800" spc="-75" dirty="0">
                <a:solidFill>
                  <a:srgbClr val="444949"/>
                </a:solidFill>
                <a:latin typeface="Gill Sans MT"/>
                <a:cs typeface="Gill Sans MT"/>
              </a:rPr>
              <a:t>will </a:t>
            </a:r>
            <a:r>
              <a:rPr sz="2800" spc="10" dirty="0">
                <a:solidFill>
                  <a:srgbClr val="444949"/>
                </a:solidFill>
                <a:latin typeface="Gill Sans MT"/>
                <a:cs typeface="Gill Sans MT"/>
              </a:rPr>
              <a:t>be </a:t>
            </a:r>
            <a:r>
              <a:rPr sz="2800" spc="-20" dirty="0">
                <a:solidFill>
                  <a:srgbClr val="444949"/>
                </a:solidFill>
                <a:latin typeface="Gill Sans MT"/>
                <a:cs typeface="Gill Sans MT"/>
              </a:rPr>
              <a:t>logged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into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another </a:t>
            </a:r>
            <a:r>
              <a:rPr sz="2800" spc="15" dirty="0">
                <a:solidFill>
                  <a:srgbClr val="444949"/>
                </a:solidFill>
                <a:latin typeface="Gill Sans MT"/>
                <a:cs typeface="Gill Sans MT"/>
              </a:rPr>
              <a:t>S3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65" dirty="0">
                <a:solidFill>
                  <a:srgbClr val="444949"/>
                </a:solidFill>
                <a:latin typeface="Gill Sans MT"/>
                <a:cs typeface="Gill Sans MT"/>
              </a:rPr>
              <a:t>bucket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33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That </a:t>
            </a:r>
            <a:r>
              <a:rPr sz="2800" spc="-25" dirty="0">
                <a:solidFill>
                  <a:srgbClr val="444949"/>
                </a:solidFill>
                <a:latin typeface="Gill Sans MT"/>
                <a:cs typeface="Gill Sans MT"/>
              </a:rPr>
              <a:t>data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can </a:t>
            </a:r>
            <a:r>
              <a:rPr sz="2800" spc="10" dirty="0">
                <a:solidFill>
                  <a:srgbClr val="444949"/>
                </a:solidFill>
                <a:latin typeface="Gill Sans MT"/>
                <a:cs typeface="Gill Sans MT"/>
              </a:rPr>
              <a:t>be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analyzed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using </a:t>
            </a:r>
            <a:r>
              <a:rPr sz="2800" spc="-25" dirty="0">
                <a:solidFill>
                  <a:srgbClr val="444949"/>
                </a:solidFill>
                <a:latin typeface="Gill Sans MT"/>
                <a:cs typeface="Gill Sans MT"/>
              </a:rPr>
              <a:t>data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analysis</a:t>
            </a:r>
            <a:r>
              <a:rPr sz="2800" spc="15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tools…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33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95" dirty="0">
                <a:solidFill>
                  <a:srgbClr val="444949"/>
                </a:solidFill>
                <a:latin typeface="Gill Sans MT"/>
                <a:cs typeface="Gill Sans MT"/>
              </a:rPr>
              <a:t>Or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Amazon Athena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as </a:t>
            </a:r>
            <a:r>
              <a:rPr sz="2800" spc="-75" dirty="0">
                <a:solidFill>
                  <a:srgbClr val="444949"/>
                </a:solidFill>
                <a:latin typeface="Gill Sans MT"/>
                <a:cs typeface="Gill Sans MT"/>
              </a:rPr>
              <a:t>we’ll </a:t>
            </a:r>
            <a:r>
              <a:rPr sz="2800" spc="-35" dirty="0">
                <a:solidFill>
                  <a:srgbClr val="444949"/>
                </a:solidFill>
                <a:latin typeface="Gill Sans MT"/>
                <a:cs typeface="Gill Sans MT"/>
              </a:rPr>
              <a:t>see </a:t>
            </a:r>
            <a:r>
              <a:rPr sz="2800" spc="-75" dirty="0">
                <a:solidFill>
                  <a:srgbClr val="444949"/>
                </a:solidFill>
                <a:latin typeface="Gill Sans MT"/>
                <a:cs typeface="Gill Sans MT"/>
              </a:rPr>
              <a:t>later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in </a:t>
            </a:r>
            <a:r>
              <a:rPr sz="2800" spc="-75" dirty="0">
                <a:solidFill>
                  <a:srgbClr val="444949"/>
                </a:solidFill>
                <a:latin typeface="Gill Sans MT"/>
                <a:cs typeface="Gill Sans MT"/>
              </a:rPr>
              <a:t>this</a:t>
            </a:r>
            <a:r>
              <a:rPr sz="2800" spc="4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85" dirty="0">
                <a:solidFill>
                  <a:srgbClr val="444949"/>
                </a:solidFill>
                <a:latin typeface="Gill Sans MT"/>
                <a:cs typeface="Gill Sans MT"/>
              </a:rPr>
              <a:t>section!</a:t>
            </a:r>
            <a:endParaRPr sz="2800">
              <a:latin typeface="Gill Sans MT"/>
              <a:cs typeface="Gill Sans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16939" y="4403852"/>
            <a:ext cx="8277859" cy="1136650"/>
          </a:xfrm>
          <a:prstGeom prst="rect">
            <a:avLst/>
          </a:prstGeom>
        </p:spPr>
        <p:txBody>
          <a:bodyPr vert="horz" wrap="square" lIns="0" tIns="95885" rIns="0" bIns="0" rtlCol="0">
            <a:spAutoFit/>
          </a:bodyPr>
          <a:lstStyle/>
          <a:p>
            <a:pPr marL="241300" marR="5080" indent="-228600">
              <a:lnSpc>
                <a:spcPts val="2690"/>
              </a:lnSpc>
              <a:spcBef>
                <a:spcPts val="75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The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log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format </a:t>
            </a:r>
            <a:r>
              <a:rPr sz="2800" spc="-90" dirty="0">
                <a:solidFill>
                  <a:srgbClr val="444949"/>
                </a:solidFill>
                <a:latin typeface="Gill Sans MT"/>
                <a:cs typeface="Gill Sans MT"/>
              </a:rPr>
              <a:t>is </a:t>
            </a:r>
            <a:r>
              <a:rPr sz="2800" spc="-70" dirty="0">
                <a:solidFill>
                  <a:srgbClr val="444949"/>
                </a:solidFill>
                <a:latin typeface="Gill Sans MT"/>
                <a:cs typeface="Gill Sans MT"/>
              </a:rPr>
              <a:t>at: </a:t>
            </a:r>
            <a:r>
              <a:rPr sz="2800" u="heavy" spc="-7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Gill Sans MT"/>
                <a:cs typeface="Gill Sans MT"/>
              </a:rPr>
              <a:t> </a:t>
            </a:r>
            <a:r>
              <a:rPr sz="2800" u="heavy" spc="-4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Gill Sans MT"/>
                <a:cs typeface="Gill Sans MT"/>
              </a:rPr>
              <a:t>https://docs.aws.amazon.com/AmazonS3/latest/dev/LogFo  </a:t>
            </a:r>
            <a:r>
              <a:rPr sz="2800" u="heavy" spc="-6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Gill Sans MT"/>
                <a:cs typeface="Gill Sans MT"/>
              </a:rPr>
              <a:t>rmat.html</a:t>
            </a:r>
            <a:endParaRPr sz="2800">
              <a:latin typeface="Gill Sans MT"/>
              <a:cs typeface="Gill Sans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162726" y="3035300"/>
            <a:ext cx="10344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444949"/>
                </a:solidFill>
                <a:latin typeface="Calibri"/>
                <a:cs typeface="Calibri"/>
              </a:rPr>
              <a:t>M</a:t>
            </a:r>
            <a:r>
              <a:rPr sz="1800" b="1" spc="-35" dirty="0">
                <a:solidFill>
                  <a:srgbClr val="444949"/>
                </a:solidFill>
                <a:latin typeface="Calibri"/>
                <a:cs typeface="Calibri"/>
              </a:rPr>
              <a:t>y</a:t>
            </a:r>
            <a:r>
              <a:rPr sz="1800" b="1" spc="-5" dirty="0">
                <a:solidFill>
                  <a:srgbClr val="444949"/>
                </a:solidFill>
                <a:latin typeface="Calibri"/>
                <a:cs typeface="Calibri"/>
              </a:rPr>
              <a:t>-buc</a:t>
            </a:r>
            <a:r>
              <a:rPr sz="1800" b="1" spc="-55" dirty="0">
                <a:solidFill>
                  <a:srgbClr val="444949"/>
                </a:solidFill>
                <a:latin typeface="Calibri"/>
                <a:cs typeface="Calibri"/>
              </a:rPr>
              <a:t>k</a:t>
            </a:r>
            <a:r>
              <a:rPr sz="1800" b="1" spc="-20" dirty="0">
                <a:solidFill>
                  <a:srgbClr val="444949"/>
                </a:solidFill>
                <a:latin typeface="Calibri"/>
                <a:cs typeface="Calibri"/>
              </a:rPr>
              <a:t>e</a:t>
            </a:r>
            <a:r>
              <a:rPr sz="1800" b="1" dirty="0">
                <a:solidFill>
                  <a:srgbClr val="444949"/>
                </a:solidFill>
                <a:latin typeface="Calibri"/>
                <a:cs typeface="Calibri"/>
              </a:rPr>
              <a:t>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0162031" y="1862327"/>
            <a:ext cx="1036320" cy="10698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9958986" y="5458459"/>
            <a:ext cx="14420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444949"/>
                </a:solidFill>
                <a:latin typeface="Calibri"/>
                <a:cs typeface="Calibri"/>
              </a:rPr>
              <a:t>Logging</a:t>
            </a:r>
            <a:r>
              <a:rPr sz="1800" b="1" spc="-6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b="1" spc="-15" dirty="0">
                <a:solidFill>
                  <a:srgbClr val="444949"/>
                </a:solidFill>
                <a:latin typeface="Calibri"/>
                <a:cs typeface="Calibri"/>
              </a:rPr>
              <a:t>Bucket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0162031" y="4291584"/>
            <a:ext cx="1036320" cy="106984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0641834" y="3576064"/>
            <a:ext cx="76200" cy="716280"/>
          </a:xfrm>
          <a:custGeom>
            <a:avLst/>
            <a:gdLst/>
            <a:ahLst/>
            <a:cxnLst/>
            <a:rect l="l" t="t" r="r" b="b"/>
            <a:pathLst>
              <a:path w="76200" h="716279">
                <a:moveTo>
                  <a:pt x="34925" y="639824"/>
                </a:moveTo>
                <a:lnTo>
                  <a:pt x="0" y="639824"/>
                </a:lnTo>
                <a:lnTo>
                  <a:pt x="38100" y="716024"/>
                </a:lnTo>
                <a:lnTo>
                  <a:pt x="69850" y="652524"/>
                </a:lnTo>
                <a:lnTo>
                  <a:pt x="34925" y="652524"/>
                </a:lnTo>
                <a:lnTo>
                  <a:pt x="34925" y="639824"/>
                </a:lnTo>
                <a:close/>
              </a:path>
              <a:path w="76200" h="716279">
                <a:moveTo>
                  <a:pt x="41276" y="0"/>
                </a:moveTo>
                <a:lnTo>
                  <a:pt x="34926" y="0"/>
                </a:lnTo>
                <a:lnTo>
                  <a:pt x="34925" y="652524"/>
                </a:lnTo>
                <a:lnTo>
                  <a:pt x="41275" y="652524"/>
                </a:lnTo>
                <a:lnTo>
                  <a:pt x="41276" y="0"/>
                </a:lnTo>
                <a:close/>
              </a:path>
              <a:path w="76200" h="716279">
                <a:moveTo>
                  <a:pt x="76200" y="639824"/>
                </a:moveTo>
                <a:lnTo>
                  <a:pt x="41275" y="639824"/>
                </a:lnTo>
                <a:lnTo>
                  <a:pt x="41275" y="652524"/>
                </a:lnTo>
                <a:lnTo>
                  <a:pt x="69850" y="652524"/>
                </a:lnTo>
                <a:lnTo>
                  <a:pt x="76200" y="639824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0372343" y="277368"/>
            <a:ext cx="551688" cy="73456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1074171" y="474980"/>
            <a:ext cx="291465" cy="179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00" b="1" spc="-30" dirty="0">
                <a:solidFill>
                  <a:srgbClr val="444949"/>
                </a:solidFill>
                <a:latin typeface="Arial"/>
                <a:cs typeface="Arial"/>
              </a:rPr>
              <a:t>u</a:t>
            </a:r>
            <a:r>
              <a:rPr sz="1000" b="1" spc="-20" dirty="0">
                <a:solidFill>
                  <a:srgbClr val="444949"/>
                </a:solidFill>
                <a:latin typeface="Arial"/>
                <a:cs typeface="Arial"/>
              </a:rPr>
              <a:t>s</a:t>
            </a:r>
            <a:r>
              <a:rPr sz="1000" b="1" spc="15" dirty="0">
                <a:solidFill>
                  <a:srgbClr val="444949"/>
                </a:solidFill>
                <a:latin typeface="Arial"/>
                <a:cs typeface="Arial"/>
              </a:rPr>
              <a:t>e</a:t>
            </a:r>
            <a:r>
              <a:rPr sz="1000" b="1" dirty="0">
                <a:solidFill>
                  <a:srgbClr val="444949"/>
                </a:solidFill>
                <a:latin typeface="Arial"/>
                <a:cs typeface="Arial"/>
              </a:rPr>
              <a:t>r</a:t>
            </a:r>
            <a:endParaRPr sz="10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0489622" y="1299310"/>
            <a:ext cx="76200" cy="558165"/>
          </a:xfrm>
          <a:custGeom>
            <a:avLst/>
            <a:gdLst/>
            <a:ahLst/>
            <a:cxnLst/>
            <a:rect l="l" t="t" r="r" b="b"/>
            <a:pathLst>
              <a:path w="76200" h="558164">
                <a:moveTo>
                  <a:pt x="34924" y="481359"/>
                </a:moveTo>
                <a:lnTo>
                  <a:pt x="0" y="481359"/>
                </a:lnTo>
                <a:lnTo>
                  <a:pt x="38100" y="557559"/>
                </a:lnTo>
                <a:lnTo>
                  <a:pt x="69850" y="494059"/>
                </a:lnTo>
                <a:lnTo>
                  <a:pt x="34925" y="494059"/>
                </a:lnTo>
                <a:lnTo>
                  <a:pt x="34924" y="481359"/>
                </a:lnTo>
                <a:close/>
              </a:path>
              <a:path w="76200" h="558164">
                <a:moveTo>
                  <a:pt x="41273" y="0"/>
                </a:moveTo>
                <a:lnTo>
                  <a:pt x="34923" y="0"/>
                </a:lnTo>
                <a:lnTo>
                  <a:pt x="34925" y="494059"/>
                </a:lnTo>
                <a:lnTo>
                  <a:pt x="41275" y="494059"/>
                </a:lnTo>
                <a:lnTo>
                  <a:pt x="41273" y="0"/>
                </a:lnTo>
                <a:close/>
              </a:path>
              <a:path w="76200" h="558164">
                <a:moveTo>
                  <a:pt x="76200" y="481359"/>
                </a:moveTo>
                <a:lnTo>
                  <a:pt x="41274" y="481359"/>
                </a:lnTo>
                <a:lnTo>
                  <a:pt x="41275" y="494059"/>
                </a:lnTo>
                <a:lnTo>
                  <a:pt x="69850" y="494059"/>
                </a:lnTo>
                <a:lnTo>
                  <a:pt x="76200" y="481359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0641834" y="1299310"/>
            <a:ext cx="76200" cy="563880"/>
          </a:xfrm>
          <a:custGeom>
            <a:avLst/>
            <a:gdLst/>
            <a:ahLst/>
            <a:cxnLst/>
            <a:rect l="l" t="t" r="r" b="b"/>
            <a:pathLst>
              <a:path w="76200" h="563880">
                <a:moveTo>
                  <a:pt x="41275" y="63500"/>
                </a:moveTo>
                <a:lnTo>
                  <a:pt x="34925" y="63500"/>
                </a:lnTo>
                <a:lnTo>
                  <a:pt x="34923" y="563265"/>
                </a:lnTo>
                <a:lnTo>
                  <a:pt x="41273" y="563265"/>
                </a:lnTo>
                <a:lnTo>
                  <a:pt x="41275" y="63500"/>
                </a:lnTo>
                <a:close/>
              </a:path>
              <a:path w="76200" h="563880">
                <a:moveTo>
                  <a:pt x="38100" y="0"/>
                </a:moveTo>
                <a:lnTo>
                  <a:pt x="0" y="76200"/>
                </a:lnTo>
                <a:lnTo>
                  <a:pt x="34924" y="76200"/>
                </a:lnTo>
                <a:lnTo>
                  <a:pt x="34925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563880">
                <a:moveTo>
                  <a:pt x="69850" y="63500"/>
                </a:moveTo>
                <a:lnTo>
                  <a:pt x="41275" y="63500"/>
                </a:lnTo>
                <a:lnTo>
                  <a:pt x="41274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10841699" y="1410715"/>
            <a:ext cx="8242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444949"/>
                </a:solidFill>
                <a:latin typeface="Calibri"/>
                <a:cs typeface="Calibri"/>
              </a:rPr>
              <a:t>requests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0803064" y="3623564"/>
            <a:ext cx="8242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Log all  </a:t>
            </a:r>
            <a:r>
              <a:rPr sz="1800" spc="-30" dirty="0">
                <a:solidFill>
                  <a:srgbClr val="444949"/>
                </a:solidFill>
                <a:latin typeface="Calibri"/>
                <a:cs typeface="Calibri"/>
              </a:rPr>
              <a:t>r</a:t>
            </a: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e</a:t>
            </a:r>
            <a:r>
              <a:rPr sz="1800" spc="5" dirty="0">
                <a:solidFill>
                  <a:srgbClr val="444949"/>
                </a:solidFill>
                <a:latin typeface="Calibri"/>
                <a:cs typeface="Calibri"/>
              </a:rPr>
              <a:t>qu</a:t>
            </a: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e</a:t>
            </a:r>
            <a:r>
              <a:rPr sz="1800" spc="-25" dirty="0">
                <a:solidFill>
                  <a:srgbClr val="444949"/>
                </a:solidFill>
                <a:latin typeface="Calibri"/>
                <a:cs typeface="Calibri"/>
              </a:rPr>
              <a:t>s</a:t>
            </a: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t</a:t>
            </a: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s</a:t>
            </a:r>
            <a:endParaRPr sz="18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00147476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1892" y="6464300"/>
            <a:ext cx="127698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16939" y="374395"/>
            <a:ext cx="6210935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20" dirty="0"/>
              <a:t>S3 </a:t>
            </a:r>
            <a:r>
              <a:rPr spc="-150" dirty="0"/>
              <a:t>Cross </a:t>
            </a:r>
            <a:r>
              <a:rPr spc="-65" dirty="0"/>
              <a:t>Region</a:t>
            </a:r>
            <a:r>
              <a:rPr spc="110" dirty="0"/>
              <a:t> </a:t>
            </a:r>
            <a:r>
              <a:rPr spc="-80" dirty="0"/>
              <a:t>Replication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16939" y="1389380"/>
            <a:ext cx="5085080" cy="3148965"/>
          </a:xfrm>
          <a:prstGeom prst="rect">
            <a:avLst/>
          </a:prstGeom>
        </p:spPr>
        <p:txBody>
          <a:bodyPr vert="horz" wrap="square" lIns="0" tIns="90805" rIns="0" bIns="0" rtlCol="0">
            <a:spAutoFit/>
          </a:bodyPr>
          <a:lstStyle/>
          <a:p>
            <a:pPr marL="241300" marR="233679" indent="-228600">
              <a:lnSpc>
                <a:spcPct val="80000"/>
              </a:lnSpc>
              <a:spcBef>
                <a:spcPts val="715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50" dirty="0">
                <a:solidFill>
                  <a:srgbClr val="444949"/>
                </a:solidFill>
                <a:latin typeface="Gill Sans MT"/>
                <a:cs typeface="Gill Sans MT"/>
              </a:rPr>
              <a:t>Must </a:t>
            </a:r>
            <a:r>
              <a:rPr sz="2600" spc="-25" dirty="0">
                <a:solidFill>
                  <a:srgbClr val="444949"/>
                </a:solidFill>
                <a:latin typeface="Gill Sans MT"/>
                <a:cs typeface="Gill Sans MT"/>
              </a:rPr>
              <a:t>enable </a:t>
            </a:r>
            <a:r>
              <a:rPr sz="2600" spc="-50" dirty="0">
                <a:solidFill>
                  <a:srgbClr val="444949"/>
                </a:solidFill>
                <a:latin typeface="Gill Sans MT"/>
                <a:cs typeface="Gill Sans MT"/>
              </a:rPr>
              <a:t>versioning (source </a:t>
            </a:r>
            <a:r>
              <a:rPr sz="2600" spc="-10" dirty="0">
                <a:solidFill>
                  <a:srgbClr val="444949"/>
                </a:solidFill>
                <a:latin typeface="Gill Sans MT"/>
                <a:cs typeface="Gill Sans MT"/>
              </a:rPr>
              <a:t>and  </a:t>
            </a:r>
            <a:r>
              <a:rPr sz="2600" spc="-40" dirty="0">
                <a:solidFill>
                  <a:srgbClr val="444949"/>
                </a:solidFill>
                <a:latin typeface="Gill Sans MT"/>
                <a:cs typeface="Gill Sans MT"/>
              </a:rPr>
              <a:t>destination)</a:t>
            </a:r>
            <a:endParaRPr sz="2600">
              <a:latin typeface="Gill Sans MT"/>
              <a:cs typeface="Gill Sans MT"/>
            </a:endParaRPr>
          </a:p>
          <a:p>
            <a:pPr marL="241300" marR="455295" indent="-228600">
              <a:lnSpc>
                <a:spcPct val="80000"/>
              </a:lnSpc>
              <a:spcBef>
                <a:spcPts val="1010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75" dirty="0">
                <a:solidFill>
                  <a:srgbClr val="444949"/>
                </a:solidFill>
                <a:latin typeface="Gill Sans MT"/>
                <a:cs typeface="Gill Sans MT"/>
              </a:rPr>
              <a:t>Buckets </a:t>
            </a:r>
            <a:r>
              <a:rPr sz="2600" spc="-60" dirty="0">
                <a:solidFill>
                  <a:srgbClr val="444949"/>
                </a:solidFill>
                <a:latin typeface="Gill Sans MT"/>
                <a:cs typeface="Gill Sans MT"/>
              </a:rPr>
              <a:t>must </a:t>
            </a:r>
            <a:r>
              <a:rPr sz="2600" spc="5" dirty="0">
                <a:solidFill>
                  <a:srgbClr val="444949"/>
                </a:solidFill>
                <a:latin typeface="Gill Sans MT"/>
                <a:cs typeface="Gill Sans MT"/>
              </a:rPr>
              <a:t>be </a:t>
            </a:r>
            <a:r>
              <a:rPr sz="2600" spc="-60" dirty="0">
                <a:solidFill>
                  <a:srgbClr val="444949"/>
                </a:solidFill>
                <a:latin typeface="Gill Sans MT"/>
                <a:cs typeface="Gill Sans MT"/>
              </a:rPr>
              <a:t>in </a:t>
            </a:r>
            <a:r>
              <a:rPr sz="2600" spc="-55" dirty="0">
                <a:solidFill>
                  <a:srgbClr val="444949"/>
                </a:solidFill>
                <a:latin typeface="Gill Sans MT"/>
                <a:cs typeface="Gill Sans MT"/>
              </a:rPr>
              <a:t>different </a:t>
            </a:r>
            <a:r>
              <a:rPr sz="2600" spc="-50" dirty="0">
                <a:solidFill>
                  <a:srgbClr val="444949"/>
                </a:solidFill>
                <a:latin typeface="Gill Sans MT"/>
                <a:cs typeface="Gill Sans MT"/>
              </a:rPr>
              <a:t>AWS  </a:t>
            </a:r>
            <a:r>
              <a:rPr sz="2600" spc="-60" dirty="0">
                <a:solidFill>
                  <a:srgbClr val="444949"/>
                </a:solidFill>
                <a:latin typeface="Gill Sans MT"/>
                <a:cs typeface="Gill Sans MT"/>
              </a:rPr>
              <a:t>regions</a:t>
            </a:r>
            <a:endParaRPr sz="26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355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40" dirty="0">
                <a:solidFill>
                  <a:srgbClr val="444949"/>
                </a:solidFill>
                <a:latin typeface="Gill Sans MT"/>
                <a:cs typeface="Gill Sans MT"/>
              </a:rPr>
              <a:t>Can </a:t>
            </a:r>
            <a:r>
              <a:rPr sz="2600" spc="5" dirty="0">
                <a:solidFill>
                  <a:srgbClr val="444949"/>
                </a:solidFill>
                <a:latin typeface="Gill Sans MT"/>
                <a:cs typeface="Gill Sans MT"/>
              </a:rPr>
              <a:t>be </a:t>
            </a:r>
            <a:r>
              <a:rPr sz="2600" spc="-60" dirty="0">
                <a:solidFill>
                  <a:srgbClr val="444949"/>
                </a:solidFill>
                <a:latin typeface="Gill Sans MT"/>
                <a:cs typeface="Gill Sans MT"/>
              </a:rPr>
              <a:t>in </a:t>
            </a:r>
            <a:r>
              <a:rPr sz="2600" spc="-55" dirty="0">
                <a:solidFill>
                  <a:srgbClr val="444949"/>
                </a:solidFill>
                <a:latin typeface="Gill Sans MT"/>
                <a:cs typeface="Gill Sans MT"/>
              </a:rPr>
              <a:t>different</a:t>
            </a:r>
            <a:r>
              <a:rPr sz="2600" spc="11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spc="-45" dirty="0">
                <a:solidFill>
                  <a:srgbClr val="444949"/>
                </a:solidFill>
                <a:latin typeface="Gill Sans MT"/>
                <a:cs typeface="Gill Sans MT"/>
              </a:rPr>
              <a:t>accounts</a:t>
            </a:r>
            <a:endParaRPr sz="26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385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45" dirty="0">
                <a:solidFill>
                  <a:srgbClr val="444949"/>
                </a:solidFill>
                <a:latin typeface="Gill Sans MT"/>
                <a:cs typeface="Gill Sans MT"/>
              </a:rPr>
              <a:t>Copying </a:t>
            </a:r>
            <a:r>
              <a:rPr sz="2600" spc="-85" dirty="0">
                <a:solidFill>
                  <a:srgbClr val="444949"/>
                </a:solidFill>
                <a:latin typeface="Gill Sans MT"/>
                <a:cs typeface="Gill Sans MT"/>
              </a:rPr>
              <a:t>is</a:t>
            </a:r>
            <a:r>
              <a:rPr sz="2600" spc="5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spc="-50" dirty="0">
                <a:solidFill>
                  <a:srgbClr val="444949"/>
                </a:solidFill>
                <a:latin typeface="Gill Sans MT"/>
                <a:cs typeface="Gill Sans MT"/>
              </a:rPr>
              <a:t>asynchronous</a:t>
            </a:r>
            <a:endParaRPr sz="2600">
              <a:latin typeface="Gill Sans MT"/>
              <a:cs typeface="Gill Sans MT"/>
            </a:endParaRPr>
          </a:p>
          <a:p>
            <a:pPr marL="241300" marR="5080" indent="-228600">
              <a:lnSpc>
                <a:spcPct val="80000"/>
              </a:lnSpc>
              <a:spcBef>
                <a:spcPts val="1010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50" dirty="0">
                <a:solidFill>
                  <a:srgbClr val="444949"/>
                </a:solidFill>
                <a:latin typeface="Gill Sans MT"/>
                <a:cs typeface="Gill Sans MT"/>
              </a:rPr>
              <a:t>Must </a:t>
            </a:r>
            <a:r>
              <a:rPr sz="2600" spc="-40" dirty="0">
                <a:solidFill>
                  <a:srgbClr val="444949"/>
                </a:solidFill>
                <a:latin typeface="Gill Sans MT"/>
                <a:cs typeface="Gill Sans MT"/>
              </a:rPr>
              <a:t>give </a:t>
            </a:r>
            <a:r>
              <a:rPr sz="2600" spc="-55" dirty="0">
                <a:solidFill>
                  <a:srgbClr val="444949"/>
                </a:solidFill>
                <a:latin typeface="Gill Sans MT"/>
                <a:cs typeface="Gill Sans MT"/>
              </a:rPr>
              <a:t>proper </a:t>
            </a:r>
            <a:r>
              <a:rPr sz="2600" spc="-45" dirty="0">
                <a:solidFill>
                  <a:srgbClr val="444949"/>
                </a:solidFill>
                <a:latin typeface="Gill Sans MT"/>
                <a:cs typeface="Gill Sans MT"/>
              </a:rPr>
              <a:t>IAM </a:t>
            </a:r>
            <a:r>
              <a:rPr sz="2600" spc="-50" dirty="0">
                <a:solidFill>
                  <a:srgbClr val="444949"/>
                </a:solidFill>
                <a:latin typeface="Gill Sans MT"/>
                <a:cs typeface="Gill Sans MT"/>
              </a:rPr>
              <a:t>permissions </a:t>
            </a:r>
            <a:r>
              <a:rPr sz="2600" spc="-55" dirty="0">
                <a:solidFill>
                  <a:srgbClr val="444949"/>
                </a:solidFill>
                <a:latin typeface="Gill Sans MT"/>
                <a:cs typeface="Gill Sans MT"/>
              </a:rPr>
              <a:t>to  </a:t>
            </a:r>
            <a:r>
              <a:rPr sz="2600" spc="15" dirty="0">
                <a:solidFill>
                  <a:srgbClr val="444949"/>
                </a:solidFill>
                <a:latin typeface="Gill Sans MT"/>
                <a:cs typeface="Gill Sans MT"/>
              </a:rPr>
              <a:t>S3</a:t>
            </a:r>
            <a:endParaRPr sz="2600">
              <a:latin typeface="Gill Sans MT"/>
              <a:cs typeface="Gill Sans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16939" y="5004308"/>
            <a:ext cx="4973320" cy="737870"/>
          </a:xfrm>
          <a:prstGeom prst="rect">
            <a:avLst/>
          </a:prstGeom>
        </p:spPr>
        <p:txBody>
          <a:bodyPr vert="horz" wrap="square" lIns="0" tIns="90805" rIns="0" bIns="0" rtlCol="0">
            <a:spAutoFit/>
          </a:bodyPr>
          <a:lstStyle/>
          <a:p>
            <a:pPr marL="241300" marR="5080" indent="-228600">
              <a:lnSpc>
                <a:spcPct val="80000"/>
              </a:lnSpc>
              <a:spcBef>
                <a:spcPts val="715"/>
              </a:spcBef>
              <a:buFont typeface="Arial"/>
              <a:buChar char="•"/>
              <a:tabLst>
                <a:tab pos="241300" algn="l"/>
              </a:tabLst>
            </a:pPr>
            <a:r>
              <a:rPr sz="2600" u="heavy" spc="-40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Gill Sans MT"/>
                <a:cs typeface="Gill Sans MT"/>
              </a:rPr>
              <a:t>Use </a:t>
            </a:r>
            <a:r>
              <a:rPr sz="2600" u="heavy" spc="-55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Gill Sans MT"/>
                <a:cs typeface="Gill Sans MT"/>
              </a:rPr>
              <a:t>cases:</a:t>
            </a:r>
            <a:r>
              <a:rPr sz="2600" spc="-5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spc="-35" dirty="0">
                <a:solidFill>
                  <a:srgbClr val="444949"/>
                </a:solidFill>
                <a:latin typeface="Gill Sans MT"/>
                <a:cs typeface="Gill Sans MT"/>
              </a:rPr>
              <a:t>compliance, </a:t>
            </a:r>
            <a:r>
              <a:rPr sz="2600" spc="-80" dirty="0">
                <a:solidFill>
                  <a:srgbClr val="444949"/>
                </a:solidFill>
                <a:latin typeface="Gill Sans MT"/>
                <a:cs typeface="Gill Sans MT"/>
              </a:rPr>
              <a:t>lower</a:t>
            </a:r>
            <a:r>
              <a:rPr sz="2600" spc="-29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spc="-45" dirty="0">
                <a:solidFill>
                  <a:srgbClr val="444949"/>
                </a:solidFill>
                <a:latin typeface="Gill Sans MT"/>
                <a:cs typeface="Gill Sans MT"/>
              </a:rPr>
              <a:t>latency  </a:t>
            </a:r>
            <a:r>
              <a:rPr sz="2600" spc="-55" dirty="0">
                <a:solidFill>
                  <a:srgbClr val="444949"/>
                </a:solidFill>
                <a:latin typeface="Gill Sans MT"/>
                <a:cs typeface="Gill Sans MT"/>
              </a:rPr>
              <a:t>access, replication </a:t>
            </a:r>
            <a:r>
              <a:rPr sz="2600" spc="-70" dirty="0">
                <a:solidFill>
                  <a:srgbClr val="444949"/>
                </a:solidFill>
                <a:latin typeface="Gill Sans MT"/>
                <a:cs typeface="Gill Sans MT"/>
              </a:rPr>
              <a:t>across</a:t>
            </a:r>
            <a:r>
              <a:rPr sz="2600" spc="-9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spc="-45" dirty="0">
                <a:solidFill>
                  <a:srgbClr val="444949"/>
                </a:solidFill>
                <a:latin typeface="Gill Sans MT"/>
                <a:cs typeface="Gill Sans MT"/>
              </a:rPr>
              <a:t>accounts</a:t>
            </a:r>
            <a:endParaRPr sz="2600">
              <a:latin typeface="Gill Sans MT"/>
              <a:cs typeface="Gill Sans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331880" y="3958844"/>
            <a:ext cx="9620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444949"/>
                </a:solidFill>
                <a:latin typeface="Calibri"/>
                <a:cs typeface="Calibri"/>
              </a:rPr>
              <a:t>e</a:t>
            </a:r>
            <a:r>
              <a:rPr sz="1800" b="1" spc="-5" dirty="0">
                <a:solidFill>
                  <a:srgbClr val="444949"/>
                </a:solidFill>
                <a:latin typeface="Calibri"/>
                <a:cs typeface="Calibri"/>
              </a:rPr>
              <a:t>u-</a:t>
            </a:r>
            <a:r>
              <a:rPr sz="1800" b="1" spc="-20" dirty="0">
                <a:solidFill>
                  <a:srgbClr val="444949"/>
                </a:solidFill>
                <a:latin typeface="Calibri"/>
                <a:cs typeface="Calibri"/>
              </a:rPr>
              <a:t>w</a:t>
            </a:r>
            <a:r>
              <a:rPr sz="1800" b="1" spc="-10" dirty="0">
                <a:solidFill>
                  <a:srgbClr val="444949"/>
                </a:solidFill>
                <a:latin typeface="Calibri"/>
                <a:cs typeface="Calibri"/>
              </a:rPr>
              <a:t>e</a:t>
            </a:r>
            <a:r>
              <a:rPr sz="1800" b="1" spc="-30" dirty="0">
                <a:solidFill>
                  <a:srgbClr val="444949"/>
                </a:solidFill>
                <a:latin typeface="Calibri"/>
                <a:cs typeface="Calibri"/>
              </a:rPr>
              <a:t>s</a:t>
            </a:r>
            <a:r>
              <a:rPr sz="1800" b="1" spc="-45" dirty="0">
                <a:solidFill>
                  <a:srgbClr val="444949"/>
                </a:solidFill>
                <a:latin typeface="Calibri"/>
                <a:cs typeface="Calibri"/>
              </a:rPr>
              <a:t>t</a:t>
            </a:r>
            <a:r>
              <a:rPr sz="1800" b="1" spc="-5" dirty="0">
                <a:solidFill>
                  <a:srgbClr val="444949"/>
                </a:solidFill>
                <a:latin typeface="Calibri"/>
                <a:cs typeface="Calibri"/>
              </a:rPr>
              <a:t>-</a:t>
            </a:r>
            <a:r>
              <a:rPr sz="1800" b="1" dirty="0">
                <a:solidFill>
                  <a:srgbClr val="444949"/>
                </a:solidFill>
                <a:latin typeface="Calibri"/>
                <a:cs typeface="Calibri"/>
              </a:rPr>
              <a:t>1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235952" y="2892551"/>
            <a:ext cx="1033272" cy="10728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0419273" y="3958844"/>
            <a:ext cx="8826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444949"/>
                </a:solidFill>
                <a:latin typeface="Calibri"/>
                <a:cs typeface="Calibri"/>
              </a:rPr>
              <a:t>us-east-1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0360152" y="2892551"/>
            <a:ext cx="1033272" cy="107289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268549" y="3390390"/>
            <a:ext cx="2092325" cy="76200"/>
          </a:xfrm>
          <a:custGeom>
            <a:avLst/>
            <a:gdLst/>
            <a:ahLst/>
            <a:cxnLst/>
            <a:rect l="l" t="t" r="r" b="b"/>
            <a:pathLst>
              <a:path w="2092325" h="76200">
                <a:moveTo>
                  <a:pt x="2015521" y="41274"/>
                </a:moveTo>
                <a:lnTo>
                  <a:pt x="2015521" y="76200"/>
                </a:lnTo>
                <a:lnTo>
                  <a:pt x="2085371" y="41275"/>
                </a:lnTo>
                <a:lnTo>
                  <a:pt x="2015521" y="41274"/>
                </a:lnTo>
                <a:close/>
              </a:path>
              <a:path w="2092325" h="76200">
                <a:moveTo>
                  <a:pt x="2015521" y="34924"/>
                </a:moveTo>
                <a:lnTo>
                  <a:pt x="2015521" y="41274"/>
                </a:lnTo>
                <a:lnTo>
                  <a:pt x="2028224" y="41275"/>
                </a:lnTo>
                <a:lnTo>
                  <a:pt x="2028224" y="34925"/>
                </a:lnTo>
                <a:lnTo>
                  <a:pt x="2015521" y="34924"/>
                </a:lnTo>
                <a:close/>
              </a:path>
              <a:path w="2092325" h="76200">
                <a:moveTo>
                  <a:pt x="2015521" y="0"/>
                </a:moveTo>
                <a:lnTo>
                  <a:pt x="2015521" y="34924"/>
                </a:lnTo>
                <a:lnTo>
                  <a:pt x="2028224" y="34925"/>
                </a:lnTo>
                <a:lnTo>
                  <a:pt x="2028224" y="41275"/>
                </a:lnTo>
                <a:lnTo>
                  <a:pt x="2085374" y="41273"/>
                </a:lnTo>
                <a:lnTo>
                  <a:pt x="2091721" y="38100"/>
                </a:lnTo>
                <a:lnTo>
                  <a:pt x="2015521" y="0"/>
                </a:lnTo>
                <a:close/>
              </a:path>
              <a:path w="2092325" h="76200">
                <a:moveTo>
                  <a:pt x="0" y="34923"/>
                </a:moveTo>
                <a:lnTo>
                  <a:pt x="0" y="41273"/>
                </a:lnTo>
                <a:lnTo>
                  <a:pt x="2015521" y="41274"/>
                </a:lnTo>
                <a:lnTo>
                  <a:pt x="2015521" y="34924"/>
                </a:lnTo>
                <a:lnTo>
                  <a:pt x="0" y="34923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8621493" y="2776220"/>
            <a:ext cx="133096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A</a:t>
            </a:r>
            <a:r>
              <a:rPr sz="1800" spc="-40" dirty="0">
                <a:solidFill>
                  <a:srgbClr val="444949"/>
                </a:solidFill>
                <a:latin typeface="Calibri"/>
                <a:cs typeface="Calibri"/>
              </a:rPr>
              <a:t>s</a:t>
            </a: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y</a:t>
            </a: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nch</a:t>
            </a:r>
            <a:r>
              <a:rPr sz="1800" spc="-35" dirty="0">
                <a:solidFill>
                  <a:srgbClr val="444949"/>
                </a:solidFill>
                <a:latin typeface="Calibri"/>
                <a:cs typeface="Calibri"/>
              </a:rPr>
              <a:t>r</a:t>
            </a: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onous  </a:t>
            </a:r>
            <a:r>
              <a:rPr sz="1800" spc="-10" dirty="0">
                <a:solidFill>
                  <a:srgbClr val="444949"/>
                </a:solidFill>
                <a:latin typeface="Calibri"/>
                <a:cs typeface="Calibri"/>
              </a:rPr>
              <a:t>replication</a:t>
            </a:r>
            <a:endParaRPr sz="18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81300747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1892" y="6464300"/>
            <a:ext cx="127698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16939" y="374395"/>
            <a:ext cx="4330065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20" dirty="0"/>
              <a:t>S3 </a:t>
            </a:r>
            <a:r>
              <a:rPr spc="-65" dirty="0"/>
              <a:t>pre-signed</a:t>
            </a:r>
            <a:r>
              <a:rPr spc="-70" dirty="0"/>
              <a:t> </a:t>
            </a:r>
            <a:r>
              <a:rPr spc="-105" dirty="0"/>
              <a:t>URLs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16939" y="1358900"/>
            <a:ext cx="10030460" cy="408686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41300" indent="-228600">
              <a:lnSpc>
                <a:spcPts val="2985"/>
              </a:lnSpc>
              <a:spcBef>
                <a:spcPts val="90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40" dirty="0">
                <a:solidFill>
                  <a:srgbClr val="444949"/>
                </a:solidFill>
                <a:latin typeface="Gill Sans MT"/>
                <a:cs typeface="Gill Sans MT"/>
              </a:rPr>
              <a:t>Can </a:t>
            </a:r>
            <a:r>
              <a:rPr sz="2600" spc="-30" dirty="0">
                <a:solidFill>
                  <a:srgbClr val="444949"/>
                </a:solidFill>
                <a:latin typeface="Gill Sans MT"/>
                <a:cs typeface="Gill Sans MT"/>
              </a:rPr>
              <a:t>generate </a:t>
            </a:r>
            <a:r>
              <a:rPr sz="2600" spc="-40" dirty="0">
                <a:solidFill>
                  <a:srgbClr val="444949"/>
                </a:solidFill>
                <a:latin typeface="Gill Sans MT"/>
                <a:cs typeface="Gill Sans MT"/>
              </a:rPr>
              <a:t>pre-signed </a:t>
            </a:r>
            <a:r>
              <a:rPr sz="2600" spc="-65" dirty="0">
                <a:solidFill>
                  <a:srgbClr val="444949"/>
                </a:solidFill>
                <a:latin typeface="Gill Sans MT"/>
                <a:cs typeface="Gill Sans MT"/>
              </a:rPr>
              <a:t>URLs </a:t>
            </a:r>
            <a:r>
              <a:rPr sz="2600" spc="-50" dirty="0">
                <a:solidFill>
                  <a:srgbClr val="444949"/>
                </a:solidFill>
                <a:latin typeface="Gill Sans MT"/>
                <a:cs typeface="Gill Sans MT"/>
              </a:rPr>
              <a:t>using </a:t>
            </a:r>
            <a:r>
              <a:rPr sz="2600" spc="-110" dirty="0">
                <a:solidFill>
                  <a:srgbClr val="444949"/>
                </a:solidFill>
                <a:latin typeface="Gill Sans MT"/>
                <a:cs typeface="Gill Sans MT"/>
              </a:rPr>
              <a:t>SDK </a:t>
            </a:r>
            <a:r>
              <a:rPr sz="2600" spc="-100" dirty="0">
                <a:solidFill>
                  <a:srgbClr val="444949"/>
                </a:solidFill>
                <a:latin typeface="Gill Sans MT"/>
                <a:cs typeface="Gill Sans MT"/>
              </a:rPr>
              <a:t>or</a:t>
            </a:r>
            <a:r>
              <a:rPr sz="2600" spc="37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spc="-85" dirty="0">
                <a:solidFill>
                  <a:srgbClr val="444949"/>
                </a:solidFill>
                <a:latin typeface="Gill Sans MT"/>
                <a:cs typeface="Gill Sans MT"/>
              </a:rPr>
              <a:t>CLI</a:t>
            </a:r>
            <a:endParaRPr sz="2600">
              <a:latin typeface="Gill Sans MT"/>
              <a:cs typeface="Gill Sans MT"/>
            </a:endParaRPr>
          </a:p>
          <a:p>
            <a:pPr marL="698500" lvl="1" indent="-228600">
              <a:lnSpc>
                <a:spcPts val="2350"/>
              </a:lnSpc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200" spc="-80" dirty="0">
                <a:solidFill>
                  <a:srgbClr val="444949"/>
                </a:solidFill>
                <a:latin typeface="Gill Sans MT"/>
                <a:cs typeface="Gill Sans MT"/>
              </a:rPr>
              <a:t>For </a:t>
            </a:r>
            <a:r>
              <a:rPr sz="2200" spc="-35" dirty="0">
                <a:solidFill>
                  <a:srgbClr val="444949"/>
                </a:solidFill>
                <a:latin typeface="Gill Sans MT"/>
                <a:cs typeface="Gill Sans MT"/>
              </a:rPr>
              <a:t>downloads </a:t>
            </a:r>
            <a:r>
              <a:rPr sz="2200" spc="-70" dirty="0">
                <a:solidFill>
                  <a:srgbClr val="444949"/>
                </a:solidFill>
                <a:latin typeface="Gill Sans MT"/>
                <a:cs typeface="Gill Sans MT"/>
              </a:rPr>
              <a:t>(easy, </a:t>
            </a:r>
            <a:r>
              <a:rPr sz="2200" spc="-25" dirty="0">
                <a:solidFill>
                  <a:srgbClr val="444949"/>
                </a:solidFill>
                <a:latin typeface="Gill Sans MT"/>
                <a:cs typeface="Gill Sans MT"/>
              </a:rPr>
              <a:t>can </a:t>
            </a:r>
            <a:r>
              <a:rPr sz="2200" spc="-35" dirty="0">
                <a:solidFill>
                  <a:srgbClr val="444949"/>
                </a:solidFill>
                <a:latin typeface="Gill Sans MT"/>
                <a:cs typeface="Gill Sans MT"/>
              </a:rPr>
              <a:t>use the</a:t>
            </a:r>
            <a:r>
              <a:rPr sz="2200" spc="4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200" spc="-50" dirty="0">
                <a:solidFill>
                  <a:srgbClr val="444949"/>
                </a:solidFill>
                <a:latin typeface="Gill Sans MT"/>
                <a:cs typeface="Gill Sans MT"/>
              </a:rPr>
              <a:t>CLI)</a:t>
            </a:r>
            <a:endParaRPr sz="2200">
              <a:latin typeface="Gill Sans MT"/>
              <a:cs typeface="Gill Sans MT"/>
            </a:endParaRPr>
          </a:p>
          <a:p>
            <a:pPr marL="698500" lvl="1" indent="-228600">
              <a:lnSpc>
                <a:spcPts val="2485"/>
              </a:lnSpc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200" spc="-80" dirty="0">
                <a:solidFill>
                  <a:srgbClr val="444949"/>
                </a:solidFill>
                <a:latin typeface="Gill Sans MT"/>
                <a:cs typeface="Gill Sans MT"/>
              </a:rPr>
              <a:t>For </a:t>
            </a:r>
            <a:r>
              <a:rPr sz="2200" spc="-25" dirty="0">
                <a:solidFill>
                  <a:srgbClr val="444949"/>
                </a:solidFill>
                <a:latin typeface="Gill Sans MT"/>
                <a:cs typeface="Gill Sans MT"/>
              </a:rPr>
              <a:t>uploads </a:t>
            </a:r>
            <a:r>
              <a:rPr sz="2200" spc="-75" dirty="0">
                <a:solidFill>
                  <a:srgbClr val="444949"/>
                </a:solidFill>
                <a:latin typeface="Gill Sans MT"/>
                <a:cs typeface="Gill Sans MT"/>
              </a:rPr>
              <a:t>(harder, </a:t>
            </a:r>
            <a:r>
              <a:rPr sz="2200" spc="-55" dirty="0">
                <a:solidFill>
                  <a:srgbClr val="444949"/>
                </a:solidFill>
                <a:latin typeface="Gill Sans MT"/>
                <a:cs typeface="Gill Sans MT"/>
              </a:rPr>
              <a:t>must </a:t>
            </a:r>
            <a:r>
              <a:rPr sz="2200" spc="-35" dirty="0">
                <a:solidFill>
                  <a:srgbClr val="444949"/>
                </a:solidFill>
                <a:latin typeface="Gill Sans MT"/>
                <a:cs typeface="Gill Sans MT"/>
              </a:rPr>
              <a:t>use the</a:t>
            </a:r>
            <a:r>
              <a:rPr sz="2200" spc="6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200" spc="-65" dirty="0">
                <a:solidFill>
                  <a:srgbClr val="444949"/>
                </a:solidFill>
                <a:latin typeface="Gill Sans MT"/>
                <a:cs typeface="Gill Sans MT"/>
              </a:rPr>
              <a:t>SDK)</a:t>
            </a:r>
            <a:endParaRPr sz="2200">
              <a:latin typeface="Gill Sans MT"/>
              <a:cs typeface="Gill Sans MT"/>
            </a:endParaRPr>
          </a:p>
          <a:p>
            <a:pPr marL="241300" marR="399415" indent="-228600">
              <a:lnSpc>
                <a:spcPct val="70000"/>
              </a:lnSpc>
              <a:spcBef>
                <a:spcPts val="1015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65" dirty="0">
                <a:solidFill>
                  <a:srgbClr val="444949"/>
                </a:solidFill>
                <a:latin typeface="Gill Sans MT"/>
                <a:cs typeface="Gill Sans MT"/>
              </a:rPr>
              <a:t>Valid </a:t>
            </a:r>
            <a:r>
              <a:rPr sz="2600" spc="-85" dirty="0">
                <a:solidFill>
                  <a:srgbClr val="444949"/>
                </a:solidFill>
                <a:latin typeface="Gill Sans MT"/>
                <a:cs typeface="Gill Sans MT"/>
              </a:rPr>
              <a:t>for </a:t>
            </a:r>
            <a:r>
              <a:rPr sz="2600" spc="-5" dirty="0">
                <a:solidFill>
                  <a:srgbClr val="444949"/>
                </a:solidFill>
                <a:latin typeface="Gill Sans MT"/>
                <a:cs typeface="Gill Sans MT"/>
              </a:rPr>
              <a:t>a </a:t>
            </a:r>
            <a:r>
              <a:rPr sz="2600" spc="-35" dirty="0">
                <a:solidFill>
                  <a:srgbClr val="444949"/>
                </a:solidFill>
                <a:latin typeface="Gill Sans MT"/>
                <a:cs typeface="Gill Sans MT"/>
              </a:rPr>
              <a:t>default </a:t>
            </a:r>
            <a:r>
              <a:rPr sz="2600" spc="-30" dirty="0">
                <a:solidFill>
                  <a:srgbClr val="444949"/>
                </a:solidFill>
                <a:latin typeface="Gill Sans MT"/>
                <a:cs typeface="Gill Sans MT"/>
              </a:rPr>
              <a:t>of </a:t>
            </a:r>
            <a:r>
              <a:rPr sz="2600" spc="-5" dirty="0">
                <a:solidFill>
                  <a:srgbClr val="444949"/>
                </a:solidFill>
                <a:latin typeface="Gill Sans MT"/>
                <a:cs typeface="Gill Sans MT"/>
              </a:rPr>
              <a:t>3600 </a:t>
            </a:r>
            <a:r>
              <a:rPr sz="2600" spc="-50" dirty="0">
                <a:solidFill>
                  <a:srgbClr val="444949"/>
                </a:solidFill>
                <a:latin typeface="Gill Sans MT"/>
                <a:cs typeface="Gill Sans MT"/>
              </a:rPr>
              <a:t>seconds, </a:t>
            </a:r>
            <a:r>
              <a:rPr sz="2600" spc="-30" dirty="0">
                <a:solidFill>
                  <a:srgbClr val="444949"/>
                </a:solidFill>
                <a:latin typeface="Gill Sans MT"/>
                <a:cs typeface="Gill Sans MT"/>
              </a:rPr>
              <a:t>can </a:t>
            </a:r>
            <a:r>
              <a:rPr sz="2600" spc="-20" dirty="0">
                <a:solidFill>
                  <a:srgbClr val="444949"/>
                </a:solidFill>
                <a:latin typeface="Gill Sans MT"/>
                <a:cs typeface="Gill Sans MT"/>
              </a:rPr>
              <a:t>change </a:t>
            </a:r>
            <a:r>
              <a:rPr sz="2600" spc="-45" dirty="0">
                <a:solidFill>
                  <a:srgbClr val="444949"/>
                </a:solidFill>
                <a:latin typeface="Gill Sans MT"/>
                <a:cs typeface="Gill Sans MT"/>
              </a:rPr>
              <a:t>timeout </a:t>
            </a:r>
            <a:r>
              <a:rPr sz="2600" spc="-60" dirty="0">
                <a:solidFill>
                  <a:srgbClr val="444949"/>
                </a:solidFill>
                <a:latin typeface="Gill Sans MT"/>
                <a:cs typeface="Gill Sans MT"/>
              </a:rPr>
              <a:t>with </a:t>
            </a:r>
            <a:r>
              <a:rPr sz="2600" spc="-50" dirty="0">
                <a:solidFill>
                  <a:srgbClr val="444949"/>
                </a:solidFill>
                <a:latin typeface="Gill Sans MT"/>
                <a:cs typeface="Gill Sans MT"/>
              </a:rPr>
              <a:t>--expires-in  </a:t>
            </a:r>
            <a:r>
              <a:rPr sz="2600" spc="-60" dirty="0">
                <a:solidFill>
                  <a:srgbClr val="444949"/>
                </a:solidFill>
                <a:latin typeface="Gill Sans MT"/>
                <a:cs typeface="Gill Sans MT"/>
              </a:rPr>
              <a:t>[TIME_BY_SECONDS]</a:t>
            </a:r>
            <a:r>
              <a:rPr sz="2600" spc="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spc="-35" dirty="0">
                <a:solidFill>
                  <a:srgbClr val="444949"/>
                </a:solidFill>
                <a:latin typeface="Gill Sans MT"/>
                <a:cs typeface="Gill Sans MT"/>
              </a:rPr>
              <a:t>argument</a:t>
            </a:r>
            <a:endParaRPr sz="2600">
              <a:latin typeface="Gill Sans MT"/>
              <a:cs typeface="Gill Sans MT"/>
            </a:endParaRPr>
          </a:p>
          <a:p>
            <a:pPr marL="241300" marR="374015" indent="-228600">
              <a:lnSpc>
                <a:spcPct val="70000"/>
              </a:lnSpc>
              <a:spcBef>
                <a:spcPts val="985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55" dirty="0">
                <a:solidFill>
                  <a:srgbClr val="444949"/>
                </a:solidFill>
                <a:latin typeface="Gill Sans MT"/>
                <a:cs typeface="Gill Sans MT"/>
              </a:rPr>
              <a:t>Users </a:t>
            </a:r>
            <a:r>
              <a:rPr sz="2600" spc="-40" dirty="0">
                <a:solidFill>
                  <a:srgbClr val="444949"/>
                </a:solidFill>
                <a:latin typeface="Gill Sans MT"/>
                <a:cs typeface="Gill Sans MT"/>
              </a:rPr>
              <a:t>given </a:t>
            </a:r>
            <a:r>
              <a:rPr sz="2600" spc="-5" dirty="0">
                <a:solidFill>
                  <a:srgbClr val="444949"/>
                </a:solidFill>
                <a:latin typeface="Gill Sans MT"/>
                <a:cs typeface="Gill Sans MT"/>
              </a:rPr>
              <a:t>a </a:t>
            </a:r>
            <a:r>
              <a:rPr sz="2600" spc="-40" dirty="0">
                <a:solidFill>
                  <a:srgbClr val="444949"/>
                </a:solidFill>
                <a:latin typeface="Gill Sans MT"/>
                <a:cs typeface="Gill Sans MT"/>
              </a:rPr>
              <a:t>pre-signed </a:t>
            </a:r>
            <a:r>
              <a:rPr sz="2600" spc="-60" dirty="0">
                <a:solidFill>
                  <a:srgbClr val="444949"/>
                </a:solidFill>
                <a:latin typeface="Gill Sans MT"/>
                <a:cs typeface="Gill Sans MT"/>
              </a:rPr>
              <a:t>URL </a:t>
            </a:r>
            <a:r>
              <a:rPr sz="2600" spc="-65" dirty="0">
                <a:solidFill>
                  <a:srgbClr val="444949"/>
                </a:solidFill>
                <a:latin typeface="Gill Sans MT"/>
                <a:cs typeface="Gill Sans MT"/>
              </a:rPr>
              <a:t>inherit </a:t>
            </a:r>
            <a:r>
              <a:rPr sz="2600" spc="-40" dirty="0">
                <a:solidFill>
                  <a:srgbClr val="444949"/>
                </a:solidFill>
                <a:latin typeface="Gill Sans MT"/>
                <a:cs typeface="Gill Sans MT"/>
              </a:rPr>
              <a:t>the </a:t>
            </a:r>
            <a:r>
              <a:rPr sz="2600" spc="-55" dirty="0">
                <a:solidFill>
                  <a:srgbClr val="444949"/>
                </a:solidFill>
                <a:latin typeface="Gill Sans MT"/>
                <a:cs typeface="Gill Sans MT"/>
              </a:rPr>
              <a:t>permissions </a:t>
            </a:r>
            <a:r>
              <a:rPr sz="2600" spc="-30" dirty="0">
                <a:solidFill>
                  <a:srgbClr val="444949"/>
                </a:solidFill>
                <a:latin typeface="Gill Sans MT"/>
                <a:cs typeface="Gill Sans MT"/>
              </a:rPr>
              <a:t>of </a:t>
            </a:r>
            <a:r>
              <a:rPr sz="2600" spc="-40" dirty="0">
                <a:solidFill>
                  <a:srgbClr val="444949"/>
                </a:solidFill>
                <a:latin typeface="Gill Sans MT"/>
                <a:cs typeface="Gill Sans MT"/>
              </a:rPr>
              <a:t>the </a:t>
            </a:r>
            <a:r>
              <a:rPr sz="2600" spc="-30" dirty="0">
                <a:solidFill>
                  <a:srgbClr val="444949"/>
                </a:solidFill>
                <a:latin typeface="Gill Sans MT"/>
                <a:cs typeface="Gill Sans MT"/>
              </a:rPr>
              <a:t>person </a:t>
            </a:r>
            <a:r>
              <a:rPr sz="2600" spc="-35" dirty="0">
                <a:solidFill>
                  <a:srgbClr val="444949"/>
                </a:solidFill>
                <a:latin typeface="Gill Sans MT"/>
                <a:cs typeface="Gill Sans MT"/>
              </a:rPr>
              <a:t>who  </a:t>
            </a:r>
            <a:r>
              <a:rPr sz="2600" spc="-25" dirty="0">
                <a:solidFill>
                  <a:srgbClr val="444949"/>
                </a:solidFill>
                <a:latin typeface="Gill Sans MT"/>
                <a:cs typeface="Gill Sans MT"/>
              </a:rPr>
              <a:t>generated </a:t>
            </a:r>
            <a:r>
              <a:rPr sz="2600" spc="-40" dirty="0">
                <a:solidFill>
                  <a:srgbClr val="444949"/>
                </a:solidFill>
                <a:latin typeface="Gill Sans MT"/>
                <a:cs typeface="Gill Sans MT"/>
              </a:rPr>
              <a:t>the </a:t>
            </a:r>
            <a:r>
              <a:rPr sz="2600" spc="-60" dirty="0">
                <a:solidFill>
                  <a:srgbClr val="444949"/>
                </a:solidFill>
                <a:latin typeface="Gill Sans MT"/>
                <a:cs typeface="Gill Sans MT"/>
              </a:rPr>
              <a:t>URL </a:t>
            </a:r>
            <a:r>
              <a:rPr sz="2600" spc="-85" dirty="0">
                <a:solidFill>
                  <a:srgbClr val="444949"/>
                </a:solidFill>
                <a:latin typeface="Gill Sans MT"/>
                <a:cs typeface="Gill Sans MT"/>
              </a:rPr>
              <a:t>for </a:t>
            </a:r>
            <a:r>
              <a:rPr sz="2600" spc="-55" dirty="0">
                <a:solidFill>
                  <a:srgbClr val="444949"/>
                </a:solidFill>
                <a:latin typeface="Gill Sans MT"/>
                <a:cs typeface="Gill Sans MT"/>
              </a:rPr>
              <a:t>GET </a:t>
            </a:r>
            <a:r>
              <a:rPr sz="2600" spc="-5" dirty="0">
                <a:solidFill>
                  <a:srgbClr val="444949"/>
                </a:solidFill>
                <a:latin typeface="Gill Sans MT"/>
                <a:cs typeface="Gill Sans MT"/>
              </a:rPr>
              <a:t>/</a:t>
            </a:r>
            <a:r>
              <a:rPr sz="2600" spc="27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spc="-40" dirty="0">
                <a:solidFill>
                  <a:srgbClr val="444949"/>
                </a:solidFill>
                <a:latin typeface="Gill Sans MT"/>
                <a:cs typeface="Gill Sans MT"/>
              </a:rPr>
              <a:t>PUT</a:t>
            </a:r>
            <a:endParaRPr sz="2600">
              <a:latin typeface="Gill Sans MT"/>
              <a:cs typeface="Gill Sans MT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Clr>
                <a:srgbClr val="444949"/>
              </a:buClr>
              <a:buFont typeface="Arial"/>
              <a:buChar char="•"/>
            </a:pPr>
            <a:endParaRPr sz="2800">
              <a:latin typeface="Times New Roman"/>
              <a:cs typeface="Times New Roman"/>
            </a:endParaRPr>
          </a:p>
          <a:p>
            <a:pPr marL="241300" indent="-228600">
              <a:lnSpc>
                <a:spcPts val="2970"/>
              </a:lnSpc>
              <a:buFont typeface="Arial"/>
              <a:buChar char="•"/>
              <a:tabLst>
                <a:tab pos="241300" algn="l"/>
              </a:tabLst>
            </a:pPr>
            <a:r>
              <a:rPr sz="2600" spc="-30" dirty="0">
                <a:solidFill>
                  <a:srgbClr val="444949"/>
                </a:solidFill>
                <a:latin typeface="Gill Sans MT"/>
                <a:cs typeface="Gill Sans MT"/>
              </a:rPr>
              <a:t>Examples</a:t>
            </a:r>
            <a:r>
              <a:rPr sz="2600" spc="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spc="-114" dirty="0">
                <a:solidFill>
                  <a:srgbClr val="444949"/>
                </a:solidFill>
                <a:latin typeface="Gill Sans MT"/>
                <a:cs typeface="Gill Sans MT"/>
              </a:rPr>
              <a:t>:</a:t>
            </a:r>
            <a:endParaRPr sz="2600">
              <a:latin typeface="Gill Sans MT"/>
              <a:cs typeface="Gill Sans MT"/>
            </a:endParaRPr>
          </a:p>
          <a:p>
            <a:pPr marL="698500" lvl="1" indent="-228600">
              <a:lnSpc>
                <a:spcPts val="2350"/>
              </a:lnSpc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200" spc="-50" dirty="0">
                <a:solidFill>
                  <a:srgbClr val="444949"/>
                </a:solidFill>
                <a:latin typeface="Gill Sans MT"/>
                <a:cs typeface="Gill Sans MT"/>
              </a:rPr>
              <a:t>Allow only </a:t>
            </a:r>
            <a:r>
              <a:rPr sz="2200" spc="-30" dirty="0">
                <a:solidFill>
                  <a:srgbClr val="444949"/>
                </a:solidFill>
                <a:latin typeface="Gill Sans MT"/>
                <a:cs typeface="Gill Sans MT"/>
              </a:rPr>
              <a:t>logged-in </a:t>
            </a:r>
            <a:r>
              <a:rPr sz="2200" spc="-45" dirty="0">
                <a:solidFill>
                  <a:srgbClr val="444949"/>
                </a:solidFill>
                <a:latin typeface="Gill Sans MT"/>
                <a:cs typeface="Gill Sans MT"/>
              </a:rPr>
              <a:t>users to </a:t>
            </a:r>
            <a:r>
              <a:rPr sz="2200" spc="-30" dirty="0">
                <a:solidFill>
                  <a:srgbClr val="444949"/>
                </a:solidFill>
                <a:latin typeface="Gill Sans MT"/>
                <a:cs typeface="Gill Sans MT"/>
              </a:rPr>
              <a:t>download </a:t>
            </a:r>
            <a:r>
              <a:rPr sz="2200" dirty="0">
                <a:solidFill>
                  <a:srgbClr val="444949"/>
                </a:solidFill>
                <a:latin typeface="Gill Sans MT"/>
                <a:cs typeface="Gill Sans MT"/>
              </a:rPr>
              <a:t>a </a:t>
            </a:r>
            <a:r>
              <a:rPr sz="2200" spc="-30" dirty="0">
                <a:solidFill>
                  <a:srgbClr val="444949"/>
                </a:solidFill>
                <a:latin typeface="Gill Sans MT"/>
                <a:cs typeface="Gill Sans MT"/>
              </a:rPr>
              <a:t>premium </a:t>
            </a:r>
            <a:r>
              <a:rPr sz="2200" spc="-25" dirty="0">
                <a:solidFill>
                  <a:srgbClr val="444949"/>
                </a:solidFill>
                <a:latin typeface="Gill Sans MT"/>
                <a:cs typeface="Gill Sans MT"/>
              </a:rPr>
              <a:t>video on </a:t>
            </a:r>
            <a:r>
              <a:rPr sz="2200" spc="-75" dirty="0">
                <a:solidFill>
                  <a:srgbClr val="444949"/>
                </a:solidFill>
                <a:latin typeface="Gill Sans MT"/>
                <a:cs typeface="Gill Sans MT"/>
              </a:rPr>
              <a:t>your </a:t>
            </a:r>
            <a:r>
              <a:rPr sz="2200" spc="15" dirty="0">
                <a:solidFill>
                  <a:srgbClr val="444949"/>
                </a:solidFill>
                <a:latin typeface="Gill Sans MT"/>
                <a:cs typeface="Gill Sans MT"/>
              </a:rPr>
              <a:t>S3</a:t>
            </a:r>
            <a:r>
              <a:rPr sz="2200" spc="35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200" spc="-50" dirty="0">
                <a:solidFill>
                  <a:srgbClr val="444949"/>
                </a:solidFill>
                <a:latin typeface="Gill Sans MT"/>
                <a:cs typeface="Gill Sans MT"/>
              </a:rPr>
              <a:t>bucket</a:t>
            </a:r>
            <a:endParaRPr sz="2200">
              <a:latin typeface="Gill Sans MT"/>
              <a:cs typeface="Gill Sans MT"/>
            </a:endParaRPr>
          </a:p>
          <a:p>
            <a:pPr marL="698500" lvl="1" indent="-228600">
              <a:lnSpc>
                <a:spcPts val="2350"/>
              </a:lnSpc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200" spc="-50" dirty="0">
                <a:solidFill>
                  <a:srgbClr val="444949"/>
                </a:solidFill>
                <a:latin typeface="Gill Sans MT"/>
                <a:cs typeface="Gill Sans MT"/>
              </a:rPr>
              <a:t>Allow </a:t>
            </a:r>
            <a:r>
              <a:rPr sz="2200" spc="-15" dirty="0">
                <a:solidFill>
                  <a:srgbClr val="444949"/>
                </a:solidFill>
                <a:latin typeface="Gill Sans MT"/>
                <a:cs typeface="Gill Sans MT"/>
              </a:rPr>
              <a:t>an </a:t>
            </a:r>
            <a:r>
              <a:rPr sz="2200" spc="-55" dirty="0">
                <a:solidFill>
                  <a:srgbClr val="444949"/>
                </a:solidFill>
                <a:latin typeface="Gill Sans MT"/>
                <a:cs typeface="Gill Sans MT"/>
              </a:rPr>
              <a:t>ever </a:t>
            </a:r>
            <a:r>
              <a:rPr sz="2200" spc="-30" dirty="0">
                <a:solidFill>
                  <a:srgbClr val="444949"/>
                </a:solidFill>
                <a:latin typeface="Gill Sans MT"/>
                <a:cs typeface="Gill Sans MT"/>
              </a:rPr>
              <a:t>changing </a:t>
            </a:r>
            <a:r>
              <a:rPr sz="2200" spc="-75" dirty="0">
                <a:solidFill>
                  <a:srgbClr val="444949"/>
                </a:solidFill>
                <a:latin typeface="Gill Sans MT"/>
                <a:cs typeface="Gill Sans MT"/>
              </a:rPr>
              <a:t>list </a:t>
            </a:r>
            <a:r>
              <a:rPr sz="2200" spc="-30" dirty="0">
                <a:solidFill>
                  <a:srgbClr val="444949"/>
                </a:solidFill>
                <a:latin typeface="Gill Sans MT"/>
                <a:cs typeface="Gill Sans MT"/>
              </a:rPr>
              <a:t>of </a:t>
            </a:r>
            <a:r>
              <a:rPr sz="2200" spc="-45" dirty="0">
                <a:solidFill>
                  <a:srgbClr val="444949"/>
                </a:solidFill>
                <a:latin typeface="Gill Sans MT"/>
                <a:cs typeface="Gill Sans MT"/>
              </a:rPr>
              <a:t>users to </a:t>
            </a:r>
            <a:r>
              <a:rPr sz="2200" spc="-30" dirty="0">
                <a:solidFill>
                  <a:srgbClr val="444949"/>
                </a:solidFill>
                <a:latin typeface="Gill Sans MT"/>
                <a:cs typeface="Gill Sans MT"/>
              </a:rPr>
              <a:t>download </a:t>
            </a:r>
            <a:r>
              <a:rPr sz="2200" spc="-60" dirty="0">
                <a:solidFill>
                  <a:srgbClr val="444949"/>
                </a:solidFill>
                <a:latin typeface="Gill Sans MT"/>
                <a:cs typeface="Gill Sans MT"/>
              </a:rPr>
              <a:t>files </a:t>
            </a:r>
            <a:r>
              <a:rPr sz="2200" spc="-30" dirty="0">
                <a:solidFill>
                  <a:srgbClr val="444949"/>
                </a:solidFill>
                <a:latin typeface="Gill Sans MT"/>
                <a:cs typeface="Gill Sans MT"/>
              </a:rPr>
              <a:t>by </a:t>
            </a:r>
            <a:r>
              <a:rPr sz="2200" spc="-35" dirty="0">
                <a:solidFill>
                  <a:srgbClr val="444949"/>
                </a:solidFill>
                <a:latin typeface="Gill Sans MT"/>
                <a:cs typeface="Gill Sans MT"/>
              </a:rPr>
              <a:t>generating </a:t>
            </a:r>
            <a:r>
              <a:rPr sz="2200" spc="-50" dirty="0">
                <a:solidFill>
                  <a:srgbClr val="444949"/>
                </a:solidFill>
                <a:latin typeface="Gill Sans MT"/>
                <a:cs typeface="Gill Sans MT"/>
              </a:rPr>
              <a:t>URLs </a:t>
            </a:r>
            <a:r>
              <a:rPr sz="2200" spc="-40" dirty="0">
                <a:solidFill>
                  <a:srgbClr val="444949"/>
                </a:solidFill>
                <a:latin typeface="Gill Sans MT"/>
                <a:cs typeface="Gill Sans MT"/>
              </a:rPr>
              <a:t>dynamically</a:t>
            </a:r>
            <a:endParaRPr sz="2200">
              <a:latin typeface="Gill Sans MT"/>
              <a:cs typeface="Gill Sans MT"/>
            </a:endParaRPr>
          </a:p>
          <a:p>
            <a:pPr marL="698500" lvl="1" indent="-228600">
              <a:lnSpc>
                <a:spcPts val="2495"/>
              </a:lnSpc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200" spc="-50" dirty="0">
                <a:solidFill>
                  <a:srgbClr val="444949"/>
                </a:solidFill>
                <a:latin typeface="Gill Sans MT"/>
                <a:cs typeface="Gill Sans MT"/>
              </a:rPr>
              <a:t>Allow </a:t>
            </a:r>
            <a:r>
              <a:rPr sz="2200" spc="-45" dirty="0">
                <a:solidFill>
                  <a:srgbClr val="444949"/>
                </a:solidFill>
                <a:latin typeface="Gill Sans MT"/>
                <a:cs typeface="Gill Sans MT"/>
              </a:rPr>
              <a:t>temporarily </a:t>
            </a:r>
            <a:r>
              <a:rPr sz="2200" dirty="0">
                <a:solidFill>
                  <a:srgbClr val="444949"/>
                </a:solidFill>
                <a:latin typeface="Gill Sans MT"/>
                <a:cs typeface="Gill Sans MT"/>
              </a:rPr>
              <a:t>a </a:t>
            </a:r>
            <a:r>
              <a:rPr sz="2200" spc="-65" dirty="0">
                <a:solidFill>
                  <a:srgbClr val="444949"/>
                </a:solidFill>
                <a:latin typeface="Gill Sans MT"/>
                <a:cs typeface="Gill Sans MT"/>
              </a:rPr>
              <a:t>user </a:t>
            </a:r>
            <a:r>
              <a:rPr sz="2200" spc="-45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2200" spc="-20" dirty="0">
                <a:solidFill>
                  <a:srgbClr val="444949"/>
                </a:solidFill>
                <a:latin typeface="Gill Sans MT"/>
                <a:cs typeface="Gill Sans MT"/>
              </a:rPr>
              <a:t>upload </a:t>
            </a:r>
            <a:r>
              <a:rPr sz="2200" dirty="0">
                <a:solidFill>
                  <a:srgbClr val="444949"/>
                </a:solidFill>
                <a:latin typeface="Gill Sans MT"/>
                <a:cs typeface="Gill Sans MT"/>
              </a:rPr>
              <a:t>a </a:t>
            </a:r>
            <a:r>
              <a:rPr sz="2200" spc="-55" dirty="0">
                <a:solidFill>
                  <a:srgbClr val="444949"/>
                </a:solidFill>
                <a:latin typeface="Gill Sans MT"/>
                <a:cs typeface="Gill Sans MT"/>
              </a:rPr>
              <a:t>file </a:t>
            </a:r>
            <a:r>
              <a:rPr sz="2200" spc="-45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2200" dirty="0">
                <a:solidFill>
                  <a:srgbClr val="444949"/>
                </a:solidFill>
                <a:latin typeface="Gill Sans MT"/>
                <a:cs typeface="Gill Sans MT"/>
              </a:rPr>
              <a:t>a </a:t>
            </a:r>
            <a:r>
              <a:rPr sz="2200" spc="-50" dirty="0">
                <a:solidFill>
                  <a:srgbClr val="444949"/>
                </a:solidFill>
                <a:latin typeface="Gill Sans MT"/>
                <a:cs typeface="Gill Sans MT"/>
              </a:rPr>
              <a:t>precise </a:t>
            </a:r>
            <a:r>
              <a:rPr sz="2200" spc="-45" dirty="0">
                <a:solidFill>
                  <a:srgbClr val="444949"/>
                </a:solidFill>
                <a:latin typeface="Gill Sans MT"/>
                <a:cs typeface="Gill Sans MT"/>
              </a:rPr>
              <a:t>location in </a:t>
            </a:r>
            <a:r>
              <a:rPr sz="2200" spc="-70" dirty="0">
                <a:solidFill>
                  <a:srgbClr val="444949"/>
                </a:solidFill>
                <a:latin typeface="Gill Sans MT"/>
                <a:cs typeface="Gill Sans MT"/>
              </a:rPr>
              <a:t>our</a:t>
            </a:r>
            <a:r>
              <a:rPr sz="2200" spc="39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200" spc="-50" dirty="0">
                <a:solidFill>
                  <a:srgbClr val="444949"/>
                </a:solidFill>
                <a:latin typeface="Gill Sans MT"/>
                <a:cs typeface="Gill Sans MT"/>
              </a:rPr>
              <a:t>bucket</a:t>
            </a:r>
            <a:endParaRPr sz="2200"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2487415790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374395"/>
            <a:ext cx="3885565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75" dirty="0"/>
              <a:t>AWS</a:t>
            </a:r>
            <a:r>
              <a:rPr spc="-70" dirty="0"/>
              <a:t> </a:t>
            </a:r>
            <a:r>
              <a:rPr spc="-105" dirty="0"/>
              <a:t>CloudFront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26211" y="1404620"/>
            <a:ext cx="5319395" cy="435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-45" dirty="0">
                <a:solidFill>
                  <a:srgbClr val="444949"/>
                </a:solidFill>
                <a:latin typeface="Gill Sans MT"/>
                <a:cs typeface="Gill Sans MT"/>
              </a:rPr>
              <a:t>Content </a:t>
            </a:r>
            <a:r>
              <a:rPr sz="2400" spc="-40" dirty="0">
                <a:solidFill>
                  <a:srgbClr val="444949"/>
                </a:solidFill>
                <a:latin typeface="Gill Sans MT"/>
                <a:cs typeface="Gill Sans MT"/>
              </a:rPr>
              <a:t>Delivery </a:t>
            </a:r>
            <a:r>
              <a:rPr sz="2400" spc="-55" dirty="0">
                <a:solidFill>
                  <a:srgbClr val="444949"/>
                </a:solidFill>
                <a:latin typeface="Gill Sans MT"/>
                <a:cs typeface="Gill Sans MT"/>
              </a:rPr>
              <a:t>Network</a:t>
            </a:r>
            <a:r>
              <a:rPr sz="2400" spc="6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20" dirty="0">
                <a:solidFill>
                  <a:srgbClr val="444949"/>
                </a:solidFill>
                <a:latin typeface="Gill Sans MT"/>
                <a:cs typeface="Gill Sans MT"/>
              </a:rPr>
              <a:t>(CDN)</a:t>
            </a:r>
            <a:endParaRPr sz="2400">
              <a:latin typeface="Gill Sans MT"/>
              <a:cs typeface="Gill Sans MT"/>
            </a:endParaRPr>
          </a:p>
          <a:p>
            <a:pPr marL="241300" marR="446405" indent="-228600">
              <a:lnSpc>
                <a:spcPct val="70000"/>
              </a:lnSpc>
              <a:spcBef>
                <a:spcPts val="1005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-60" dirty="0">
                <a:solidFill>
                  <a:srgbClr val="444949"/>
                </a:solidFill>
                <a:latin typeface="Gill Sans MT"/>
                <a:cs typeface="Gill Sans MT"/>
              </a:rPr>
              <a:t>Improves </a:t>
            </a:r>
            <a:r>
              <a:rPr sz="2400" spc="-40" dirty="0">
                <a:solidFill>
                  <a:srgbClr val="444949"/>
                </a:solidFill>
                <a:latin typeface="Gill Sans MT"/>
                <a:cs typeface="Gill Sans MT"/>
              </a:rPr>
              <a:t>read performance, </a:t>
            </a:r>
            <a:r>
              <a:rPr sz="2400" spc="-45" dirty="0">
                <a:solidFill>
                  <a:srgbClr val="444949"/>
                </a:solidFill>
                <a:latin typeface="Gill Sans MT"/>
                <a:cs typeface="Gill Sans MT"/>
              </a:rPr>
              <a:t>content </a:t>
            </a:r>
            <a:r>
              <a:rPr sz="2400" spc="-80" dirty="0">
                <a:solidFill>
                  <a:srgbClr val="444949"/>
                </a:solidFill>
                <a:latin typeface="Gill Sans MT"/>
                <a:cs typeface="Gill Sans MT"/>
              </a:rPr>
              <a:t>is  </a:t>
            </a:r>
            <a:r>
              <a:rPr sz="2400" spc="-25" dirty="0">
                <a:solidFill>
                  <a:srgbClr val="444949"/>
                </a:solidFill>
                <a:latin typeface="Gill Sans MT"/>
                <a:cs typeface="Gill Sans MT"/>
              </a:rPr>
              <a:t>cached </a:t>
            </a:r>
            <a:r>
              <a:rPr sz="2400" spc="-40" dirty="0">
                <a:solidFill>
                  <a:srgbClr val="444949"/>
                </a:solidFill>
                <a:latin typeface="Gill Sans MT"/>
                <a:cs typeface="Gill Sans MT"/>
              </a:rPr>
              <a:t>at the</a:t>
            </a:r>
            <a:r>
              <a:rPr sz="2400" spc="4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5" dirty="0">
                <a:solidFill>
                  <a:srgbClr val="444949"/>
                </a:solidFill>
                <a:latin typeface="Gill Sans MT"/>
                <a:cs typeface="Gill Sans MT"/>
              </a:rPr>
              <a:t>edge</a:t>
            </a:r>
            <a:endParaRPr sz="2400">
              <a:latin typeface="Gill Sans MT"/>
              <a:cs typeface="Gill Sans MT"/>
            </a:endParaRPr>
          </a:p>
          <a:p>
            <a:pPr marL="241300" marR="714375" indent="-228600">
              <a:lnSpc>
                <a:spcPct val="70000"/>
              </a:lnSpc>
              <a:spcBef>
                <a:spcPts val="985"/>
              </a:spcBef>
              <a:buFont typeface="Arial"/>
              <a:buChar char="•"/>
              <a:tabLst>
                <a:tab pos="241300" algn="l"/>
              </a:tabLst>
            </a:pPr>
            <a:r>
              <a:rPr sz="2400" dirty="0">
                <a:solidFill>
                  <a:srgbClr val="444949"/>
                </a:solidFill>
                <a:latin typeface="Gill Sans MT"/>
                <a:cs typeface="Gill Sans MT"/>
              </a:rPr>
              <a:t>136 </a:t>
            </a:r>
            <a:r>
              <a:rPr sz="2400" spc="-70" dirty="0">
                <a:solidFill>
                  <a:srgbClr val="444949"/>
                </a:solidFill>
                <a:latin typeface="Gill Sans MT"/>
                <a:cs typeface="Gill Sans MT"/>
              </a:rPr>
              <a:t>Point </a:t>
            </a:r>
            <a:r>
              <a:rPr sz="2400" spc="-30" dirty="0">
                <a:solidFill>
                  <a:srgbClr val="444949"/>
                </a:solidFill>
                <a:latin typeface="Gill Sans MT"/>
                <a:cs typeface="Gill Sans MT"/>
              </a:rPr>
              <a:t>of </a:t>
            </a:r>
            <a:r>
              <a:rPr sz="2400" spc="-40" dirty="0">
                <a:solidFill>
                  <a:srgbClr val="444949"/>
                </a:solidFill>
                <a:latin typeface="Gill Sans MT"/>
                <a:cs typeface="Gill Sans MT"/>
              </a:rPr>
              <a:t>Presence globally </a:t>
            </a:r>
            <a:r>
              <a:rPr sz="2400" dirty="0">
                <a:solidFill>
                  <a:srgbClr val="444949"/>
                </a:solidFill>
                <a:latin typeface="Gill Sans MT"/>
                <a:cs typeface="Gill Sans MT"/>
              </a:rPr>
              <a:t>(edge  </a:t>
            </a:r>
            <a:r>
              <a:rPr sz="2400" spc="-45" dirty="0">
                <a:solidFill>
                  <a:srgbClr val="444949"/>
                </a:solidFill>
                <a:latin typeface="Gill Sans MT"/>
                <a:cs typeface="Gill Sans MT"/>
              </a:rPr>
              <a:t>locations)</a:t>
            </a:r>
            <a:endParaRPr sz="2400">
              <a:latin typeface="Gill Sans MT"/>
              <a:cs typeface="Gill Sans MT"/>
            </a:endParaRPr>
          </a:p>
          <a:p>
            <a:pPr marL="241300" marR="5080" indent="-228600">
              <a:lnSpc>
                <a:spcPct val="70000"/>
              </a:lnSpc>
              <a:spcBef>
                <a:spcPts val="1010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-55" dirty="0">
                <a:solidFill>
                  <a:srgbClr val="444949"/>
                </a:solidFill>
                <a:latin typeface="Gill Sans MT"/>
                <a:cs typeface="Gill Sans MT"/>
              </a:rPr>
              <a:t>Popular with </a:t>
            </a:r>
            <a:r>
              <a:rPr sz="2400" spc="10" dirty="0">
                <a:solidFill>
                  <a:srgbClr val="444949"/>
                </a:solidFill>
                <a:latin typeface="Gill Sans MT"/>
                <a:cs typeface="Gill Sans MT"/>
              </a:rPr>
              <a:t>S3 </a:t>
            </a:r>
            <a:r>
              <a:rPr sz="2400" spc="-35" dirty="0">
                <a:solidFill>
                  <a:srgbClr val="444949"/>
                </a:solidFill>
                <a:latin typeface="Gill Sans MT"/>
                <a:cs typeface="Gill Sans MT"/>
              </a:rPr>
              <a:t>but </a:t>
            </a:r>
            <a:r>
              <a:rPr sz="2400" spc="-75" dirty="0">
                <a:solidFill>
                  <a:srgbClr val="444949"/>
                </a:solidFill>
                <a:latin typeface="Gill Sans MT"/>
                <a:cs typeface="Gill Sans MT"/>
              </a:rPr>
              <a:t>works </a:t>
            </a:r>
            <a:r>
              <a:rPr sz="2400" spc="-55" dirty="0">
                <a:solidFill>
                  <a:srgbClr val="444949"/>
                </a:solidFill>
                <a:latin typeface="Gill Sans MT"/>
                <a:cs typeface="Gill Sans MT"/>
              </a:rPr>
              <a:t>with EC2, </a:t>
            </a:r>
            <a:r>
              <a:rPr sz="2400" spc="-25" dirty="0">
                <a:solidFill>
                  <a:srgbClr val="444949"/>
                </a:solidFill>
                <a:latin typeface="Gill Sans MT"/>
                <a:cs typeface="Gill Sans MT"/>
              </a:rPr>
              <a:t>Load  </a:t>
            </a:r>
            <a:r>
              <a:rPr sz="2400" spc="-40" dirty="0">
                <a:solidFill>
                  <a:srgbClr val="444949"/>
                </a:solidFill>
                <a:latin typeface="Gill Sans MT"/>
                <a:cs typeface="Gill Sans MT"/>
              </a:rPr>
              <a:t>Balancing</a:t>
            </a:r>
            <a:endParaRPr sz="24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140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-35" dirty="0">
                <a:solidFill>
                  <a:srgbClr val="444949"/>
                </a:solidFill>
                <a:latin typeface="Gill Sans MT"/>
                <a:cs typeface="Gill Sans MT"/>
              </a:rPr>
              <a:t>Can </a:t>
            </a:r>
            <a:r>
              <a:rPr sz="2400" spc="-25" dirty="0">
                <a:solidFill>
                  <a:srgbClr val="444949"/>
                </a:solidFill>
                <a:latin typeface="Gill Sans MT"/>
                <a:cs typeface="Gill Sans MT"/>
              </a:rPr>
              <a:t>help </a:t>
            </a:r>
            <a:r>
              <a:rPr sz="2400" spc="-55" dirty="0">
                <a:solidFill>
                  <a:srgbClr val="444949"/>
                </a:solidFill>
                <a:latin typeface="Gill Sans MT"/>
                <a:cs typeface="Gill Sans MT"/>
              </a:rPr>
              <a:t>protect </a:t>
            </a:r>
            <a:r>
              <a:rPr sz="2400" spc="-40" dirty="0">
                <a:solidFill>
                  <a:srgbClr val="444949"/>
                </a:solidFill>
                <a:latin typeface="Gill Sans MT"/>
                <a:cs typeface="Gill Sans MT"/>
              </a:rPr>
              <a:t>against </a:t>
            </a:r>
            <a:r>
              <a:rPr sz="2400" spc="-55" dirty="0">
                <a:solidFill>
                  <a:srgbClr val="444949"/>
                </a:solidFill>
                <a:latin typeface="Gill Sans MT"/>
                <a:cs typeface="Gill Sans MT"/>
              </a:rPr>
              <a:t>network</a:t>
            </a:r>
            <a:r>
              <a:rPr sz="2400" spc="13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60" dirty="0">
                <a:solidFill>
                  <a:srgbClr val="444949"/>
                </a:solidFill>
                <a:latin typeface="Gill Sans MT"/>
                <a:cs typeface="Gill Sans MT"/>
              </a:rPr>
              <a:t>attacks</a:t>
            </a:r>
            <a:endParaRPr sz="2400">
              <a:latin typeface="Gill Sans MT"/>
              <a:cs typeface="Gill Sans MT"/>
            </a:endParaRPr>
          </a:p>
          <a:p>
            <a:pPr marL="241300" marR="245745" indent="-228600">
              <a:lnSpc>
                <a:spcPct val="70000"/>
              </a:lnSpc>
              <a:spcBef>
                <a:spcPts val="985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-35" dirty="0">
                <a:solidFill>
                  <a:srgbClr val="444949"/>
                </a:solidFill>
                <a:latin typeface="Gill Sans MT"/>
                <a:cs typeface="Gill Sans MT"/>
              </a:rPr>
              <a:t>Can </a:t>
            </a:r>
            <a:r>
              <a:rPr sz="2400" spc="-45" dirty="0">
                <a:solidFill>
                  <a:srgbClr val="444949"/>
                </a:solidFill>
                <a:latin typeface="Gill Sans MT"/>
                <a:cs typeface="Gill Sans MT"/>
              </a:rPr>
              <a:t>provide </a:t>
            </a:r>
            <a:r>
              <a:rPr sz="2400" spc="-5" dirty="0">
                <a:solidFill>
                  <a:srgbClr val="444949"/>
                </a:solidFill>
                <a:latin typeface="Gill Sans MT"/>
                <a:cs typeface="Gill Sans MT"/>
              </a:rPr>
              <a:t>SSL </a:t>
            </a:r>
            <a:r>
              <a:rPr sz="2400" spc="-30" dirty="0">
                <a:solidFill>
                  <a:srgbClr val="444949"/>
                </a:solidFill>
                <a:latin typeface="Gill Sans MT"/>
                <a:cs typeface="Gill Sans MT"/>
              </a:rPr>
              <a:t>encryption </a:t>
            </a:r>
            <a:r>
              <a:rPr sz="2400" spc="-15" dirty="0">
                <a:solidFill>
                  <a:srgbClr val="444949"/>
                </a:solidFill>
                <a:latin typeface="Gill Sans MT"/>
                <a:cs typeface="Gill Sans MT"/>
              </a:rPr>
              <a:t>(HTTPS) </a:t>
            </a:r>
            <a:r>
              <a:rPr sz="2400" spc="-40" dirty="0">
                <a:solidFill>
                  <a:srgbClr val="444949"/>
                </a:solidFill>
                <a:latin typeface="Gill Sans MT"/>
                <a:cs typeface="Gill Sans MT"/>
              </a:rPr>
              <a:t>at  </a:t>
            </a:r>
            <a:r>
              <a:rPr sz="2400" spc="-35" dirty="0">
                <a:solidFill>
                  <a:srgbClr val="444949"/>
                </a:solidFill>
                <a:latin typeface="Gill Sans MT"/>
                <a:cs typeface="Gill Sans MT"/>
              </a:rPr>
              <a:t>the </a:t>
            </a:r>
            <a:r>
              <a:rPr sz="2400" dirty="0">
                <a:solidFill>
                  <a:srgbClr val="444949"/>
                </a:solidFill>
                <a:latin typeface="Gill Sans MT"/>
                <a:cs typeface="Gill Sans MT"/>
              </a:rPr>
              <a:t>edge </a:t>
            </a:r>
            <a:r>
              <a:rPr sz="2400" spc="-45" dirty="0">
                <a:solidFill>
                  <a:srgbClr val="444949"/>
                </a:solidFill>
                <a:latin typeface="Gill Sans MT"/>
                <a:cs typeface="Gill Sans MT"/>
              </a:rPr>
              <a:t>using</a:t>
            </a:r>
            <a:r>
              <a:rPr sz="2400" spc="-13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65" dirty="0">
                <a:solidFill>
                  <a:srgbClr val="444949"/>
                </a:solidFill>
                <a:latin typeface="Gill Sans MT"/>
                <a:cs typeface="Gill Sans MT"/>
              </a:rPr>
              <a:t>ACM</a:t>
            </a:r>
            <a:endParaRPr sz="2400">
              <a:latin typeface="Gill Sans MT"/>
              <a:cs typeface="Gill Sans MT"/>
            </a:endParaRPr>
          </a:p>
          <a:p>
            <a:pPr marL="241300" marR="734695" indent="-228600">
              <a:lnSpc>
                <a:spcPct val="70000"/>
              </a:lnSpc>
              <a:spcBef>
                <a:spcPts val="1010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-60" dirty="0">
                <a:solidFill>
                  <a:srgbClr val="444949"/>
                </a:solidFill>
                <a:latin typeface="Gill Sans MT"/>
                <a:cs typeface="Gill Sans MT"/>
              </a:rPr>
              <a:t>CloudFront </a:t>
            </a:r>
            <a:r>
              <a:rPr sz="2400" spc="-25" dirty="0">
                <a:solidFill>
                  <a:srgbClr val="444949"/>
                </a:solidFill>
                <a:latin typeface="Gill Sans MT"/>
                <a:cs typeface="Gill Sans MT"/>
              </a:rPr>
              <a:t>can </a:t>
            </a:r>
            <a:r>
              <a:rPr sz="2400" spc="-35" dirty="0">
                <a:solidFill>
                  <a:srgbClr val="444949"/>
                </a:solidFill>
                <a:latin typeface="Gill Sans MT"/>
                <a:cs typeface="Gill Sans MT"/>
              </a:rPr>
              <a:t>use </a:t>
            </a:r>
            <a:r>
              <a:rPr sz="2400" spc="-5" dirty="0">
                <a:solidFill>
                  <a:srgbClr val="444949"/>
                </a:solidFill>
                <a:latin typeface="Gill Sans MT"/>
                <a:cs typeface="Gill Sans MT"/>
              </a:rPr>
              <a:t>SSL </a:t>
            </a:r>
            <a:r>
              <a:rPr sz="2400" spc="-30" dirty="0">
                <a:solidFill>
                  <a:srgbClr val="444949"/>
                </a:solidFill>
                <a:latin typeface="Gill Sans MT"/>
                <a:cs typeface="Gill Sans MT"/>
              </a:rPr>
              <a:t>encryption  </a:t>
            </a:r>
            <a:r>
              <a:rPr sz="2400" spc="-20" dirty="0">
                <a:solidFill>
                  <a:srgbClr val="444949"/>
                </a:solidFill>
                <a:latin typeface="Gill Sans MT"/>
                <a:cs typeface="Gill Sans MT"/>
              </a:rPr>
              <a:t>(HTTPS) </a:t>
            </a:r>
            <a:r>
              <a:rPr sz="2400" spc="-50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2400" spc="-75" dirty="0">
                <a:solidFill>
                  <a:srgbClr val="444949"/>
                </a:solidFill>
                <a:latin typeface="Gill Sans MT"/>
                <a:cs typeface="Gill Sans MT"/>
              </a:rPr>
              <a:t>talk </a:t>
            </a:r>
            <a:r>
              <a:rPr sz="2400" spc="-50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2400" spc="-80" dirty="0">
                <a:solidFill>
                  <a:srgbClr val="444949"/>
                </a:solidFill>
                <a:latin typeface="Gill Sans MT"/>
                <a:cs typeface="Gill Sans MT"/>
              </a:rPr>
              <a:t>your</a:t>
            </a:r>
            <a:r>
              <a:rPr sz="2400" spc="16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40" dirty="0">
                <a:solidFill>
                  <a:srgbClr val="444949"/>
                </a:solidFill>
                <a:latin typeface="Gill Sans MT"/>
                <a:cs typeface="Gill Sans MT"/>
              </a:rPr>
              <a:t>applications</a:t>
            </a:r>
            <a:endParaRPr sz="24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145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-5" dirty="0">
                <a:solidFill>
                  <a:srgbClr val="444949"/>
                </a:solidFill>
                <a:latin typeface="Gill Sans MT"/>
                <a:cs typeface="Gill Sans MT"/>
              </a:rPr>
              <a:t>Support </a:t>
            </a:r>
            <a:r>
              <a:rPr sz="2400" spc="-60" dirty="0">
                <a:solidFill>
                  <a:srgbClr val="444949"/>
                </a:solidFill>
                <a:latin typeface="Gill Sans MT"/>
                <a:cs typeface="Gill Sans MT"/>
              </a:rPr>
              <a:t>RTMP Protocol </a:t>
            </a:r>
            <a:r>
              <a:rPr sz="2400" spc="-30" dirty="0">
                <a:solidFill>
                  <a:srgbClr val="444949"/>
                </a:solidFill>
                <a:latin typeface="Gill Sans MT"/>
                <a:cs typeface="Gill Sans MT"/>
              </a:rPr>
              <a:t>(videos </a:t>
            </a:r>
            <a:r>
              <a:rPr sz="2400" dirty="0">
                <a:solidFill>
                  <a:srgbClr val="444949"/>
                </a:solidFill>
                <a:latin typeface="Gill Sans MT"/>
                <a:cs typeface="Gill Sans MT"/>
              </a:rPr>
              <a:t>/</a:t>
            </a:r>
            <a:r>
              <a:rPr sz="2400" spc="12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15" dirty="0">
                <a:solidFill>
                  <a:srgbClr val="444949"/>
                </a:solidFill>
                <a:latin typeface="Gill Sans MT"/>
                <a:cs typeface="Gill Sans MT"/>
              </a:rPr>
              <a:t>media)</a:t>
            </a:r>
            <a:endParaRPr sz="2400">
              <a:latin typeface="Gill Sans MT"/>
              <a:cs typeface="Gill Sans MT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230111" y="1758695"/>
            <a:ext cx="5571744" cy="30662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225881" y="1755884"/>
            <a:ext cx="5578475" cy="3074035"/>
          </a:xfrm>
          <a:custGeom>
            <a:avLst/>
            <a:gdLst/>
            <a:ahLst/>
            <a:cxnLst/>
            <a:rect l="l" t="t" r="r" b="b"/>
            <a:pathLst>
              <a:path w="5578475" h="3074035">
                <a:moveTo>
                  <a:pt x="0" y="0"/>
                </a:moveTo>
                <a:lnTo>
                  <a:pt x="5578032" y="0"/>
                </a:lnTo>
                <a:lnTo>
                  <a:pt x="5578032" y="3073446"/>
                </a:lnTo>
                <a:lnTo>
                  <a:pt x="0" y="3073446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44494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6199963" y="4891532"/>
            <a:ext cx="5664200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spc="-5" dirty="0">
                <a:solidFill>
                  <a:srgbClr val="444949"/>
                </a:solidFill>
                <a:latin typeface="Calibri"/>
                <a:cs typeface="Calibri"/>
              </a:rPr>
              <a:t>Source:</a:t>
            </a:r>
            <a:r>
              <a:rPr sz="1600" spc="-2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600" u="sng" spc="-1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https://aws.amazon.com/cloudfront/features/?nc=sn&amp;loc=2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0704576" y="3852671"/>
            <a:ext cx="338327" cy="35356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0177271" y="2246376"/>
            <a:ext cx="426720" cy="56692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479143" y="2810170"/>
            <a:ext cx="293370" cy="167640"/>
          </a:xfrm>
          <a:custGeom>
            <a:avLst/>
            <a:gdLst/>
            <a:ahLst/>
            <a:cxnLst/>
            <a:rect l="l" t="t" r="r" b="b"/>
            <a:pathLst>
              <a:path w="293370" h="167639">
                <a:moveTo>
                  <a:pt x="225205" y="132539"/>
                </a:moveTo>
                <a:lnTo>
                  <a:pt x="208048" y="162960"/>
                </a:lnTo>
                <a:lnTo>
                  <a:pt x="293137" y="167205"/>
                </a:lnTo>
                <a:lnTo>
                  <a:pt x="273953" y="138777"/>
                </a:lnTo>
                <a:lnTo>
                  <a:pt x="236266" y="138777"/>
                </a:lnTo>
                <a:lnTo>
                  <a:pt x="225205" y="132539"/>
                </a:lnTo>
                <a:close/>
              </a:path>
              <a:path w="293370" h="167639">
                <a:moveTo>
                  <a:pt x="228324" y="127007"/>
                </a:moveTo>
                <a:lnTo>
                  <a:pt x="225205" y="132539"/>
                </a:lnTo>
                <a:lnTo>
                  <a:pt x="236266" y="138777"/>
                </a:lnTo>
                <a:lnTo>
                  <a:pt x="239386" y="133245"/>
                </a:lnTo>
                <a:lnTo>
                  <a:pt x="228324" y="127007"/>
                </a:lnTo>
                <a:close/>
              </a:path>
              <a:path w="293370" h="167639">
                <a:moveTo>
                  <a:pt x="245480" y="96587"/>
                </a:moveTo>
                <a:lnTo>
                  <a:pt x="228324" y="127007"/>
                </a:lnTo>
                <a:lnTo>
                  <a:pt x="239386" y="133245"/>
                </a:lnTo>
                <a:lnTo>
                  <a:pt x="236266" y="138777"/>
                </a:lnTo>
                <a:lnTo>
                  <a:pt x="273953" y="138777"/>
                </a:lnTo>
                <a:lnTo>
                  <a:pt x="245480" y="96587"/>
                </a:lnTo>
                <a:close/>
              </a:path>
              <a:path w="293370" h="167639">
                <a:moveTo>
                  <a:pt x="3119" y="0"/>
                </a:moveTo>
                <a:lnTo>
                  <a:pt x="0" y="5530"/>
                </a:lnTo>
                <a:lnTo>
                  <a:pt x="225205" y="132539"/>
                </a:lnTo>
                <a:lnTo>
                  <a:pt x="228324" y="127007"/>
                </a:lnTo>
                <a:lnTo>
                  <a:pt x="3119" y="0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0835995" y="3153473"/>
            <a:ext cx="76200" cy="678815"/>
          </a:xfrm>
          <a:custGeom>
            <a:avLst/>
            <a:gdLst/>
            <a:ahLst/>
            <a:cxnLst/>
            <a:rect l="l" t="t" r="r" b="b"/>
            <a:pathLst>
              <a:path w="76200" h="678814">
                <a:moveTo>
                  <a:pt x="34925" y="602098"/>
                </a:moveTo>
                <a:lnTo>
                  <a:pt x="0" y="602098"/>
                </a:lnTo>
                <a:lnTo>
                  <a:pt x="38100" y="678298"/>
                </a:lnTo>
                <a:lnTo>
                  <a:pt x="69850" y="614798"/>
                </a:lnTo>
                <a:lnTo>
                  <a:pt x="34925" y="614798"/>
                </a:lnTo>
                <a:lnTo>
                  <a:pt x="34925" y="602098"/>
                </a:lnTo>
                <a:close/>
              </a:path>
              <a:path w="76200" h="678814">
                <a:moveTo>
                  <a:pt x="41275" y="63500"/>
                </a:moveTo>
                <a:lnTo>
                  <a:pt x="34925" y="63500"/>
                </a:lnTo>
                <a:lnTo>
                  <a:pt x="34925" y="614798"/>
                </a:lnTo>
                <a:lnTo>
                  <a:pt x="41275" y="614798"/>
                </a:lnTo>
                <a:lnTo>
                  <a:pt x="41275" y="63500"/>
                </a:lnTo>
                <a:close/>
              </a:path>
              <a:path w="76200" h="678814">
                <a:moveTo>
                  <a:pt x="76200" y="602098"/>
                </a:moveTo>
                <a:lnTo>
                  <a:pt x="41275" y="602098"/>
                </a:lnTo>
                <a:lnTo>
                  <a:pt x="41275" y="614798"/>
                </a:lnTo>
                <a:lnTo>
                  <a:pt x="69850" y="614798"/>
                </a:lnTo>
                <a:lnTo>
                  <a:pt x="76200" y="602098"/>
                </a:lnTo>
                <a:close/>
              </a:path>
              <a:path w="76200" h="678814">
                <a:moveTo>
                  <a:pt x="38098" y="0"/>
                </a:moveTo>
                <a:lnTo>
                  <a:pt x="0" y="76200"/>
                </a:lnTo>
                <a:lnTo>
                  <a:pt x="34925" y="76200"/>
                </a:lnTo>
                <a:lnTo>
                  <a:pt x="34925" y="63500"/>
                </a:lnTo>
                <a:lnTo>
                  <a:pt x="69849" y="63500"/>
                </a:lnTo>
                <a:lnTo>
                  <a:pt x="38098" y="0"/>
                </a:lnTo>
                <a:close/>
              </a:path>
              <a:path w="76200" h="678814">
                <a:moveTo>
                  <a:pt x="69849" y="63500"/>
                </a:moveTo>
                <a:lnTo>
                  <a:pt x="41275" y="63500"/>
                </a:lnTo>
                <a:lnTo>
                  <a:pt x="41275" y="76200"/>
                </a:lnTo>
                <a:lnTo>
                  <a:pt x="76200" y="76200"/>
                </a:lnTo>
                <a:lnTo>
                  <a:pt x="69849" y="63500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568183" y="2173223"/>
            <a:ext cx="426720" cy="56997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762644" y="2740947"/>
            <a:ext cx="75421" cy="21373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811216" y="2967607"/>
            <a:ext cx="2894330" cy="1071880"/>
          </a:xfrm>
          <a:custGeom>
            <a:avLst/>
            <a:gdLst/>
            <a:ahLst/>
            <a:cxnLst/>
            <a:rect l="l" t="t" r="r" b="b"/>
            <a:pathLst>
              <a:path w="2894329" h="1071879">
                <a:moveTo>
                  <a:pt x="2821459" y="1039003"/>
                </a:moveTo>
                <a:lnTo>
                  <a:pt x="2809525" y="1071826"/>
                </a:lnTo>
                <a:lnTo>
                  <a:pt x="2894157" y="1062057"/>
                </a:lnTo>
                <a:lnTo>
                  <a:pt x="2876425" y="1043341"/>
                </a:lnTo>
                <a:lnTo>
                  <a:pt x="2833391" y="1043341"/>
                </a:lnTo>
                <a:lnTo>
                  <a:pt x="2821459" y="1039003"/>
                </a:lnTo>
                <a:close/>
              </a:path>
              <a:path w="2894329" h="1071879">
                <a:moveTo>
                  <a:pt x="2823629" y="1033035"/>
                </a:moveTo>
                <a:lnTo>
                  <a:pt x="2821459" y="1039003"/>
                </a:lnTo>
                <a:lnTo>
                  <a:pt x="2833391" y="1043341"/>
                </a:lnTo>
                <a:lnTo>
                  <a:pt x="2835562" y="1037374"/>
                </a:lnTo>
                <a:lnTo>
                  <a:pt x="2823629" y="1033035"/>
                </a:lnTo>
                <a:close/>
              </a:path>
              <a:path w="2894329" h="1071879">
                <a:moveTo>
                  <a:pt x="2835563" y="1000212"/>
                </a:moveTo>
                <a:lnTo>
                  <a:pt x="2823629" y="1033035"/>
                </a:lnTo>
                <a:lnTo>
                  <a:pt x="2835562" y="1037374"/>
                </a:lnTo>
                <a:lnTo>
                  <a:pt x="2833391" y="1043341"/>
                </a:lnTo>
                <a:lnTo>
                  <a:pt x="2876425" y="1043341"/>
                </a:lnTo>
                <a:lnTo>
                  <a:pt x="2835563" y="1000212"/>
                </a:lnTo>
                <a:close/>
              </a:path>
              <a:path w="2894329" h="1071879">
                <a:moveTo>
                  <a:pt x="72697" y="32822"/>
                </a:moveTo>
                <a:lnTo>
                  <a:pt x="70528" y="38789"/>
                </a:lnTo>
                <a:lnTo>
                  <a:pt x="2821459" y="1039003"/>
                </a:lnTo>
                <a:lnTo>
                  <a:pt x="2823629" y="1033035"/>
                </a:lnTo>
                <a:lnTo>
                  <a:pt x="72697" y="32822"/>
                </a:lnTo>
                <a:close/>
              </a:path>
              <a:path w="2894329" h="1071879">
                <a:moveTo>
                  <a:pt x="84631" y="0"/>
                </a:moveTo>
                <a:lnTo>
                  <a:pt x="0" y="9768"/>
                </a:lnTo>
                <a:lnTo>
                  <a:pt x="58593" y="71612"/>
                </a:lnTo>
                <a:lnTo>
                  <a:pt x="70528" y="38789"/>
                </a:lnTo>
                <a:lnTo>
                  <a:pt x="58585" y="34447"/>
                </a:lnTo>
                <a:lnTo>
                  <a:pt x="60754" y="28479"/>
                </a:lnTo>
                <a:lnTo>
                  <a:pt x="74276" y="28479"/>
                </a:lnTo>
                <a:lnTo>
                  <a:pt x="84631" y="0"/>
                </a:lnTo>
                <a:close/>
              </a:path>
              <a:path w="2894329" h="1071879">
                <a:moveTo>
                  <a:pt x="60754" y="28479"/>
                </a:moveTo>
                <a:lnTo>
                  <a:pt x="58585" y="34447"/>
                </a:lnTo>
                <a:lnTo>
                  <a:pt x="70528" y="38789"/>
                </a:lnTo>
                <a:lnTo>
                  <a:pt x="72697" y="32822"/>
                </a:lnTo>
                <a:lnTo>
                  <a:pt x="60754" y="28479"/>
                </a:lnTo>
                <a:close/>
              </a:path>
              <a:path w="2894329" h="1071879">
                <a:moveTo>
                  <a:pt x="74276" y="28479"/>
                </a:moveTo>
                <a:lnTo>
                  <a:pt x="60754" y="28479"/>
                </a:lnTo>
                <a:lnTo>
                  <a:pt x="72697" y="32822"/>
                </a:lnTo>
                <a:lnTo>
                  <a:pt x="74276" y="28479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0533888" y="143255"/>
            <a:ext cx="1018031" cy="122224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241892" y="6471592"/>
            <a:ext cx="1276985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84812292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41892" y="6471592"/>
            <a:ext cx="1276985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374395"/>
            <a:ext cx="6327775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75" dirty="0"/>
              <a:t>AWS </a:t>
            </a:r>
            <a:r>
              <a:rPr spc="-105" dirty="0"/>
              <a:t>CloudFront </a:t>
            </a:r>
            <a:r>
              <a:rPr spc="-50" dirty="0"/>
              <a:t>Hands</a:t>
            </a:r>
            <a:r>
              <a:rPr spc="130" dirty="0"/>
              <a:t> </a:t>
            </a:r>
            <a:r>
              <a:rPr spc="-25" dirty="0"/>
              <a:t>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16939" y="1338783"/>
            <a:ext cx="8990330" cy="2067560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4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10" dirty="0">
                <a:solidFill>
                  <a:srgbClr val="444949"/>
                </a:solidFill>
                <a:latin typeface="Gill Sans MT"/>
                <a:cs typeface="Gill Sans MT"/>
              </a:rPr>
              <a:t>We’ll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create </a:t>
            </a:r>
            <a:r>
              <a:rPr sz="2800" spc="-10" dirty="0">
                <a:solidFill>
                  <a:srgbClr val="444949"/>
                </a:solidFill>
                <a:latin typeface="Gill Sans MT"/>
                <a:cs typeface="Gill Sans MT"/>
              </a:rPr>
              <a:t>an </a:t>
            </a:r>
            <a:r>
              <a:rPr sz="2800" spc="15" dirty="0">
                <a:solidFill>
                  <a:srgbClr val="444949"/>
                </a:solidFill>
                <a:latin typeface="Gill Sans MT"/>
                <a:cs typeface="Gill Sans MT"/>
              </a:rPr>
              <a:t>S3</a:t>
            </a:r>
            <a:r>
              <a:rPr sz="2800" spc="12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65" dirty="0">
                <a:solidFill>
                  <a:srgbClr val="444949"/>
                </a:solidFill>
                <a:latin typeface="Gill Sans MT"/>
                <a:cs typeface="Gill Sans MT"/>
              </a:rPr>
              <a:t>bucket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5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10" dirty="0">
                <a:solidFill>
                  <a:srgbClr val="444949"/>
                </a:solidFill>
                <a:latin typeface="Gill Sans MT"/>
                <a:cs typeface="Gill Sans MT"/>
              </a:rPr>
              <a:t>We’ll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create </a:t>
            </a:r>
            <a:r>
              <a:rPr sz="2800" dirty="0">
                <a:solidFill>
                  <a:srgbClr val="444949"/>
                </a:solidFill>
                <a:latin typeface="Gill Sans MT"/>
                <a:cs typeface="Gill Sans MT"/>
              </a:rPr>
              <a:t>a </a:t>
            </a:r>
            <a:r>
              <a:rPr sz="2800" spc="-70" dirty="0">
                <a:solidFill>
                  <a:srgbClr val="444949"/>
                </a:solidFill>
                <a:latin typeface="Gill Sans MT"/>
                <a:cs typeface="Gill Sans MT"/>
              </a:rPr>
              <a:t>CloudFront</a:t>
            </a:r>
            <a:r>
              <a:rPr sz="2800" spc="13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65" dirty="0">
                <a:solidFill>
                  <a:srgbClr val="444949"/>
                </a:solidFill>
                <a:latin typeface="Gill Sans MT"/>
                <a:cs typeface="Gill Sans MT"/>
              </a:rPr>
              <a:t>distribution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7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10" dirty="0">
                <a:solidFill>
                  <a:srgbClr val="444949"/>
                </a:solidFill>
                <a:latin typeface="Gill Sans MT"/>
                <a:cs typeface="Gill Sans MT"/>
              </a:rPr>
              <a:t>We’ll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create </a:t>
            </a:r>
            <a:r>
              <a:rPr sz="2800" spc="-10" dirty="0">
                <a:solidFill>
                  <a:srgbClr val="444949"/>
                </a:solidFill>
                <a:latin typeface="Gill Sans MT"/>
                <a:cs typeface="Gill Sans MT"/>
              </a:rPr>
              <a:t>an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Origin Access</a:t>
            </a:r>
            <a:r>
              <a:rPr sz="280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Identity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7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10" dirty="0">
                <a:solidFill>
                  <a:srgbClr val="444949"/>
                </a:solidFill>
                <a:latin typeface="Gill Sans MT"/>
                <a:cs typeface="Gill Sans MT"/>
              </a:rPr>
              <a:t>We’ll </a:t>
            </a:r>
            <a:r>
              <a:rPr sz="2800" spc="-75" dirty="0">
                <a:solidFill>
                  <a:srgbClr val="444949"/>
                </a:solidFill>
                <a:latin typeface="Gill Sans MT"/>
                <a:cs typeface="Gill Sans MT"/>
              </a:rPr>
              <a:t>limit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the </a:t>
            </a:r>
            <a:r>
              <a:rPr sz="2800" spc="15" dirty="0">
                <a:solidFill>
                  <a:srgbClr val="444949"/>
                </a:solidFill>
                <a:latin typeface="Gill Sans MT"/>
                <a:cs typeface="Gill Sans MT"/>
              </a:rPr>
              <a:t>S3 </a:t>
            </a:r>
            <a:r>
              <a:rPr sz="2800" spc="-65" dirty="0">
                <a:solidFill>
                  <a:srgbClr val="444949"/>
                </a:solidFill>
                <a:latin typeface="Gill Sans MT"/>
                <a:cs typeface="Gill Sans MT"/>
              </a:rPr>
              <a:t>bucket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2800" spc="10" dirty="0">
                <a:solidFill>
                  <a:srgbClr val="444949"/>
                </a:solidFill>
                <a:latin typeface="Gill Sans MT"/>
                <a:cs typeface="Gill Sans MT"/>
              </a:rPr>
              <a:t>be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accessed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only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using </a:t>
            </a:r>
            <a:r>
              <a:rPr sz="2800" spc="-75" dirty="0">
                <a:solidFill>
                  <a:srgbClr val="444949"/>
                </a:solidFill>
                <a:latin typeface="Gill Sans MT"/>
                <a:cs typeface="Gill Sans MT"/>
              </a:rPr>
              <a:t>this</a:t>
            </a:r>
            <a:r>
              <a:rPr sz="2800" spc="44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identity</a:t>
            </a:r>
            <a:endParaRPr sz="2800"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20316691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72644"/>
            <a:ext cx="3572510" cy="1298575"/>
          </a:xfrm>
          <a:prstGeom prst="rect">
            <a:avLst/>
          </a:prstGeom>
        </p:spPr>
        <p:txBody>
          <a:bodyPr vert="horz" wrap="square" lIns="0" tIns="87630" rIns="0" bIns="0" rtlCol="0">
            <a:spAutoFit/>
          </a:bodyPr>
          <a:lstStyle/>
          <a:p>
            <a:pPr marL="12700" marR="5080">
              <a:lnSpc>
                <a:spcPts val="4750"/>
              </a:lnSpc>
              <a:spcBef>
                <a:spcPts val="690"/>
              </a:spcBef>
            </a:pPr>
            <a:r>
              <a:rPr spc="-85" dirty="0"/>
              <a:t>Security </a:t>
            </a:r>
            <a:r>
              <a:rPr spc="-95" dirty="0"/>
              <a:t>Groups  </a:t>
            </a:r>
            <a:r>
              <a:rPr spc="-55" dirty="0"/>
              <a:t>Diagram</a:t>
            </a:r>
          </a:p>
        </p:txBody>
      </p:sp>
      <p:sp>
        <p:nvSpPr>
          <p:cNvPr id="4" name="object 4"/>
          <p:cNvSpPr/>
          <p:nvPr/>
        </p:nvSpPr>
        <p:spPr>
          <a:xfrm>
            <a:off x="1029223" y="1725220"/>
            <a:ext cx="1844039" cy="4102100"/>
          </a:xfrm>
          <a:custGeom>
            <a:avLst/>
            <a:gdLst/>
            <a:ahLst/>
            <a:cxnLst/>
            <a:rect l="l" t="t" r="r" b="b"/>
            <a:pathLst>
              <a:path w="1844039" h="4102100">
                <a:moveTo>
                  <a:pt x="0" y="0"/>
                </a:moveTo>
                <a:lnTo>
                  <a:pt x="1843708" y="0"/>
                </a:lnTo>
                <a:lnTo>
                  <a:pt x="1843708" y="4101551"/>
                </a:lnTo>
                <a:lnTo>
                  <a:pt x="0" y="4101551"/>
                </a:lnTo>
                <a:lnTo>
                  <a:pt x="0" y="0"/>
                </a:lnTo>
                <a:close/>
              </a:path>
            </a:pathLst>
          </a:custGeom>
          <a:solidFill>
            <a:srgbClr val="5091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29223" y="1725220"/>
            <a:ext cx="1844039" cy="4102100"/>
          </a:xfrm>
          <a:custGeom>
            <a:avLst/>
            <a:gdLst/>
            <a:ahLst/>
            <a:cxnLst/>
            <a:rect l="l" t="t" r="r" b="b"/>
            <a:pathLst>
              <a:path w="1844039" h="4102100">
                <a:moveTo>
                  <a:pt x="0" y="0"/>
                </a:moveTo>
                <a:lnTo>
                  <a:pt x="1843709" y="0"/>
                </a:lnTo>
                <a:lnTo>
                  <a:pt x="1843709" y="4101551"/>
                </a:lnTo>
                <a:lnTo>
                  <a:pt x="0" y="4101551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38699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035573" y="3222443"/>
            <a:ext cx="1831339" cy="1083310"/>
          </a:xfrm>
          <a:prstGeom prst="rect">
            <a:avLst/>
          </a:prstGeom>
          <a:solidFill>
            <a:srgbClr val="5091D0"/>
          </a:solidFill>
        </p:spPr>
        <p:txBody>
          <a:bodyPr vert="horz" wrap="square" lIns="0" tIns="12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"/>
              </a:spcBef>
            </a:pPr>
            <a:endParaRPr sz="1800">
              <a:latin typeface="Times New Roman"/>
              <a:cs typeface="Times New Roman"/>
            </a:endParaRPr>
          </a:p>
          <a:p>
            <a:pPr marL="239395" marR="232410" indent="86360">
              <a:lnSpc>
                <a:spcPct val="100000"/>
              </a:lnSpc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EC2 Instance 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IP</a:t>
            </a:r>
            <a:r>
              <a:rPr sz="18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XX.XX.XX.XX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735401" y="2693668"/>
            <a:ext cx="2535555" cy="343535"/>
          </a:xfrm>
          <a:custGeom>
            <a:avLst/>
            <a:gdLst/>
            <a:ahLst/>
            <a:cxnLst/>
            <a:rect l="l" t="t" r="r" b="b"/>
            <a:pathLst>
              <a:path w="2535554" h="343535">
                <a:moveTo>
                  <a:pt x="171762" y="0"/>
                </a:moveTo>
                <a:lnTo>
                  <a:pt x="0" y="171763"/>
                </a:lnTo>
                <a:lnTo>
                  <a:pt x="171762" y="343524"/>
                </a:lnTo>
                <a:lnTo>
                  <a:pt x="171762" y="257643"/>
                </a:lnTo>
                <a:lnTo>
                  <a:pt x="2535306" y="257643"/>
                </a:lnTo>
                <a:lnTo>
                  <a:pt x="2535306" y="85881"/>
                </a:lnTo>
                <a:lnTo>
                  <a:pt x="171762" y="85881"/>
                </a:lnTo>
                <a:lnTo>
                  <a:pt x="171762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735401" y="2693668"/>
            <a:ext cx="2535555" cy="343535"/>
          </a:xfrm>
          <a:custGeom>
            <a:avLst/>
            <a:gdLst/>
            <a:ahLst/>
            <a:cxnLst/>
            <a:rect l="l" t="t" r="r" b="b"/>
            <a:pathLst>
              <a:path w="2535554" h="343535">
                <a:moveTo>
                  <a:pt x="0" y="171763"/>
                </a:moveTo>
                <a:lnTo>
                  <a:pt x="171762" y="0"/>
                </a:lnTo>
                <a:lnTo>
                  <a:pt x="171762" y="85880"/>
                </a:lnTo>
                <a:lnTo>
                  <a:pt x="2535306" y="85880"/>
                </a:lnTo>
                <a:lnTo>
                  <a:pt x="2535306" y="257643"/>
                </a:lnTo>
                <a:lnTo>
                  <a:pt x="171762" y="257643"/>
                </a:lnTo>
                <a:lnTo>
                  <a:pt x="171762" y="343524"/>
                </a:lnTo>
                <a:lnTo>
                  <a:pt x="0" y="171763"/>
                </a:lnTo>
                <a:close/>
              </a:path>
            </a:pathLst>
          </a:custGeom>
          <a:ln w="12700">
            <a:solidFill>
              <a:srgbClr val="44494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7492094" y="2700020"/>
            <a:ext cx="6991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Port</a:t>
            </a:r>
            <a:r>
              <a:rPr sz="1800" spc="-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22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746496" y="2122788"/>
            <a:ext cx="6524625" cy="343535"/>
          </a:xfrm>
          <a:custGeom>
            <a:avLst/>
            <a:gdLst/>
            <a:ahLst/>
            <a:cxnLst/>
            <a:rect l="l" t="t" r="r" b="b"/>
            <a:pathLst>
              <a:path w="6524625" h="343535">
                <a:moveTo>
                  <a:pt x="171761" y="0"/>
                </a:moveTo>
                <a:lnTo>
                  <a:pt x="0" y="171761"/>
                </a:lnTo>
                <a:lnTo>
                  <a:pt x="171761" y="343523"/>
                </a:lnTo>
                <a:lnTo>
                  <a:pt x="171761" y="257646"/>
                </a:lnTo>
                <a:lnTo>
                  <a:pt x="6524210" y="257646"/>
                </a:lnTo>
                <a:lnTo>
                  <a:pt x="6524210" y="85883"/>
                </a:lnTo>
                <a:lnTo>
                  <a:pt x="171761" y="85883"/>
                </a:lnTo>
                <a:lnTo>
                  <a:pt x="171761" y="0"/>
                </a:lnTo>
                <a:close/>
              </a:path>
            </a:pathLst>
          </a:custGeom>
          <a:solidFill>
            <a:srgbClr val="70AD4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746496" y="2122788"/>
            <a:ext cx="6524625" cy="343535"/>
          </a:xfrm>
          <a:custGeom>
            <a:avLst/>
            <a:gdLst/>
            <a:ahLst/>
            <a:cxnLst/>
            <a:rect l="l" t="t" r="r" b="b"/>
            <a:pathLst>
              <a:path w="6524625" h="343535">
                <a:moveTo>
                  <a:pt x="0" y="171762"/>
                </a:moveTo>
                <a:lnTo>
                  <a:pt x="171760" y="0"/>
                </a:lnTo>
                <a:lnTo>
                  <a:pt x="171760" y="85884"/>
                </a:lnTo>
                <a:lnTo>
                  <a:pt x="6524210" y="85884"/>
                </a:lnTo>
                <a:lnTo>
                  <a:pt x="6524210" y="257646"/>
                </a:lnTo>
                <a:lnTo>
                  <a:pt x="171760" y="257646"/>
                </a:lnTo>
                <a:lnTo>
                  <a:pt x="171760" y="343524"/>
                </a:lnTo>
                <a:lnTo>
                  <a:pt x="0" y="171762"/>
                </a:lnTo>
                <a:close/>
              </a:path>
            </a:pathLst>
          </a:custGeom>
          <a:ln w="12700">
            <a:solidFill>
              <a:srgbClr val="507E3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7492576" y="2130044"/>
            <a:ext cx="6991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Port</a:t>
            </a:r>
            <a:r>
              <a:rPr sz="1800" spc="-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22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501869" y="1955068"/>
            <a:ext cx="3790315" cy="1261110"/>
          </a:xfrm>
          <a:custGeom>
            <a:avLst/>
            <a:gdLst/>
            <a:ahLst/>
            <a:cxnLst/>
            <a:rect l="l" t="t" r="r" b="b"/>
            <a:pathLst>
              <a:path w="3790315" h="1261110">
                <a:moveTo>
                  <a:pt x="0" y="0"/>
                </a:moveTo>
                <a:lnTo>
                  <a:pt x="3790123" y="0"/>
                </a:lnTo>
                <a:lnTo>
                  <a:pt x="3790123" y="1261024"/>
                </a:lnTo>
                <a:lnTo>
                  <a:pt x="0" y="1261024"/>
                </a:lnTo>
                <a:lnTo>
                  <a:pt x="0" y="0"/>
                </a:lnTo>
                <a:close/>
              </a:path>
            </a:pathLst>
          </a:custGeom>
          <a:solidFill>
            <a:srgbClr val="F69802">
              <a:alpha val="7607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501869" y="1955068"/>
            <a:ext cx="3790315" cy="1261110"/>
          </a:xfrm>
          <a:custGeom>
            <a:avLst/>
            <a:gdLst/>
            <a:ahLst/>
            <a:cxnLst/>
            <a:rect l="l" t="t" r="r" b="b"/>
            <a:pathLst>
              <a:path w="3790315" h="1261110">
                <a:moveTo>
                  <a:pt x="0" y="0"/>
                </a:moveTo>
                <a:lnTo>
                  <a:pt x="3790123" y="0"/>
                </a:lnTo>
                <a:lnTo>
                  <a:pt x="3790123" y="1261025"/>
                </a:lnTo>
                <a:lnTo>
                  <a:pt x="0" y="1261025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B56E0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2879282" y="2145284"/>
            <a:ext cx="3406775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42315" marR="1104900" algn="ctr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Security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Group</a:t>
            </a:r>
            <a:r>
              <a:rPr sz="18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1  Inbound</a:t>
            </a:r>
            <a:endParaRPr sz="1800">
              <a:latin typeface="Calibri"/>
              <a:cs typeface="Calibri"/>
            </a:endParaRPr>
          </a:p>
          <a:p>
            <a:pPr marR="361315" algn="ctr">
              <a:lnSpc>
                <a:spcPct val="100000"/>
              </a:lnSpc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Filter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IP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/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Port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with</a:t>
            </a:r>
            <a:r>
              <a:rPr sz="180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Rules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746496" y="4811170"/>
            <a:ext cx="6524625" cy="343535"/>
          </a:xfrm>
          <a:custGeom>
            <a:avLst/>
            <a:gdLst/>
            <a:ahLst/>
            <a:cxnLst/>
            <a:rect l="l" t="t" r="r" b="b"/>
            <a:pathLst>
              <a:path w="6524625" h="343535">
                <a:moveTo>
                  <a:pt x="6352451" y="0"/>
                </a:moveTo>
                <a:lnTo>
                  <a:pt x="6352451" y="85885"/>
                </a:lnTo>
                <a:lnTo>
                  <a:pt x="0" y="85885"/>
                </a:lnTo>
                <a:lnTo>
                  <a:pt x="0" y="257646"/>
                </a:lnTo>
                <a:lnTo>
                  <a:pt x="6352451" y="257646"/>
                </a:lnTo>
                <a:lnTo>
                  <a:pt x="6352451" y="343523"/>
                </a:lnTo>
                <a:lnTo>
                  <a:pt x="6524210" y="171762"/>
                </a:lnTo>
                <a:lnTo>
                  <a:pt x="6352451" y="0"/>
                </a:lnTo>
                <a:close/>
              </a:path>
            </a:pathLst>
          </a:custGeom>
          <a:solidFill>
            <a:srgbClr val="70AD4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746496" y="4811170"/>
            <a:ext cx="6524625" cy="343535"/>
          </a:xfrm>
          <a:custGeom>
            <a:avLst/>
            <a:gdLst/>
            <a:ahLst/>
            <a:cxnLst/>
            <a:rect l="l" t="t" r="r" b="b"/>
            <a:pathLst>
              <a:path w="6524625" h="343535">
                <a:moveTo>
                  <a:pt x="0" y="85884"/>
                </a:moveTo>
                <a:lnTo>
                  <a:pt x="6352450" y="85884"/>
                </a:lnTo>
                <a:lnTo>
                  <a:pt x="6352450" y="0"/>
                </a:lnTo>
                <a:lnTo>
                  <a:pt x="6524210" y="171762"/>
                </a:lnTo>
                <a:lnTo>
                  <a:pt x="6352450" y="343524"/>
                </a:lnTo>
                <a:lnTo>
                  <a:pt x="6352450" y="257646"/>
                </a:lnTo>
                <a:lnTo>
                  <a:pt x="0" y="257646"/>
                </a:lnTo>
                <a:lnTo>
                  <a:pt x="0" y="85884"/>
                </a:lnTo>
                <a:close/>
              </a:path>
            </a:pathLst>
          </a:custGeom>
          <a:ln w="12700">
            <a:solidFill>
              <a:srgbClr val="507E3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7287126" y="4818379"/>
            <a:ext cx="8191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Any</a:t>
            </a:r>
            <a:r>
              <a:rPr sz="1800" spc="-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Port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2501869" y="4311889"/>
            <a:ext cx="3790315" cy="1263650"/>
          </a:xfrm>
          <a:custGeom>
            <a:avLst/>
            <a:gdLst/>
            <a:ahLst/>
            <a:cxnLst/>
            <a:rect l="l" t="t" r="r" b="b"/>
            <a:pathLst>
              <a:path w="3790315" h="1263650">
                <a:moveTo>
                  <a:pt x="0" y="0"/>
                </a:moveTo>
                <a:lnTo>
                  <a:pt x="3790123" y="0"/>
                </a:lnTo>
                <a:lnTo>
                  <a:pt x="3790123" y="1263600"/>
                </a:lnTo>
                <a:lnTo>
                  <a:pt x="0" y="1263600"/>
                </a:lnTo>
                <a:lnTo>
                  <a:pt x="0" y="0"/>
                </a:lnTo>
                <a:close/>
              </a:path>
            </a:pathLst>
          </a:custGeom>
          <a:solidFill>
            <a:srgbClr val="F69802">
              <a:alpha val="7607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501869" y="4311889"/>
            <a:ext cx="3790315" cy="1263650"/>
          </a:xfrm>
          <a:custGeom>
            <a:avLst/>
            <a:gdLst/>
            <a:ahLst/>
            <a:cxnLst/>
            <a:rect l="l" t="t" r="r" b="b"/>
            <a:pathLst>
              <a:path w="3790315" h="1263650">
                <a:moveTo>
                  <a:pt x="0" y="0"/>
                </a:moveTo>
                <a:lnTo>
                  <a:pt x="3790123" y="0"/>
                </a:lnTo>
                <a:lnTo>
                  <a:pt x="3790123" y="1263600"/>
                </a:lnTo>
                <a:lnTo>
                  <a:pt x="0" y="12636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B56E0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2879282" y="4504435"/>
            <a:ext cx="3406775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42315" marR="1104900" algn="ctr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Security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Group</a:t>
            </a:r>
            <a:r>
              <a:rPr sz="18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1 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Outbound</a:t>
            </a:r>
            <a:endParaRPr sz="1800">
              <a:latin typeface="Calibri"/>
              <a:cs typeface="Calibri"/>
            </a:endParaRPr>
          </a:p>
          <a:p>
            <a:pPr marR="361315" algn="ctr">
              <a:lnSpc>
                <a:spcPct val="100000"/>
              </a:lnSpc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Filter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IP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/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Port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with</a:t>
            </a:r>
            <a:r>
              <a:rPr sz="180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Rules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241892" y="6471592"/>
            <a:ext cx="1276985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8270707" y="1895430"/>
            <a:ext cx="3520440" cy="616585"/>
          </a:xfrm>
          <a:prstGeom prst="rect">
            <a:avLst/>
          </a:prstGeom>
          <a:solidFill>
            <a:srgbClr val="A5A5A5"/>
          </a:solidFill>
          <a:ln w="12700">
            <a:solidFill>
              <a:srgbClr val="787878"/>
            </a:solidFill>
          </a:ln>
        </p:spPr>
        <p:txBody>
          <a:bodyPr vert="horz" wrap="square" lIns="0" tIns="18415" rIns="0" bIns="0" rtlCol="0">
            <a:spAutoFit/>
          </a:bodyPr>
          <a:lstStyle/>
          <a:p>
            <a:pPr marL="821690" marR="288925" indent="-525780">
              <a:lnSpc>
                <a:spcPct val="100000"/>
              </a:lnSpc>
              <a:spcBef>
                <a:spcPts val="145"/>
              </a:spcBef>
            </a:pPr>
            <a:r>
              <a:rPr sz="1800" spc="-35" dirty="0">
                <a:solidFill>
                  <a:srgbClr val="FFFFFF"/>
                </a:solidFill>
                <a:latin typeface="Calibri"/>
                <a:cs typeface="Calibri"/>
              </a:rPr>
              <a:t>Your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Computer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-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IP XX.XX.XX.XX  (authorised port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22)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8270707" y="2616949"/>
            <a:ext cx="3520440" cy="652145"/>
          </a:xfrm>
          <a:prstGeom prst="rect">
            <a:avLst/>
          </a:prstGeom>
          <a:solidFill>
            <a:srgbClr val="A5A5A5"/>
          </a:solidFill>
          <a:ln w="12700">
            <a:solidFill>
              <a:srgbClr val="787878"/>
            </a:solidFill>
          </a:ln>
        </p:spPr>
        <p:txBody>
          <a:bodyPr vert="horz" wrap="square" lIns="0" tIns="37465" rIns="0" bIns="0" rtlCol="0">
            <a:spAutoFit/>
          </a:bodyPr>
          <a:lstStyle/>
          <a:p>
            <a:pPr marL="636270" marR="629285" indent="372745">
              <a:lnSpc>
                <a:spcPct val="100000"/>
              </a:lnSpc>
              <a:spcBef>
                <a:spcPts val="295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Other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computer 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(not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authorised port</a:t>
            </a:r>
            <a:r>
              <a:rPr sz="18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22)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8324541" y="4541818"/>
            <a:ext cx="1863725" cy="745490"/>
          </a:xfrm>
          <a:prstGeom prst="rect">
            <a:avLst/>
          </a:prstGeom>
          <a:solidFill>
            <a:srgbClr val="A5A5A5"/>
          </a:solidFill>
          <a:ln w="12700">
            <a:solidFill>
              <a:srgbClr val="787878"/>
            </a:solidFill>
          </a:ln>
        </p:spPr>
        <p:txBody>
          <a:bodyPr vert="horz" wrap="square" lIns="0" tIns="8191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45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WWW</a:t>
            </a:r>
            <a:endParaRPr sz="18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Any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IP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–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Any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Port</a:t>
            </a:r>
            <a:endParaRPr sz="18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25103606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41892" y="6471592"/>
            <a:ext cx="1276985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374395"/>
            <a:ext cx="9111615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105" dirty="0"/>
              <a:t>CloudFront </a:t>
            </a:r>
            <a:r>
              <a:rPr spc="-25" dirty="0"/>
              <a:t>Signed </a:t>
            </a:r>
            <a:r>
              <a:rPr spc="-95" dirty="0"/>
              <a:t>URL </a:t>
            </a:r>
            <a:r>
              <a:rPr spc="-5" dirty="0"/>
              <a:t>/ </a:t>
            </a:r>
            <a:r>
              <a:rPr spc="-25" dirty="0"/>
              <a:t>Signed</a:t>
            </a:r>
            <a:r>
              <a:rPr spc="204" dirty="0"/>
              <a:t> </a:t>
            </a:r>
            <a:r>
              <a:rPr spc="-110" dirty="0"/>
              <a:t>Cookies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16939" y="1358900"/>
            <a:ext cx="10337800" cy="4364355"/>
          </a:xfrm>
          <a:prstGeom prst="rect">
            <a:avLst/>
          </a:prstGeom>
        </p:spPr>
        <p:txBody>
          <a:bodyPr vert="horz" wrap="square" lIns="0" tIns="130175" rIns="0" bIns="0" rtlCol="0">
            <a:spAutoFit/>
          </a:bodyPr>
          <a:lstStyle/>
          <a:p>
            <a:pPr marL="241300" marR="106045" indent="-228600">
              <a:lnSpc>
                <a:spcPct val="70000"/>
              </a:lnSpc>
              <a:spcBef>
                <a:spcPts val="1025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25" dirty="0">
                <a:solidFill>
                  <a:srgbClr val="444949"/>
                </a:solidFill>
                <a:latin typeface="Gill Sans MT"/>
                <a:cs typeface="Gill Sans MT"/>
              </a:rPr>
              <a:t>Say </a:t>
            </a:r>
            <a:r>
              <a:rPr sz="2600" spc="-55" dirty="0">
                <a:solidFill>
                  <a:srgbClr val="444949"/>
                </a:solidFill>
                <a:latin typeface="Gill Sans MT"/>
                <a:cs typeface="Gill Sans MT"/>
              </a:rPr>
              <a:t>you </a:t>
            </a:r>
            <a:r>
              <a:rPr sz="2600" spc="-25" dirty="0">
                <a:solidFill>
                  <a:srgbClr val="444949"/>
                </a:solidFill>
                <a:latin typeface="Gill Sans MT"/>
                <a:cs typeface="Gill Sans MT"/>
              </a:rPr>
              <a:t>wanted </a:t>
            </a:r>
            <a:r>
              <a:rPr sz="2600" spc="-60" dirty="0">
                <a:solidFill>
                  <a:srgbClr val="444949"/>
                </a:solidFill>
                <a:latin typeface="Gill Sans MT"/>
                <a:cs typeface="Gill Sans MT"/>
              </a:rPr>
              <a:t>to distribute </a:t>
            </a:r>
            <a:r>
              <a:rPr sz="2600" spc="-20" dirty="0">
                <a:solidFill>
                  <a:srgbClr val="444949"/>
                </a:solidFill>
                <a:latin typeface="Gill Sans MT"/>
                <a:cs typeface="Gill Sans MT"/>
              </a:rPr>
              <a:t>paid </a:t>
            </a:r>
            <a:r>
              <a:rPr sz="2600" spc="-50" dirty="0">
                <a:solidFill>
                  <a:srgbClr val="444949"/>
                </a:solidFill>
                <a:latin typeface="Gill Sans MT"/>
                <a:cs typeface="Gill Sans MT"/>
              </a:rPr>
              <a:t>shared </a:t>
            </a:r>
            <a:r>
              <a:rPr sz="2600" spc="-45" dirty="0">
                <a:solidFill>
                  <a:srgbClr val="444949"/>
                </a:solidFill>
                <a:latin typeface="Gill Sans MT"/>
                <a:cs typeface="Gill Sans MT"/>
              </a:rPr>
              <a:t>content </a:t>
            </a:r>
            <a:r>
              <a:rPr sz="2600" spc="-60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2600" spc="-40" dirty="0">
                <a:solidFill>
                  <a:srgbClr val="444949"/>
                </a:solidFill>
                <a:latin typeface="Gill Sans MT"/>
                <a:cs typeface="Gill Sans MT"/>
              </a:rPr>
              <a:t>premium </a:t>
            </a:r>
            <a:r>
              <a:rPr sz="2600" spc="-55" dirty="0">
                <a:solidFill>
                  <a:srgbClr val="444949"/>
                </a:solidFill>
                <a:latin typeface="Gill Sans MT"/>
                <a:cs typeface="Gill Sans MT"/>
              </a:rPr>
              <a:t>users </a:t>
            </a:r>
            <a:r>
              <a:rPr sz="2600" spc="-80" dirty="0">
                <a:solidFill>
                  <a:srgbClr val="444949"/>
                </a:solidFill>
                <a:latin typeface="Gill Sans MT"/>
                <a:cs typeface="Gill Sans MT"/>
              </a:rPr>
              <a:t>over </a:t>
            </a:r>
            <a:r>
              <a:rPr sz="2600" spc="-40" dirty="0">
                <a:solidFill>
                  <a:srgbClr val="444949"/>
                </a:solidFill>
                <a:latin typeface="Gill Sans MT"/>
                <a:cs typeface="Gill Sans MT"/>
              </a:rPr>
              <a:t>the  </a:t>
            </a:r>
            <a:r>
              <a:rPr sz="2600" spc="-65" dirty="0">
                <a:solidFill>
                  <a:srgbClr val="444949"/>
                </a:solidFill>
                <a:latin typeface="Gill Sans MT"/>
                <a:cs typeface="Gill Sans MT"/>
              </a:rPr>
              <a:t>world, </a:t>
            </a:r>
            <a:r>
              <a:rPr sz="2600" spc="-40" dirty="0">
                <a:solidFill>
                  <a:srgbClr val="444949"/>
                </a:solidFill>
                <a:latin typeface="Gill Sans MT"/>
                <a:cs typeface="Gill Sans MT"/>
              </a:rPr>
              <a:t>the </a:t>
            </a:r>
            <a:r>
              <a:rPr sz="2600" spc="-45" dirty="0">
                <a:solidFill>
                  <a:srgbClr val="444949"/>
                </a:solidFill>
                <a:latin typeface="Gill Sans MT"/>
                <a:cs typeface="Gill Sans MT"/>
              </a:rPr>
              <a:t>content </a:t>
            </a:r>
            <a:r>
              <a:rPr sz="2600" spc="-65" dirty="0">
                <a:solidFill>
                  <a:srgbClr val="444949"/>
                </a:solidFill>
                <a:latin typeface="Gill Sans MT"/>
                <a:cs typeface="Gill Sans MT"/>
              </a:rPr>
              <a:t>lives </a:t>
            </a:r>
            <a:r>
              <a:rPr sz="2600" spc="-60" dirty="0">
                <a:solidFill>
                  <a:srgbClr val="444949"/>
                </a:solidFill>
                <a:latin typeface="Gill Sans MT"/>
                <a:cs typeface="Gill Sans MT"/>
              </a:rPr>
              <a:t>in</a:t>
            </a:r>
            <a:r>
              <a:rPr sz="2600" spc="3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spc="-30" dirty="0">
                <a:solidFill>
                  <a:srgbClr val="444949"/>
                </a:solidFill>
                <a:latin typeface="Gill Sans MT"/>
                <a:cs typeface="Gill Sans MT"/>
              </a:rPr>
              <a:t>S3.</a:t>
            </a:r>
            <a:endParaRPr sz="2600">
              <a:latin typeface="Gill Sans MT"/>
              <a:cs typeface="Gill Sans MT"/>
            </a:endParaRPr>
          </a:p>
          <a:p>
            <a:pPr marL="241300" marR="5080" indent="-228600">
              <a:lnSpc>
                <a:spcPct val="70000"/>
              </a:lnSpc>
              <a:spcBef>
                <a:spcPts val="1010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75" dirty="0">
                <a:solidFill>
                  <a:srgbClr val="444949"/>
                </a:solidFill>
                <a:latin typeface="Gill Sans MT"/>
                <a:cs typeface="Gill Sans MT"/>
              </a:rPr>
              <a:t>If </a:t>
            </a:r>
            <a:r>
              <a:rPr sz="2600" spc="10" dirty="0">
                <a:solidFill>
                  <a:srgbClr val="444949"/>
                </a:solidFill>
                <a:latin typeface="Gill Sans MT"/>
                <a:cs typeface="Gill Sans MT"/>
              </a:rPr>
              <a:t>S3 </a:t>
            </a:r>
            <a:r>
              <a:rPr sz="2600" spc="-30" dirty="0">
                <a:solidFill>
                  <a:srgbClr val="444949"/>
                </a:solidFill>
                <a:latin typeface="Gill Sans MT"/>
                <a:cs typeface="Gill Sans MT"/>
              </a:rPr>
              <a:t>can </a:t>
            </a:r>
            <a:r>
              <a:rPr sz="2600" spc="-55" dirty="0">
                <a:solidFill>
                  <a:srgbClr val="444949"/>
                </a:solidFill>
                <a:latin typeface="Gill Sans MT"/>
                <a:cs typeface="Gill Sans MT"/>
              </a:rPr>
              <a:t>only </a:t>
            </a:r>
            <a:r>
              <a:rPr sz="2600" spc="5" dirty="0">
                <a:solidFill>
                  <a:srgbClr val="444949"/>
                </a:solidFill>
                <a:latin typeface="Gill Sans MT"/>
                <a:cs typeface="Gill Sans MT"/>
              </a:rPr>
              <a:t>be </a:t>
            </a:r>
            <a:r>
              <a:rPr sz="2600" spc="-35" dirty="0">
                <a:solidFill>
                  <a:srgbClr val="444949"/>
                </a:solidFill>
                <a:latin typeface="Gill Sans MT"/>
                <a:cs typeface="Gill Sans MT"/>
              </a:rPr>
              <a:t>accessed </a:t>
            </a:r>
            <a:r>
              <a:rPr sz="2600" spc="-55" dirty="0">
                <a:solidFill>
                  <a:srgbClr val="444949"/>
                </a:solidFill>
                <a:latin typeface="Gill Sans MT"/>
                <a:cs typeface="Gill Sans MT"/>
              </a:rPr>
              <a:t>through </a:t>
            </a:r>
            <a:r>
              <a:rPr sz="2600" spc="-70" dirty="0">
                <a:solidFill>
                  <a:srgbClr val="444949"/>
                </a:solidFill>
                <a:latin typeface="Gill Sans MT"/>
                <a:cs typeface="Gill Sans MT"/>
              </a:rPr>
              <a:t>CloudFront, </a:t>
            </a:r>
            <a:r>
              <a:rPr sz="2600" spc="-40" dirty="0">
                <a:solidFill>
                  <a:srgbClr val="444949"/>
                </a:solidFill>
                <a:latin typeface="Gill Sans MT"/>
                <a:cs typeface="Gill Sans MT"/>
              </a:rPr>
              <a:t>we </a:t>
            </a:r>
            <a:r>
              <a:rPr sz="2600" spc="-35" dirty="0">
                <a:solidFill>
                  <a:srgbClr val="444949"/>
                </a:solidFill>
                <a:latin typeface="Gill Sans MT"/>
                <a:cs typeface="Gill Sans MT"/>
              </a:rPr>
              <a:t>cannot </a:t>
            </a:r>
            <a:r>
              <a:rPr sz="2600" spc="-30" dirty="0">
                <a:solidFill>
                  <a:srgbClr val="444949"/>
                </a:solidFill>
                <a:latin typeface="Gill Sans MT"/>
                <a:cs typeface="Gill Sans MT"/>
              </a:rPr>
              <a:t>used </a:t>
            </a:r>
            <a:r>
              <a:rPr sz="2600" spc="-40" dirty="0">
                <a:solidFill>
                  <a:srgbClr val="444949"/>
                </a:solidFill>
                <a:latin typeface="Gill Sans MT"/>
                <a:cs typeface="Gill Sans MT"/>
              </a:rPr>
              <a:t>self-signed </a:t>
            </a:r>
            <a:r>
              <a:rPr sz="2600" spc="10" dirty="0">
                <a:solidFill>
                  <a:srgbClr val="444949"/>
                </a:solidFill>
                <a:latin typeface="Gill Sans MT"/>
                <a:cs typeface="Gill Sans MT"/>
              </a:rPr>
              <a:t>S3  </a:t>
            </a:r>
            <a:r>
              <a:rPr sz="2600" spc="-75" dirty="0">
                <a:solidFill>
                  <a:srgbClr val="444949"/>
                </a:solidFill>
                <a:latin typeface="Gill Sans MT"/>
                <a:cs typeface="Gill Sans MT"/>
              </a:rPr>
              <a:t>URLs.</a:t>
            </a:r>
            <a:endParaRPr sz="2600">
              <a:latin typeface="Gill Sans MT"/>
              <a:cs typeface="Gill Sans MT"/>
            </a:endParaRPr>
          </a:p>
          <a:p>
            <a:pPr marL="241300" indent="-228600">
              <a:lnSpc>
                <a:spcPts val="2970"/>
              </a:lnSpc>
              <a:spcBef>
                <a:spcPts val="70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114" dirty="0">
                <a:solidFill>
                  <a:srgbClr val="444949"/>
                </a:solidFill>
                <a:latin typeface="Gill Sans MT"/>
                <a:cs typeface="Gill Sans MT"/>
              </a:rPr>
              <a:t>We </a:t>
            </a:r>
            <a:r>
              <a:rPr sz="2600" spc="-30" dirty="0">
                <a:solidFill>
                  <a:srgbClr val="444949"/>
                </a:solidFill>
                <a:latin typeface="Gill Sans MT"/>
                <a:cs typeface="Gill Sans MT"/>
              </a:rPr>
              <a:t>can </a:t>
            </a:r>
            <a:r>
              <a:rPr sz="2600" spc="-40" dirty="0">
                <a:solidFill>
                  <a:srgbClr val="444949"/>
                </a:solidFill>
                <a:latin typeface="Gill Sans MT"/>
                <a:cs typeface="Gill Sans MT"/>
              </a:rPr>
              <a:t>use </a:t>
            </a:r>
            <a:r>
              <a:rPr sz="2600" spc="-65" dirty="0">
                <a:solidFill>
                  <a:srgbClr val="444949"/>
                </a:solidFill>
                <a:latin typeface="Gill Sans MT"/>
                <a:cs typeface="Gill Sans MT"/>
              </a:rPr>
              <a:t>CloudFront </a:t>
            </a:r>
            <a:r>
              <a:rPr sz="2600" spc="-15" dirty="0">
                <a:solidFill>
                  <a:srgbClr val="444949"/>
                </a:solidFill>
                <a:latin typeface="Gill Sans MT"/>
                <a:cs typeface="Gill Sans MT"/>
              </a:rPr>
              <a:t>Signed </a:t>
            </a:r>
            <a:r>
              <a:rPr sz="2600" spc="-75" dirty="0">
                <a:solidFill>
                  <a:srgbClr val="444949"/>
                </a:solidFill>
                <a:latin typeface="Gill Sans MT"/>
                <a:cs typeface="Gill Sans MT"/>
              </a:rPr>
              <a:t>URL. </a:t>
            </a:r>
            <a:r>
              <a:rPr sz="2600" spc="-114" dirty="0">
                <a:solidFill>
                  <a:srgbClr val="444949"/>
                </a:solidFill>
                <a:latin typeface="Gill Sans MT"/>
                <a:cs typeface="Gill Sans MT"/>
              </a:rPr>
              <a:t>We </a:t>
            </a:r>
            <a:r>
              <a:rPr sz="2600" spc="-40" dirty="0">
                <a:solidFill>
                  <a:srgbClr val="444949"/>
                </a:solidFill>
                <a:latin typeface="Gill Sans MT"/>
                <a:cs typeface="Gill Sans MT"/>
              </a:rPr>
              <a:t>attach </a:t>
            </a:r>
            <a:r>
              <a:rPr sz="2600" spc="-5" dirty="0">
                <a:solidFill>
                  <a:srgbClr val="444949"/>
                </a:solidFill>
                <a:latin typeface="Gill Sans MT"/>
                <a:cs typeface="Gill Sans MT"/>
              </a:rPr>
              <a:t>a </a:t>
            </a:r>
            <a:r>
              <a:rPr sz="2600" spc="-50" dirty="0">
                <a:solidFill>
                  <a:srgbClr val="444949"/>
                </a:solidFill>
                <a:latin typeface="Gill Sans MT"/>
                <a:cs typeface="Gill Sans MT"/>
              </a:rPr>
              <a:t>policy</a:t>
            </a:r>
            <a:r>
              <a:rPr sz="2600" spc="11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spc="-70" dirty="0">
                <a:solidFill>
                  <a:srgbClr val="444949"/>
                </a:solidFill>
                <a:latin typeface="Gill Sans MT"/>
                <a:cs typeface="Gill Sans MT"/>
              </a:rPr>
              <a:t>with:</a:t>
            </a:r>
            <a:endParaRPr sz="2600">
              <a:latin typeface="Gill Sans MT"/>
              <a:cs typeface="Gill Sans MT"/>
            </a:endParaRPr>
          </a:p>
          <a:p>
            <a:pPr marL="698500" lvl="1" indent="-228600">
              <a:lnSpc>
                <a:spcPts val="2350"/>
              </a:lnSpc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200" spc="-45" dirty="0">
                <a:solidFill>
                  <a:srgbClr val="444949"/>
                </a:solidFill>
                <a:latin typeface="Gill Sans MT"/>
                <a:cs typeface="Gill Sans MT"/>
              </a:rPr>
              <a:t>Includes URL</a:t>
            </a:r>
            <a:r>
              <a:rPr sz="2200" spc="3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200" spc="-40" dirty="0">
                <a:solidFill>
                  <a:srgbClr val="444949"/>
                </a:solidFill>
                <a:latin typeface="Gill Sans MT"/>
                <a:cs typeface="Gill Sans MT"/>
              </a:rPr>
              <a:t>expiration</a:t>
            </a:r>
            <a:endParaRPr sz="2200">
              <a:latin typeface="Gill Sans MT"/>
              <a:cs typeface="Gill Sans MT"/>
            </a:endParaRPr>
          </a:p>
          <a:p>
            <a:pPr marL="698500" lvl="1" indent="-228600">
              <a:lnSpc>
                <a:spcPts val="2350"/>
              </a:lnSpc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200" spc="-45" dirty="0">
                <a:solidFill>
                  <a:srgbClr val="444949"/>
                </a:solidFill>
                <a:latin typeface="Gill Sans MT"/>
                <a:cs typeface="Gill Sans MT"/>
              </a:rPr>
              <a:t>Includes IP </a:t>
            </a:r>
            <a:r>
              <a:rPr sz="2200" spc="-35" dirty="0">
                <a:solidFill>
                  <a:srgbClr val="444949"/>
                </a:solidFill>
                <a:latin typeface="Gill Sans MT"/>
                <a:cs typeface="Gill Sans MT"/>
              </a:rPr>
              <a:t>ranges </a:t>
            </a:r>
            <a:r>
              <a:rPr sz="2200" spc="-45" dirty="0">
                <a:solidFill>
                  <a:srgbClr val="444949"/>
                </a:solidFill>
                <a:latin typeface="Gill Sans MT"/>
                <a:cs typeface="Gill Sans MT"/>
              </a:rPr>
              <a:t>to access </a:t>
            </a:r>
            <a:r>
              <a:rPr sz="2200" spc="-35" dirty="0">
                <a:solidFill>
                  <a:srgbClr val="444949"/>
                </a:solidFill>
                <a:latin typeface="Gill Sans MT"/>
                <a:cs typeface="Gill Sans MT"/>
              </a:rPr>
              <a:t>the </a:t>
            </a:r>
            <a:r>
              <a:rPr sz="2200" spc="-20" dirty="0">
                <a:solidFill>
                  <a:srgbClr val="444949"/>
                </a:solidFill>
                <a:latin typeface="Gill Sans MT"/>
                <a:cs typeface="Gill Sans MT"/>
              </a:rPr>
              <a:t>data</a:t>
            </a:r>
            <a:r>
              <a:rPr sz="2200" spc="19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200" spc="-50" dirty="0">
                <a:solidFill>
                  <a:srgbClr val="444949"/>
                </a:solidFill>
                <a:latin typeface="Gill Sans MT"/>
                <a:cs typeface="Gill Sans MT"/>
              </a:rPr>
              <a:t>from</a:t>
            </a:r>
            <a:endParaRPr sz="2200">
              <a:latin typeface="Gill Sans MT"/>
              <a:cs typeface="Gill Sans MT"/>
            </a:endParaRPr>
          </a:p>
          <a:p>
            <a:pPr marL="698500" lvl="1" indent="-228600">
              <a:lnSpc>
                <a:spcPts val="2495"/>
              </a:lnSpc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200" spc="-75" dirty="0">
                <a:solidFill>
                  <a:srgbClr val="444949"/>
                </a:solidFill>
                <a:latin typeface="Gill Sans MT"/>
                <a:cs typeface="Gill Sans MT"/>
              </a:rPr>
              <a:t>Trusted </a:t>
            </a:r>
            <a:r>
              <a:rPr sz="2200" spc="-45" dirty="0">
                <a:solidFill>
                  <a:srgbClr val="444949"/>
                </a:solidFill>
                <a:latin typeface="Gill Sans MT"/>
                <a:cs typeface="Gill Sans MT"/>
              </a:rPr>
              <a:t>signers </a:t>
            </a:r>
            <a:r>
              <a:rPr sz="2200" spc="-30" dirty="0">
                <a:solidFill>
                  <a:srgbClr val="444949"/>
                </a:solidFill>
                <a:latin typeface="Gill Sans MT"/>
                <a:cs typeface="Gill Sans MT"/>
              </a:rPr>
              <a:t>(which </a:t>
            </a:r>
            <a:r>
              <a:rPr sz="2200" spc="-40" dirty="0">
                <a:solidFill>
                  <a:srgbClr val="444949"/>
                </a:solidFill>
                <a:latin typeface="Gill Sans MT"/>
                <a:cs typeface="Gill Sans MT"/>
              </a:rPr>
              <a:t>AWS </a:t>
            </a:r>
            <a:r>
              <a:rPr sz="2200" spc="-45" dirty="0">
                <a:solidFill>
                  <a:srgbClr val="444949"/>
                </a:solidFill>
                <a:latin typeface="Gill Sans MT"/>
                <a:cs typeface="Gill Sans MT"/>
              </a:rPr>
              <a:t>accounts </a:t>
            </a:r>
            <a:r>
              <a:rPr sz="2200" spc="-25" dirty="0">
                <a:solidFill>
                  <a:srgbClr val="444949"/>
                </a:solidFill>
                <a:latin typeface="Gill Sans MT"/>
                <a:cs typeface="Gill Sans MT"/>
              </a:rPr>
              <a:t>can </a:t>
            </a:r>
            <a:r>
              <a:rPr sz="2200" spc="-45" dirty="0">
                <a:solidFill>
                  <a:srgbClr val="444949"/>
                </a:solidFill>
                <a:latin typeface="Gill Sans MT"/>
                <a:cs typeface="Gill Sans MT"/>
              </a:rPr>
              <a:t>create </a:t>
            </a:r>
            <a:r>
              <a:rPr sz="2200" spc="-30" dirty="0">
                <a:solidFill>
                  <a:srgbClr val="444949"/>
                </a:solidFill>
                <a:latin typeface="Gill Sans MT"/>
                <a:cs typeface="Gill Sans MT"/>
              </a:rPr>
              <a:t>signed</a:t>
            </a:r>
            <a:r>
              <a:rPr sz="2200" spc="114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200" spc="-40" dirty="0">
                <a:solidFill>
                  <a:srgbClr val="444949"/>
                </a:solidFill>
                <a:latin typeface="Gill Sans MT"/>
                <a:cs typeface="Gill Sans MT"/>
              </a:rPr>
              <a:t>URLs)</a:t>
            </a:r>
            <a:endParaRPr sz="2200">
              <a:latin typeface="Gill Sans MT"/>
              <a:cs typeface="Gill Sans MT"/>
            </a:endParaRPr>
          </a:p>
          <a:p>
            <a:pPr marL="241300" marR="23495" indent="-228600">
              <a:lnSpc>
                <a:spcPct val="70000"/>
              </a:lnSpc>
              <a:spcBef>
                <a:spcPts val="995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65" dirty="0">
                <a:solidFill>
                  <a:srgbClr val="444949"/>
                </a:solidFill>
                <a:latin typeface="Gill Sans MT"/>
                <a:cs typeface="Gill Sans MT"/>
              </a:rPr>
              <a:t>CloudFront </a:t>
            </a:r>
            <a:r>
              <a:rPr sz="2600" spc="-35" dirty="0">
                <a:solidFill>
                  <a:srgbClr val="444949"/>
                </a:solidFill>
                <a:latin typeface="Gill Sans MT"/>
                <a:cs typeface="Gill Sans MT"/>
              </a:rPr>
              <a:t>signed </a:t>
            </a:r>
            <a:r>
              <a:rPr sz="2600" spc="-60" dirty="0">
                <a:solidFill>
                  <a:srgbClr val="444949"/>
                </a:solidFill>
                <a:latin typeface="Gill Sans MT"/>
                <a:cs typeface="Gill Sans MT"/>
              </a:rPr>
              <a:t>URL </a:t>
            </a:r>
            <a:r>
              <a:rPr sz="2600" spc="-30" dirty="0">
                <a:solidFill>
                  <a:srgbClr val="444949"/>
                </a:solidFill>
                <a:latin typeface="Gill Sans MT"/>
                <a:cs typeface="Gill Sans MT"/>
              </a:rPr>
              <a:t>can </a:t>
            </a:r>
            <a:r>
              <a:rPr sz="2600" spc="-60" dirty="0">
                <a:solidFill>
                  <a:srgbClr val="444949"/>
                </a:solidFill>
                <a:latin typeface="Gill Sans MT"/>
                <a:cs typeface="Gill Sans MT"/>
              </a:rPr>
              <a:t>only </a:t>
            </a:r>
            <a:r>
              <a:rPr sz="2600" spc="5" dirty="0">
                <a:solidFill>
                  <a:srgbClr val="444949"/>
                </a:solidFill>
                <a:latin typeface="Gill Sans MT"/>
                <a:cs typeface="Gill Sans MT"/>
              </a:rPr>
              <a:t>be </a:t>
            </a:r>
            <a:r>
              <a:rPr sz="2600" spc="-45" dirty="0">
                <a:solidFill>
                  <a:srgbClr val="444949"/>
                </a:solidFill>
                <a:latin typeface="Gill Sans MT"/>
                <a:cs typeface="Gill Sans MT"/>
              </a:rPr>
              <a:t>created using </a:t>
            </a:r>
            <a:r>
              <a:rPr sz="2600" spc="-40" dirty="0">
                <a:solidFill>
                  <a:srgbClr val="444949"/>
                </a:solidFill>
                <a:latin typeface="Gill Sans MT"/>
                <a:cs typeface="Gill Sans MT"/>
              </a:rPr>
              <a:t>the </a:t>
            </a:r>
            <a:r>
              <a:rPr sz="2600" spc="-50" dirty="0">
                <a:solidFill>
                  <a:srgbClr val="444949"/>
                </a:solidFill>
                <a:latin typeface="Gill Sans MT"/>
                <a:cs typeface="Gill Sans MT"/>
              </a:rPr>
              <a:t>AWS </a:t>
            </a:r>
            <a:r>
              <a:rPr sz="2600" spc="-114" dirty="0">
                <a:solidFill>
                  <a:srgbClr val="444949"/>
                </a:solidFill>
                <a:latin typeface="Gill Sans MT"/>
                <a:cs typeface="Gill Sans MT"/>
              </a:rPr>
              <a:t>SDK, </a:t>
            </a:r>
            <a:r>
              <a:rPr sz="2600" spc="-55" dirty="0">
                <a:solidFill>
                  <a:srgbClr val="444949"/>
                </a:solidFill>
                <a:latin typeface="Gill Sans MT"/>
                <a:cs typeface="Gill Sans MT"/>
              </a:rPr>
              <a:t>so you </a:t>
            </a:r>
            <a:r>
              <a:rPr sz="2600" spc="-45" dirty="0">
                <a:solidFill>
                  <a:srgbClr val="444949"/>
                </a:solidFill>
                <a:latin typeface="Gill Sans MT"/>
                <a:cs typeface="Gill Sans MT"/>
              </a:rPr>
              <a:t>have  </a:t>
            </a:r>
            <a:r>
              <a:rPr sz="2600" spc="-55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2600" spc="-25" dirty="0">
                <a:solidFill>
                  <a:srgbClr val="444949"/>
                </a:solidFill>
                <a:latin typeface="Gill Sans MT"/>
                <a:cs typeface="Gill Sans MT"/>
              </a:rPr>
              <a:t>code </a:t>
            </a:r>
            <a:r>
              <a:rPr sz="2600" spc="-15" dirty="0">
                <a:solidFill>
                  <a:srgbClr val="444949"/>
                </a:solidFill>
                <a:latin typeface="Gill Sans MT"/>
                <a:cs typeface="Gill Sans MT"/>
              </a:rPr>
              <a:t>an </a:t>
            </a:r>
            <a:r>
              <a:rPr sz="2600" spc="-40" dirty="0">
                <a:solidFill>
                  <a:srgbClr val="444949"/>
                </a:solidFill>
                <a:latin typeface="Gill Sans MT"/>
                <a:cs typeface="Gill Sans MT"/>
              </a:rPr>
              <a:t>application </a:t>
            </a:r>
            <a:r>
              <a:rPr sz="2600" spc="-55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2600" spc="-60" dirty="0">
                <a:solidFill>
                  <a:srgbClr val="444949"/>
                </a:solidFill>
                <a:latin typeface="Gill Sans MT"/>
                <a:cs typeface="Gill Sans MT"/>
              </a:rPr>
              <a:t>verify </a:t>
            </a:r>
            <a:r>
              <a:rPr sz="2600" spc="-55" dirty="0">
                <a:solidFill>
                  <a:srgbClr val="444949"/>
                </a:solidFill>
                <a:latin typeface="Gill Sans MT"/>
                <a:cs typeface="Gill Sans MT"/>
              </a:rPr>
              <a:t>users </a:t>
            </a:r>
            <a:r>
              <a:rPr sz="2600" spc="-10" dirty="0">
                <a:solidFill>
                  <a:srgbClr val="444949"/>
                </a:solidFill>
                <a:latin typeface="Gill Sans MT"/>
                <a:cs typeface="Gill Sans MT"/>
              </a:rPr>
              <a:t>and </a:t>
            </a:r>
            <a:r>
              <a:rPr sz="2600" spc="-30" dirty="0">
                <a:solidFill>
                  <a:srgbClr val="444949"/>
                </a:solidFill>
                <a:latin typeface="Gill Sans MT"/>
                <a:cs typeface="Gill Sans MT"/>
              </a:rPr>
              <a:t>generate </a:t>
            </a:r>
            <a:r>
              <a:rPr sz="2600" spc="-40" dirty="0">
                <a:solidFill>
                  <a:srgbClr val="444949"/>
                </a:solidFill>
                <a:latin typeface="Gill Sans MT"/>
                <a:cs typeface="Gill Sans MT"/>
              </a:rPr>
              <a:t>these</a:t>
            </a:r>
            <a:r>
              <a:rPr sz="2600" spc="44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spc="-65" dirty="0">
                <a:solidFill>
                  <a:srgbClr val="444949"/>
                </a:solidFill>
                <a:latin typeface="Gill Sans MT"/>
                <a:cs typeface="Gill Sans MT"/>
              </a:rPr>
              <a:t>URLs</a:t>
            </a:r>
            <a:endParaRPr sz="2600">
              <a:latin typeface="Gill Sans MT"/>
              <a:cs typeface="Gill Sans MT"/>
            </a:endParaRPr>
          </a:p>
          <a:p>
            <a:pPr marL="241300" indent="-228600">
              <a:lnSpc>
                <a:spcPts val="2985"/>
              </a:lnSpc>
              <a:spcBef>
                <a:spcPts val="45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45" dirty="0">
                <a:solidFill>
                  <a:srgbClr val="444949"/>
                </a:solidFill>
                <a:latin typeface="Gill Sans MT"/>
                <a:cs typeface="Gill Sans MT"/>
              </a:rPr>
              <a:t>How </a:t>
            </a:r>
            <a:r>
              <a:rPr sz="2600" spc="-40" dirty="0">
                <a:solidFill>
                  <a:srgbClr val="444949"/>
                </a:solidFill>
                <a:latin typeface="Gill Sans MT"/>
                <a:cs typeface="Gill Sans MT"/>
              </a:rPr>
              <a:t>long </a:t>
            </a:r>
            <a:r>
              <a:rPr sz="2600" spc="-45" dirty="0">
                <a:solidFill>
                  <a:srgbClr val="444949"/>
                </a:solidFill>
                <a:latin typeface="Gill Sans MT"/>
                <a:cs typeface="Gill Sans MT"/>
              </a:rPr>
              <a:t>should </a:t>
            </a:r>
            <a:r>
              <a:rPr sz="2600" spc="-40" dirty="0">
                <a:solidFill>
                  <a:srgbClr val="444949"/>
                </a:solidFill>
                <a:latin typeface="Gill Sans MT"/>
                <a:cs typeface="Gill Sans MT"/>
              </a:rPr>
              <a:t>the </a:t>
            </a:r>
            <a:r>
              <a:rPr sz="2600" spc="-60" dirty="0">
                <a:solidFill>
                  <a:srgbClr val="444949"/>
                </a:solidFill>
                <a:latin typeface="Gill Sans MT"/>
                <a:cs typeface="Gill Sans MT"/>
              </a:rPr>
              <a:t>URL </a:t>
            </a:r>
            <a:r>
              <a:rPr sz="2600" spc="5" dirty="0">
                <a:solidFill>
                  <a:srgbClr val="444949"/>
                </a:solidFill>
                <a:latin typeface="Gill Sans MT"/>
                <a:cs typeface="Gill Sans MT"/>
              </a:rPr>
              <a:t>be </a:t>
            </a:r>
            <a:r>
              <a:rPr sz="2600" spc="-40" dirty="0">
                <a:solidFill>
                  <a:srgbClr val="444949"/>
                </a:solidFill>
                <a:latin typeface="Gill Sans MT"/>
                <a:cs typeface="Gill Sans MT"/>
              </a:rPr>
              <a:t>valid</a:t>
            </a:r>
            <a:r>
              <a:rPr sz="2600" spc="26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spc="-100" dirty="0">
                <a:solidFill>
                  <a:srgbClr val="444949"/>
                </a:solidFill>
                <a:latin typeface="Gill Sans MT"/>
                <a:cs typeface="Gill Sans MT"/>
              </a:rPr>
              <a:t>for?</a:t>
            </a:r>
            <a:endParaRPr sz="2600">
              <a:latin typeface="Gill Sans MT"/>
              <a:cs typeface="Gill Sans MT"/>
            </a:endParaRPr>
          </a:p>
          <a:p>
            <a:pPr marL="698500" lvl="1" indent="-228600">
              <a:lnSpc>
                <a:spcPts val="2360"/>
              </a:lnSpc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200" spc="-25" dirty="0">
                <a:solidFill>
                  <a:srgbClr val="444949"/>
                </a:solidFill>
                <a:latin typeface="Gill Sans MT"/>
                <a:cs typeface="Gill Sans MT"/>
              </a:rPr>
              <a:t>Shared </a:t>
            </a:r>
            <a:r>
              <a:rPr sz="2200" spc="-40" dirty="0">
                <a:solidFill>
                  <a:srgbClr val="444949"/>
                </a:solidFill>
                <a:latin typeface="Gill Sans MT"/>
                <a:cs typeface="Gill Sans MT"/>
              </a:rPr>
              <a:t>content </a:t>
            </a:r>
            <a:r>
              <a:rPr sz="2200" spc="-30" dirty="0">
                <a:solidFill>
                  <a:srgbClr val="444949"/>
                </a:solidFill>
                <a:latin typeface="Gill Sans MT"/>
                <a:cs typeface="Gill Sans MT"/>
              </a:rPr>
              <a:t>(movie, </a:t>
            </a:r>
            <a:r>
              <a:rPr sz="2200" spc="-50" dirty="0">
                <a:solidFill>
                  <a:srgbClr val="444949"/>
                </a:solidFill>
                <a:latin typeface="Gill Sans MT"/>
                <a:cs typeface="Gill Sans MT"/>
              </a:rPr>
              <a:t>music): </a:t>
            </a:r>
            <a:r>
              <a:rPr sz="2200" spc="-35" dirty="0">
                <a:solidFill>
                  <a:srgbClr val="444949"/>
                </a:solidFill>
                <a:latin typeface="Gill Sans MT"/>
                <a:cs typeface="Gill Sans MT"/>
              </a:rPr>
              <a:t>make </a:t>
            </a:r>
            <a:r>
              <a:rPr sz="2200" spc="-70" dirty="0">
                <a:solidFill>
                  <a:srgbClr val="444949"/>
                </a:solidFill>
                <a:latin typeface="Gill Sans MT"/>
                <a:cs typeface="Gill Sans MT"/>
              </a:rPr>
              <a:t>it </a:t>
            </a:r>
            <a:r>
              <a:rPr sz="2200" spc="-35" dirty="0">
                <a:solidFill>
                  <a:srgbClr val="444949"/>
                </a:solidFill>
                <a:latin typeface="Gill Sans MT"/>
                <a:cs typeface="Gill Sans MT"/>
              </a:rPr>
              <a:t>short </a:t>
            </a:r>
            <a:r>
              <a:rPr sz="2200" spc="10" dirty="0">
                <a:solidFill>
                  <a:srgbClr val="444949"/>
                </a:solidFill>
                <a:latin typeface="Gill Sans MT"/>
                <a:cs typeface="Gill Sans MT"/>
              </a:rPr>
              <a:t>(a </a:t>
            </a:r>
            <a:r>
              <a:rPr sz="2200" spc="-30" dirty="0">
                <a:solidFill>
                  <a:srgbClr val="444949"/>
                </a:solidFill>
                <a:latin typeface="Gill Sans MT"/>
                <a:cs typeface="Gill Sans MT"/>
              </a:rPr>
              <a:t>few</a:t>
            </a:r>
            <a:r>
              <a:rPr sz="2200" spc="-12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200" spc="-35" dirty="0">
                <a:solidFill>
                  <a:srgbClr val="444949"/>
                </a:solidFill>
                <a:latin typeface="Gill Sans MT"/>
                <a:cs typeface="Gill Sans MT"/>
              </a:rPr>
              <a:t>minutes)</a:t>
            </a:r>
            <a:endParaRPr sz="2200">
              <a:latin typeface="Gill Sans MT"/>
              <a:cs typeface="Gill Sans MT"/>
            </a:endParaRPr>
          </a:p>
          <a:p>
            <a:pPr marL="698500" lvl="1" indent="-228600">
              <a:lnSpc>
                <a:spcPts val="2495"/>
              </a:lnSpc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200" spc="-40" dirty="0">
                <a:solidFill>
                  <a:srgbClr val="444949"/>
                </a:solidFill>
                <a:latin typeface="Gill Sans MT"/>
                <a:cs typeface="Gill Sans MT"/>
              </a:rPr>
              <a:t>Private content </a:t>
            </a:r>
            <a:r>
              <a:rPr sz="2200" spc="-30" dirty="0">
                <a:solidFill>
                  <a:srgbClr val="444949"/>
                </a:solidFill>
                <a:latin typeface="Gill Sans MT"/>
                <a:cs typeface="Gill Sans MT"/>
              </a:rPr>
              <a:t>(private </a:t>
            </a:r>
            <a:r>
              <a:rPr sz="2200" spc="-45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2200" spc="-35" dirty="0">
                <a:solidFill>
                  <a:srgbClr val="444949"/>
                </a:solidFill>
                <a:latin typeface="Gill Sans MT"/>
                <a:cs typeface="Gill Sans MT"/>
              </a:rPr>
              <a:t>the </a:t>
            </a:r>
            <a:r>
              <a:rPr sz="2200" spc="-55" dirty="0">
                <a:solidFill>
                  <a:srgbClr val="444949"/>
                </a:solidFill>
                <a:latin typeface="Gill Sans MT"/>
                <a:cs typeface="Gill Sans MT"/>
              </a:rPr>
              <a:t>user): </a:t>
            </a:r>
            <a:r>
              <a:rPr sz="2200" spc="-50" dirty="0">
                <a:solidFill>
                  <a:srgbClr val="444949"/>
                </a:solidFill>
                <a:latin typeface="Gill Sans MT"/>
                <a:cs typeface="Gill Sans MT"/>
              </a:rPr>
              <a:t>you </a:t>
            </a:r>
            <a:r>
              <a:rPr sz="2200" spc="-25" dirty="0">
                <a:solidFill>
                  <a:srgbClr val="444949"/>
                </a:solidFill>
                <a:latin typeface="Gill Sans MT"/>
                <a:cs typeface="Gill Sans MT"/>
              </a:rPr>
              <a:t>can </a:t>
            </a:r>
            <a:r>
              <a:rPr sz="2200" spc="-35" dirty="0">
                <a:solidFill>
                  <a:srgbClr val="444949"/>
                </a:solidFill>
                <a:latin typeface="Gill Sans MT"/>
                <a:cs typeface="Gill Sans MT"/>
              </a:rPr>
              <a:t>make </a:t>
            </a:r>
            <a:r>
              <a:rPr sz="2200" spc="-70" dirty="0">
                <a:solidFill>
                  <a:srgbClr val="444949"/>
                </a:solidFill>
                <a:latin typeface="Gill Sans MT"/>
                <a:cs typeface="Gill Sans MT"/>
              </a:rPr>
              <a:t>it </a:t>
            </a:r>
            <a:r>
              <a:rPr sz="2200" spc="-55" dirty="0">
                <a:solidFill>
                  <a:srgbClr val="444949"/>
                </a:solidFill>
                <a:latin typeface="Gill Sans MT"/>
                <a:cs typeface="Gill Sans MT"/>
              </a:rPr>
              <a:t>last </a:t>
            </a:r>
            <a:r>
              <a:rPr sz="2200" spc="-75" dirty="0">
                <a:solidFill>
                  <a:srgbClr val="444949"/>
                </a:solidFill>
                <a:latin typeface="Gill Sans MT"/>
                <a:cs typeface="Gill Sans MT"/>
              </a:rPr>
              <a:t>for</a:t>
            </a:r>
            <a:r>
              <a:rPr sz="2200" spc="22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200" spc="-45" dirty="0">
                <a:solidFill>
                  <a:srgbClr val="444949"/>
                </a:solidFill>
                <a:latin typeface="Gill Sans MT"/>
                <a:cs typeface="Gill Sans MT"/>
              </a:rPr>
              <a:t>years</a:t>
            </a:r>
            <a:endParaRPr sz="2200"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1426162331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1892" y="6464300"/>
            <a:ext cx="127698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214920" y="2129157"/>
            <a:ext cx="2045335" cy="1434465"/>
          </a:xfrm>
          <a:custGeom>
            <a:avLst/>
            <a:gdLst/>
            <a:ahLst/>
            <a:cxnLst/>
            <a:rect l="l" t="t" r="r" b="b"/>
            <a:pathLst>
              <a:path w="2045334" h="1434464">
                <a:moveTo>
                  <a:pt x="0" y="0"/>
                </a:moveTo>
                <a:lnTo>
                  <a:pt x="2045109" y="0"/>
                </a:lnTo>
                <a:lnTo>
                  <a:pt x="2045109" y="1433950"/>
                </a:lnTo>
                <a:lnTo>
                  <a:pt x="0" y="143395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44494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231682" y="2129157"/>
            <a:ext cx="2045335" cy="2253615"/>
          </a:xfrm>
          <a:custGeom>
            <a:avLst/>
            <a:gdLst/>
            <a:ahLst/>
            <a:cxnLst/>
            <a:rect l="l" t="t" r="r" b="b"/>
            <a:pathLst>
              <a:path w="2045334" h="2253615">
                <a:moveTo>
                  <a:pt x="0" y="0"/>
                </a:moveTo>
                <a:lnTo>
                  <a:pt x="2045109" y="0"/>
                </a:lnTo>
                <a:lnTo>
                  <a:pt x="2045109" y="2253229"/>
                </a:lnTo>
                <a:lnTo>
                  <a:pt x="0" y="2253229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44494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16939" y="374395"/>
            <a:ext cx="7281545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105" dirty="0"/>
              <a:t>CloudFront </a:t>
            </a:r>
            <a:r>
              <a:rPr spc="-25" dirty="0"/>
              <a:t>Signed </a:t>
            </a:r>
            <a:r>
              <a:rPr spc="-95" dirty="0"/>
              <a:t>URL</a:t>
            </a:r>
            <a:r>
              <a:rPr spc="80" dirty="0"/>
              <a:t> </a:t>
            </a:r>
            <a:r>
              <a:rPr spc="-55" dirty="0"/>
              <a:t>Diagram</a:t>
            </a:r>
          </a:p>
        </p:txBody>
      </p:sp>
      <p:sp>
        <p:nvSpPr>
          <p:cNvPr id="7" name="object 7"/>
          <p:cNvSpPr/>
          <p:nvPr/>
        </p:nvSpPr>
        <p:spPr>
          <a:xfrm>
            <a:off x="5873496" y="1752600"/>
            <a:ext cx="716279" cy="7132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5733187" y="3172460"/>
            <a:ext cx="995680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10" dirty="0">
                <a:solidFill>
                  <a:srgbClr val="444949"/>
                </a:solidFill>
                <a:latin typeface="Calibri"/>
                <a:cs typeface="Calibri"/>
              </a:rPr>
              <a:t>Edge</a:t>
            </a:r>
            <a:r>
              <a:rPr sz="1400" spc="-6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444949"/>
                </a:solidFill>
                <a:latin typeface="Calibri"/>
                <a:cs typeface="Calibri"/>
              </a:rPr>
              <a:t>location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995415" y="2718816"/>
            <a:ext cx="472439" cy="47243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5733187" y="4013708"/>
            <a:ext cx="995680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10" dirty="0">
                <a:solidFill>
                  <a:srgbClr val="444949"/>
                </a:solidFill>
                <a:latin typeface="Calibri"/>
                <a:cs typeface="Calibri"/>
              </a:rPr>
              <a:t>Edge</a:t>
            </a:r>
            <a:r>
              <a:rPr sz="1400" spc="-6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444949"/>
                </a:solidFill>
                <a:latin typeface="Calibri"/>
                <a:cs typeface="Calibri"/>
              </a:rPr>
              <a:t>location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995415" y="3560064"/>
            <a:ext cx="472439" cy="47548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5505222" y="1383283"/>
            <a:ext cx="1450975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10" dirty="0">
                <a:solidFill>
                  <a:srgbClr val="444949"/>
                </a:solidFill>
                <a:latin typeface="Calibri"/>
                <a:cs typeface="Calibri"/>
              </a:rPr>
              <a:t>Amazon</a:t>
            </a:r>
            <a:r>
              <a:rPr sz="1400" spc="-3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444949"/>
                </a:solidFill>
                <a:latin typeface="Calibri"/>
                <a:cs typeface="Calibri"/>
              </a:rPr>
              <a:t>CloudFront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8903207" y="1706879"/>
            <a:ext cx="713231" cy="71323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8850473" y="1401572"/>
            <a:ext cx="819150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10" dirty="0">
                <a:solidFill>
                  <a:srgbClr val="444949"/>
                </a:solidFill>
                <a:latin typeface="Calibri"/>
                <a:cs typeface="Calibri"/>
              </a:rPr>
              <a:t>Amazon</a:t>
            </a:r>
            <a:r>
              <a:rPr sz="1400" spc="-6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444949"/>
                </a:solidFill>
                <a:latin typeface="Calibri"/>
                <a:cs typeface="Calibri"/>
              </a:rPr>
              <a:t>S3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9015983" y="2462783"/>
            <a:ext cx="472440" cy="47243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8999856" y="3020060"/>
            <a:ext cx="502284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10" dirty="0">
                <a:solidFill>
                  <a:srgbClr val="444949"/>
                </a:solidFill>
                <a:latin typeface="Calibri"/>
                <a:cs typeface="Calibri"/>
              </a:rPr>
              <a:t>O</a:t>
            </a:r>
            <a:r>
              <a:rPr sz="1400" dirty="0">
                <a:solidFill>
                  <a:srgbClr val="444949"/>
                </a:solidFill>
                <a:latin typeface="Calibri"/>
                <a:cs typeface="Calibri"/>
              </a:rPr>
              <a:t>b</a:t>
            </a:r>
            <a:r>
              <a:rPr sz="1400" spc="-5" dirty="0">
                <a:solidFill>
                  <a:srgbClr val="444949"/>
                </a:solidFill>
                <a:latin typeface="Calibri"/>
                <a:cs typeface="Calibri"/>
              </a:rPr>
              <a:t>j</a:t>
            </a:r>
            <a:r>
              <a:rPr sz="1400" dirty="0">
                <a:solidFill>
                  <a:srgbClr val="444949"/>
                </a:solidFill>
                <a:latin typeface="Calibri"/>
                <a:cs typeface="Calibri"/>
              </a:rPr>
              <a:t>e</a:t>
            </a:r>
            <a:r>
              <a:rPr sz="1400" spc="-10" dirty="0">
                <a:solidFill>
                  <a:srgbClr val="444949"/>
                </a:solidFill>
                <a:latin typeface="Calibri"/>
                <a:cs typeface="Calibri"/>
              </a:rPr>
              <a:t>c</a:t>
            </a:r>
            <a:r>
              <a:rPr sz="1400" spc="-5" dirty="0">
                <a:solidFill>
                  <a:srgbClr val="444949"/>
                </a:solidFill>
                <a:latin typeface="Calibri"/>
                <a:cs typeface="Calibri"/>
              </a:rPr>
              <a:t>t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2919983" y="2127504"/>
            <a:ext cx="902207" cy="90220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3150147" y="3059683"/>
            <a:ext cx="443865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dirty="0">
                <a:solidFill>
                  <a:srgbClr val="232F3E"/>
                </a:solidFill>
                <a:latin typeface="Calibri"/>
                <a:cs typeface="Calibri"/>
              </a:rPr>
              <a:t>Clie</a:t>
            </a:r>
            <a:r>
              <a:rPr sz="1400" spc="-15" dirty="0">
                <a:solidFill>
                  <a:srgbClr val="232F3E"/>
                </a:solidFill>
                <a:latin typeface="Calibri"/>
                <a:cs typeface="Calibri"/>
              </a:rPr>
              <a:t>n</a:t>
            </a:r>
            <a:r>
              <a:rPr sz="1400" spc="-5" dirty="0">
                <a:solidFill>
                  <a:srgbClr val="232F3E"/>
                </a:solidFill>
                <a:latin typeface="Calibri"/>
                <a:cs typeface="Calibri"/>
              </a:rPr>
              <a:t>t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4050891" y="2801186"/>
            <a:ext cx="1475105" cy="76200"/>
          </a:xfrm>
          <a:custGeom>
            <a:avLst/>
            <a:gdLst/>
            <a:ahLst/>
            <a:cxnLst/>
            <a:rect l="l" t="t" r="r" b="b"/>
            <a:pathLst>
              <a:path w="1475104" h="76200">
                <a:moveTo>
                  <a:pt x="1398638" y="41276"/>
                </a:moveTo>
                <a:lnTo>
                  <a:pt x="1398638" y="76201"/>
                </a:lnTo>
                <a:lnTo>
                  <a:pt x="1468488" y="41276"/>
                </a:lnTo>
                <a:lnTo>
                  <a:pt x="1398638" y="41276"/>
                </a:lnTo>
                <a:close/>
              </a:path>
              <a:path w="1475104" h="76200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41275"/>
                </a:lnTo>
                <a:lnTo>
                  <a:pt x="63500" y="41275"/>
                </a:lnTo>
                <a:lnTo>
                  <a:pt x="63500" y="34925"/>
                </a:lnTo>
                <a:lnTo>
                  <a:pt x="76200" y="34925"/>
                </a:lnTo>
                <a:lnTo>
                  <a:pt x="76200" y="0"/>
                </a:lnTo>
                <a:close/>
              </a:path>
              <a:path w="1475104" h="76200">
                <a:moveTo>
                  <a:pt x="1398638" y="34926"/>
                </a:moveTo>
                <a:lnTo>
                  <a:pt x="1398638" y="41276"/>
                </a:lnTo>
                <a:lnTo>
                  <a:pt x="1411337" y="41276"/>
                </a:lnTo>
                <a:lnTo>
                  <a:pt x="1411337" y="34926"/>
                </a:lnTo>
                <a:lnTo>
                  <a:pt x="1398638" y="34926"/>
                </a:lnTo>
                <a:close/>
              </a:path>
              <a:path w="1475104" h="76200">
                <a:moveTo>
                  <a:pt x="1398638" y="1"/>
                </a:moveTo>
                <a:lnTo>
                  <a:pt x="1398638" y="34926"/>
                </a:lnTo>
                <a:lnTo>
                  <a:pt x="1411337" y="34926"/>
                </a:lnTo>
                <a:lnTo>
                  <a:pt x="1411337" y="41276"/>
                </a:lnTo>
                <a:lnTo>
                  <a:pt x="1468490" y="41275"/>
                </a:lnTo>
                <a:lnTo>
                  <a:pt x="1474838" y="38101"/>
                </a:lnTo>
                <a:lnTo>
                  <a:pt x="1398638" y="1"/>
                </a:lnTo>
                <a:close/>
              </a:path>
              <a:path w="1475104" h="76200">
                <a:moveTo>
                  <a:pt x="76200" y="34925"/>
                </a:moveTo>
                <a:lnTo>
                  <a:pt x="76200" y="41275"/>
                </a:lnTo>
                <a:lnTo>
                  <a:pt x="1398638" y="41276"/>
                </a:lnTo>
                <a:lnTo>
                  <a:pt x="1398638" y="34926"/>
                </a:lnTo>
                <a:lnTo>
                  <a:pt x="76200" y="34925"/>
                </a:lnTo>
                <a:close/>
              </a:path>
              <a:path w="1475104" h="76200">
                <a:moveTo>
                  <a:pt x="63500" y="34925"/>
                </a:moveTo>
                <a:lnTo>
                  <a:pt x="63500" y="41275"/>
                </a:lnTo>
                <a:lnTo>
                  <a:pt x="76200" y="41275"/>
                </a:lnTo>
                <a:lnTo>
                  <a:pt x="76200" y="34925"/>
                </a:lnTo>
                <a:lnTo>
                  <a:pt x="63500" y="34925"/>
                </a:lnTo>
                <a:close/>
              </a:path>
              <a:path w="1475104" h="76200">
                <a:moveTo>
                  <a:pt x="76200" y="34925"/>
                </a:moveTo>
                <a:lnTo>
                  <a:pt x="63500" y="34925"/>
                </a:lnTo>
                <a:lnTo>
                  <a:pt x="76200" y="34925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4106777" y="2410459"/>
            <a:ext cx="10648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Signed</a:t>
            </a:r>
            <a:r>
              <a:rPr sz="1800" spc="-4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URL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6982745" y="2990474"/>
            <a:ext cx="1475105" cy="76200"/>
          </a:xfrm>
          <a:custGeom>
            <a:avLst/>
            <a:gdLst/>
            <a:ahLst/>
            <a:cxnLst/>
            <a:rect l="l" t="t" r="r" b="b"/>
            <a:pathLst>
              <a:path w="1475104" h="76200">
                <a:moveTo>
                  <a:pt x="1398638" y="41276"/>
                </a:moveTo>
                <a:lnTo>
                  <a:pt x="1398638" y="76201"/>
                </a:lnTo>
                <a:lnTo>
                  <a:pt x="1468488" y="41276"/>
                </a:lnTo>
                <a:lnTo>
                  <a:pt x="1398638" y="41276"/>
                </a:lnTo>
                <a:close/>
              </a:path>
              <a:path w="1475104" h="76200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41275"/>
                </a:lnTo>
                <a:lnTo>
                  <a:pt x="63501" y="41275"/>
                </a:lnTo>
                <a:lnTo>
                  <a:pt x="63501" y="34925"/>
                </a:lnTo>
                <a:lnTo>
                  <a:pt x="76200" y="34925"/>
                </a:lnTo>
                <a:lnTo>
                  <a:pt x="76200" y="0"/>
                </a:lnTo>
                <a:close/>
              </a:path>
              <a:path w="1475104" h="76200">
                <a:moveTo>
                  <a:pt x="1398638" y="34926"/>
                </a:moveTo>
                <a:lnTo>
                  <a:pt x="1398638" y="41276"/>
                </a:lnTo>
                <a:lnTo>
                  <a:pt x="1411338" y="41276"/>
                </a:lnTo>
                <a:lnTo>
                  <a:pt x="1411338" y="34926"/>
                </a:lnTo>
                <a:lnTo>
                  <a:pt x="1398638" y="34926"/>
                </a:lnTo>
                <a:close/>
              </a:path>
              <a:path w="1475104" h="76200">
                <a:moveTo>
                  <a:pt x="1398638" y="1"/>
                </a:moveTo>
                <a:lnTo>
                  <a:pt x="1398638" y="34926"/>
                </a:lnTo>
                <a:lnTo>
                  <a:pt x="1411338" y="34926"/>
                </a:lnTo>
                <a:lnTo>
                  <a:pt x="1411338" y="41276"/>
                </a:lnTo>
                <a:lnTo>
                  <a:pt x="1468490" y="41275"/>
                </a:lnTo>
                <a:lnTo>
                  <a:pt x="1474838" y="38101"/>
                </a:lnTo>
                <a:lnTo>
                  <a:pt x="1398638" y="1"/>
                </a:lnTo>
                <a:close/>
              </a:path>
              <a:path w="1475104" h="76200">
                <a:moveTo>
                  <a:pt x="76200" y="34925"/>
                </a:moveTo>
                <a:lnTo>
                  <a:pt x="76200" y="41275"/>
                </a:lnTo>
                <a:lnTo>
                  <a:pt x="1398638" y="41276"/>
                </a:lnTo>
                <a:lnTo>
                  <a:pt x="1398638" y="34926"/>
                </a:lnTo>
                <a:lnTo>
                  <a:pt x="76200" y="34925"/>
                </a:lnTo>
                <a:close/>
              </a:path>
              <a:path w="1475104" h="76200">
                <a:moveTo>
                  <a:pt x="63501" y="34925"/>
                </a:moveTo>
                <a:lnTo>
                  <a:pt x="63501" y="41275"/>
                </a:lnTo>
                <a:lnTo>
                  <a:pt x="76200" y="41275"/>
                </a:lnTo>
                <a:lnTo>
                  <a:pt x="76200" y="34925"/>
                </a:lnTo>
                <a:lnTo>
                  <a:pt x="63501" y="34925"/>
                </a:lnTo>
                <a:close/>
              </a:path>
              <a:path w="1475104" h="76200">
                <a:moveTo>
                  <a:pt x="76200" y="34925"/>
                </a:moveTo>
                <a:lnTo>
                  <a:pt x="63501" y="34925"/>
                </a:lnTo>
                <a:lnTo>
                  <a:pt x="76200" y="34925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7547729" y="2599435"/>
            <a:ext cx="3632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444949"/>
                </a:solidFill>
                <a:latin typeface="Calibri"/>
                <a:cs typeface="Calibri"/>
              </a:rPr>
              <a:t>O</a:t>
            </a: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A</a:t>
            </a: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I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2877311" y="4495800"/>
            <a:ext cx="935736" cy="93573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1479539" y="3684523"/>
            <a:ext cx="145732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Authentication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+</a:t>
            </a:r>
            <a:r>
              <a:rPr sz="1800" spc="-3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444949"/>
                </a:solidFill>
                <a:latin typeface="Calibri"/>
                <a:cs typeface="Calibri"/>
              </a:rPr>
              <a:t>Authorization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3127888" y="3344904"/>
            <a:ext cx="76200" cy="1037590"/>
          </a:xfrm>
          <a:custGeom>
            <a:avLst/>
            <a:gdLst/>
            <a:ahLst/>
            <a:cxnLst/>
            <a:rect l="l" t="t" r="r" b="b"/>
            <a:pathLst>
              <a:path w="76200" h="1037589">
                <a:moveTo>
                  <a:pt x="34924" y="961282"/>
                </a:moveTo>
                <a:lnTo>
                  <a:pt x="0" y="961282"/>
                </a:lnTo>
                <a:lnTo>
                  <a:pt x="38100" y="1037482"/>
                </a:lnTo>
                <a:lnTo>
                  <a:pt x="69850" y="973982"/>
                </a:lnTo>
                <a:lnTo>
                  <a:pt x="34925" y="973982"/>
                </a:lnTo>
                <a:lnTo>
                  <a:pt x="34924" y="961282"/>
                </a:lnTo>
                <a:close/>
              </a:path>
              <a:path w="76200" h="1037589">
                <a:moveTo>
                  <a:pt x="41273" y="0"/>
                </a:moveTo>
                <a:lnTo>
                  <a:pt x="34923" y="0"/>
                </a:lnTo>
                <a:lnTo>
                  <a:pt x="34925" y="973982"/>
                </a:lnTo>
                <a:lnTo>
                  <a:pt x="41275" y="973982"/>
                </a:lnTo>
                <a:lnTo>
                  <a:pt x="41273" y="0"/>
                </a:lnTo>
                <a:close/>
              </a:path>
              <a:path w="76200" h="1037589">
                <a:moveTo>
                  <a:pt x="76200" y="961282"/>
                </a:moveTo>
                <a:lnTo>
                  <a:pt x="41274" y="961282"/>
                </a:lnTo>
                <a:lnTo>
                  <a:pt x="41275" y="973982"/>
                </a:lnTo>
                <a:lnTo>
                  <a:pt x="69850" y="973982"/>
                </a:lnTo>
                <a:lnTo>
                  <a:pt x="76200" y="961282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334267" y="3344904"/>
            <a:ext cx="76200" cy="1037590"/>
          </a:xfrm>
          <a:custGeom>
            <a:avLst/>
            <a:gdLst/>
            <a:ahLst/>
            <a:cxnLst/>
            <a:rect l="l" t="t" r="r" b="b"/>
            <a:pathLst>
              <a:path w="76200" h="1037589">
                <a:moveTo>
                  <a:pt x="41275" y="63500"/>
                </a:moveTo>
                <a:lnTo>
                  <a:pt x="34925" y="63500"/>
                </a:lnTo>
                <a:lnTo>
                  <a:pt x="34923" y="1037482"/>
                </a:lnTo>
                <a:lnTo>
                  <a:pt x="41273" y="1037482"/>
                </a:lnTo>
                <a:lnTo>
                  <a:pt x="41275" y="63500"/>
                </a:lnTo>
                <a:close/>
              </a:path>
              <a:path w="76200" h="1037589">
                <a:moveTo>
                  <a:pt x="38100" y="0"/>
                </a:moveTo>
                <a:lnTo>
                  <a:pt x="0" y="76200"/>
                </a:lnTo>
                <a:lnTo>
                  <a:pt x="34924" y="76200"/>
                </a:lnTo>
                <a:lnTo>
                  <a:pt x="34925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1037589">
                <a:moveTo>
                  <a:pt x="69850" y="63500"/>
                </a:moveTo>
                <a:lnTo>
                  <a:pt x="41275" y="63500"/>
                </a:lnTo>
                <a:lnTo>
                  <a:pt x="41274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3494858" y="3480307"/>
            <a:ext cx="106489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444949"/>
                </a:solidFill>
                <a:latin typeface="Calibri"/>
                <a:cs typeface="Calibri"/>
              </a:rPr>
              <a:t>Return  </a:t>
            </a: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Signed</a:t>
            </a:r>
            <a:r>
              <a:rPr sz="1800" spc="-6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URL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3811301" y="4382386"/>
            <a:ext cx="2481580" cy="619760"/>
          </a:xfrm>
          <a:custGeom>
            <a:avLst/>
            <a:gdLst/>
            <a:ahLst/>
            <a:cxnLst/>
            <a:rect l="l" t="t" r="r" b="b"/>
            <a:pathLst>
              <a:path w="2481579" h="619760">
                <a:moveTo>
                  <a:pt x="76200" y="543293"/>
                </a:moveTo>
                <a:lnTo>
                  <a:pt x="0" y="581393"/>
                </a:lnTo>
                <a:lnTo>
                  <a:pt x="76200" y="619493"/>
                </a:lnTo>
                <a:lnTo>
                  <a:pt x="76200" y="584568"/>
                </a:lnTo>
                <a:lnTo>
                  <a:pt x="63500" y="584568"/>
                </a:lnTo>
                <a:lnTo>
                  <a:pt x="63500" y="578218"/>
                </a:lnTo>
                <a:lnTo>
                  <a:pt x="76200" y="578218"/>
                </a:lnTo>
                <a:lnTo>
                  <a:pt x="76200" y="543293"/>
                </a:lnTo>
                <a:close/>
              </a:path>
              <a:path w="2481579" h="619760">
                <a:moveTo>
                  <a:pt x="76200" y="578218"/>
                </a:moveTo>
                <a:lnTo>
                  <a:pt x="63500" y="578218"/>
                </a:lnTo>
                <a:lnTo>
                  <a:pt x="63500" y="584568"/>
                </a:lnTo>
                <a:lnTo>
                  <a:pt x="76200" y="584568"/>
                </a:lnTo>
                <a:lnTo>
                  <a:pt x="76200" y="578218"/>
                </a:lnTo>
                <a:close/>
              </a:path>
              <a:path w="2481579" h="619760">
                <a:moveTo>
                  <a:pt x="2439761" y="578218"/>
                </a:moveTo>
                <a:lnTo>
                  <a:pt x="76200" y="578218"/>
                </a:lnTo>
                <a:lnTo>
                  <a:pt x="76200" y="584568"/>
                </a:lnTo>
                <a:lnTo>
                  <a:pt x="2446111" y="584568"/>
                </a:lnTo>
                <a:lnTo>
                  <a:pt x="2446111" y="581393"/>
                </a:lnTo>
                <a:lnTo>
                  <a:pt x="2439761" y="581393"/>
                </a:lnTo>
                <a:lnTo>
                  <a:pt x="2439761" y="578218"/>
                </a:lnTo>
                <a:close/>
              </a:path>
              <a:path w="2481579" h="619760">
                <a:moveTo>
                  <a:pt x="2446111" y="63500"/>
                </a:moveTo>
                <a:lnTo>
                  <a:pt x="2439761" y="63500"/>
                </a:lnTo>
                <a:lnTo>
                  <a:pt x="2439761" y="581393"/>
                </a:lnTo>
                <a:lnTo>
                  <a:pt x="2442936" y="578218"/>
                </a:lnTo>
                <a:lnTo>
                  <a:pt x="2446111" y="578218"/>
                </a:lnTo>
                <a:lnTo>
                  <a:pt x="2446111" y="63500"/>
                </a:lnTo>
                <a:close/>
              </a:path>
              <a:path w="2481579" h="619760">
                <a:moveTo>
                  <a:pt x="2446111" y="578218"/>
                </a:moveTo>
                <a:lnTo>
                  <a:pt x="2442936" y="578218"/>
                </a:lnTo>
                <a:lnTo>
                  <a:pt x="2439761" y="581393"/>
                </a:lnTo>
                <a:lnTo>
                  <a:pt x="2446111" y="581393"/>
                </a:lnTo>
                <a:lnTo>
                  <a:pt x="2446111" y="578218"/>
                </a:lnTo>
                <a:close/>
              </a:path>
              <a:path w="2481579" h="619760">
                <a:moveTo>
                  <a:pt x="2442936" y="0"/>
                </a:moveTo>
                <a:lnTo>
                  <a:pt x="2404836" y="76200"/>
                </a:lnTo>
                <a:lnTo>
                  <a:pt x="2439761" y="76200"/>
                </a:lnTo>
                <a:lnTo>
                  <a:pt x="2439761" y="63500"/>
                </a:lnTo>
                <a:lnTo>
                  <a:pt x="2474686" y="63500"/>
                </a:lnTo>
                <a:lnTo>
                  <a:pt x="2442936" y="0"/>
                </a:lnTo>
                <a:close/>
              </a:path>
              <a:path w="2481579" h="619760">
                <a:moveTo>
                  <a:pt x="2474686" y="63500"/>
                </a:moveTo>
                <a:lnTo>
                  <a:pt x="2446111" y="63500"/>
                </a:lnTo>
                <a:lnTo>
                  <a:pt x="2446111" y="76200"/>
                </a:lnTo>
                <a:lnTo>
                  <a:pt x="2481036" y="76200"/>
                </a:lnTo>
                <a:lnTo>
                  <a:pt x="2474686" y="63500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2922987" y="4934204"/>
            <a:ext cx="3442970" cy="749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7447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Use </a:t>
            </a:r>
            <a:r>
              <a:rPr sz="1800" spc="-35" dirty="0">
                <a:solidFill>
                  <a:srgbClr val="444949"/>
                </a:solidFill>
                <a:latin typeface="Calibri"/>
                <a:cs typeface="Calibri"/>
              </a:rPr>
              <a:t>AWS</a:t>
            </a: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SDK</a:t>
            </a:r>
            <a:endParaRPr sz="1800">
              <a:latin typeface="Calibri"/>
              <a:cs typeface="Calibri"/>
            </a:endParaRPr>
          </a:p>
          <a:p>
            <a:pPr marL="1474470">
              <a:lnSpc>
                <a:spcPts val="2010"/>
              </a:lnSpc>
            </a:pPr>
            <a:r>
              <a:rPr sz="1800" spc="-15" dirty="0">
                <a:solidFill>
                  <a:srgbClr val="444949"/>
                </a:solidFill>
                <a:latin typeface="Calibri"/>
                <a:cs typeface="Calibri"/>
              </a:rPr>
              <a:t>Generate </a:t>
            </a: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Signed URL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ts val="1530"/>
              </a:lnSpc>
            </a:pPr>
            <a:r>
              <a:rPr sz="1400" spc="-5" dirty="0">
                <a:solidFill>
                  <a:srgbClr val="232F3E"/>
                </a:solidFill>
                <a:latin typeface="Calibri"/>
                <a:cs typeface="Calibri"/>
              </a:rPr>
              <a:t>Application</a:t>
            </a:r>
            <a:endParaRPr sz="14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58481207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41892" y="6471592"/>
            <a:ext cx="1276985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374395"/>
            <a:ext cx="9479280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105" dirty="0"/>
              <a:t>CloudFront </a:t>
            </a:r>
            <a:r>
              <a:rPr spc="-100" dirty="0"/>
              <a:t>vs </a:t>
            </a:r>
            <a:r>
              <a:rPr spc="20" dirty="0"/>
              <a:t>S3 </a:t>
            </a:r>
            <a:r>
              <a:rPr spc="-150" dirty="0"/>
              <a:t>Cross </a:t>
            </a:r>
            <a:r>
              <a:rPr spc="-65" dirty="0"/>
              <a:t>Region</a:t>
            </a:r>
            <a:r>
              <a:rPr spc="355" dirty="0"/>
              <a:t> </a:t>
            </a:r>
            <a:r>
              <a:rPr spc="-80" dirty="0"/>
              <a:t>Replication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16939" y="1380236"/>
            <a:ext cx="9573260" cy="417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indent="-228600">
              <a:lnSpc>
                <a:spcPts val="3329"/>
              </a:lnSpc>
              <a:spcBef>
                <a:spcPts val="10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75" dirty="0">
                <a:solidFill>
                  <a:srgbClr val="444949"/>
                </a:solidFill>
                <a:latin typeface="Gill Sans MT"/>
                <a:cs typeface="Gill Sans MT"/>
              </a:rPr>
              <a:t>CloudFront:</a:t>
            </a:r>
            <a:endParaRPr sz="2800">
              <a:latin typeface="Gill Sans MT"/>
              <a:cs typeface="Gill Sans MT"/>
            </a:endParaRPr>
          </a:p>
          <a:p>
            <a:pPr marL="698500" lvl="1" indent="-228600">
              <a:lnSpc>
                <a:spcPts val="2815"/>
              </a:lnSpc>
              <a:buFont typeface="Arial"/>
              <a:buChar char="•"/>
              <a:tabLst>
                <a:tab pos="698500" algn="l"/>
              </a:tabLst>
            </a:pPr>
            <a:r>
              <a:rPr sz="2400" spc="-40" dirty="0">
                <a:solidFill>
                  <a:srgbClr val="444949"/>
                </a:solidFill>
                <a:latin typeface="Gill Sans MT"/>
                <a:cs typeface="Gill Sans MT"/>
              </a:rPr>
              <a:t>Global </a:t>
            </a:r>
            <a:r>
              <a:rPr sz="2400" spc="-10" dirty="0">
                <a:solidFill>
                  <a:srgbClr val="444949"/>
                </a:solidFill>
                <a:latin typeface="Gill Sans MT"/>
                <a:cs typeface="Gill Sans MT"/>
              </a:rPr>
              <a:t>Edge</a:t>
            </a:r>
            <a:r>
              <a:rPr sz="2400" spc="2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60" dirty="0">
                <a:solidFill>
                  <a:srgbClr val="444949"/>
                </a:solidFill>
                <a:latin typeface="Gill Sans MT"/>
                <a:cs typeface="Gill Sans MT"/>
              </a:rPr>
              <a:t>network</a:t>
            </a:r>
            <a:endParaRPr sz="2400">
              <a:latin typeface="Gill Sans MT"/>
              <a:cs typeface="Gill Sans MT"/>
            </a:endParaRPr>
          </a:p>
          <a:p>
            <a:pPr marL="698500" lvl="1" indent="-228600">
              <a:lnSpc>
                <a:spcPts val="2835"/>
              </a:lnSpc>
              <a:buFont typeface="Arial"/>
              <a:buChar char="•"/>
              <a:tabLst>
                <a:tab pos="698500" algn="l"/>
              </a:tabLst>
            </a:pPr>
            <a:r>
              <a:rPr sz="2400" spc="-65" dirty="0">
                <a:solidFill>
                  <a:srgbClr val="444949"/>
                </a:solidFill>
                <a:latin typeface="Gill Sans MT"/>
                <a:cs typeface="Gill Sans MT"/>
              </a:rPr>
              <a:t>Files </a:t>
            </a:r>
            <a:r>
              <a:rPr sz="2400" spc="-55" dirty="0">
                <a:solidFill>
                  <a:srgbClr val="444949"/>
                </a:solidFill>
                <a:latin typeface="Gill Sans MT"/>
                <a:cs typeface="Gill Sans MT"/>
              </a:rPr>
              <a:t>are </a:t>
            </a:r>
            <a:r>
              <a:rPr sz="2400" spc="-25" dirty="0">
                <a:solidFill>
                  <a:srgbClr val="444949"/>
                </a:solidFill>
                <a:latin typeface="Gill Sans MT"/>
                <a:cs typeface="Gill Sans MT"/>
              </a:rPr>
              <a:t>cached </a:t>
            </a:r>
            <a:r>
              <a:rPr sz="2400" spc="-80" dirty="0">
                <a:solidFill>
                  <a:srgbClr val="444949"/>
                </a:solidFill>
                <a:latin typeface="Gill Sans MT"/>
                <a:cs typeface="Gill Sans MT"/>
              </a:rPr>
              <a:t>for </a:t>
            </a:r>
            <a:r>
              <a:rPr sz="2400" dirty="0">
                <a:solidFill>
                  <a:srgbClr val="444949"/>
                </a:solidFill>
                <a:latin typeface="Gill Sans MT"/>
                <a:cs typeface="Gill Sans MT"/>
              </a:rPr>
              <a:t>a </a:t>
            </a:r>
            <a:r>
              <a:rPr sz="2400" spc="-70" dirty="0">
                <a:solidFill>
                  <a:srgbClr val="444949"/>
                </a:solidFill>
                <a:latin typeface="Gill Sans MT"/>
                <a:cs typeface="Gill Sans MT"/>
              </a:rPr>
              <a:t>TTL </a:t>
            </a:r>
            <a:r>
              <a:rPr sz="2400" spc="-10" dirty="0">
                <a:solidFill>
                  <a:srgbClr val="444949"/>
                </a:solidFill>
                <a:latin typeface="Gill Sans MT"/>
                <a:cs typeface="Gill Sans MT"/>
              </a:rPr>
              <a:t>(maybe </a:t>
            </a:r>
            <a:r>
              <a:rPr sz="2400" dirty="0">
                <a:solidFill>
                  <a:srgbClr val="444949"/>
                </a:solidFill>
                <a:latin typeface="Gill Sans MT"/>
                <a:cs typeface="Gill Sans MT"/>
              </a:rPr>
              <a:t>a</a:t>
            </a:r>
            <a:r>
              <a:rPr sz="2400" spc="-8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20" dirty="0">
                <a:solidFill>
                  <a:srgbClr val="444949"/>
                </a:solidFill>
                <a:latin typeface="Gill Sans MT"/>
                <a:cs typeface="Gill Sans MT"/>
              </a:rPr>
              <a:t>day)</a:t>
            </a:r>
            <a:endParaRPr sz="2400">
              <a:latin typeface="Gill Sans MT"/>
              <a:cs typeface="Gill Sans MT"/>
            </a:endParaRPr>
          </a:p>
          <a:p>
            <a:pPr marL="698500" lvl="1" indent="-228600">
              <a:lnSpc>
                <a:spcPts val="2810"/>
              </a:lnSpc>
              <a:buSzPct val="102127"/>
              <a:buFont typeface="Arial"/>
              <a:buChar char="•"/>
              <a:tabLst>
                <a:tab pos="698500" algn="l"/>
              </a:tabLst>
            </a:pPr>
            <a:r>
              <a:rPr sz="3525" spc="-52" baseline="1182" dirty="0">
                <a:solidFill>
                  <a:srgbClr val="444949"/>
                </a:solidFill>
                <a:latin typeface="Gill Sans MT"/>
                <a:cs typeface="Gill Sans MT"/>
              </a:rPr>
              <a:t>Great </a:t>
            </a:r>
            <a:r>
              <a:rPr sz="3525" spc="-89" baseline="1182" dirty="0">
                <a:solidFill>
                  <a:srgbClr val="444949"/>
                </a:solidFill>
                <a:latin typeface="Gill Sans MT"/>
                <a:cs typeface="Gill Sans MT"/>
              </a:rPr>
              <a:t>for </a:t>
            </a:r>
            <a:r>
              <a:rPr sz="3525" spc="-67" baseline="1182" dirty="0">
                <a:solidFill>
                  <a:srgbClr val="444949"/>
                </a:solidFill>
                <a:latin typeface="Gill Sans MT"/>
                <a:cs typeface="Gill Sans MT"/>
              </a:rPr>
              <a:t>static </a:t>
            </a:r>
            <a:r>
              <a:rPr sz="3525" spc="-30" baseline="1182" dirty="0">
                <a:solidFill>
                  <a:srgbClr val="444949"/>
                </a:solidFill>
                <a:latin typeface="Gill Sans MT"/>
                <a:cs typeface="Gill Sans MT"/>
              </a:rPr>
              <a:t>content </a:t>
            </a:r>
            <a:r>
              <a:rPr sz="3525" spc="-37" baseline="1182" dirty="0">
                <a:solidFill>
                  <a:srgbClr val="444949"/>
                </a:solidFill>
                <a:latin typeface="Gill Sans MT"/>
                <a:cs typeface="Gill Sans MT"/>
              </a:rPr>
              <a:t>that </a:t>
            </a:r>
            <a:r>
              <a:rPr sz="3525" spc="-44" baseline="1182" dirty="0">
                <a:solidFill>
                  <a:srgbClr val="444949"/>
                </a:solidFill>
                <a:latin typeface="Gill Sans MT"/>
                <a:cs typeface="Gill Sans MT"/>
              </a:rPr>
              <a:t>must </a:t>
            </a:r>
            <a:r>
              <a:rPr sz="3525" spc="52" baseline="1182" dirty="0">
                <a:solidFill>
                  <a:srgbClr val="444949"/>
                </a:solidFill>
                <a:latin typeface="Gill Sans MT"/>
                <a:cs typeface="Gill Sans MT"/>
              </a:rPr>
              <a:t>be </a:t>
            </a:r>
            <a:r>
              <a:rPr sz="3525" spc="-37" baseline="1182" dirty="0">
                <a:solidFill>
                  <a:srgbClr val="444949"/>
                </a:solidFill>
                <a:latin typeface="Gill Sans MT"/>
                <a:cs typeface="Gill Sans MT"/>
              </a:rPr>
              <a:t>available</a:t>
            </a:r>
            <a:r>
              <a:rPr sz="3525" spc="352" baseline="1182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3525" spc="-15" baseline="1182" dirty="0">
                <a:solidFill>
                  <a:srgbClr val="444949"/>
                </a:solidFill>
                <a:latin typeface="Gill Sans MT"/>
                <a:cs typeface="Gill Sans MT"/>
              </a:rPr>
              <a:t>everywhere</a:t>
            </a:r>
            <a:endParaRPr sz="3525" baseline="1182">
              <a:latin typeface="Gill Sans MT"/>
              <a:cs typeface="Gill Sans MT"/>
            </a:endParaRPr>
          </a:p>
          <a:p>
            <a:pPr lvl="1">
              <a:lnSpc>
                <a:spcPct val="100000"/>
              </a:lnSpc>
              <a:spcBef>
                <a:spcPts val="35"/>
              </a:spcBef>
              <a:buClr>
                <a:srgbClr val="444949"/>
              </a:buClr>
              <a:buFont typeface="Arial"/>
              <a:buChar char="•"/>
            </a:pPr>
            <a:endParaRPr sz="3450">
              <a:latin typeface="Times New Roman"/>
              <a:cs typeface="Times New Roman"/>
            </a:endParaRPr>
          </a:p>
          <a:p>
            <a:pPr marL="241300" indent="-228600">
              <a:lnSpc>
                <a:spcPts val="3329"/>
              </a:lnSpc>
              <a:buFont typeface="Arial"/>
              <a:buChar char="•"/>
              <a:tabLst>
                <a:tab pos="241300" algn="l"/>
              </a:tabLst>
            </a:pPr>
            <a:r>
              <a:rPr sz="2800" spc="10" dirty="0">
                <a:solidFill>
                  <a:srgbClr val="444949"/>
                </a:solidFill>
                <a:latin typeface="Gill Sans MT"/>
                <a:cs typeface="Gill Sans MT"/>
              </a:rPr>
              <a:t>S3 </a:t>
            </a:r>
            <a:r>
              <a:rPr sz="2800" spc="-100" dirty="0">
                <a:solidFill>
                  <a:srgbClr val="444949"/>
                </a:solidFill>
                <a:latin typeface="Gill Sans MT"/>
                <a:cs typeface="Gill Sans MT"/>
              </a:rPr>
              <a:t>Cross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Region</a:t>
            </a:r>
            <a:r>
              <a:rPr sz="2800" spc="6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Replication:</a:t>
            </a:r>
            <a:endParaRPr sz="2800">
              <a:latin typeface="Gill Sans MT"/>
              <a:cs typeface="Gill Sans MT"/>
            </a:endParaRPr>
          </a:p>
          <a:p>
            <a:pPr marL="698500" lvl="1" indent="-228600">
              <a:lnSpc>
                <a:spcPts val="2815"/>
              </a:lnSpc>
              <a:buFont typeface="Arial"/>
              <a:buChar char="•"/>
              <a:tabLst>
                <a:tab pos="698500" algn="l"/>
              </a:tabLst>
            </a:pPr>
            <a:r>
              <a:rPr sz="2400" spc="-45" dirty="0">
                <a:solidFill>
                  <a:srgbClr val="444949"/>
                </a:solidFill>
                <a:latin typeface="Gill Sans MT"/>
                <a:cs typeface="Gill Sans MT"/>
              </a:rPr>
              <a:t>Must </a:t>
            </a:r>
            <a:r>
              <a:rPr sz="2400" spc="10" dirty="0">
                <a:solidFill>
                  <a:srgbClr val="444949"/>
                </a:solidFill>
                <a:latin typeface="Gill Sans MT"/>
                <a:cs typeface="Gill Sans MT"/>
              </a:rPr>
              <a:t>be </a:t>
            </a:r>
            <a:r>
              <a:rPr sz="2400" spc="-35" dirty="0">
                <a:solidFill>
                  <a:srgbClr val="444949"/>
                </a:solidFill>
                <a:latin typeface="Gill Sans MT"/>
                <a:cs typeface="Gill Sans MT"/>
              </a:rPr>
              <a:t>setup </a:t>
            </a:r>
            <a:r>
              <a:rPr sz="2400" spc="-80" dirty="0">
                <a:solidFill>
                  <a:srgbClr val="444949"/>
                </a:solidFill>
                <a:latin typeface="Gill Sans MT"/>
                <a:cs typeface="Gill Sans MT"/>
              </a:rPr>
              <a:t>for </a:t>
            </a:r>
            <a:r>
              <a:rPr sz="2400" spc="-20" dirty="0">
                <a:solidFill>
                  <a:srgbClr val="444949"/>
                </a:solidFill>
                <a:latin typeface="Gill Sans MT"/>
                <a:cs typeface="Gill Sans MT"/>
              </a:rPr>
              <a:t>each </a:t>
            </a:r>
            <a:r>
              <a:rPr sz="2400" spc="-50" dirty="0">
                <a:solidFill>
                  <a:srgbClr val="444949"/>
                </a:solidFill>
                <a:latin typeface="Gill Sans MT"/>
                <a:cs typeface="Gill Sans MT"/>
              </a:rPr>
              <a:t>region </a:t>
            </a:r>
            <a:r>
              <a:rPr sz="2400" spc="-55" dirty="0">
                <a:solidFill>
                  <a:srgbClr val="444949"/>
                </a:solidFill>
                <a:latin typeface="Gill Sans MT"/>
                <a:cs typeface="Gill Sans MT"/>
              </a:rPr>
              <a:t>you </a:t>
            </a:r>
            <a:r>
              <a:rPr sz="2400" spc="-35" dirty="0">
                <a:solidFill>
                  <a:srgbClr val="444949"/>
                </a:solidFill>
                <a:latin typeface="Gill Sans MT"/>
                <a:cs typeface="Gill Sans MT"/>
              </a:rPr>
              <a:t>want </a:t>
            </a:r>
            <a:r>
              <a:rPr sz="2400" spc="-50" dirty="0">
                <a:solidFill>
                  <a:srgbClr val="444949"/>
                </a:solidFill>
                <a:latin typeface="Gill Sans MT"/>
                <a:cs typeface="Gill Sans MT"/>
              </a:rPr>
              <a:t>replication to</a:t>
            </a:r>
            <a:r>
              <a:rPr sz="2400" spc="29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5" dirty="0">
                <a:solidFill>
                  <a:srgbClr val="444949"/>
                </a:solidFill>
                <a:latin typeface="Gill Sans MT"/>
                <a:cs typeface="Gill Sans MT"/>
              </a:rPr>
              <a:t>happen</a:t>
            </a:r>
            <a:endParaRPr sz="2400">
              <a:latin typeface="Gill Sans MT"/>
              <a:cs typeface="Gill Sans MT"/>
            </a:endParaRPr>
          </a:p>
          <a:p>
            <a:pPr marL="698500" lvl="1" indent="-228600">
              <a:lnSpc>
                <a:spcPts val="2795"/>
              </a:lnSpc>
              <a:buFont typeface="Arial"/>
              <a:buChar char="•"/>
              <a:tabLst>
                <a:tab pos="698500" algn="l"/>
              </a:tabLst>
            </a:pPr>
            <a:r>
              <a:rPr sz="2400" spc="-65" dirty="0">
                <a:solidFill>
                  <a:srgbClr val="444949"/>
                </a:solidFill>
                <a:latin typeface="Gill Sans MT"/>
                <a:cs typeface="Gill Sans MT"/>
              </a:rPr>
              <a:t>Files </a:t>
            </a:r>
            <a:r>
              <a:rPr sz="2400" spc="-55" dirty="0">
                <a:solidFill>
                  <a:srgbClr val="444949"/>
                </a:solidFill>
                <a:latin typeface="Gill Sans MT"/>
                <a:cs typeface="Gill Sans MT"/>
              </a:rPr>
              <a:t>are </a:t>
            </a:r>
            <a:r>
              <a:rPr sz="2400" spc="-15" dirty="0">
                <a:solidFill>
                  <a:srgbClr val="444949"/>
                </a:solidFill>
                <a:latin typeface="Gill Sans MT"/>
                <a:cs typeface="Gill Sans MT"/>
              </a:rPr>
              <a:t>updated </a:t>
            </a:r>
            <a:r>
              <a:rPr sz="2400" spc="-55" dirty="0">
                <a:solidFill>
                  <a:srgbClr val="444949"/>
                </a:solidFill>
                <a:latin typeface="Gill Sans MT"/>
                <a:cs typeface="Gill Sans MT"/>
              </a:rPr>
              <a:t>in </a:t>
            </a:r>
            <a:r>
              <a:rPr sz="2400" spc="-45" dirty="0">
                <a:solidFill>
                  <a:srgbClr val="444949"/>
                </a:solidFill>
                <a:latin typeface="Gill Sans MT"/>
                <a:cs typeface="Gill Sans MT"/>
              </a:rPr>
              <a:t>near</a:t>
            </a:r>
            <a:r>
              <a:rPr sz="2400" spc="15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50" dirty="0">
                <a:solidFill>
                  <a:srgbClr val="444949"/>
                </a:solidFill>
                <a:latin typeface="Gill Sans MT"/>
                <a:cs typeface="Gill Sans MT"/>
              </a:rPr>
              <a:t>real-time</a:t>
            </a:r>
            <a:endParaRPr sz="2400">
              <a:latin typeface="Gill Sans MT"/>
              <a:cs typeface="Gill Sans MT"/>
            </a:endParaRPr>
          </a:p>
          <a:p>
            <a:pPr marL="698500" lvl="1" indent="-228600">
              <a:lnSpc>
                <a:spcPts val="2820"/>
              </a:lnSpc>
              <a:buFont typeface="Arial"/>
              <a:buChar char="•"/>
              <a:tabLst>
                <a:tab pos="698500" algn="l"/>
              </a:tabLst>
            </a:pPr>
            <a:r>
              <a:rPr sz="2400" spc="-25" dirty="0">
                <a:solidFill>
                  <a:srgbClr val="444949"/>
                </a:solidFill>
                <a:latin typeface="Gill Sans MT"/>
                <a:cs typeface="Gill Sans MT"/>
              </a:rPr>
              <a:t>Read</a:t>
            </a:r>
            <a:r>
              <a:rPr sz="2400" spc="-1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55" dirty="0">
                <a:solidFill>
                  <a:srgbClr val="444949"/>
                </a:solidFill>
                <a:latin typeface="Gill Sans MT"/>
                <a:cs typeface="Gill Sans MT"/>
              </a:rPr>
              <a:t>only</a:t>
            </a:r>
            <a:endParaRPr sz="2400">
              <a:latin typeface="Gill Sans MT"/>
              <a:cs typeface="Gill Sans MT"/>
            </a:endParaRPr>
          </a:p>
          <a:p>
            <a:pPr marL="698500" marR="5080" lvl="1" indent="-228600">
              <a:lnSpc>
                <a:spcPts val="2270"/>
              </a:lnSpc>
              <a:spcBef>
                <a:spcPts val="525"/>
              </a:spcBef>
              <a:buSzPct val="102127"/>
              <a:buFont typeface="Arial"/>
              <a:buChar char="•"/>
              <a:tabLst>
                <a:tab pos="698500" algn="l"/>
              </a:tabLst>
            </a:pPr>
            <a:r>
              <a:rPr sz="3525" spc="-52" baseline="1182" dirty="0">
                <a:solidFill>
                  <a:srgbClr val="444949"/>
                </a:solidFill>
                <a:latin typeface="Gill Sans MT"/>
                <a:cs typeface="Gill Sans MT"/>
              </a:rPr>
              <a:t>Great </a:t>
            </a:r>
            <a:r>
              <a:rPr sz="3525" spc="-89" baseline="1182" dirty="0">
                <a:solidFill>
                  <a:srgbClr val="444949"/>
                </a:solidFill>
                <a:latin typeface="Gill Sans MT"/>
                <a:cs typeface="Gill Sans MT"/>
              </a:rPr>
              <a:t>for </a:t>
            </a:r>
            <a:r>
              <a:rPr sz="3525" spc="-15" baseline="1182" dirty="0">
                <a:solidFill>
                  <a:srgbClr val="444949"/>
                </a:solidFill>
                <a:latin typeface="Gill Sans MT"/>
                <a:cs typeface="Gill Sans MT"/>
              </a:rPr>
              <a:t>dynamic </a:t>
            </a:r>
            <a:r>
              <a:rPr sz="3525" spc="-30" baseline="1182" dirty="0">
                <a:solidFill>
                  <a:srgbClr val="444949"/>
                </a:solidFill>
                <a:latin typeface="Gill Sans MT"/>
                <a:cs typeface="Gill Sans MT"/>
              </a:rPr>
              <a:t>content </a:t>
            </a:r>
            <a:r>
              <a:rPr sz="3525" spc="-37" baseline="1182" dirty="0">
                <a:solidFill>
                  <a:srgbClr val="444949"/>
                </a:solidFill>
                <a:latin typeface="Gill Sans MT"/>
                <a:cs typeface="Gill Sans MT"/>
              </a:rPr>
              <a:t>that </a:t>
            </a:r>
            <a:r>
              <a:rPr sz="3525" baseline="1182" dirty="0">
                <a:solidFill>
                  <a:srgbClr val="444949"/>
                </a:solidFill>
                <a:latin typeface="Gill Sans MT"/>
                <a:cs typeface="Gill Sans MT"/>
              </a:rPr>
              <a:t>needs </a:t>
            </a:r>
            <a:r>
              <a:rPr sz="3525" spc="-44" baseline="1182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3525" spc="52" baseline="1182" dirty="0">
                <a:solidFill>
                  <a:srgbClr val="444949"/>
                </a:solidFill>
                <a:latin typeface="Gill Sans MT"/>
                <a:cs typeface="Gill Sans MT"/>
              </a:rPr>
              <a:t>be </a:t>
            </a:r>
            <a:r>
              <a:rPr sz="3525" spc="-37" baseline="1182" dirty="0">
                <a:solidFill>
                  <a:srgbClr val="444949"/>
                </a:solidFill>
                <a:latin typeface="Gill Sans MT"/>
                <a:cs typeface="Gill Sans MT"/>
              </a:rPr>
              <a:t>available </a:t>
            </a:r>
            <a:r>
              <a:rPr sz="3525" spc="-30" baseline="1182" dirty="0">
                <a:solidFill>
                  <a:srgbClr val="444949"/>
                </a:solidFill>
                <a:latin typeface="Gill Sans MT"/>
                <a:cs typeface="Gill Sans MT"/>
              </a:rPr>
              <a:t>at </a:t>
            </a:r>
            <a:r>
              <a:rPr sz="3525" spc="-37" baseline="1182" dirty="0">
                <a:solidFill>
                  <a:srgbClr val="444949"/>
                </a:solidFill>
                <a:latin typeface="Gill Sans MT"/>
                <a:cs typeface="Gill Sans MT"/>
              </a:rPr>
              <a:t>low-latency </a:t>
            </a:r>
            <a:r>
              <a:rPr sz="3525" spc="-52" baseline="1182" dirty="0">
                <a:solidFill>
                  <a:srgbClr val="444949"/>
                </a:solidFill>
                <a:latin typeface="Gill Sans MT"/>
                <a:cs typeface="Gill Sans MT"/>
              </a:rPr>
              <a:t>in </a:t>
            </a:r>
            <a:r>
              <a:rPr sz="3525" spc="-15" baseline="1182" dirty="0">
                <a:solidFill>
                  <a:srgbClr val="444949"/>
                </a:solidFill>
                <a:latin typeface="Gill Sans MT"/>
                <a:cs typeface="Gill Sans MT"/>
              </a:rPr>
              <a:t>few </a:t>
            </a:r>
            <a:r>
              <a:rPr sz="2350" spc="-1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350" spc="-35" dirty="0">
                <a:solidFill>
                  <a:srgbClr val="444949"/>
                </a:solidFill>
                <a:latin typeface="Gill Sans MT"/>
                <a:cs typeface="Gill Sans MT"/>
              </a:rPr>
              <a:t>regions</a:t>
            </a:r>
            <a:endParaRPr sz="2350"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69561848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41892" y="6471592"/>
            <a:ext cx="1276985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374395"/>
            <a:ext cx="3575050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20" dirty="0"/>
              <a:t>S3 </a:t>
            </a:r>
            <a:r>
              <a:rPr spc="-50" dirty="0"/>
              <a:t>Storage</a:t>
            </a:r>
            <a:r>
              <a:rPr spc="-710" dirty="0"/>
              <a:t> </a:t>
            </a:r>
            <a:r>
              <a:rPr spc="-105" dirty="0"/>
              <a:t>Tiers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16939" y="1338783"/>
            <a:ext cx="8077200" cy="3088640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4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Amazon </a:t>
            </a:r>
            <a:r>
              <a:rPr sz="2800" spc="10" dirty="0">
                <a:solidFill>
                  <a:srgbClr val="444949"/>
                </a:solidFill>
                <a:latin typeface="Gill Sans MT"/>
                <a:cs typeface="Gill Sans MT"/>
              </a:rPr>
              <a:t>S3 </a:t>
            </a:r>
            <a:r>
              <a:rPr sz="2800" spc="-35" dirty="0">
                <a:solidFill>
                  <a:srgbClr val="444949"/>
                </a:solidFill>
                <a:latin typeface="Gill Sans MT"/>
                <a:cs typeface="Gill Sans MT"/>
              </a:rPr>
              <a:t>Standard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-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General</a:t>
            </a:r>
            <a:r>
              <a:rPr sz="2800" spc="4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Purpose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5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Amazon </a:t>
            </a:r>
            <a:r>
              <a:rPr sz="2800" spc="10" dirty="0">
                <a:solidFill>
                  <a:srgbClr val="444949"/>
                </a:solidFill>
                <a:latin typeface="Gill Sans MT"/>
                <a:cs typeface="Gill Sans MT"/>
              </a:rPr>
              <a:t>S3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Standard-Infrequent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Access</a:t>
            </a:r>
            <a:r>
              <a:rPr sz="2800" spc="-13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20" dirty="0">
                <a:solidFill>
                  <a:srgbClr val="444949"/>
                </a:solidFill>
                <a:latin typeface="Gill Sans MT"/>
                <a:cs typeface="Gill Sans MT"/>
              </a:rPr>
              <a:t>(IA)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7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Amazon </a:t>
            </a:r>
            <a:r>
              <a:rPr sz="2800" spc="10" dirty="0">
                <a:solidFill>
                  <a:srgbClr val="444949"/>
                </a:solidFill>
                <a:latin typeface="Gill Sans MT"/>
                <a:cs typeface="Gill Sans MT"/>
              </a:rPr>
              <a:t>S3 </a:t>
            </a:r>
            <a:r>
              <a:rPr sz="2800" spc="-15" dirty="0">
                <a:solidFill>
                  <a:srgbClr val="444949"/>
                </a:solidFill>
                <a:latin typeface="Gill Sans MT"/>
                <a:cs typeface="Gill Sans MT"/>
              </a:rPr>
              <a:t>One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Zone-Infrequent</a:t>
            </a:r>
            <a:r>
              <a:rPr sz="2800" spc="-16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Access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7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Amazon </a:t>
            </a:r>
            <a:r>
              <a:rPr sz="2800" spc="10" dirty="0">
                <a:solidFill>
                  <a:srgbClr val="444949"/>
                </a:solidFill>
                <a:latin typeface="Gill Sans MT"/>
                <a:cs typeface="Gill Sans MT"/>
              </a:rPr>
              <a:t>S3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Reduced </a:t>
            </a:r>
            <a:r>
              <a:rPr sz="2800" spc="-35" dirty="0">
                <a:solidFill>
                  <a:srgbClr val="444949"/>
                </a:solidFill>
                <a:latin typeface="Gill Sans MT"/>
                <a:cs typeface="Gill Sans MT"/>
              </a:rPr>
              <a:t>Redundancy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Storage</a:t>
            </a:r>
            <a:r>
              <a:rPr sz="2800" spc="5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25" dirty="0">
                <a:solidFill>
                  <a:srgbClr val="444949"/>
                </a:solidFill>
                <a:latin typeface="Gill Sans MT"/>
                <a:cs typeface="Gill Sans MT"/>
              </a:rPr>
              <a:t>(deprecated)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5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Amazon </a:t>
            </a:r>
            <a:r>
              <a:rPr sz="2800" spc="10" dirty="0">
                <a:solidFill>
                  <a:srgbClr val="444949"/>
                </a:solidFill>
                <a:latin typeface="Gill Sans MT"/>
                <a:cs typeface="Gill Sans MT"/>
              </a:rPr>
              <a:t>S3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Intelligent Tiering</a:t>
            </a:r>
            <a:r>
              <a:rPr sz="2800" spc="-34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(new!)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7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Amazon</a:t>
            </a:r>
            <a:r>
              <a:rPr sz="2800" spc="-1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70" dirty="0">
                <a:solidFill>
                  <a:srgbClr val="444949"/>
                </a:solidFill>
                <a:latin typeface="Gill Sans MT"/>
                <a:cs typeface="Gill Sans MT"/>
              </a:rPr>
              <a:t>Glacier</a:t>
            </a:r>
            <a:endParaRPr sz="2800"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2026173320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41892" y="6471592"/>
            <a:ext cx="1276985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374395"/>
            <a:ext cx="6971030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20" dirty="0"/>
              <a:t>S3 </a:t>
            </a:r>
            <a:r>
              <a:rPr spc="-60" dirty="0"/>
              <a:t>Standard </a:t>
            </a:r>
            <a:r>
              <a:rPr spc="-5" dirty="0"/>
              <a:t>– </a:t>
            </a:r>
            <a:r>
              <a:rPr spc="-65" dirty="0"/>
              <a:t>General</a:t>
            </a:r>
            <a:r>
              <a:rPr spc="20" dirty="0"/>
              <a:t> </a:t>
            </a:r>
            <a:r>
              <a:rPr spc="-55" dirty="0"/>
              <a:t>Purpose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16939" y="1338783"/>
            <a:ext cx="9794240" cy="3856990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4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High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durability </a:t>
            </a:r>
            <a:r>
              <a:rPr sz="2800" spc="-5" dirty="0">
                <a:solidFill>
                  <a:srgbClr val="444949"/>
                </a:solidFill>
                <a:latin typeface="Gill Sans MT"/>
                <a:cs typeface="Gill Sans MT"/>
              </a:rPr>
              <a:t>(99.999999999%)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of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objects </a:t>
            </a:r>
            <a:r>
              <a:rPr sz="2800" spc="-75" dirty="0">
                <a:solidFill>
                  <a:srgbClr val="444949"/>
                </a:solidFill>
                <a:latin typeface="Gill Sans MT"/>
                <a:cs typeface="Gill Sans MT"/>
              </a:rPr>
              <a:t>across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multiple</a:t>
            </a:r>
            <a:r>
              <a:rPr sz="2800" spc="3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20" dirty="0">
                <a:solidFill>
                  <a:srgbClr val="444949"/>
                </a:solidFill>
                <a:latin typeface="Gill Sans MT"/>
                <a:cs typeface="Gill Sans MT"/>
              </a:rPr>
              <a:t>AZ</a:t>
            </a:r>
            <a:endParaRPr sz="2800">
              <a:latin typeface="Gill Sans MT"/>
              <a:cs typeface="Gill Sans MT"/>
            </a:endParaRPr>
          </a:p>
          <a:p>
            <a:pPr marL="241300" marR="5080" indent="-228600">
              <a:lnSpc>
                <a:spcPts val="3020"/>
              </a:lnSpc>
              <a:spcBef>
                <a:spcPts val="103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75" dirty="0">
                <a:solidFill>
                  <a:srgbClr val="444949"/>
                </a:solidFill>
                <a:latin typeface="Gill Sans MT"/>
                <a:cs typeface="Gill Sans MT"/>
              </a:rPr>
              <a:t>If </a:t>
            </a:r>
            <a:r>
              <a:rPr sz="2800" spc="-65" dirty="0">
                <a:solidFill>
                  <a:srgbClr val="444949"/>
                </a:solidFill>
                <a:latin typeface="Gill Sans MT"/>
                <a:cs typeface="Gill Sans MT"/>
              </a:rPr>
              <a:t>you </a:t>
            </a:r>
            <a:r>
              <a:rPr sz="2800" spc="-80" dirty="0">
                <a:solidFill>
                  <a:srgbClr val="444949"/>
                </a:solidFill>
                <a:latin typeface="Gill Sans MT"/>
                <a:cs typeface="Gill Sans MT"/>
              </a:rPr>
              <a:t>store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10,000,000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objects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with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Amazon </a:t>
            </a:r>
            <a:r>
              <a:rPr sz="2800" spc="-35" dirty="0">
                <a:solidFill>
                  <a:srgbClr val="444949"/>
                </a:solidFill>
                <a:latin typeface="Gill Sans MT"/>
                <a:cs typeface="Gill Sans MT"/>
              </a:rPr>
              <a:t>S3, </a:t>
            </a:r>
            <a:r>
              <a:rPr sz="2800" spc="-65" dirty="0">
                <a:solidFill>
                  <a:srgbClr val="444949"/>
                </a:solidFill>
                <a:latin typeface="Gill Sans MT"/>
                <a:cs typeface="Gill Sans MT"/>
              </a:rPr>
              <a:t>you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can </a:t>
            </a:r>
            <a:r>
              <a:rPr sz="2800" spc="-35" dirty="0">
                <a:solidFill>
                  <a:srgbClr val="444949"/>
                </a:solidFill>
                <a:latin typeface="Gill Sans MT"/>
                <a:cs typeface="Gill Sans MT"/>
              </a:rPr>
              <a:t>on average  expect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2800" spc="-80" dirty="0">
                <a:solidFill>
                  <a:srgbClr val="444949"/>
                </a:solidFill>
                <a:latin typeface="Gill Sans MT"/>
                <a:cs typeface="Gill Sans MT"/>
              </a:rPr>
              <a:t>incur </a:t>
            </a:r>
            <a:r>
              <a:rPr sz="2800" dirty="0">
                <a:solidFill>
                  <a:srgbClr val="444949"/>
                </a:solidFill>
                <a:latin typeface="Gill Sans MT"/>
                <a:cs typeface="Gill Sans MT"/>
              </a:rPr>
              <a:t>a </a:t>
            </a:r>
            <a:r>
              <a:rPr sz="2800" spc="-80" dirty="0">
                <a:solidFill>
                  <a:srgbClr val="444949"/>
                </a:solidFill>
                <a:latin typeface="Gill Sans MT"/>
                <a:cs typeface="Gill Sans MT"/>
              </a:rPr>
              <a:t>loss </a:t>
            </a:r>
            <a:r>
              <a:rPr sz="2800" spc="-35" dirty="0">
                <a:solidFill>
                  <a:srgbClr val="444949"/>
                </a:solidFill>
                <a:latin typeface="Gill Sans MT"/>
                <a:cs typeface="Gill Sans MT"/>
              </a:rPr>
              <a:t>of </a:t>
            </a:r>
            <a:r>
              <a:rPr sz="2800" dirty="0">
                <a:solidFill>
                  <a:srgbClr val="444949"/>
                </a:solidFill>
                <a:latin typeface="Gill Sans MT"/>
                <a:cs typeface="Gill Sans MT"/>
              </a:rPr>
              <a:t>a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single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object </a:t>
            </a:r>
            <a:r>
              <a:rPr sz="2800" spc="-35" dirty="0">
                <a:solidFill>
                  <a:srgbClr val="444949"/>
                </a:solidFill>
                <a:latin typeface="Gill Sans MT"/>
                <a:cs typeface="Gill Sans MT"/>
              </a:rPr>
              <a:t>once </a:t>
            </a:r>
            <a:r>
              <a:rPr sz="2800" spc="-25" dirty="0">
                <a:solidFill>
                  <a:srgbClr val="444949"/>
                </a:solidFill>
                <a:latin typeface="Gill Sans MT"/>
                <a:cs typeface="Gill Sans MT"/>
              </a:rPr>
              <a:t>every </a:t>
            </a:r>
            <a:r>
              <a:rPr sz="2800" spc="-20" dirty="0">
                <a:solidFill>
                  <a:srgbClr val="444949"/>
                </a:solidFill>
                <a:latin typeface="Gill Sans MT"/>
                <a:cs typeface="Gill Sans MT"/>
              </a:rPr>
              <a:t>10,000</a:t>
            </a:r>
            <a:r>
              <a:rPr sz="2800" spc="34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years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3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0" dirty="0">
                <a:solidFill>
                  <a:srgbClr val="444949"/>
                </a:solidFill>
                <a:latin typeface="Gill Sans MT"/>
                <a:cs typeface="Gill Sans MT"/>
              </a:rPr>
              <a:t>99.99%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Availability </a:t>
            </a:r>
            <a:r>
              <a:rPr sz="2800" spc="-90" dirty="0">
                <a:solidFill>
                  <a:srgbClr val="444949"/>
                </a:solidFill>
                <a:latin typeface="Gill Sans MT"/>
                <a:cs typeface="Gill Sans MT"/>
              </a:rPr>
              <a:t>over </a:t>
            </a:r>
            <a:r>
              <a:rPr sz="2800" dirty="0">
                <a:solidFill>
                  <a:srgbClr val="444949"/>
                </a:solidFill>
                <a:latin typeface="Gill Sans MT"/>
                <a:cs typeface="Gill Sans MT"/>
              </a:rPr>
              <a:t>a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given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80" dirty="0">
                <a:solidFill>
                  <a:srgbClr val="444949"/>
                </a:solidFill>
                <a:latin typeface="Gill Sans MT"/>
                <a:cs typeface="Gill Sans MT"/>
              </a:rPr>
              <a:t>year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7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Sustain </a:t>
            </a:r>
            <a:r>
              <a:rPr sz="2800" dirty="0">
                <a:solidFill>
                  <a:srgbClr val="444949"/>
                </a:solidFill>
                <a:latin typeface="Gill Sans MT"/>
                <a:cs typeface="Gill Sans MT"/>
              </a:rPr>
              <a:t>2 </a:t>
            </a:r>
            <a:r>
              <a:rPr sz="2800" spc="-65" dirty="0">
                <a:solidFill>
                  <a:srgbClr val="444949"/>
                </a:solidFill>
                <a:latin typeface="Gill Sans MT"/>
                <a:cs typeface="Gill Sans MT"/>
              </a:rPr>
              <a:t>concurrent facility</a:t>
            </a:r>
            <a:r>
              <a:rPr sz="2800" spc="8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65" dirty="0">
                <a:solidFill>
                  <a:srgbClr val="444949"/>
                </a:solidFill>
                <a:latin typeface="Gill Sans MT"/>
                <a:cs typeface="Gill Sans MT"/>
              </a:rPr>
              <a:t>failures</a:t>
            </a:r>
            <a:endParaRPr sz="2800">
              <a:latin typeface="Gill Sans MT"/>
              <a:cs typeface="Gill Sans MT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444949"/>
              </a:buClr>
              <a:buFont typeface="Arial"/>
              <a:buChar char="•"/>
            </a:pPr>
            <a:endParaRPr sz="4400">
              <a:latin typeface="Times New Roman"/>
              <a:cs typeface="Times New Roman"/>
            </a:endParaRPr>
          </a:p>
          <a:p>
            <a:pPr marL="241300" marR="140335" indent="-228600">
              <a:lnSpc>
                <a:spcPts val="3020"/>
              </a:lnSpc>
              <a:buFont typeface="Arial"/>
              <a:buChar char="•"/>
              <a:tabLst>
                <a:tab pos="241300" algn="l"/>
              </a:tabLst>
            </a:pP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Use </a:t>
            </a:r>
            <a:r>
              <a:rPr sz="2800" spc="-70" dirty="0">
                <a:solidFill>
                  <a:srgbClr val="444949"/>
                </a:solidFill>
                <a:latin typeface="Gill Sans MT"/>
                <a:cs typeface="Gill Sans MT"/>
              </a:rPr>
              <a:t>Cases: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Big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Data </a:t>
            </a:r>
            <a:r>
              <a:rPr sz="2800" spc="-70" dirty="0">
                <a:solidFill>
                  <a:srgbClr val="444949"/>
                </a:solidFill>
                <a:latin typeface="Gill Sans MT"/>
                <a:cs typeface="Gill Sans MT"/>
              </a:rPr>
              <a:t>analytics, </a:t>
            </a:r>
            <a:r>
              <a:rPr sz="2800" spc="-35" dirty="0">
                <a:solidFill>
                  <a:srgbClr val="444949"/>
                </a:solidFill>
                <a:latin typeface="Gill Sans MT"/>
                <a:cs typeface="Gill Sans MT"/>
              </a:rPr>
              <a:t>mobile </a:t>
            </a:r>
            <a:r>
              <a:rPr sz="2800" spc="-25" dirty="0">
                <a:solidFill>
                  <a:srgbClr val="444949"/>
                </a:solidFill>
                <a:latin typeface="Gill Sans MT"/>
                <a:cs typeface="Gill Sans MT"/>
              </a:rPr>
              <a:t>&amp; </a:t>
            </a:r>
            <a:r>
              <a:rPr sz="2800" spc="-20" dirty="0">
                <a:solidFill>
                  <a:srgbClr val="444949"/>
                </a:solidFill>
                <a:latin typeface="Gill Sans MT"/>
                <a:cs typeface="Gill Sans MT"/>
              </a:rPr>
              <a:t>gaming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applications,</a:t>
            </a:r>
            <a:r>
              <a:rPr sz="2800" spc="-24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content 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distribution…</a:t>
            </a:r>
            <a:endParaRPr sz="2800"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4036723658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41892" y="6471592"/>
            <a:ext cx="1276985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72644"/>
            <a:ext cx="9091295" cy="1298575"/>
          </a:xfrm>
          <a:prstGeom prst="rect">
            <a:avLst/>
          </a:prstGeom>
        </p:spPr>
        <p:txBody>
          <a:bodyPr vert="horz" wrap="square" lIns="0" tIns="87630" rIns="0" bIns="0" rtlCol="0">
            <a:spAutoFit/>
          </a:bodyPr>
          <a:lstStyle/>
          <a:p>
            <a:pPr marL="12700" marR="5080">
              <a:lnSpc>
                <a:spcPts val="4750"/>
              </a:lnSpc>
              <a:spcBef>
                <a:spcPts val="690"/>
              </a:spcBef>
            </a:pPr>
            <a:r>
              <a:rPr spc="20" dirty="0"/>
              <a:t>S3 </a:t>
            </a:r>
            <a:r>
              <a:rPr spc="-40" dirty="0"/>
              <a:t>Reduced </a:t>
            </a:r>
            <a:r>
              <a:rPr spc="-50" dirty="0"/>
              <a:t>Redundancy Storage </a:t>
            </a:r>
            <a:r>
              <a:rPr spc="-30" dirty="0"/>
              <a:t>(RRS) </a:t>
            </a:r>
            <a:r>
              <a:rPr spc="-50" dirty="0"/>
              <a:t>-  </a:t>
            </a:r>
            <a:r>
              <a:rPr spc="-90" dirty="0"/>
              <a:t>DEPRECATED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16939" y="1338783"/>
            <a:ext cx="9954895" cy="3345179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4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Designed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to provide </a:t>
            </a:r>
            <a:r>
              <a:rPr sz="2800" spc="-10" dirty="0">
                <a:solidFill>
                  <a:srgbClr val="444949"/>
                </a:solidFill>
                <a:latin typeface="Gill Sans MT"/>
                <a:cs typeface="Gill Sans MT"/>
              </a:rPr>
              <a:t>99.99%</a:t>
            </a:r>
            <a:r>
              <a:rPr sz="2800" spc="7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durability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5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0" dirty="0">
                <a:solidFill>
                  <a:srgbClr val="444949"/>
                </a:solidFill>
                <a:latin typeface="Gill Sans MT"/>
                <a:cs typeface="Gill Sans MT"/>
              </a:rPr>
              <a:t>99.99%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availability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of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objects </a:t>
            </a:r>
            <a:r>
              <a:rPr sz="2800" spc="-90" dirty="0">
                <a:solidFill>
                  <a:srgbClr val="444949"/>
                </a:solidFill>
                <a:latin typeface="Gill Sans MT"/>
                <a:cs typeface="Gill Sans MT"/>
              </a:rPr>
              <a:t>over </a:t>
            </a:r>
            <a:r>
              <a:rPr sz="2800" dirty="0">
                <a:solidFill>
                  <a:srgbClr val="444949"/>
                </a:solidFill>
                <a:latin typeface="Gill Sans MT"/>
                <a:cs typeface="Gill Sans MT"/>
              </a:rPr>
              <a:t>a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given</a:t>
            </a:r>
            <a:r>
              <a:rPr sz="2800" spc="17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80" dirty="0">
                <a:solidFill>
                  <a:srgbClr val="444949"/>
                </a:solidFill>
                <a:latin typeface="Gill Sans MT"/>
                <a:cs typeface="Gill Sans MT"/>
              </a:rPr>
              <a:t>year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7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Designed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sustain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the </a:t>
            </a:r>
            <a:r>
              <a:rPr sz="2800" spc="-80" dirty="0">
                <a:solidFill>
                  <a:srgbClr val="444949"/>
                </a:solidFill>
                <a:latin typeface="Gill Sans MT"/>
                <a:cs typeface="Gill Sans MT"/>
              </a:rPr>
              <a:t>loss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of </a:t>
            </a:r>
            <a:r>
              <a:rPr sz="2800" spc="-25" dirty="0">
                <a:solidFill>
                  <a:srgbClr val="444949"/>
                </a:solidFill>
                <a:latin typeface="Gill Sans MT"/>
                <a:cs typeface="Gill Sans MT"/>
              </a:rPr>
              <a:t>data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in </a:t>
            </a:r>
            <a:r>
              <a:rPr sz="2800" dirty="0">
                <a:solidFill>
                  <a:srgbClr val="444949"/>
                </a:solidFill>
                <a:latin typeface="Gill Sans MT"/>
                <a:cs typeface="Gill Sans MT"/>
              </a:rPr>
              <a:t>a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single</a:t>
            </a:r>
            <a:r>
              <a:rPr sz="2800" spc="28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65" dirty="0">
                <a:solidFill>
                  <a:srgbClr val="444949"/>
                </a:solidFill>
                <a:latin typeface="Gill Sans MT"/>
                <a:cs typeface="Gill Sans MT"/>
              </a:rPr>
              <a:t>facility</a:t>
            </a:r>
            <a:endParaRPr sz="2800">
              <a:latin typeface="Gill Sans MT"/>
              <a:cs typeface="Gill Sans MT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444949"/>
              </a:buClr>
              <a:buFont typeface="Arial"/>
              <a:buChar char="•"/>
            </a:pPr>
            <a:endParaRPr sz="4400">
              <a:latin typeface="Times New Roman"/>
              <a:cs typeface="Times New Roman"/>
            </a:endParaRPr>
          </a:p>
          <a:p>
            <a:pPr marL="241300" marR="5080" indent="-228600">
              <a:lnSpc>
                <a:spcPts val="3020"/>
              </a:lnSpc>
              <a:buFont typeface="Arial"/>
              <a:buChar char="•"/>
              <a:tabLst>
                <a:tab pos="241300" algn="l"/>
              </a:tabLst>
            </a:pP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Use </a:t>
            </a:r>
            <a:r>
              <a:rPr sz="2800" spc="-65" dirty="0">
                <a:solidFill>
                  <a:srgbClr val="444949"/>
                </a:solidFill>
                <a:latin typeface="Gill Sans MT"/>
                <a:cs typeface="Gill Sans MT"/>
              </a:rPr>
              <a:t>cases: </a:t>
            </a:r>
            <a:r>
              <a:rPr sz="2800" spc="-70" dirty="0">
                <a:solidFill>
                  <a:srgbClr val="444949"/>
                </a:solidFill>
                <a:latin typeface="Gill Sans MT"/>
                <a:cs typeface="Gill Sans MT"/>
              </a:rPr>
              <a:t>noncritical,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reproducible </a:t>
            </a:r>
            <a:r>
              <a:rPr sz="2800" spc="-25" dirty="0">
                <a:solidFill>
                  <a:srgbClr val="444949"/>
                </a:solidFill>
                <a:latin typeface="Gill Sans MT"/>
                <a:cs typeface="Gill Sans MT"/>
              </a:rPr>
              <a:t>data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at </a:t>
            </a:r>
            <a:r>
              <a:rPr sz="2800" spc="-85" dirty="0">
                <a:solidFill>
                  <a:srgbClr val="444949"/>
                </a:solidFill>
                <a:latin typeface="Gill Sans MT"/>
                <a:cs typeface="Gill Sans MT"/>
              </a:rPr>
              <a:t>lower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levels </a:t>
            </a:r>
            <a:r>
              <a:rPr sz="2800" spc="-35" dirty="0">
                <a:solidFill>
                  <a:srgbClr val="444949"/>
                </a:solidFill>
                <a:latin typeface="Gill Sans MT"/>
                <a:cs typeface="Gill Sans MT"/>
              </a:rPr>
              <a:t>of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redundancy  </a:t>
            </a:r>
            <a:r>
              <a:rPr sz="2800" spc="-35" dirty="0">
                <a:solidFill>
                  <a:srgbClr val="444949"/>
                </a:solidFill>
                <a:latin typeface="Gill Sans MT"/>
                <a:cs typeface="Gill Sans MT"/>
              </a:rPr>
              <a:t>than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Amazon </a:t>
            </a:r>
            <a:r>
              <a:rPr sz="2800" spc="-75" dirty="0">
                <a:solidFill>
                  <a:srgbClr val="444949"/>
                </a:solidFill>
                <a:latin typeface="Gill Sans MT"/>
                <a:cs typeface="Gill Sans MT"/>
              </a:rPr>
              <a:t>S3’s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standard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storage (thumbnails, transcoded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media, 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processed </a:t>
            </a:r>
            <a:r>
              <a:rPr sz="2800" spc="-25" dirty="0">
                <a:solidFill>
                  <a:srgbClr val="444949"/>
                </a:solidFill>
                <a:latin typeface="Gill Sans MT"/>
                <a:cs typeface="Gill Sans MT"/>
              </a:rPr>
              <a:t>data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that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can </a:t>
            </a:r>
            <a:r>
              <a:rPr sz="2800" spc="10" dirty="0">
                <a:solidFill>
                  <a:srgbClr val="444949"/>
                </a:solidFill>
                <a:latin typeface="Gill Sans MT"/>
                <a:cs typeface="Gill Sans MT"/>
              </a:rPr>
              <a:t>be</a:t>
            </a:r>
            <a:r>
              <a:rPr sz="2800" spc="12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reproduced)</a:t>
            </a:r>
            <a:endParaRPr sz="2800"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2882037641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41892" y="6471592"/>
            <a:ext cx="1276985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374395"/>
            <a:ext cx="8140700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20" dirty="0"/>
              <a:t>S3 </a:t>
            </a:r>
            <a:r>
              <a:rPr spc="-60" dirty="0"/>
              <a:t>Standard </a:t>
            </a:r>
            <a:r>
              <a:rPr spc="-5" dirty="0"/>
              <a:t>– </a:t>
            </a:r>
            <a:r>
              <a:rPr spc="-75" dirty="0"/>
              <a:t>Infrequent </a:t>
            </a:r>
            <a:r>
              <a:rPr spc="-80" dirty="0"/>
              <a:t>Access</a:t>
            </a:r>
            <a:r>
              <a:rPr spc="-140" dirty="0"/>
              <a:t> </a:t>
            </a:r>
            <a:r>
              <a:rPr spc="-30" dirty="0"/>
              <a:t>(IA)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16939" y="1419860"/>
            <a:ext cx="9473565" cy="3903979"/>
          </a:xfrm>
          <a:prstGeom prst="rect">
            <a:avLst/>
          </a:prstGeom>
        </p:spPr>
        <p:txBody>
          <a:bodyPr vert="horz" wrap="square" lIns="0" tIns="62230" rIns="0" bIns="0" rtlCol="0">
            <a:spAutoFit/>
          </a:bodyPr>
          <a:lstStyle/>
          <a:p>
            <a:pPr marL="241300" marR="5080" indent="-228600">
              <a:lnSpc>
                <a:spcPts val="3020"/>
              </a:lnSpc>
              <a:spcBef>
                <a:spcPts val="49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Suitable </a:t>
            </a:r>
            <a:r>
              <a:rPr sz="2800" spc="-90" dirty="0">
                <a:solidFill>
                  <a:srgbClr val="444949"/>
                </a:solidFill>
                <a:latin typeface="Gill Sans MT"/>
                <a:cs typeface="Gill Sans MT"/>
              </a:rPr>
              <a:t>for </a:t>
            </a:r>
            <a:r>
              <a:rPr sz="2800" spc="-25" dirty="0">
                <a:solidFill>
                  <a:srgbClr val="444949"/>
                </a:solidFill>
                <a:latin typeface="Gill Sans MT"/>
                <a:cs typeface="Gill Sans MT"/>
              </a:rPr>
              <a:t>data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that </a:t>
            </a:r>
            <a:r>
              <a:rPr sz="2800" spc="-90" dirty="0">
                <a:solidFill>
                  <a:srgbClr val="444949"/>
                </a:solidFill>
                <a:latin typeface="Gill Sans MT"/>
                <a:cs typeface="Gill Sans MT"/>
              </a:rPr>
              <a:t>is </a:t>
            </a:r>
            <a:r>
              <a:rPr sz="2800" spc="-70" dirty="0">
                <a:solidFill>
                  <a:srgbClr val="444949"/>
                </a:solidFill>
                <a:latin typeface="Gill Sans MT"/>
                <a:cs typeface="Gill Sans MT"/>
              </a:rPr>
              <a:t>less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frequently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accessed,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but </a:t>
            </a:r>
            <a:r>
              <a:rPr sz="2800" spc="-70" dirty="0">
                <a:solidFill>
                  <a:srgbClr val="444949"/>
                </a:solidFill>
                <a:latin typeface="Gill Sans MT"/>
                <a:cs typeface="Gill Sans MT"/>
              </a:rPr>
              <a:t>requires </a:t>
            </a:r>
            <a:r>
              <a:rPr sz="2800" spc="-35" dirty="0">
                <a:solidFill>
                  <a:srgbClr val="444949"/>
                </a:solidFill>
                <a:latin typeface="Gill Sans MT"/>
                <a:cs typeface="Gill Sans MT"/>
              </a:rPr>
              <a:t>rapid 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access </a:t>
            </a:r>
            <a:r>
              <a:rPr sz="2800" spc="-25" dirty="0">
                <a:solidFill>
                  <a:srgbClr val="444949"/>
                </a:solidFill>
                <a:latin typeface="Gill Sans MT"/>
                <a:cs typeface="Gill Sans MT"/>
              </a:rPr>
              <a:t>when</a:t>
            </a:r>
            <a:r>
              <a:rPr sz="2800" spc="3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10" dirty="0">
                <a:solidFill>
                  <a:srgbClr val="444949"/>
                </a:solidFill>
                <a:latin typeface="Gill Sans MT"/>
                <a:cs typeface="Gill Sans MT"/>
              </a:rPr>
              <a:t>needed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1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High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durability </a:t>
            </a:r>
            <a:r>
              <a:rPr sz="2800" spc="-5" dirty="0">
                <a:solidFill>
                  <a:srgbClr val="444949"/>
                </a:solidFill>
                <a:latin typeface="Gill Sans MT"/>
                <a:cs typeface="Gill Sans MT"/>
              </a:rPr>
              <a:t>(99.999999999%)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of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objects </a:t>
            </a:r>
            <a:r>
              <a:rPr sz="2800" spc="-75" dirty="0">
                <a:solidFill>
                  <a:srgbClr val="444949"/>
                </a:solidFill>
                <a:latin typeface="Gill Sans MT"/>
                <a:cs typeface="Gill Sans MT"/>
              </a:rPr>
              <a:t>across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multiple</a:t>
            </a:r>
            <a:r>
              <a:rPr sz="2800" spc="5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AZs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7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0" dirty="0">
                <a:solidFill>
                  <a:srgbClr val="444949"/>
                </a:solidFill>
                <a:latin typeface="Gill Sans MT"/>
                <a:cs typeface="Gill Sans MT"/>
              </a:rPr>
              <a:t>99.99%</a:t>
            </a:r>
            <a:r>
              <a:rPr sz="2800" spc="-18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Availability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7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Low </a:t>
            </a:r>
            <a:r>
              <a:rPr sz="2800" spc="-75" dirty="0">
                <a:solidFill>
                  <a:srgbClr val="444949"/>
                </a:solidFill>
                <a:latin typeface="Gill Sans MT"/>
                <a:cs typeface="Gill Sans MT"/>
              </a:rPr>
              <a:t>cost </a:t>
            </a:r>
            <a:r>
              <a:rPr sz="2800" spc="-35" dirty="0">
                <a:solidFill>
                  <a:srgbClr val="444949"/>
                </a:solidFill>
                <a:latin typeface="Gill Sans MT"/>
                <a:cs typeface="Gill Sans MT"/>
              </a:rPr>
              <a:t>compared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Amazon </a:t>
            </a:r>
            <a:r>
              <a:rPr sz="2800" spc="10" dirty="0">
                <a:solidFill>
                  <a:srgbClr val="444949"/>
                </a:solidFill>
                <a:latin typeface="Gill Sans MT"/>
                <a:cs typeface="Gill Sans MT"/>
              </a:rPr>
              <a:t>S3</a:t>
            </a:r>
            <a:r>
              <a:rPr sz="2800" spc="4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35" dirty="0">
                <a:solidFill>
                  <a:srgbClr val="444949"/>
                </a:solidFill>
                <a:latin typeface="Gill Sans MT"/>
                <a:cs typeface="Gill Sans MT"/>
              </a:rPr>
              <a:t>Standard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5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Sustain </a:t>
            </a:r>
            <a:r>
              <a:rPr sz="2800" dirty="0">
                <a:solidFill>
                  <a:srgbClr val="444949"/>
                </a:solidFill>
                <a:latin typeface="Gill Sans MT"/>
                <a:cs typeface="Gill Sans MT"/>
              </a:rPr>
              <a:t>2 </a:t>
            </a:r>
            <a:r>
              <a:rPr sz="2800" spc="-65" dirty="0">
                <a:solidFill>
                  <a:srgbClr val="444949"/>
                </a:solidFill>
                <a:latin typeface="Gill Sans MT"/>
                <a:cs typeface="Gill Sans MT"/>
              </a:rPr>
              <a:t>concurrent facility</a:t>
            </a:r>
            <a:r>
              <a:rPr sz="2800" spc="8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65" dirty="0">
                <a:solidFill>
                  <a:srgbClr val="444949"/>
                </a:solidFill>
                <a:latin typeface="Gill Sans MT"/>
                <a:cs typeface="Gill Sans MT"/>
              </a:rPr>
              <a:t>failures</a:t>
            </a:r>
            <a:endParaRPr sz="2800">
              <a:latin typeface="Gill Sans MT"/>
              <a:cs typeface="Gill Sans MT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Clr>
                <a:srgbClr val="444949"/>
              </a:buClr>
              <a:buFont typeface="Arial"/>
              <a:buChar char="•"/>
            </a:pPr>
            <a:endParaRPr sz="405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buFont typeface="Arial"/>
              <a:buChar char="•"/>
              <a:tabLst>
                <a:tab pos="241300" algn="l"/>
              </a:tabLst>
            </a:pP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Use </a:t>
            </a:r>
            <a:r>
              <a:rPr sz="2800" spc="-70" dirty="0">
                <a:solidFill>
                  <a:srgbClr val="444949"/>
                </a:solidFill>
                <a:latin typeface="Gill Sans MT"/>
                <a:cs typeface="Gill Sans MT"/>
              </a:rPr>
              <a:t>Cases: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As </a:t>
            </a:r>
            <a:r>
              <a:rPr sz="2800" dirty="0">
                <a:solidFill>
                  <a:srgbClr val="444949"/>
                </a:solidFill>
                <a:latin typeface="Gill Sans MT"/>
                <a:cs typeface="Gill Sans MT"/>
              </a:rPr>
              <a:t>a </a:t>
            </a:r>
            <a:r>
              <a:rPr sz="2800" spc="-25" dirty="0">
                <a:solidFill>
                  <a:srgbClr val="444949"/>
                </a:solidFill>
                <a:latin typeface="Gill Sans MT"/>
                <a:cs typeface="Gill Sans MT"/>
              </a:rPr>
              <a:t>data </a:t>
            </a:r>
            <a:r>
              <a:rPr sz="2800" spc="-80" dirty="0">
                <a:solidFill>
                  <a:srgbClr val="444949"/>
                </a:solidFill>
                <a:latin typeface="Gill Sans MT"/>
                <a:cs typeface="Gill Sans MT"/>
              </a:rPr>
              <a:t>store </a:t>
            </a:r>
            <a:r>
              <a:rPr sz="2800" spc="-90" dirty="0">
                <a:solidFill>
                  <a:srgbClr val="444949"/>
                </a:solidFill>
                <a:latin typeface="Gill Sans MT"/>
                <a:cs typeface="Gill Sans MT"/>
              </a:rPr>
              <a:t>for </a:t>
            </a:r>
            <a:r>
              <a:rPr sz="2800" spc="-70" dirty="0">
                <a:solidFill>
                  <a:srgbClr val="444949"/>
                </a:solidFill>
                <a:latin typeface="Gill Sans MT"/>
                <a:cs typeface="Gill Sans MT"/>
              </a:rPr>
              <a:t>disaster </a:t>
            </a:r>
            <a:r>
              <a:rPr sz="2800" spc="-95" dirty="0">
                <a:solidFill>
                  <a:srgbClr val="444949"/>
                </a:solidFill>
                <a:latin typeface="Gill Sans MT"/>
                <a:cs typeface="Gill Sans MT"/>
              </a:rPr>
              <a:t>recovery,</a:t>
            </a:r>
            <a:r>
              <a:rPr sz="2800" spc="-21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35" dirty="0">
                <a:solidFill>
                  <a:srgbClr val="444949"/>
                </a:solidFill>
                <a:latin typeface="Gill Sans MT"/>
                <a:cs typeface="Gill Sans MT"/>
              </a:rPr>
              <a:t>backups…</a:t>
            </a:r>
            <a:endParaRPr sz="2800"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1179423410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1892" y="6464300"/>
            <a:ext cx="127698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16939" y="374395"/>
            <a:ext cx="8460105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20" dirty="0"/>
              <a:t>S3 </a:t>
            </a:r>
            <a:r>
              <a:rPr spc="-15" dirty="0"/>
              <a:t>One </a:t>
            </a:r>
            <a:r>
              <a:rPr spc="-40" dirty="0"/>
              <a:t>Zone </a:t>
            </a:r>
            <a:r>
              <a:rPr spc="-50" dirty="0"/>
              <a:t>- </a:t>
            </a:r>
            <a:r>
              <a:rPr spc="-75" dirty="0"/>
              <a:t>Infrequent </a:t>
            </a:r>
            <a:r>
              <a:rPr spc="-80" dirty="0"/>
              <a:t>Access</a:t>
            </a:r>
            <a:r>
              <a:rPr spc="-100" dirty="0"/>
              <a:t> </a:t>
            </a:r>
            <a:r>
              <a:rPr spc="-30" dirty="0"/>
              <a:t>(IA)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16939" y="1339393"/>
            <a:ext cx="10293985" cy="4213860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484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5" dirty="0">
                <a:solidFill>
                  <a:srgbClr val="444949"/>
                </a:solidFill>
                <a:latin typeface="Gill Sans MT"/>
                <a:cs typeface="Gill Sans MT"/>
              </a:rPr>
              <a:t>Same </a:t>
            </a:r>
            <a:r>
              <a:rPr sz="2600" spc="-45" dirty="0">
                <a:solidFill>
                  <a:srgbClr val="444949"/>
                </a:solidFill>
                <a:latin typeface="Gill Sans MT"/>
                <a:cs typeface="Gill Sans MT"/>
              </a:rPr>
              <a:t>as </a:t>
            </a:r>
            <a:r>
              <a:rPr sz="2600" spc="-65" dirty="0">
                <a:solidFill>
                  <a:srgbClr val="444949"/>
                </a:solidFill>
                <a:latin typeface="Gill Sans MT"/>
                <a:cs typeface="Gill Sans MT"/>
              </a:rPr>
              <a:t>IA </a:t>
            </a:r>
            <a:r>
              <a:rPr sz="2600" spc="-40" dirty="0">
                <a:solidFill>
                  <a:srgbClr val="444949"/>
                </a:solidFill>
                <a:latin typeface="Gill Sans MT"/>
                <a:cs typeface="Gill Sans MT"/>
              </a:rPr>
              <a:t>but </a:t>
            </a:r>
            <a:r>
              <a:rPr sz="2600" spc="-25" dirty="0">
                <a:solidFill>
                  <a:srgbClr val="444949"/>
                </a:solidFill>
                <a:latin typeface="Gill Sans MT"/>
                <a:cs typeface="Gill Sans MT"/>
              </a:rPr>
              <a:t>data </a:t>
            </a:r>
            <a:r>
              <a:rPr sz="2600" spc="-90" dirty="0">
                <a:solidFill>
                  <a:srgbClr val="444949"/>
                </a:solidFill>
                <a:latin typeface="Gill Sans MT"/>
                <a:cs typeface="Gill Sans MT"/>
              </a:rPr>
              <a:t>is </a:t>
            </a:r>
            <a:r>
              <a:rPr sz="2600" spc="-65" dirty="0">
                <a:solidFill>
                  <a:srgbClr val="444949"/>
                </a:solidFill>
                <a:latin typeface="Gill Sans MT"/>
                <a:cs typeface="Gill Sans MT"/>
              </a:rPr>
              <a:t>stored </a:t>
            </a:r>
            <a:r>
              <a:rPr sz="2600" spc="-60" dirty="0">
                <a:solidFill>
                  <a:srgbClr val="444949"/>
                </a:solidFill>
                <a:latin typeface="Gill Sans MT"/>
                <a:cs typeface="Gill Sans MT"/>
              </a:rPr>
              <a:t>in </a:t>
            </a:r>
            <a:r>
              <a:rPr sz="2600" spc="-5" dirty="0">
                <a:solidFill>
                  <a:srgbClr val="444949"/>
                </a:solidFill>
                <a:latin typeface="Gill Sans MT"/>
                <a:cs typeface="Gill Sans MT"/>
              </a:rPr>
              <a:t>a </a:t>
            </a:r>
            <a:r>
              <a:rPr sz="2600" spc="-50" dirty="0">
                <a:solidFill>
                  <a:srgbClr val="444949"/>
                </a:solidFill>
                <a:latin typeface="Gill Sans MT"/>
                <a:cs typeface="Gill Sans MT"/>
              </a:rPr>
              <a:t>single</a:t>
            </a:r>
            <a:r>
              <a:rPr sz="2600" spc="29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spc="-15" dirty="0">
                <a:solidFill>
                  <a:srgbClr val="444949"/>
                </a:solidFill>
                <a:latin typeface="Gill Sans MT"/>
                <a:cs typeface="Gill Sans MT"/>
              </a:rPr>
              <a:t>AZ</a:t>
            </a:r>
            <a:endParaRPr sz="2600">
              <a:latin typeface="Gill Sans MT"/>
              <a:cs typeface="Gill Sans MT"/>
            </a:endParaRPr>
          </a:p>
          <a:p>
            <a:pPr marL="241300" marR="5080" indent="-228600">
              <a:lnSpc>
                <a:spcPts val="2500"/>
              </a:lnSpc>
              <a:spcBef>
                <a:spcPts val="985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35" dirty="0">
                <a:solidFill>
                  <a:srgbClr val="444949"/>
                </a:solidFill>
                <a:latin typeface="Gill Sans MT"/>
                <a:cs typeface="Gill Sans MT"/>
              </a:rPr>
              <a:t>High </a:t>
            </a:r>
            <a:r>
              <a:rPr sz="2600" spc="-55" dirty="0">
                <a:solidFill>
                  <a:srgbClr val="444949"/>
                </a:solidFill>
                <a:latin typeface="Gill Sans MT"/>
                <a:cs typeface="Gill Sans MT"/>
              </a:rPr>
              <a:t>durability </a:t>
            </a:r>
            <a:r>
              <a:rPr sz="2600" spc="-5" dirty="0">
                <a:solidFill>
                  <a:srgbClr val="444949"/>
                </a:solidFill>
                <a:latin typeface="Gill Sans MT"/>
                <a:cs typeface="Gill Sans MT"/>
              </a:rPr>
              <a:t>(99.999999999%) </a:t>
            </a:r>
            <a:r>
              <a:rPr sz="2600" spc="-30" dirty="0">
                <a:solidFill>
                  <a:srgbClr val="444949"/>
                </a:solidFill>
                <a:latin typeface="Gill Sans MT"/>
                <a:cs typeface="Gill Sans MT"/>
              </a:rPr>
              <a:t>of </a:t>
            </a:r>
            <a:r>
              <a:rPr sz="2600" spc="-45" dirty="0">
                <a:solidFill>
                  <a:srgbClr val="444949"/>
                </a:solidFill>
                <a:latin typeface="Gill Sans MT"/>
                <a:cs typeface="Gill Sans MT"/>
              </a:rPr>
              <a:t>objects </a:t>
            </a:r>
            <a:r>
              <a:rPr sz="2600" spc="-60" dirty="0">
                <a:solidFill>
                  <a:srgbClr val="444949"/>
                </a:solidFill>
                <a:latin typeface="Gill Sans MT"/>
                <a:cs typeface="Gill Sans MT"/>
              </a:rPr>
              <a:t>in </a:t>
            </a:r>
            <a:r>
              <a:rPr sz="2600" spc="-5" dirty="0">
                <a:solidFill>
                  <a:srgbClr val="444949"/>
                </a:solidFill>
                <a:latin typeface="Gill Sans MT"/>
                <a:cs typeface="Gill Sans MT"/>
              </a:rPr>
              <a:t>a </a:t>
            </a:r>
            <a:r>
              <a:rPr sz="2600" spc="-50" dirty="0">
                <a:solidFill>
                  <a:srgbClr val="444949"/>
                </a:solidFill>
                <a:latin typeface="Gill Sans MT"/>
                <a:cs typeface="Gill Sans MT"/>
              </a:rPr>
              <a:t>single </a:t>
            </a:r>
            <a:r>
              <a:rPr sz="2600" spc="-60" dirty="0">
                <a:solidFill>
                  <a:srgbClr val="444949"/>
                </a:solidFill>
                <a:latin typeface="Gill Sans MT"/>
                <a:cs typeface="Gill Sans MT"/>
              </a:rPr>
              <a:t>AZ; </a:t>
            </a:r>
            <a:r>
              <a:rPr sz="2600" spc="-25" dirty="0">
                <a:solidFill>
                  <a:srgbClr val="444949"/>
                </a:solidFill>
                <a:latin typeface="Gill Sans MT"/>
                <a:cs typeface="Gill Sans MT"/>
              </a:rPr>
              <a:t>data </a:t>
            </a:r>
            <a:r>
              <a:rPr sz="2600" spc="-70" dirty="0">
                <a:solidFill>
                  <a:srgbClr val="444949"/>
                </a:solidFill>
                <a:latin typeface="Gill Sans MT"/>
                <a:cs typeface="Gill Sans MT"/>
              </a:rPr>
              <a:t>lost </a:t>
            </a:r>
            <a:r>
              <a:rPr sz="2600" spc="-25" dirty="0">
                <a:solidFill>
                  <a:srgbClr val="444949"/>
                </a:solidFill>
                <a:latin typeface="Gill Sans MT"/>
                <a:cs typeface="Gill Sans MT"/>
              </a:rPr>
              <a:t>when </a:t>
            </a:r>
            <a:r>
              <a:rPr sz="2600" spc="-20" dirty="0">
                <a:solidFill>
                  <a:srgbClr val="444949"/>
                </a:solidFill>
                <a:latin typeface="Gill Sans MT"/>
                <a:cs typeface="Gill Sans MT"/>
              </a:rPr>
              <a:t>AZ  </a:t>
            </a:r>
            <a:r>
              <a:rPr sz="2600" spc="-85" dirty="0">
                <a:solidFill>
                  <a:srgbClr val="444949"/>
                </a:solidFill>
                <a:latin typeface="Gill Sans MT"/>
                <a:cs typeface="Gill Sans MT"/>
              </a:rPr>
              <a:t>is</a:t>
            </a:r>
            <a:r>
              <a:rPr sz="2600" spc="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spc="-60" dirty="0">
                <a:solidFill>
                  <a:srgbClr val="444949"/>
                </a:solidFill>
                <a:latin typeface="Gill Sans MT"/>
                <a:cs typeface="Gill Sans MT"/>
              </a:rPr>
              <a:t>destroyed</a:t>
            </a:r>
            <a:endParaRPr sz="26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375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15" dirty="0">
                <a:solidFill>
                  <a:srgbClr val="444949"/>
                </a:solidFill>
                <a:latin typeface="Gill Sans MT"/>
                <a:cs typeface="Gill Sans MT"/>
              </a:rPr>
              <a:t>99.95%</a:t>
            </a:r>
            <a:r>
              <a:rPr sz="2600" spc="-15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spc="-55" dirty="0">
                <a:solidFill>
                  <a:srgbClr val="444949"/>
                </a:solidFill>
                <a:latin typeface="Gill Sans MT"/>
                <a:cs typeface="Gill Sans MT"/>
              </a:rPr>
              <a:t>Availability</a:t>
            </a:r>
            <a:endParaRPr sz="26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384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55" dirty="0">
                <a:solidFill>
                  <a:srgbClr val="444949"/>
                </a:solidFill>
                <a:latin typeface="Gill Sans MT"/>
                <a:cs typeface="Gill Sans MT"/>
              </a:rPr>
              <a:t>Low </a:t>
            </a:r>
            <a:r>
              <a:rPr sz="2600" spc="-45" dirty="0">
                <a:solidFill>
                  <a:srgbClr val="444949"/>
                </a:solidFill>
                <a:latin typeface="Gill Sans MT"/>
                <a:cs typeface="Gill Sans MT"/>
              </a:rPr>
              <a:t>latency </a:t>
            </a:r>
            <a:r>
              <a:rPr sz="2600" spc="-15" dirty="0">
                <a:solidFill>
                  <a:srgbClr val="444949"/>
                </a:solidFill>
                <a:latin typeface="Gill Sans MT"/>
                <a:cs typeface="Gill Sans MT"/>
              </a:rPr>
              <a:t>and </a:t>
            </a:r>
            <a:r>
              <a:rPr sz="2600" spc="-40" dirty="0">
                <a:solidFill>
                  <a:srgbClr val="444949"/>
                </a:solidFill>
                <a:latin typeface="Gill Sans MT"/>
                <a:cs typeface="Gill Sans MT"/>
              </a:rPr>
              <a:t>high </a:t>
            </a:r>
            <a:r>
              <a:rPr sz="2600" spc="-50" dirty="0">
                <a:solidFill>
                  <a:srgbClr val="444949"/>
                </a:solidFill>
                <a:latin typeface="Gill Sans MT"/>
                <a:cs typeface="Gill Sans MT"/>
              </a:rPr>
              <a:t>throughput</a:t>
            </a:r>
            <a:r>
              <a:rPr sz="2600" spc="17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spc="-40" dirty="0">
                <a:solidFill>
                  <a:srgbClr val="444949"/>
                </a:solidFill>
                <a:latin typeface="Gill Sans MT"/>
                <a:cs typeface="Gill Sans MT"/>
              </a:rPr>
              <a:t>performance</a:t>
            </a:r>
            <a:endParaRPr sz="26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380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15" dirty="0">
                <a:solidFill>
                  <a:srgbClr val="444949"/>
                </a:solidFill>
                <a:latin typeface="Gill Sans MT"/>
                <a:cs typeface="Gill Sans MT"/>
              </a:rPr>
              <a:t>Supports </a:t>
            </a:r>
            <a:r>
              <a:rPr sz="2600" dirty="0">
                <a:solidFill>
                  <a:srgbClr val="444949"/>
                </a:solidFill>
                <a:latin typeface="Gill Sans MT"/>
                <a:cs typeface="Gill Sans MT"/>
              </a:rPr>
              <a:t>SSL </a:t>
            </a:r>
            <a:r>
              <a:rPr sz="2600" spc="-85" dirty="0">
                <a:solidFill>
                  <a:srgbClr val="444949"/>
                </a:solidFill>
                <a:latin typeface="Gill Sans MT"/>
                <a:cs typeface="Gill Sans MT"/>
              </a:rPr>
              <a:t>for </a:t>
            </a:r>
            <a:r>
              <a:rPr sz="2600" spc="-25" dirty="0">
                <a:solidFill>
                  <a:srgbClr val="444949"/>
                </a:solidFill>
                <a:latin typeface="Gill Sans MT"/>
                <a:cs typeface="Gill Sans MT"/>
              </a:rPr>
              <a:t>data </a:t>
            </a:r>
            <a:r>
              <a:rPr sz="2600" spc="-45" dirty="0">
                <a:solidFill>
                  <a:srgbClr val="444949"/>
                </a:solidFill>
                <a:latin typeface="Gill Sans MT"/>
                <a:cs typeface="Gill Sans MT"/>
              </a:rPr>
              <a:t>at </a:t>
            </a:r>
            <a:r>
              <a:rPr sz="2600" spc="-70" dirty="0">
                <a:solidFill>
                  <a:srgbClr val="444949"/>
                </a:solidFill>
                <a:latin typeface="Gill Sans MT"/>
                <a:cs typeface="Gill Sans MT"/>
              </a:rPr>
              <a:t>transit </a:t>
            </a:r>
            <a:r>
              <a:rPr sz="2600" spc="-15" dirty="0">
                <a:solidFill>
                  <a:srgbClr val="444949"/>
                </a:solidFill>
                <a:latin typeface="Gill Sans MT"/>
                <a:cs typeface="Gill Sans MT"/>
              </a:rPr>
              <a:t>and </a:t>
            </a:r>
            <a:r>
              <a:rPr sz="2600" spc="-35" dirty="0">
                <a:solidFill>
                  <a:srgbClr val="444949"/>
                </a:solidFill>
                <a:latin typeface="Gill Sans MT"/>
                <a:cs typeface="Gill Sans MT"/>
              </a:rPr>
              <a:t>encryption </a:t>
            </a:r>
            <a:r>
              <a:rPr sz="2600" spc="-45" dirty="0">
                <a:solidFill>
                  <a:srgbClr val="444949"/>
                </a:solidFill>
                <a:latin typeface="Gill Sans MT"/>
                <a:cs typeface="Gill Sans MT"/>
              </a:rPr>
              <a:t>at</a:t>
            </a:r>
            <a:r>
              <a:rPr sz="2600" spc="33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spc="-85" dirty="0">
                <a:solidFill>
                  <a:srgbClr val="444949"/>
                </a:solidFill>
                <a:latin typeface="Gill Sans MT"/>
                <a:cs typeface="Gill Sans MT"/>
              </a:rPr>
              <a:t>rest</a:t>
            </a:r>
            <a:endParaRPr sz="26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360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55" dirty="0">
                <a:solidFill>
                  <a:srgbClr val="444949"/>
                </a:solidFill>
                <a:latin typeface="Gill Sans MT"/>
                <a:cs typeface="Gill Sans MT"/>
              </a:rPr>
              <a:t>Low </a:t>
            </a:r>
            <a:r>
              <a:rPr sz="2600" spc="-60" dirty="0">
                <a:solidFill>
                  <a:srgbClr val="444949"/>
                </a:solidFill>
                <a:latin typeface="Gill Sans MT"/>
                <a:cs typeface="Gill Sans MT"/>
              </a:rPr>
              <a:t>cost </a:t>
            </a:r>
            <a:r>
              <a:rPr sz="2600" spc="-30" dirty="0">
                <a:solidFill>
                  <a:srgbClr val="444949"/>
                </a:solidFill>
                <a:latin typeface="Gill Sans MT"/>
                <a:cs typeface="Gill Sans MT"/>
              </a:rPr>
              <a:t>compared </a:t>
            </a:r>
            <a:r>
              <a:rPr sz="2600" spc="-60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2600" spc="-65" dirty="0">
                <a:solidFill>
                  <a:srgbClr val="444949"/>
                </a:solidFill>
                <a:latin typeface="Gill Sans MT"/>
                <a:cs typeface="Gill Sans MT"/>
              </a:rPr>
              <a:t>IA </a:t>
            </a:r>
            <a:r>
              <a:rPr sz="2600" spc="-20" dirty="0">
                <a:solidFill>
                  <a:srgbClr val="444949"/>
                </a:solidFill>
                <a:latin typeface="Gill Sans MT"/>
                <a:cs typeface="Gill Sans MT"/>
              </a:rPr>
              <a:t>(by</a:t>
            </a:r>
            <a:r>
              <a:rPr sz="2600" spc="29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spc="15" dirty="0">
                <a:solidFill>
                  <a:srgbClr val="444949"/>
                </a:solidFill>
                <a:latin typeface="Gill Sans MT"/>
                <a:cs typeface="Gill Sans MT"/>
              </a:rPr>
              <a:t>20%)</a:t>
            </a:r>
            <a:endParaRPr sz="2600">
              <a:latin typeface="Gill Sans MT"/>
              <a:cs typeface="Gill Sans MT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lr>
                <a:srgbClr val="444949"/>
              </a:buClr>
              <a:buFont typeface="Arial"/>
              <a:buChar char="•"/>
            </a:pPr>
            <a:endParaRPr sz="3900">
              <a:latin typeface="Times New Roman"/>
              <a:cs typeface="Times New Roman"/>
            </a:endParaRPr>
          </a:p>
          <a:p>
            <a:pPr marL="241300" marR="345440" indent="-228600">
              <a:lnSpc>
                <a:spcPct val="80000"/>
              </a:lnSpc>
              <a:buFont typeface="Arial"/>
              <a:buChar char="•"/>
              <a:tabLst>
                <a:tab pos="241300" algn="l"/>
              </a:tabLst>
            </a:pPr>
            <a:r>
              <a:rPr sz="2600" spc="-40" dirty="0">
                <a:solidFill>
                  <a:srgbClr val="444949"/>
                </a:solidFill>
                <a:latin typeface="Gill Sans MT"/>
                <a:cs typeface="Gill Sans MT"/>
              </a:rPr>
              <a:t>Use </a:t>
            </a:r>
            <a:r>
              <a:rPr sz="2600" spc="-60" dirty="0">
                <a:solidFill>
                  <a:srgbClr val="444949"/>
                </a:solidFill>
                <a:latin typeface="Gill Sans MT"/>
                <a:cs typeface="Gill Sans MT"/>
              </a:rPr>
              <a:t>Cases: </a:t>
            </a:r>
            <a:r>
              <a:rPr sz="2600" spc="-45" dirty="0">
                <a:solidFill>
                  <a:srgbClr val="444949"/>
                </a:solidFill>
                <a:latin typeface="Gill Sans MT"/>
                <a:cs typeface="Gill Sans MT"/>
              </a:rPr>
              <a:t>Storing </a:t>
            </a:r>
            <a:r>
              <a:rPr sz="2600" spc="-30" dirty="0">
                <a:solidFill>
                  <a:srgbClr val="444949"/>
                </a:solidFill>
                <a:latin typeface="Gill Sans MT"/>
                <a:cs typeface="Gill Sans MT"/>
              </a:rPr>
              <a:t>secondary backup </a:t>
            </a:r>
            <a:r>
              <a:rPr sz="2600" spc="-40" dirty="0">
                <a:solidFill>
                  <a:srgbClr val="444949"/>
                </a:solidFill>
                <a:latin typeface="Gill Sans MT"/>
                <a:cs typeface="Gill Sans MT"/>
              </a:rPr>
              <a:t>copies </a:t>
            </a:r>
            <a:r>
              <a:rPr sz="2600" spc="-30" dirty="0">
                <a:solidFill>
                  <a:srgbClr val="444949"/>
                </a:solidFill>
                <a:latin typeface="Gill Sans MT"/>
                <a:cs typeface="Gill Sans MT"/>
              </a:rPr>
              <a:t>of </a:t>
            </a:r>
            <a:r>
              <a:rPr sz="2600" spc="-45" dirty="0">
                <a:solidFill>
                  <a:srgbClr val="444949"/>
                </a:solidFill>
                <a:latin typeface="Gill Sans MT"/>
                <a:cs typeface="Gill Sans MT"/>
              </a:rPr>
              <a:t>on-premise </a:t>
            </a:r>
            <a:r>
              <a:rPr sz="2600" spc="-40" dirty="0">
                <a:solidFill>
                  <a:srgbClr val="444949"/>
                </a:solidFill>
                <a:latin typeface="Gill Sans MT"/>
                <a:cs typeface="Gill Sans MT"/>
              </a:rPr>
              <a:t>data, </a:t>
            </a:r>
            <a:r>
              <a:rPr sz="2600" spc="-100" dirty="0">
                <a:solidFill>
                  <a:srgbClr val="444949"/>
                </a:solidFill>
                <a:latin typeface="Gill Sans MT"/>
                <a:cs typeface="Gill Sans MT"/>
              </a:rPr>
              <a:t>or </a:t>
            </a:r>
            <a:r>
              <a:rPr sz="2600" spc="-60" dirty="0">
                <a:solidFill>
                  <a:srgbClr val="444949"/>
                </a:solidFill>
                <a:latin typeface="Gill Sans MT"/>
                <a:cs typeface="Gill Sans MT"/>
              </a:rPr>
              <a:t>storing  </a:t>
            </a:r>
            <a:r>
              <a:rPr sz="2600" spc="-25" dirty="0">
                <a:solidFill>
                  <a:srgbClr val="444949"/>
                </a:solidFill>
                <a:latin typeface="Gill Sans MT"/>
                <a:cs typeface="Gill Sans MT"/>
              </a:rPr>
              <a:t>data </a:t>
            </a:r>
            <a:r>
              <a:rPr sz="2600" spc="-55" dirty="0">
                <a:solidFill>
                  <a:srgbClr val="444949"/>
                </a:solidFill>
                <a:latin typeface="Gill Sans MT"/>
                <a:cs typeface="Gill Sans MT"/>
              </a:rPr>
              <a:t>you </a:t>
            </a:r>
            <a:r>
              <a:rPr sz="2600" spc="-30" dirty="0">
                <a:solidFill>
                  <a:srgbClr val="444949"/>
                </a:solidFill>
                <a:latin typeface="Gill Sans MT"/>
                <a:cs typeface="Gill Sans MT"/>
              </a:rPr>
              <a:t>can</a:t>
            </a:r>
            <a:r>
              <a:rPr sz="2600" spc="9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spc="-60" dirty="0">
                <a:solidFill>
                  <a:srgbClr val="444949"/>
                </a:solidFill>
                <a:latin typeface="Gill Sans MT"/>
                <a:cs typeface="Gill Sans MT"/>
              </a:rPr>
              <a:t>recreate</a:t>
            </a:r>
            <a:endParaRPr sz="2600"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1148487632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1892" y="6464300"/>
            <a:ext cx="127698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16939" y="374395"/>
            <a:ext cx="5965190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20" dirty="0"/>
              <a:t>S3 </a:t>
            </a:r>
            <a:r>
              <a:rPr spc="-95" dirty="0"/>
              <a:t>Intelligent Tiering</a:t>
            </a:r>
            <a:r>
              <a:rPr spc="-540" dirty="0"/>
              <a:t> </a:t>
            </a:r>
            <a:r>
              <a:rPr spc="-75" dirty="0"/>
              <a:t>(new!)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16939" y="1389380"/>
            <a:ext cx="9824720" cy="416369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0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50" dirty="0">
                <a:solidFill>
                  <a:srgbClr val="444949"/>
                </a:solidFill>
                <a:latin typeface="Gill Sans MT"/>
                <a:cs typeface="Gill Sans MT"/>
              </a:rPr>
              <a:t>Probably </a:t>
            </a:r>
            <a:r>
              <a:rPr sz="2600" spc="-45" dirty="0">
                <a:solidFill>
                  <a:srgbClr val="444949"/>
                </a:solidFill>
                <a:latin typeface="Gill Sans MT"/>
                <a:cs typeface="Gill Sans MT"/>
              </a:rPr>
              <a:t>not at </a:t>
            </a:r>
            <a:r>
              <a:rPr sz="2600" spc="-40" dirty="0">
                <a:solidFill>
                  <a:srgbClr val="444949"/>
                </a:solidFill>
                <a:latin typeface="Gill Sans MT"/>
                <a:cs typeface="Gill Sans MT"/>
              </a:rPr>
              <a:t>the </a:t>
            </a:r>
            <a:r>
              <a:rPr sz="2600" spc="-15" dirty="0">
                <a:solidFill>
                  <a:srgbClr val="444949"/>
                </a:solidFill>
                <a:latin typeface="Gill Sans MT"/>
                <a:cs typeface="Gill Sans MT"/>
              </a:rPr>
              <a:t>exam</a:t>
            </a:r>
            <a:r>
              <a:rPr sz="2600" spc="21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spc="-65" dirty="0">
                <a:solidFill>
                  <a:srgbClr val="444949"/>
                </a:solidFill>
                <a:latin typeface="Gill Sans MT"/>
                <a:cs typeface="Gill Sans MT"/>
              </a:rPr>
              <a:t>(yet!)</a:t>
            </a:r>
            <a:endParaRPr sz="2600">
              <a:latin typeface="Gill Sans MT"/>
              <a:cs typeface="Gill Sans MT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Clr>
                <a:srgbClr val="444949"/>
              </a:buClr>
              <a:buFont typeface="Arial"/>
              <a:buChar char="•"/>
            </a:pPr>
            <a:endParaRPr sz="335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buFont typeface="Arial"/>
              <a:buChar char="•"/>
              <a:tabLst>
                <a:tab pos="241300" algn="l"/>
              </a:tabLst>
            </a:pPr>
            <a:r>
              <a:rPr sz="2600" spc="5" dirty="0">
                <a:solidFill>
                  <a:srgbClr val="444949"/>
                </a:solidFill>
                <a:latin typeface="Gill Sans MT"/>
                <a:cs typeface="Gill Sans MT"/>
              </a:rPr>
              <a:t>Same </a:t>
            </a:r>
            <a:r>
              <a:rPr sz="2600" spc="-65" dirty="0">
                <a:solidFill>
                  <a:srgbClr val="444949"/>
                </a:solidFill>
                <a:latin typeface="Gill Sans MT"/>
                <a:cs typeface="Gill Sans MT"/>
              </a:rPr>
              <a:t>low </a:t>
            </a:r>
            <a:r>
              <a:rPr sz="2600" spc="-45" dirty="0">
                <a:solidFill>
                  <a:srgbClr val="444949"/>
                </a:solidFill>
                <a:latin typeface="Gill Sans MT"/>
                <a:cs typeface="Gill Sans MT"/>
              </a:rPr>
              <a:t>latency </a:t>
            </a:r>
            <a:r>
              <a:rPr sz="2600" spc="-15" dirty="0">
                <a:solidFill>
                  <a:srgbClr val="444949"/>
                </a:solidFill>
                <a:latin typeface="Gill Sans MT"/>
                <a:cs typeface="Gill Sans MT"/>
              </a:rPr>
              <a:t>and </a:t>
            </a:r>
            <a:r>
              <a:rPr sz="2600" spc="-40" dirty="0">
                <a:solidFill>
                  <a:srgbClr val="444949"/>
                </a:solidFill>
                <a:latin typeface="Gill Sans MT"/>
                <a:cs typeface="Gill Sans MT"/>
              </a:rPr>
              <a:t>high </a:t>
            </a:r>
            <a:r>
              <a:rPr sz="2600" spc="-50" dirty="0">
                <a:solidFill>
                  <a:srgbClr val="444949"/>
                </a:solidFill>
                <a:latin typeface="Gill Sans MT"/>
                <a:cs typeface="Gill Sans MT"/>
              </a:rPr>
              <a:t>throughput </a:t>
            </a:r>
            <a:r>
              <a:rPr sz="2600" spc="-40" dirty="0">
                <a:solidFill>
                  <a:srgbClr val="444949"/>
                </a:solidFill>
                <a:latin typeface="Gill Sans MT"/>
                <a:cs typeface="Gill Sans MT"/>
              </a:rPr>
              <a:t>performance </a:t>
            </a:r>
            <a:r>
              <a:rPr sz="2600" spc="-30" dirty="0">
                <a:solidFill>
                  <a:srgbClr val="444949"/>
                </a:solidFill>
                <a:latin typeface="Gill Sans MT"/>
                <a:cs typeface="Gill Sans MT"/>
              </a:rPr>
              <a:t>of </a:t>
            </a:r>
            <a:r>
              <a:rPr sz="2600" spc="10" dirty="0">
                <a:solidFill>
                  <a:srgbClr val="444949"/>
                </a:solidFill>
                <a:latin typeface="Gill Sans MT"/>
                <a:cs typeface="Gill Sans MT"/>
              </a:rPr>
              <a:t>S3</a:t>
            </a:r>
            <a:r>
              <a:rPr sz="2600" spc="34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spc="-35" dirty="0">
                <a:solidFill>
                  <a:srgbClr val="444949"/>
                </a:solidFill>
                <a:latin typeface="Gill Sans MT"/>
                <a:cs typeface="Gill Sans MT"/>
              </a:rPr>
              <a:t>Standard</a:t>
            </a:r>
            <a:endParaRPr sz="26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385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30" dirty="0">
                <a:solidFill>
                  <a:srgbClr val="444949"/>
                </a:solidFill>
                <a:latin typeface="Gill Sans MT"/>
                <a:cs typeface="Gill Sans MT"/>
              </a:rPr>
              <a:t>Small </a:t>
            </a:r>
            <a:r>
              <a:rPr sz="2600" spc="-50" dirty="0">
                <a:solidFill>
                  <a:srgbClr val="444949"/>
                </a:solidFill>
                <a:latin typeface="Gill Sans MT"/>
                <a:cs typeface="Gill Sans MT"/>
              </a:rPr>
              <a:t>monthly monitoring </a:t>
            </a:r>
            <a:r>
              <a:rPr sz="2600" spc="-15" dirty="0">
                <a:solidFill>
                  <a:srgbClr val="444949"/>
                </a:solidFill>
                <a:latin typeface="Gill Sans MT"/>
                <a:cs typeface="Gill Sans MT"/>
              </a:rPr>
              <a:t>and </a:t>
            </a:r>
            <a:r>
              <a:rPr sz="2600" spc="-50" dirty="0">
                <a:solidFill>
                  <a:srgbClr val="444949"/>
                </a:solidFill>
                <a:latin typeface="Gill Sans MT"/>
                <a:cs typeface="Gill Sans MT"/>
              </a:rPr>
              <a:t>auto-tiering</a:t>
            </a:r>
            <a:r>
              <a:rPr sz="2600" spc="16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spc="-25" dirty="0">
                <a:solidFill>
                  <a:srgbClr val="444949"/>
                </a:solidFill>
                <a:latin typeface="Gill Sans MT"/>
                <a:cs typeface="Gill Sans MT"/>
              </a:rPr>
              <a:t>fee</a:t>
            </a:r>
            <a:endParaRPr sz="2600">
              <a:latin typeface="Gill Sans MT"/>
              <a:cs typeface="Gill Sans MT"/>
            </a:endParaRPr>
          </a:p>
          <a:p>
            <a:pPr marL="241300" marR="5080" indent="-228600">
              <a:lnSpc>
                <a:spcPts val="2500"/>
              </a:lnSpc>
              <a:spcBef>
                <a:spcPts val="985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50" dirty="0">
                <a:solidFill>
                  <a:srgbClr val="444949"/>
                </a:solidFill>
                <a:latin typeface="Gill Sans MT"/>
                <a:cs typeface="Gill Sans MT"/>
              </a:rPr>
              <a:t>Automatically moves </a:t>
            </a:r>
            <a:r>
              <a:rPr sz="2600" spc="-45" dirty="0">
                <a:solidFill>
                  <a:srgbClr val="444949"/>
                </a:solidFill>
                <a:latin typeface="Gill Sans MT"/>
                <a:cs typeface="Gill Sans MT"/>
              </a:rPr>
              <a:t>objects </a:t>
            </a:r>
            <a:r>
              <a:rPr sz="2600" spc="-25" dirty="0">
                <a:solidFill>
                  <a:srgbClr val="444949"/>
                </a:solidFill>
                <a:latin typeface="Gill Sans MT"/>
                <a:cs typeface="Gill Sans MT"/>
              </a:rPr>
              <a:t>between </a:t>
            </a:r>
            <a:r>
              <a:rPr sz="2600" spc="-65" dirty="0">
                <a:solidFill>
                  <a:srgbClr val="444949"/>
                </a:solidFill>
                <a:latin typeface="Gill Sans MT"/>
                <a:cs typeface="Gill Sans MT"/>
              </a:rPr>
              <a:t>two </a:t>
            </a:r>
            <a:r>
              <a:rPr sz="2600" spc="-45" dirty="0">
                <a:solidFill>
                  <a:srgbClr val="444949"/>
                </a:solidFill>
                <a:latin typeface="Gill Sans MT"/>
                <a:cs typeface="Gill Sans MT"/>
              </a:rPr>
              <a:t>access </a:t>
            </a:r>
            <a:r>
              <a:rPr sz="2600" spc="-65" dirty="0">
                <a:solidFill>
                  <a:srgbClr val="444949"/>
                </a:solidFill>
                <a:latin typeface="Gill Sans MT"/>
                <a:cs typeface="Gill Sans MT"/>
              </a:rPr>
              <a:t>tiers </a:t>
            </a:r>
            <a:r>
              <a:rPr sz="2600" spc="-15" dirty="0">
                <a:solidFill>
                  <a:srgbClr val="444949"/>
                </a:solidFill>
                <a:latin typeface="Gill Sans MT"/>
                <a:cs typeface="Gill Sans MT"/>
              </a:rPr>
              <a:t>based </a:t>
            </a:r>
            <a:r>
              <a:rPr sz="2600" spc="-30" dirty="0">
                <a:solidFill>
                  <a:srgbClr val="444949"/>
                </a:solidFill>
                <a:latin typeface="Gill Sans MT"/>
                <a:cs typeface="Gill Sans MT"/>
              </a:rPr>
              <a:t>on changing  </a:t>
            </a:r>
            <a:r>
              <a:rPr sz="2600" spc="-45" dirty="0">
                <a:solidFill>
                  <a:srgbClr val="444949"/>
                </a:solidFill>
                <a:latin typeface="Gill Sans MT"/>
                <a:cs typeface="Gill Sans MT"/>
              </a:rPr>
              <a:t>access</a:t>
            </a:r>
            <a:r>
              <a:rPr sz="260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spc="-45" dirty="0">
                <a:solidFill>
                  <a:srgbClr val="444949"/>
                </a:solidFill>
                <a:latin typeface="Gill Sans MT"/>
                <a:cs typeface="Gill Sans MT"/>
              </a:rPr>
              <a:t>patterns</a:t>
            </a:r>
            <a:endParaRPr sz="2600">
              <a:latin typeface="Gill Sans MT"/>
              <a:cs typeface="Gill Sans MT"/>
            </a:endParaRPr>
          </a:p>
          <a:p>
            <a:pPr marL="241300" marR="708660" indent="-228600">
              <a:lnSpc>
                <a:spcPts val="2500"/>
              </a:lnSpc>
              <a:spcBef>
                <a:spcPts val="975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30" dirty="0">
                <a:solidFill>
                  <a:srgbClr val="444949"/>
                </a:solidFill>
                <a:latin typeface="Gill Sans MT"/>
                <a:cs typeface="Gill Sans MT"/>
              </a:rPr>
              <a:t>Designed </a:t>
            </a:r>
            <a:r>
              <a:rPr sz="2600" spc="-85" dirty="0">
                <a:solidFill>
                  <a:srgbClr val="444949"/>
                </a:solidFill>
                <a:latin typeface="Gill Sans MT"/>
                <a:cs typeface="Gill Sans MT"/>
              </a:rPr>
              <a:t>for </a:t>
            </a:r>
            <a:r>
              <a:rPr sz="2600" spc="-55" dirty="0">
                <a:solidFill>
                  <a:srgbClr val="444949"/>
                </a:solidFill>
                <a:latin typeface="Gill Sans MT"/>
                <a:cs typeface="Gill Sans MT"/>
              </a:rPr>
              <a:t>durability </a:t>
            </a:r>
            <a:r>
              <a:rPr sz="2600" spc="-30" dirty="0">
                <a:solidFill>
                  <a:srgbClr val="444949"/>
                </a:solidFill>
                <a:latin typeface="Gill Sans MT"/>
                <a:cs typeface="Gill Sans MT"/>
              </a:rPr>
              <a:t>of </a:t>
            </a:r>
            <a:r>
              <a:rPr sz="2600" spc="-10" dirty="0">
                <a:solidFill>
                  <a:srgbClr val="444949"/>
                </a:solidFill>
                <a:latin typeface="Gill Sans MT"/>
                <a:cs typeface="Gill Sans MT"/>
              </a:rPr>
              <a:t>99.999999999% </a:t>
            </a:r>
            <a:r>
              <a:rPr sz="2600" spc="-30" dirty="0">
                <a:solidFill>
                  <a:srgbClr val="444949"/>
                </a:solidFill>
                <a:latin typeface="Gill Sans MT"/>
                <a:cs typeface="Gill Sans MT"/>
              </a:rPr>
              <a:t>of </a:t>
            </a:r>
            <a:r>
              <a:rPr sz="2600" spc="-45" dirty="0">
                <a:solidFill>
                  <a:srgbClr val="444949"/>
                </a:solidFill>
                <a:latin typeface="Gill Sans MT"/>
                <a:cs typeface="Gill Sans MT"/>
              </a:rPr>
              <a:t>objects </a:t>
            </a:r>
            <a:r>
              <a:rPr sz="2600" spc="-70" dirty="0">
                <a:solidFill>
                  <a:srgbClr val="444949"/>
                </a:solidFill>
                <a:latin typeface="Gill Sans MT"/>
                <a:cs typeface="Gill Sans MT"/>
              </a:rPr>
              <a:t>across </a:t>
            </a:r>
            <a:r>
              <a:rPr sz="2600" spc="-50" dirty="0">
                <a:solidFill>
                  <a:srgbClr val="444949"/>
                </a:solidFill>
                <a:latin typeface="Gill Sans MT"/>
                <a:cs typeface="Gill Sans MT"/>
              </a:rPr>
              <a:t>multiple  </a:t>
            </a:r>
            <a:r>
              <a:rPr sz="2600" spc="-55" dirty="0">
                <a:solidFill>
                  <a:srgbClr val="444949"/>
                </a:solidFill>
                <a:latin typeface="Gill Sans MT"/>
                <a:cs typeface="Gill Sans MT"/>
              </a:rPr>
              <a:t>Availability</a:t>
            </a:r>
            <a:r>
              <a:rPr sz="260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spc="-35" dirty="0">
                <a:solidFill>
                  <a:srgbClr val="444949"/>
                </a:solidFill>
                <a:latin typeface="Gill Sans MT"/>
                <a:cs typeface="Gill Sans MT"/>
              </a:rPr>
              <a:t>Zones</a:t>
            </a:r>
            <a:endParaRPr sz="26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400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60" dirty="0">
                <a:solidFill>
                  <a:srgbClr val="444949"/>
                </a:solidFill>
                <a:latin typeface="Gill Sans MT"/>
                <a:cs typeface="Gill Sans MT"/>
              </a:rPr>
              <a:t>Resilient </a:t>
            </a:r>
            <a:r>
              <a:rPr sz="2600" spc="-40" dirty="0">
                <a:solidFill>
                  <a:srgbClr val="444949"/>
                </a:solidFill>
                <a:latin typeface="Gill Sans MT"/>
                <a:cs typeface="Gill Sans MT"/>
              </a:rPr>
              <a:t>against </a:t>
            </a:r>
            <a:r>
              <a:rPr sz="2600" spc="-45" dirty="0">
                <a:solidFill>
                  <a:srgbClr val="444949"/>
                </a:solidFill>
                <a:latin typeface="Gill Sans MT"/>
                <a:cs typeface="Gill Sans MT"/>
              </a:rPr>
              <a:t>events </a:t>
            </a:r>
            <a:r>
              <a:rPr sz="2600" spc="-50" dirty="0">
                <a:solidFill>
                  <a:srgbClr val="444949"/>
                </a:solidFill>
                <a:latin typeface="Gill Sans MT"/>
                <a:cs typeface="Gill Sans MT"/>
              </a:rPr>
              <a:t>that </a:t>
            </a:r>
            <a:r>
              <a:rPr sz="2600" spc="-40" dirty="0">
                <a:solidFill>
                  <a:srgbClr val="444949"/>
                </a:solidFill>
                <a:latin typeface="Gill Sans MT"/>
                <a:cs typeface="Gill Sans MT"/>
              </a:rPr>
              <a:t>impact </a:t>
            </a:r>
            <a:r>
              <a:rPr sz="2600" spc="-15" dirty="0">
                <a:solidFill>
                  <a:srgbClr val="444949"/>
                </a:solidFill>
                <a:latin typeface="Gill Sans MT"/>
                <a:cs typeface="Gill Sans MT"/>
              </a:rPr>
              <a:t>an </a:t>
            </a:r>
            <a:r>
              <a:rPr sz="2600" spc="-65" dirty="0">
                <a:solidFill>
                  <a:srgbClr val="444949"/>
                </a:solidFill>
                <a:latin typeface="Gill Sans MT"/>
                <a:cs typeface="Gill Sans MT"/>
              </a:rPr>
              <a:t>entire </a:t>
            </a:r>
            <a:r>
              <a:rPr sz="2600" spc="-55" dirty="0">
                <a:solidFill>
                  <a:srgbClr val="444949"/>
                </a:solidFill>
                <a:latin typeface="Gill Sans MT"/>
                <a:cs typeface="Gill Sans MT"/>
              </a:rPr>
              <a:t>Availability</a:t>
            </a:r>
            <a:r>
              <a:rPr sz="2600" spc="21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spc="-25" dirty="0">
                <a:solidFill>
                  <a:srgbClr val="444949"/>
                </a:solidFill>
                <a:latin typeface="Gill Sans MT"/>
                <a:cs typeface="Gill Sans MT"/>
              </a:rPr>
              <a:t>Zone</a:t>
            </a:r>
            <a:endParaRPr sz="26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385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30" dirty="0">
                <a:solidFill>
                  <a:srgbClr val="444949"/>
                </a:solidFill>
                <a:latin typeface="Gill Sans MT"/>
                <a:cs typeface="Gill Sans MT"/>
              </a:rPr>
              <a:t>Designed </a:t>
            </a:r>
            <a:r>
              <a:rPr sz="2600" spc="-85" dirty="0">
                <a:solidFill>
                  <a:srgbClr val="444949"/>
                </a:solidFill>
                <a:latin typeface="Gill Sans MT"/>
                <a:cs typeface="Gill Sans MT"/>
              </a:rPr>
              <a:t>for </a:t>
            </a:r>
            <a:r>
              <a:rPr sz="2600" spc="-15" dirty="0">
                <a:solidFill>
                  <a:srgbClr val="444949"/>
                </a:solidFill>
                <a:latin typeface="Gill Sans MT"/>
                <a:cs typeface="Gill Sans MT"/>
              </a:rPr>
              <a:t>99.9% </a:t>
            </a:r>
            <a:r>
              <a:rPr sz="2600" spc="-55" dirty="0">
                <a:solidFill>
                  <a:srgbClr val="444949"/>
                </a:solidFill>
                <a:latin typeface="Gill Sans MT"/>
                <a:cs typeface="Gill Sans MT"/>
              </a:rPr>
              <a:t>availability </a:t>
            </a:r>
            <a:r>
              <a:rPr sz="2600" spc="-80" dirty="0">
                <a:solidFill>
                  <a:srgbClr val="444949"/>
                </a:solidFill>
                <a:latin typeface="Gill Sans MT"/>
                <a:cs typeface="Gill Sans MT"/>
              </a:rPr>
              <a:t>over </a:t>
            </a:r>
            <a:r>
              <a:rPr sz="2600" spc="-5" dirty="0">
                <a:solidFill>
                  <a:srgbClr val="444949"/>
                </a:solidFill>
                <a:latin typeface="Gill Sans MT"/>
                <a:cs typeface="Gill Sans MT"/>
              </a:rPr>
              <a:t>a </a:t>
            </a:r>
            <a:r>
              <a:rPr sz="2600" spc="-40" dirty="0">
                <a:solidFill>
                  <a:srgbClr val="444949"/>
                </a:solidFill>
                <a:latin typeface="Gill Sans MT"/>
                <a:cs typeface="Gill Sans MT"/>
              </a:rPr>
              <a:t>given</a:t>
            </a:r>
            <a:r>
              <a:rPr sz="2600" spc="29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spc="-70" dirty="0">
                <a:solidFill>
                  <a:srgbClr val="444949"/>
                </a:solidFill>
                <a:latin typeface="Gill Sans MT"/>
                <a:cs typeface="Gill Sans MT"/>
              </a:rPr>
              <a:t>year</a:t>
            </a:r>
            <a:endParaRPr sz="2600"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1462133922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1892" y="6464300"/>
            <a:ext cx="127698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16939" y="374395"/>
            <a:ext cx="2258060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20" dirty="0"/>
              <a:t>S3</a:t>
            </a:r>
            <a:r>
              <a:rPr spc="-80" dirty="0"/>
              <a:t> </a:t>
            </a:r>
            <a:r>
              <a:rPr spc="-110" dirty="0"/>
              <a:t>Glacier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16939" y="1358900"/>
            <a:ext cx="8947150" cy="414782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0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55" dirty="0">
                <a:solidFill>
                  <a:srgbClr val="444949"/>
                </a:solidFill>
                <a:latin typeface="Gill Sans MT"/>
                <a:cs typeface="Gill Sans MT"/>
              </a:rPr>
              <a:t>Low </a:t>
            </a:r>
            <a:r>
              <a:rPr sz="2600" spc="-60" dirty="0">
                <a:solidFill>
                  <a:srgbClr val="444949"/>
                </a:solidFill>
                <a:latin typeface="Gill Sans MT"/>
                <a:cs typeface="Gill Sans MT"/>
              </a:rPr>
              <a:t>cost </a:t>
            </a:r>
            <a:r>
              <a:rPr sz="2600" spc="-40" dirty="0">
                <a:solidFill>
                  <a:srgbClr val="444949"/>
                </a:solidFill>
                <a:latin typeface="Gill Sans MT"/>
                <a:cs typeface="Gill Sans MT"/>
              </a:rPr>
              <a:t>object </a:t>
            </a:r>
            <a:r>
              <a:rPr sz="2600" spc="-45" dirty="0">
                <a:solidFill>
                  <a:srgbClr val="444949"/>
                </a:solidFill>
                <a:latin typeface="Gill Sans MT"/>
                <a:cs typeface="Gill Sans MT"/>
              </a:rPr>
              <a:t>storage </a:t>
            </a:r>
            <a:r>
              <a:rPr sz="2600" spc="-25" dirty="0">
                <a:solidFill>
                  <a:srgbClr val="444949"/>
                </a:solidFill>
                <a:latin typeface="Gill Sans MT"/>
                <a:cs typeface="Gill Sans MT"/>
              </a:rPr>
              <a:t>meant </a:t>
            </a:r>
            <a:r>
              <a:rPr sz="2600" spc="-85" dirty="0">
                <a:solidFill>
                  <a:srgbClr val="444949"/>
                </a:solidFill>
                <a:latin typeface="Gill Sans MT"/>
                <a:cs typeface="Gill Sans MT"/>
              </a:rPr>
              <a:t>for </a:t>
            </a:r>
            <a:r>
              <a:rPr sz="2600" spc="-55" dirty="0">
                <a:solidFill>
                  <a:srgbClr val="444949"/>
                </a:solidFill>
                <a:latin typeface="Gill Sans MT"/>
                <a:cs typeface="Gill Sans MT"/>
              </a:rPr>
              <a:t>archiving </a:t>
            </a:r>
            <a:r>
              <a:rPr sz="2600" spc="-5" dirty="0">
                <a:solidFill>
                  <a:srgbClr val="444949"/>
                </a:solidFill>
                <a:latin typeface="Gill Sans MT"/>
                <a:cs typeface="Gill Sans MT"/>
              </a:rPr>
              <a:t>/</a:t>
            </a:r>
            <a:r>
              <a:rPr sz="2600" spc="38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spc="-30" dirty="0">
                <a:solidFill>
                  <a:srgbClr val="444949"/>
                </a:solidFill>
                <a:latin typeface="Gill Sans MT"/>
                <a:cs typeface="Gill Sans MT"/>
              </a:rPr>
              <a:t>backup</a:t>
            </a:r>
            <a:endParaRPr sz="26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70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30" dirty="0">
                <a:solidFill>
                  <a:srgbClr val="444949"/>
                </a:solidFill>
                <a:latin typeface="Gill Sans MT"/>
                <a:cs typeface="Gill Sans MT"/>
              </a:rPr>
              <a:t>Data </a:t>
            </a:r>
            <a:r>
              <a:rPr sz="2600" spc="-90" dirty="0">
                <a:solidFill>
                  <a:srgbClr val="444949"/>
                </a:solidFill>
                <a:latin typeface="Gill Sans MT"/>
                <a:cs typeface="Gill Sans MT"/>
              </a:rPr>
              <a:t>is </a:t>
            </a:r>
            <a:r>
              <a:rPr sz="2600" spc="-50" dirty="0">
                <a:solidFill>
                  <a:srgbClr val="444949"/>
                </a:solidFill>
                <a:latin typeface="Gill Sans MT"/>
                <a:cs typeface="Gill Sans MT"/>
              </a:rPr>
              <a:t>retained </a:t>
            </a:r>
            <a:r>
              <a:rPr sz="2600" spc="-85" dirty="0">
                <a:solidFill>
                  <a:srgbClr val="444949"/>
                </a:solidFill>
                <a:latin typeface="Gill Sans MT"/>
                <a:cs typeface="Gill Sans MT"/>
              </a:rPr>
              <a:t>for </a:t>
            </a:r>
            <a:r>
              <a:rPr sz="2600" spc="-40" dirty="0">
                <a:solidFill>
                  <a:srgbClr val="444949"/>
                </a:solidFill>
                <a:latin typeface="Gill Sans MT"/>
                <a:cs typeface="Gill Sans MT"/>
              </a:rPr>
              <a:t>the </a:t>
            </a:r>
            <a:r>
              <a:rPr sz="2600" spc="-55" dirty="0">
                <a:solidFill>
                  <a:srgbClr val="444949"/>
                </a:solidFill>
                <a:latin typeface="Gill Sans MT"/>
                <a:cs typeface="Gill Sans MT"/>
              </a:rPr>
              <a:t>longer </a:t>
            </a:r>
            <a:r>
              <a:rPr sz="2600" spc="-50" dirty="0">
                <a:solidFill>
                  <a:srgbClr val="444949"/>
                </a:solidFill>
                <a:latin typeface="Gill Sans MT"/>
                <a:cs typeface="Gill Sans MT"/>
              </a:rPr>
              <a:t>term </a:t>
            </a:r>
            <a:r>
              <a:rPr sz="2600" spc="-20" dirty="0">
                <a:solidFill>
                  <a:srgbClr val="444949"/>
                </a:solidFill>
                <a:latin typeface="Gill Sans MT"/>
                <a:cs typeface="Gill Sans MT"/>
              </a:rPr>
              <a:t>(10s </a:t>
            </a:r>
            <a:r>
              <a:rPr sz="2600" spc="-30" dirty="0">
                <a:solidFill>
                  <a:srgbClr val="444949"/>
                </a:solidFill>
                <a:latin typeface="Gill Sans MT"/>
                <a:cs typeface="Gill Sans MT"/>
              </a:rPr>
              <a:t>of</a:t>
            </a:r>
            <a:r>
              <a:rPr sz="2600" spc="459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spc="-40" dirty="0">
                <a:solidFill>
                  <a:srgbClr val="444949"/>
                </a:solidFill>
                <a:latin typeface="Gill Sans MT"/>
                <a:cs typeface="Gill Sans MT"/>
              </a:rPr>
              <a:t>years)</a:t>
            </a:r>
            <a:endParaRPr sz="26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75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50" dirty="0">
                <a:solidFill>
                  <a:srgbClr val="444949"/>
                </a:solidFill>
                <a:latin typeface="Gill Sans MT"/>
                <a:cs typeface="Gill Sans MT"/>
              </a:rPr>
              <a:t>Alternative </a:t>
            </a:r>
            <a:r>
              <a:rPr sz="2600" spc="-55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2600" spc="-45" dirty="0">
                <a:solidFill>
                  <a:srgbClr val="444949"/>
                </a:solidFill>
                <a:latin typeface="Gill Sans MT"/>
                <a:cs typeface="Gill Sans MT"/>
              </a:rPr>
              <a:t>on-premise </a:t>
            </a:r>
            <a:r>
              <a:rPr sz="2600" spc="-35" dirty="0">
                <a:solidFill>
                  <a:srgbClr val="444949"/>
                </a:solidFill>
                <a:latin typeface="Gill Sans MT"/>
                <a:cs typeface="Gill Sans MT"/>
              </a:rPr>
              <a:t>magnetic </a:t>
            </a:r>
            <a:r>
              <a:rPr sz="2600" spc="-15" dirty="0">
                <a:solidFill>
                  <a:srgbClr val="444949"/>
                </a:solidFill>
                <a:latin typeface="Gill Sans MT"/>
                <a:cs typeface="Gill Sans MT"/>
              </a:rPr>
              <a:t>tape</a:t>
            </a:r>
            <a:r>
              <a:rPr sz="2600" spc="23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spc="-45" dirty="0">
                <a:solidFill>
                  <a:srgbClr val="444949"/>
                </a:solidFill>
                <a:latin typeface="Gill Sans MT"/>
                <a:cs typeface="Gill Sans MT"/>
              </a:rPr>
              <a:t>storage</a:t>
            </a:r>
            <a:endParaRPr sz="26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45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40" dirty="0">
                <a:solidFill>
                  <a:srgbClr val="444949"/>
                </a:solidFill>
                <a:latin typeface="Gill Sans MT"/>
                <a:cs typeface="Gill Sans MT"/>
              </a:rPr>
              <a:t>Average </a:t>
            </a:r>
            <a:r>
              <a:rPr sz="2600" spc="-35" dirty="0">
                <a:solidFill>
                  <a:srgbClr val="444949"/>
                </a:solidFill>
                <a:latin typeface="Gill Sans MT"/>
                <a:cs typeface="Gill Sans MT"/>
              </a:rPr>
              <a:t>annual </a:t>
            </a:r>
            <a:r>
              <a:rPr sz="2600" spc="-55" dirty="0">
                <a:solidFill>
                  <a:srgbClr val="444949"/>
                </a:solidFill>
                <a:latin typeface="Gill Sans MT"/>
                <a:cs typeface="Gill Sans MT"/>
              </a:rPr>
              <a:t>durability </a:t>
            </a:r>
            <a:r>
              <a:rPr sz="2600" spc="-85" dirty="0">
                <a:solidFill>
                  <a:srgbClr val="444949"/>
                </a:solidFill>
                <a:latin typeface="Gill Sans MT"/>
                <a:cs typeface="Gill Sans MT"/>
              </a:rPr>
              <a:t>is</a:t>
            </a:r>
            <a:r>
              <a:rPr sz="2600" spc="15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spc="-10" dirty="0">
                <a:solidFill>
                  <a:srgbClr val="444949"/>
                </a:solidFill>
                <a:latin typeface="Gill Sans MT"/>
                <a:cs typeface="Gill Sans MT"/>
              </a:rPr>
              <a:t>99.999999999%</a:t>
            </a:r>
            <a:endParaRPr sz="26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75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70" dirty="0">
                <a:solidFill>
                  <a:srgbClr val="444949"/>
                </a:solidFill>
                <a:latin typeface="Gill Sans MT"/>
                <a:cs typeface="Gill Sans MT"/>
              </a:rPr>
              <a:t>Cost </a:t>
            </a:r>
            <a:r>
              <a:rPr sz="2600" spc="-50" dirty="0">
                <a:solidFill>
                  <a:srgbClr val="444949"/>
                </a:solidFill>
                <a:latin typeface="Gill Sans MT"/>
                <a:cs typeface="Gill Sans MT"/>
              </a:rPr>
              <a:t>per </a:t>
            </a:r>
            <a:r>
              <a:rPr sz="2600" spc="-45" dirty="0">
                <a:solidFill>
                  <a:srgbClr val="444949"/>
                </a:solidFill>
                <a:latin typeface="Gill Sans MT"/>
                <a:cs typeface="Gill Sans MT"/>
              </a:rPr>
              <a:t>storage </a:t>
            </a:r>
            <a:r>
              <a:rPr sz="2600" spc="-50" dirty="0">
                <a:solidFill>
                  <a:srgbClr val="444949"/>
                </a:solidFill>
                <a:latin typeface="Gill Sans MT"/>
                <a:cs typeface="Gill Sans MT"/>
              </a:rPr>
              <a:t>per </a:t>
            </a:r>
            <a:r>
              <a:rPr sz="2600" spc="-35" dirty="0">
                <a:solidFill>
                  <a:srgbClr val="444949"/>
                </a:solidFill>
                <a:latin typeface="Gill Sans MT"/>
                <a:cs typeface="Gill Sans MT"/>
              </a:rPr>
              <a:t>month </a:t>
            </a:r>
            <a:r>
              <a:rPr sz="2600" spc="-25" dirty="0">
                <a:solidFill>
                  <a:srgbClr val="444949"/>
                </a:solidFill>
                <a:latin typeface="Gill Sans MT"/>
                <a:cs typeface="Gill Sans MT"/>
              </a:rPr>
              <a:t>($0.004 </a:t>
            </a:r>
            <a:r>
              <a:rPr sz="2600" spc="-5" dirty="0">
                <a:solidFill>
                  <a:srgbClr val="444949"/>
                </a:solidFill>
                <a:latin typeface="Gill Sans MT"/>
                <a:cs typeface="Gill Sans MT"/>
              </a:rPr>
              <a:t>/ </a:t>
            </a:r>
            <a:r>
              <a:rPr sz="2600" spc="-45" dirty="0">
                <a:solidFill>
                  <a:srgbClr val="444949"/>
                </a:solidFill>
                <a:latin typeface="Gill Sans MT"/>
                <a:cs typeface="Gill Sans MT"/>
              </a:rPr>
              <a:t>GB) </a:t>
            </a:r>
            <a:r>
              <a:rPr sz="2600" spc="190" dirty="0">
                <a:solidFill>
                  <a:srgbClr val="444949"/>
                </a:solidFill>
                <a:latin typeface="Gill Sans MT"/>
                <a:cs typeface="Gill Sans MT"/>
              </a:rPr>
              <a:t>+ </a:t>
            </a:r>
            <a:r>
              <a:rPr sz="2600" spc="-65" dirty="0">
                <a:solidFill>
                  <a:srgbClr val="444949"/>
                </a:solidFill>
                <a:latin typeface="Gill Sans MT"/>
                <a:cs typeface="Gill Sans MT"/>
              </a:rPr>
              <a:t>retrieval</a:t>
            </a:r>
            <a:r>
              <a:rPr sz="2600" spc="17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spc="-60" dirty="0">
                <a:solidFill>
                  <a:srgbClr val="444949"/>
                </a:solidFill>
                <a:latin typeface="Gill Sans MT"/>
                <a:cs typeface="Gill Sans MT"/>
              </a:rPr>
              <a:t>cost</a:t>
            </a:r>
            <a:endParaRPr sz="26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70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30" dirty="0">
                <a:solidFill>
                  <a:srgbClr val="444949"/>
                </a:solidFill>
                <a:latin typeface="Gill Sans MT"/>
                <a:cs typeface="Gill Sans MT"/>
              </a:rPr>
              <a:t>Each </a:t>
            </a:r>
            <a:r>
              <a:rPr sz="2600" spc="-45" dirty="0">
                <a:solidFill>
                  <a:srgbClr val="444949"/>
                </a:solidFill>
                <a:latin typeface="Gill Sans MT"/>
                <a:cs typeface="Gill Sans MT"/>
              </a:rPr>
              <a:t>item </a:t>
            </a:r>
            <a:r>
              <a:rPr sz="2600" spc="-60" dirty="0">
                <a:solidFill>
                  <a:srgbClr val="444949"/>
                </a:solidFill>
                <a:latin typeface="Gill Sans MT"/>
                <a:cs typeface="Gill Sans MT"/>
              </a:rPr>
              <a:t>in </a:t>
            </a:r>
            <a:r>
              <a:rPr sz="2600" spc="-65" dirty="0">
                <a:solidFill>
                  <a:srgbClr val="444949"/>
                </a:solidFill>
                <a:latin typeface="Gill Sans MT"/>
                <a:cs typeface="Gill Sans MT"/>
              </a:rPr>
              <a:t>Glacier </a:t>
            </a:r>
            <a:r>
              <a:rPr sz="2600" spc="-90" dirty="0">
                <a:solidFill>
                  <a:srgbClr val="444949"/>
                </a:solidFill>
                <a:latin typeface="Gill Sans MT"/>
                <a:cs typeface="Gill Sans MT"/>
              </a:rPr>
              <a:t>is </a:t>
            </a:r>
            <a:r>
              <a:rPr sz="2600" spc="-40" dirty="0">
                <a:solidFill>
                  <a:srgbClr val="444949"/>
                </a:solidFill>
                <a:latin typeface="Gill Sans MT"/>
                <a:cs typeface="Gill Sans MT"/>
              </a:rPr>
              <a:t>called </a:t>
            </a:r>
            <a:r>
              <a:rPr sz="2600" spc="-50" dirty="0">
                <a:solidFill>
                  <a:srgbClr val="444949"/>
                </a:solidFill>
                <a:latin typeface="Gill Sans MT"/>
                <a:cs typeface="Gill Sans MT"/>
              </a:rPr>
              <a:t>“</a:t>
            </a:r>
            <a:r>
              <a:rPr sz="3825" spc="-75" baseline="1089" dirty="0">
                <a:solidFill>
                  <a:srgbClr val="444949"/>
                </a:solidFill>
                <a:latin typeface="Gill Sans MT"/>
                <a:cs typeface="Gill Sans MT"/>
              </a:rPr>
              <a:t>Archive</a:t>
            </a:r>
            <a:r>
              <a:rPr sz="2600" spc="-50" dirty="0">
                <a:solidFill>
                  <a:srgbClr val="444949"/>
                </a:solidFill>
                <a:latin typeface="Gill Sans MT"/>
                <a:cs typeface="Gill Sans MT"/>
              </a:rPr>
              <a:t>” </a:t>
            </a:r>
            <a:r>
              <a:rPr sz="2600" spc="5" dirty="0">
                <a:solidFill>
                  <a:srgbClr val="444949"/>
                </a:solidFill>
                <a:latin typeface="Gill Sans MT"/>
                <a:cs typeface="Gill Sans MT"/>
              </a:rPr>
              <a:t>(up </a:t>
            </a:r>
            <a:r>
              <a:rPr sz="2600" spc="-55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2600" spc="-35" dirty="0">
                <a:solidFill>
                  <a:srgbClr val="444949"/>
                </a:solidFill>
                <a:latin typeface="Gill Sans MT"/>
                <a:cs typeface="Gill Sans MT"/>
              </a:rPr>
              <a:t>40TB)</a:t>
            </a:r>
            <a:endParaRPr sz="26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50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65" dirty="0">
                <a:solidFill>
                  <a:srgbClr val="444949"/>
                </a:solidFill>
                <a:latin typeface="Gill Sans MT"/>
                <a:cs typeface="Gill Sans MT"/>
              </a:rPr>
              <a:t>Archives </a:t>
            </a:r>
            <a:r>
              <a:rPr sz="2600" spc="-60" dirty="0">
                <a:solidFill>
                  <a:srgbClr val="444949"/>
                </a:solidFill>
                <a:latin typeface="Gill Sans MT"/>
                <a:cs typeface="Gill Sans MT"/>
              </a:rPr>
              <a:t>are stored in</a:t>
            </a:r>
            <a:r>
              <a:rPr sz="2600" spc="204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spc="-60" dirty="0">
                <a:solidFill>
                  <a:srgbClr val="444949"/>
                </a:solidFill>
                <a:latin typeface="Gill Sans MT"/>
                <a:cs typeface="Gill Sans MT"/>
              </a:rPr>
              <a:t>”</a:t>
            </a:r>
            <a:r>
              <a:rPr sz="3825" spc="-89" baseline="1089" dirty="0">
                <a:solidFill>
                  <a:srgbClr val="444949"/>
                </a:solidFill>
                <a:latin typeface="Gill Sans MT"/>
                <a:cs typeface="Gill Sans MT"/>
              </a:rPr>
              <a:t>Vaults</a:t>
            </a:r>
            <a:r>
              <a:rPr sz="2600" spc="-60" dirty="0">
                <a:solidFill>
                  <a:srgbClr val="444949"/>
                </a:solidFill>
                <a:latin typeface="Gill Sans MT"/>
                <a:cs typeface="Gill Sans MT"/>
              </a:rPr>
              <a:t>”</a:t>
            </a:r>
            <a:endParaRPr sz="2600">
              <a:latin typeface="Gill Sans MT"/>
              <a:cs typeface="Gill Sans MT"/>
            </a:endParaRPr>
          </a:p>
          <a:p>
            <a:pPr marL="241300" indent="-228600">
              <a:lnSpc>
                <a:spcPts val="2970"/>
              </a:lnSpc>
              <a:spcBef>
                <a:spcPts val="70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5" dirty="0">
                <a:solidFill>
                  <a:srgbClr val="444949"/>
                </a:solidFill>
                <a:latin typeface="Gill Sans MT"/>
                <a:cs typeface="Gill Sans MT"/>
              </a:rPr>
              <a:t>3 </a:t>
            </a:r>
            <a:r>
              <a:rPr sz="2600" spc="-65" dirty="0">
                <a:solidFill>
                  <a:srgbClr val="444949"/>
                </a:solidFill>
                <a:latin typeface="Gill Sans MT"/>
                <a:cs typeface="Gill Sans MT"/>
              </a:rPr>
              <a:t>retrieval</a:t>
            </a:r>
            <a:r>
              <a:rPr sz="2600" spc="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spc="-55" dirty="0">
                <a:solidFill>
                  <a:srgbClr val="444949"/>
                </a:solidFill>
                <a:latin typeface="Gill Sans MT"/>
                <a:cs typeface="Gill Sans MT"/>
              </a:rPr>
              <a:t>options:</a:t>
            </a:r>
            <a:endParaRPr sz="2600">
              <a:latin typeface="Gill Sans MT"/>
              <a:cs typeface="Gill Sans MT"/>
            </a:endParaRPr>
          </a:p>
          <a:p>
            <a:pPr marL="698500" lvl="1" indent="-228600">
              <a:lnSpc>
                <a:spcPts val="2350"/>
              </a:lnSpc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200" spc="-25" dirty="0">
                <a:solidFill>
                  <a:srgbClr val="444949"/>
                </a:solidFill>
                <a:latin typeface="Gill Sans MT"/>
                <a:cs typeface="Gill Sans MT"/>
              </a:rPr>
              <a:t>Expedited </a:t>
            </a:r>
            <a:r>
              <a:rPr sz="2200" spc="10" dirty="0">
                <a:solidFill>
                  <a:srgbClr val="444949"/>
                </a:solidFill>
                <a:latin typeface="Gill Sans MT"/>
                <a:cs typeface="Gill Sans MT"/>
              </a:rPr>
              <a:t>(1 </a:t>
            </a:r>
            <a:r>
              <a:rPr sz="2200" spc="-45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2200" dirty="0">
                <a:solidFill>
                  <a:srgbClr val="444949"/>
                </a:solidFill>
                <a:latin typeface="Gill Sans MT"/>
                <a:cs typeface="Gill Sans MT"/>
              </a:rPr>
              <a:t>5 </a:t>
            </a:r>
            <a:r>
              <a:rPr sz="2200" spc="-45" dirty="0">
                <a:solidFill>
                  <a:srgbClr val="444949"/>
                </a:solidFill>
                <a:latin typeface="Gill Sans MT"/>
                <a:cs typeface="Gill Sans MT"/>
              </a:rPr>
              <a:t>minutes retrieval) </a:t>
            </a:r>
            <a:r>
              <a:rPr sz="2200" dirty="0">
                <a:solidFill>
                  <a:srgbClr val="444949"/>
                </a:solidFill>
                <a:latin typeface="Gill Sans MT"/>
                <a:cs typeface="Gill Sans MT"/>
              </a:rPr>
              <a:t>– </a:t>
            </a:r>
            <a:r>
              <a:rPr sz="2200" spc="-30" dirty="0">
                <a:solidFill>
                  <a:srgbClr val="444949"/>
                </a:solidFill>
                <a:latin typeface="Gill Sans MT"/>
                <a:cs typeface="Gill Sans MT"/>
              </a:rPr>
              <a:t>$0.03 </a:t>
            </a:r>
            <a:r>
              <a:rPr sz="2200" spc="-45" dirty="0">
                <a:solidFill>
                  <a:srgbClr val="444949"/>
                </a:solidFill>
                <a:latin typeface="Gill Sans MT"/>
                <a:cs typeface="Gill Sans MT"/>
              </a:rPr>
              <a:t>per </a:t>
            </a:r>
            <a:r>
              <a:rPr sz="2200" spc="-60" dirty="0">
                <a:solidFill>
                  <a:srgbClr val="444949"/>
                </a:solidFill>
                <a:latin typeface="Gill Sans MT"/>
                <a:cs typeface="Gill Sans MT"/>
              </a:rPr>
              <a:t>GB </a:t>
            </a:r>
            <a:r>
              <a:rPr sz="2200" spc="-10" dirty="0">
                <a:solidFill>
                  <a:srgbClr val="444949"/>
                </a:solidFill>
                <a:latin typeface="Gill Sans MT"/>
                <a:cs typeface="Gill Sans MT"/>
              </a:rPr>
              <a:t>and </a:t>
            </a:r>
            <a:r>
              <a:rPr sz="2200" spc="-30" dirty="0">
                <a:solidFill>
                  <a:srgbClr val="444949"/>
                </a:solidFill>
                <a:latin typeface="Gill Sans MT"/>
                <a:cs typeface="Gill Sans MT"/>
              </a:rPr>
              <a:t>$0.01 </a:t>
            </a:r>
            <a:r>
              <a:rPr sz="2200" spc="-45" dirty="0">
                <a:solidFill>
                  <a:srgbClr val="444949"/>
                </a:solidFill>
                <a:latin typeface="Gill Sans MT"/>
                <a:cs typeface="Gill Sans MT"/>
              </a:rPr>
              <a:t>per</a:t>
            </a:r>
            <a:r>
              <a:rPr sz="2200" spc="29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200" spc="-45" dirty="0">
                <a:solidFill>
                  <a:srgbClr val="444949"/>
                </a:solidFill>
                <a:latin typeface="Gill Sans MT"/>
                <a:cs typeface="Gill Sans MT"/>
              </a:rPr>
              <a:t>request</a:t>
            </a:r>
            <a:endParaRPr sz="2200">
              <a:latin typeface="Gill Sans MT"/>
              <a:cs typeface="Gill Sans MT"/>
            </a:endParaRPr>
          </a:p>
          <a:p>
            <a:pPr marL="698500" lvl="1" indent="-228600">
              <a:lnSpc>
                <a:spcPts val="2350"/>
              </a:lnSpc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200" spc="-30" dirty="0">
                <a:solidFill>
                  <a:srgbClr val="444949"/>
                </a:solidFill>
                <a:latin typeface="Gill Sans MT"/>
                <a:cs typeface="Gill Sans MT"/>
              </a:rPr>
              <a:t>Standard </a:t>
            </a:r>
            <a:r>
              <a:rPr sz="2200" spc="10" dirty="0">
                <a:solidFill>
                  <a:srgbClr val="444949"/>
                </a:solidFill>
                <a:latin typeface="Gill Sans MT"/>
                <a:cs typeface="Gill Sans MT"/>
              </a:rPr>
              <a:t>(3 </a:t>
            </a:r>
            <a:r>
              <a:rPr sz="2200" spc="-45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2200" dirty="0">
                <a:solidFill>
                  <a:srgbClr val="444949"/>
                </a:solidFill>
                <a:latin typeface="Gill Sans MT"/>
                <a:cs typeface="Gill Sans MT"/>
              </a:rPr>
              <a:t>5 </a:t>
            </a:r>
            <a:r>
              <a:rPr sz="2200" spc="-30" dirty="0">
                <a:solidFill>
                  <a:srgbClr val="444949"/>
                </a:solidFill>
                <a:latin typeface="Gill Sans MT"/>
                <a:cs typeface="Gill Sans MT"/>
              </a:rPr>
              <a:t>hours) </a:t>
            </a:r>
            <a:r>
              <a:rPr sz="2200" spc="-25" dirty="0">
                <a:solidFill>
                  <a:srgbClr val="444949"/>
                </a:solidFill>
                <a:latin typeface="Gill Sans MT"/>
                <a:cs typeface="Gill Sans MT"/>
              </a:rPr>
              <a:t>- </a:t>
            </a:r>
            <a:r>
              <a:rPr sz="2200" spc="-30" dirty="0">
                <a:solidFill>
                  <a:srgbClr val="444949"/>
                </a:solidFill>
                <a:latin typeface="Gill Sans MT"/>
                <a:cs typeface="Gill Sans MT"/>
              </a:rPr>
              <a:t>$0.01 </a:t>
            </a:r>
            <a:r>
              <a:rPr sz="2200" spc="-45" dirty="0">
                <a:solidFill>
                  <a:srgbClr val="444949"/>
                </a:solidFill>
                <a:latin typeface="Gill Sans MT"/>
                <a:cs typeface="Gill Sans MT"/>
              </a:rPr>
              <a:t>per </a:t>
            </a:r>
            <a:r>
              <a:rPr sz="2200" spc="-60" dirty="0">
                <a:solidFill>
                  <a:srgbClr val="444949"/>
                </a:solidFill>
                <a:latin typeface="Gill Sans MT"/>
                <a:cs typeface="Gill Sans MT"/>
              </a:rPr>
              <a:t>GB </a:t>
            </a:r>
            <a:r>
              <a:rPr sz="2200" spc="-10" dirty="0">
                <a:solidFill>
                  <a:srgbClr val="444949"/>
                </a:solidFill>
                <a:latin typeface="Gill Sans MT"/>
                <a:cs typeface="Gill Sans MT"/>
              </a:rPr>
              <a:t>and </a:t>
            </a:r>
            <a:r>
              <a:rPr sz="2200" spc="-25" dirty="0">
                <a:solidFill>
                  <a:srgbClr val="444949"/>
                </a:solidFill>
                <a:latin typeface="Gill Sans MT"/>
                <a:cs typeface="Gill Sans MT"/>
              </a:rPr>
              <a:t>0.05 </a:t>
            </a:r>
            <a:r>
              <a:rPr sz="2200" spc="-45" dirty="0">
                <a:solidFill>
                  <a:srgbClr val="444949"/>
                </a:solidFill>
                <a:latin typeface="Gill Sans MT"/>
                <a:cs typeface="Gill Sans MT"/>
              </a:rPr>
              <a:t>per </a:t>
            </a:r>
            <a:r>
              <a:rPr sz="2200" dirty="0">
                <a:solidFill>
                  <a:srgbClr val="444949"/>
                </a:solidFill>
                <a:latin typeface="Gill Sans MT"/>
                <a:cs typeface="Gill Sans MT"/>
              </a:rPr>
              <a:t>1000</a:t>
            </a:r>
            <a:r>
              <a:rPr sz="2200" spc="30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200" spc="-50" dirty="0">
                <a:solidFill>
                  <a:srgbClr val="444949"/>
                </a:solidFill>
                <a:latin typeface="Gill Sans MT"/>
                <a:cs typeface="Gill Sans MT"/>
              </a:rPr>
              <a:t>requests</a:t>
            </a:r>
            <a:endParaRPr sz="2200">
              <a:latin typeface="Gill Sans MT"/>
              <a:cs typeface="Gill Sans MT"/>
            </a:endParaRPr>
          </a:p>
          <a:p>
            <a:pPr marL="698500" lvl="1" indent="-228600">
              <a:lnSpc>
                <a:spcPts val="2495"/>
              </a:lnSpc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200" spc="-75" dirty="0">
                <a:solidFill>
                  <a:srgbClr val="444949"/>
                </a:solidFill>
                <a:latin typeface="Gill Sans MT"/>
                <a:cs typeface="Gill Sans MT"/>
              </a:rPr>
              <a:t>Bulk </a:t>
            </a:r>
            <a:r>
              <a:rPr sz="2200" spc="10" dirty="0">
                <a:solidFill>
                  <a:srgbClr val="444949"/>
                </a:solidFill>
                <a:latin typeface="Gill Sans MT"/>
                <a:cs typeface="Gill Sans MT"/>
              </a:rPr>
              <a:t>(5 </a:t>
            </a:r>
            <a:r>
              <a:rPr sz="2200" spc="-45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2200" dirty="0">
                <a:solidFill>
                  <a:srgbClr val="444949"/>
                </a:solidFill>
                <a:latin typeface="Gill Sans MT"/>
                <a:cs typeface="Gill Sans MT"/>
              </a:rPr>
              <a:t>12 </a:t>
            </a:r>
            <a:r>
              <a:rPr sz="2200" spc="-35" dirty="0">
                <a:solidFill>
                  <a:srgbClr val="444949"/>
                </a:solidFill>
                <a:latin typeface="Gill Sans MT"/>
                <a:cs typeface="Gill Sans MT"/>
              </a:rPr>
              <a:t>hours) </a:t>
            </a:r>
            <a:r>
              <a:rPr sz="2200" spc="-25" dirty="0">
                <a:solidFill>
                  <a:srgbClr val="444949"/>
                </a:solidFill>
                <a:latin typeface="Gill Sans MT"/>
                <a:cs typeface="Gill Sans MT"/>
              </a:rPr>
              <a:t>- $0.0025 </a:t>
            </a:r>
            <a:r>
              <a:rPr sz="2200" spc="-45" dirty="0">
                <a:solidFill>
                  <a:srgbClr val="444949"/>
                </a:solidFill>
                <a:latin typeface="Gill Sans MT"/>
                <a:cs typeface="Gill Sans MT"/>
              </a:rPr>
              <a:t>per </a:t>
            </a:r>
            <a:r>
              <a:rPr sz="2200" spc="-60" dirty="0">
                <a:solidFill>
                  <a:srgbClr val="444949"/>
                </a:solidFill>
                <a:latin typeface="Gill Sans MT"/>
                <a:cs typeface="Gill Sans MT"/>
              </a:rPr>
              <a:t>GB </a:t>
            </a:r>
            <a:r>
              <a:rPr sz="2200" spc="-10" dirty="0">
                <a:solidFill>
                  <a:srgbClr val="444949"/>
                </a:solidFill>
                <a:latin typeface="Gill Sans MT"/>
                <a:cs typeface="Gill Sans MT"/>
              </a:rPr>
              <a:t>and </a:t>
            </a:r>
            <a:r>
              <a:rPr sz="2200" spc="-25" dirty="0">
                <a:solidFill>
                  <a:srgbClr val="444949"/>
                </a:solidFill>
                <a:latin typeface="Gill Sans MT"/>
                <a:cs typeface="Gill Sans MT"/>
              </a:rPr>
              <a:t>$0.025 </a:t>
            </a:r>
            <a:r>
              <a:rPr sz="2200" spc="-45" dirty="0">
                <a:solidFill>
                  <a:srgbClr val="444949"/>
                </a:solidFill>
                <a:latin typeface="Gill Sans MT"/>
                <a:cs typeface="Gill Sans MT"/>
              </a:rPr>
              <a:t>per </a:t>
            </a:r>
            <a:r>
              <a:rPr sz="2200" dirty="0">
                <a:solidFill>
                  <a:srgbClr val="444949"/>
                </a:solidFill>
                <a:latin typeface="Gill Sans MT"/>
                <a:cs typeface="Gill Sans MT"/>
              </a:rPr>
              <a:t>1000</a:t>
            </a:r>
            <a:r>
              <a:rPr sz="2200" spc="36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200" spc="-50" dirty="0">
                <a:solidFill>
                  <a:srgbClr val="444949"/>
                </a:solidFill>
                <a:latin typeface="Gill Sans MT"/>
                <a:cs typeface="Gill Sans MT"/>
              </a:rPr>
              <a:t>requests</a:t>
            </a:r>
            <a:endParaRPr sz="2200"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30896127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1892" y="6464300"/>
            <a:ext cx="127698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16939" y="72644"/>
            <a:ext cx="3572510" cy="1298575"/>
          </a:xfrm>
          <a:prstGeom prst="rect">
            <a:avLst/>
          </a:prstGeom>
        </p:spPr>
        <p:txBody>
          <a:bodyPr vert="horz" wrap="square" lIns="0" tIns="87630" rIns="0" bIns="0" rtlCol="0">
            <a:spAutoFit/>
          </a:bodyPr>
          <a:lstStyle/>
          <a:p>
            <a:pPr marL="12700" marR="5080">
              <a:lnSpc>
                <a:spcPts val="4750"/>
              </a:lnSpc>
              <a:spcBef>
                <a:spcPts val="690"/>
              </a:spcBef>
            </a:pPr>
            <a:r>
              <a:rPr spc="-85" dirty="0"/>
              <a:t>Security </a:t>
            </a:r>
            <a:r>
              <a:rPr spc="-95" dirty="0"/>
              <a:t>Groups  </a:t>
            </a:r>
            <a:r>
              <a:rPr spc="-50" dirty="0"/>
              <a:t>Good </a:t>
            </a:r>
            <a:r>
              <a:rPr spc="-95" dirty="0"/>
              <a:t>to</a:t>
            </a:r>
            <a:r>
              <a:rPr spc="20" dirty="0"/>
              <a:t> </a:t>
            </a:r>
            <a:r>
              <a:rPr spc="-114" dirty="0"/>
              <a:t>know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16939" y="1339393"/>
            <a:ext cx="10165080" cy="4213860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484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40" dirty="0">
                <a:solidFill>
                  <a:srgbClr val="444949"/>
                </a:solidFill>
                <a:latin typeface="Gill Sans MT"/>
                <a:cs typeface="Gill Sans MT"/>
              </a:rPr>
              <a:t>Can </a:t>
            </a:r>
            <a:r>
              <a:rPr sz="2600" spc="5" dirty="0">
                <a:solidFill>
                  <a:srgbClr val="444949"/>
                </a:solidFill>
                <a:latin typeface="Gill Sans MT"/>
                <a:cs typeface="Gill Sans MT"/>
              </a:rPr>
              <a:t>be </a:t>
            </a:r>
            <a:r>
              <a:rPr sz="2600" spc="-30" dirty="0">
                <a:solidFill>
                  <a:srgbClr val="444949"/>
                </a:solidFill>
                <a:latin typeface="Gill Sans MT"/>
                <a:cs typeface="Gill Sans MT"/>
              </a:rPr>
              <a:t>attached </a:t>
            </a:r>
            <a:r>
              <a:rPr sz="2600" spc="-55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2600" spc="-50" dirty="0">
                <a:solidFill>
                  <a:srgbClr val="444949"/>
                </a:solidFill>
                <a:latin typeface="Gill Sans MT"/>
                <a:cs typeface="Gill Sans MT"/>
              </a:rPr>
              <a:t>multiple</a:t>
            </a:r>
            <a:r>
              <a:rPr sz="2600" spc="15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spc="-50" dirty="0">
                <a:solidFill>
                  <a:srgbClr val="444949"/>
                </a:solidFill>
                <a:latin typeface="Gill Sans MT"/>
                <a:cs typeface="Gill Sans MT"/>
              </a:rPr>
              <a:t>instances</a:t>
            </a:r>
            <a:endParaRPr sz="26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384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50" dirty="0">
                <a:solidFill>
                  <a:srgbClr val="444949"/>
                </a:solidFill>
                <a:latin typeface="Gill Sans MT"/>
                <a:cs typeface="Gill Sans MT"/>
              </a:rPr>
              <a:t>Locked </a:t>
            </a:r>
            <a:r>
              <a:rPr sz="2600" spc="-35" dirty="0">
                <a:solidFill>
                  <a:srgbClr val="444949"/>
                </a:solidFill>
                <a:latin typeface="Gill Sans MT"/>
                <a:cs typeface="Gill Sans MT"/>
              </a:rPr>
              <a:t>down </a:t>
            </a:r>
            <a:r>
              <a:rPr sz="2600" spc="-60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2600" spc="-5" dirty="0">
                <a:solidFill>
                  <a:srgbClr val="444949"/>
                </a:solidFill>
                <a:latin typeface="Gill Sans MT"/>
                <a:cs typeface="Gill Sans MT"/>
              </a:rPr>
              <a:t>a </a:t>
            </a:r>
            <a:r>
              <a:rPr sz="2600" spc="-55" dirty="0">
                <a:solidFill>
                  <a:srgbClr val="444949"/>
                </a:solidFill>
                <a:latin typeface="Gill Sans MT"/>
                <a:cs typeface="Gill Sans MT"/>
              </a:rPr>
              <a:t>region </a:t>
            </a:r>
            <a:r>
              <a:rPr sz="2600" spc="-5" dirty="0">
                <a:solidFill>
                  <a:srgbClr val="444949"/>
                </a:solidFill>
                <a:latin typeface="Gill Sans MT"/>
                <a:cs typeface="Gill Sans MT"/>
              </a:rPr>
              <a:t>/ </a:t>
            </a:r>
            <a:r>
              <a:rPr sz="2600" spc="-40" dirty="0">
                <a:solidFill>
                  <a:srgbClr val="444949"/>
                </a:solidFill>
                <a:latin typeface="Gill Sans MT"/>
                <a:cs typeface="Gill Sans MT"/>
              </a:rPr>
              <a:t>VPC</a:t>
            </a:r>
            <a:r>
              <a:rPr sz="2600" spc="-13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spc="-40" dirty="0">
                <a:solidFill>
                  <a:srgbClr val="444949"/>
                </a:solidFill>
                <a:latin typeface="Gill Sans MT"/>
                <a:cs typeface="Gill Sans MT"/>
              </a:rPr>
              <a:t>combination</a:t>
            </a:r>
            <a:endParaRPr sz="2600">
              <a:latin typeface="Gill Sans MT"/>
              <a:cs typeface="Gill Sans MT"/>
            </a:endParaRPr>
          </a:p>
          <a:p>
            <a:pPr marL="241300" marR="5080" indent="-228600">
              <a:lnSpc>
                <a:spcPct val="80000"/>
              </a:lnSpc>
              <a:spcBef>
                <a:spcPts val="980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35" dirty="0">
                <a:solidFill>
                  <a:srgbClr val="444949"/>
                </a:solidFill>
                <a:latin typeface="Gill Sans MT"/>
                <a:cs typeface="Gill Sans MT"/>
              </a:rPr>
              <a:t>Does </a:t>
            </a:r>
            <a:r>
              <a:rPr sz="2600" spc="-65" dirty="0">
                <a:solidFill>
                  <a:srgbClr val="444949"/>
                </a:solidFill>
                <a:latin typeface="Gill Sans MT"/>
                <a:cs typeface="Gill Sans MT"/>
              </a:rPr>
              <a:t>live </a:t>
            </a:r>
            <a:r>
              <a:rPr sz="2600" spc="-55" dirty="0">
                <a:solidFill>
                  <a:srgbClr val="444949"/>
                </a:solidFill>
                <a:latin typeface="Gill Sans MT"/>
                <a:cs typeface="Gill Sans MT"/>
              </a:rPr>
              <a:t>“outside” </a:t>
            </a:r>
            <a:r>
              <a:rPr sz="2600" spc="-40" dirty="0">
                <a:solidFill>
                  <a:srgbClr val="444949"/>
                </a:solidFill>
                <a:latin typeface="Gill Sans MT"/>
                <a:cs typeface="Gill Sans MT"/>
              </a:rPr>
              <a:t>the EC2 </a:t>
            </a:r>
            <a:r>
              <a:rPr sz="2600" spc="-5" dirty="0">
                <a:solidFill>
                  <a:srgbClr val="444949"/>
                </a:solidFill>
                <a:latin typeface="Gill Sans MT"/>
                <a:cs typeface="Gill Sans MT"/>
              </a:rPr>
              <a:t>– </a:t>
            </a:r>
            <a:r>
              <a:rPr sz="2600" spc="-55" dirty="0">
                <a:solidFill>
                  <a:srgbClr val="444949"/>
                </a:solidFill>
                <a:latin typeface="Gill Sans MT"/>
                <a:cs typeface="Gill Sans MT"/>
              </a:rPr>
              <a:t>if </a:t>
            </a:r>
            <a:r>
              <a:rPr sz="2600" spc="-65" dirty="0">
                <a:solidFill>
                  <a:srgbClr val="444949"/>
                </a:solidFill>
                <a:latin typeface="Gill Sans MT"/>
                <a:cs typeface="Gill Sans MT"/>
              </a:rPr>
              <a:t>traffic </a:t>
            </a:r>
            <a:r>
              <a:rPr sz="2600" spc="-85" dirty="0">
                <a:solidFill>
                  <a:srgbClr val="444949"/>
                </a:solidFill>
                <a:latin typeface="Gill Sans MT"/>
                <a:cs typeface="Gill Sans MT"/>
              </a:rPr>
              <a:t>is </a:t>
            </a:r>
            <a:r>
              <a:rPr sz="2600" spc="-50" dirty="0">
                <a:solidFill>
                  <a:srgbClr val="444949"/>
                </a:solidFill>
                <a:latin typeface="Gill Sans MT"/>
                <a:cs typeface="Gill Sans MT"/>
              </a:rPr>
              <a:t>blocked </a:t>
            </a:r>
            <a:r>
              <a:rPr sz="2600" spc="-40" dirty="0">
                <a:solidFill>
                  <a:srgbClr val="444949"/>
                </a:solidFill>
                <a:latin typeface="Gill Sans MT"/>
                <a:cs typeface="Gill Sans MT"/>
              </a:rPr>
              <a:t>the EC2 </a:t>
            </a:r>
            <a:r>
              <a:rPr sz="2600" spc="-45" dirty="0">
                <a:solidFill>
                  <a:srgbClr val="444949"/>
                </a:solidFill>
                <a:latin typeface="Gill Sans MT"/>
                <a:cs typeface="Gill Sans MT"/>
              </a:rPr>
              <a:t>instance </a:t>
            </a:r>
            <a:r>
              <a:rPr sz="2600" spc="-65" dirty="0">
                <a:solidFill>
                  <a:srgbClr val="444949"/>
                </a:solidFill>
                <a:latin typeface="Gill Sans MT"/>
                <a:cs typeface="Gill Sans MT"/>
              </a:rPr>
              <a:t>won’t </a:t>
            </a:r>
            <a:r>
              <a:rPr sz="2600" spc="-30" dirty="0">
                <a:solidFill>
                  <a:srgbClr val="444949"/>
                </a:solidFill>
                <a:latin typeface="Gill Sans MT"/>
                <a:cs typeface="Gill Sans MT"/>
              </a:rPr>
              <a:t>see  </a:t>
            </a:r>
            <a:r>
              <a:rPr sz="2600" spc="-85" dirty="0">
                <a:solidFill>
                  <a:srgbClr val="444949"/>
                </a:solidFill>
                <a:latin typeface="Gill Sans MT"/>
                <a:cs typeface="Gill Sans MT"/>
              </a:rPr>
              <a:t>it</a:t>
            </a:r>
            <a:endParaRPr sz="26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385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125" dirty="0">
                <a:solidFill>
                  <a:srgbClr val="5091D0"/>
                </a:solidFill>
                <a:latin typeface="Gill Sans MT"/>
                <a:cs typeface="Gill Sans MT"/>
              </a:rPr>
              <a:t>It’s </a:t>
            </a:r>
            <a:r>
              <a:rPr sz="2600" spc="-15" dirty="0">
                <a:solidFill>
                  <a:srgbClr val="5091D0"/>
                </a:solidFill>
                <a:latin typeface="Gill Sans MT"/>
                <a:cs typeface="Gill Sans MT"/>
              </a:rPr>
              <a:t>good </a:t>
            </a:r>
            <a:r>
              <a:rPr sz="2600" spc="-60" dirty="0">
                <a:solidFill>
                  <a:srgbClr val="5091D0"/>
                </a:solidFill>
                <a:latin typeface="Gill Sans MT"/>
                <a:cs typeface="Gill Sans MT"/>
              </a:rPr>
              <a:t>to </a:t>
            </a:r>
            <a:r>
              <a:rPr sz="2600" spc="-40" dirty="0">
                <a:solidFill>
                  <a:srgbClr val="5091D0"/>
                </a:solidFill>
                <a:latin typeface="Gill Sans MT"/>
                <a:cs typeface="Gill Sans MT"/>
              </a:rPr>
              <a:t>maintain </a:t>
            </a:r>
            <a:r>
              <a:rPr sz="2600" spc="-20" dirty="0">
                <a:solidFill>
                  <a:srgbClr val="5091D0"/>
                </a:solidFill>
                <a:latin typeface="Gill Sans MT"/>
                <a:cs typeface="Gill Sans MT"/>
              </a:rPr>
              <a:t>one </a:t>
            </a:r>
            <a:r>
              <a:rPr sz="2600" spc="-35" dirty="0">
                <a:solidFill>
                  <a:srgbClr val="5091D0"/>
                </a:solidFill>
                <a:latin typeface="Gill Sans MT"/>
                <a:cs typeface="Gill Sans MT"/>
              </a:rPr>
              <a:t>separate </a:t>
            </a:r>
            <a:r>
              <a:rPr sz="2600" spc="-65" dirty="0">
                <a:solidFill>
                  <a:srgbClr val="5091D0"/>
                </a:solidFill>
                <a:latin typeface="Gill Sans MT"/>
                <a:cs typeface="Gill Sans MT"/>
              </a:rPr>
              <a:t>security </a:t>
            </a:r>
            <a:r>
              <a:rPr sz="2600" spc="-40" dirty="0">
                <a:solidFill>
                  <a:srgbClr val="5091D0"/>
                </a:solidFill>
                <a:latin typeface="Gill Sans MT"/>
                <a:cs typeface="Gill Sans MT"/>
              </a:rPr>
              <a:t>group </a:t>
            </a:r>
            <a:r>
              <a:rPr sz="2600" spc="-85" dirty="0">
                <a:solidFill>
                  <a:srgbClr val="5091D0"/>
                </a:solidFill>
                <a:latin typeface="Gill Sans MT"/>
                <a:cs typeface="Gill Sans MT"/>
              </a:rPr>
              <a:t>for </a:t>
            </a:r>
            <a:r>
              <a:rPr sz="2600" spc="5" dirty="0">
                <a:solidFill>
                  <a:srgbClr val="5091D0"/>
                </a:solidFill>
                <a:latin typeface="Gill Sans MT"/>
                <a:cs typeface="Gill Sans MT"/>
              </a:rPr>
              <a:t>SSH</a:t>
            </a:r>
            <a:r>
              <a:rPr sz="2600" spc="570" dirty="0">
                <a:solidFill>
                  <a:srgbClr val="5091D0"/>
                </a:solidFill>
                <a:latin typeface="Gill Sans MT"/>
                <a:cs typeface="Gill Sans MT"/>
              </a:rPr>
              <a:t> </a:t>
            </a:r>
            <a:r>
              <a:rPr sz="2600" spc="-45" dirty="0">
                <a:solidFill>
                  <a:srgbClr val="5091D0"/>
                </a:solidFill>
                <a:latin typeface="Gill Sans MT"/>
                <a:cs typeface="Gill Sans MT"/>
              </a:rPr>
              <a:t>access</a:t>
            </a:r>
            <a:endParaRPr sz="26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385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75" dirty="0">
                <a:solidFill>
                  <a:srgbClr val="444949"/>
                </a:solidFill>
                <a:latin typeface="Gill Sans MT"/>
                <a:cs typeface="Gill Sans MT"/>
              </a:rPr>
              <a:t>If </a:t>
            </a:r>
            <a:r>
              <a:rPr sz="2600" spc="-85" dirty="0">
                <a:solidFill>
                  <a:srgbClr val="444949"/>
                </a:solidFill>
                <a:latin typeface="Gill Sans MT"/>
                <a:cs typeface="Gill Sans MT"/>
              </a:rPr>
              <a:t>your </a:t>
            </a:r>
            <a:r>
              <a:rPr sz="2600" spc="-40" dirty="0">
                <a:solidFill>
                  <a:srgbClr val="444949"/>
                </a:solidFill>
                <a:latin typeface="Gill Sans MT"/>
                <a:cs typeface="Gill Sans MT"/>
              </a:rPr>
              <a:t>application </a:t>
            </a:r>
            <a:r>
              <a:rPr sz="2600" spc="-85" dirty="0">
                <a:solidFill>
                  <a:srgbClr val="444949"/>
                </a:solidFill>
                <a:latin typeface="Gill Sans MT"/>
                <a:cs typeface="Gill Sans MT"/>
              </a:rPr>
              <a:t>is </a:t>
            </a:r>
            <a:r>
              <a:rPr sz="2600" spc="-45" dirty="0">
                <a:solidFill>
                  <a:srgbClr val="444949"/>
                </a:solidFill>
                <a:latin typeface="Gill Sans MT"/>
                <a:cs typeface="Gill Sans MT"/>
              </a:rPr>
              <a:t>not accessible </a:t>
            </a:r>
            <a:r>
              <a:rPr sz="2600" spc="-35" dirty="0">
                <a:solidFill>
                  <a:srgbClr val="444949"/>
                </a:solidFill>
                <a:latin typeface="Gill Sans MT"/>
                <a:cs typeface="Gill Sans MT"/>
              </a:rPr>
              <a:t>(time </a:t>
            </a:r>
            <a:r>
              <a:rPr sz="2600" spc="-50" dirty="0">
                <a:solidFill>
                  <a:srgbClr val="444949"/>
                </a:solidFill>
                <a:latin typeface="Gill Sans MT"/>
                <a:cs typeface="Gill Sans MT"/>
              </a:rPr>
              <a:t>out), </a:t>
            </a:r>
            <a:r>
              <a:rPr sz="2600" spc="-35" dirty="0">
                <a:solidFill>
                  <a:srgbClr val="444949"/>
                </a:solidFill>
                <a:latin typeface="Gill Sans MT"/>
                <a:cs typeface="Gill Sans MT"/>
              </a:rPr>
              <a:t>then </a:t>
            </a:r>
            <a:r>
              <a:rPr sz="2600" spc="-120" dirty="0">
                <a:solidFill>
                  <a:srgbClr val="444949"/>
                </a:solidFill>
                <a:latin typeface="Gill Sans MT"/>
                <a:cs typeface="Gill Sans MT"/>
              </a:rPr>
              <a:t>it’s </a:t>
            </a:r>
            <a:r>
              <a:rPr sz="2600" spc="-5" dirty="0">
                <a:solidFill>
                  <a:srgbClr val="444949"/>
                </a:solidFill>
                <a:latin typeface="Gill Sans MT"/>
                <a:cs typeface="Gill Sans MT"/>
              </a:rPr>
              <a:t>a </a:t>
            </a:r>
            <a:r>
              <a:rPr sz="2600" spc="-65" dirty="0">
                <a:solidFill>
                  <a:srgbClr val="444949"/>
                </a:solidFill>
                <a:latin typeface="Gill Sans MT"/>
                <a:cs typeface="Gill Sans MT"/>
              </a:rPr>
              <a:t>security </a:t>
            </a:r>
            <a:r>
              <a:rPr sz="2600" spc="-40" dirty="0">
                <a:solidFill>
                  <a:srgbClr val="444949"/>
                </a:solidFill>
                <a:latin typeface="Gill Sans MT"/>
                <a:cs typeface="Gill Sans MT"/>
              </a:rPr>
              <a:t>group</a:t>
            </a:r>
            <a:r>
              <a:rPr sz="2600" spc="64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spc="-55" dirty="0">
                <a:solidFill>
                  <a:srgbClr val="444949"/>
                </a:solidFill>
                <a:latin typeface="Gill Sans MT"/>
                <a:cs typeface="Gill Sans MT"/>
              </a:rPr>
              <a:t>issue</a:t>
            </a:r>
            <a:endParaRPr sz="2600">
              <a:latin typeface="Gill Sans MT"/>
              <a:cs typeface="Gill Sans MT"/>
            </a:endParaRPr>
          </a:p>
          <a:p>
            <a:pPr marL="241300" marR="133350" indent="-228600">
              <a:lnSpc>
                <a:spcPts val="2500"/>
              </a:lnSpc>
              <a:spcBef>
                <a:spcPts val="960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75" dirty="0">
                <a:solidFill>
                  <a:srgbClr val="444949"/>
                </a:solidFill>
                <a:latin typeface="Gill Sans MT"/>
                <a:cs typeface="Gill Sans MT"/>
              </a:rPr>
              <a:t>If </a:t>
            </a:r>
            <a:r>
              <a:rPr sz="2600" spc="-85" dirty="0">
                <a:solidFill>
                  <a:srgbClr val="444949"/>
                </a:solidFill>
                <a:latin typeface="Gill Sans MT"/>
                <a:cs typeface="Gill Sans MT"/>
              </a:rPr>
              <a:t>your </a:t>
            </a:r>
            <a:r>
              <a:rPr sz="2600" spc="-40" dirty="0">
                <a:solidFill>
                  <a:srgbClr val="444949"/>
                </a:solidFill>
                <a:latin typeface="Gill Sans MT"/>
                <a:cs typeface="Gill Sans MT"/>
              </a:rPr>
              <a:t>application </a:t>
            </a:r>
            <a:r>
              <a:rPr sz="2600" spc="-50" dirty="0">
                <a:solidFill>
                  <a:srgbClr val="444949"/>
                </a:solidFill>
                <a:latin typeface="Gill Sans MT"/>
                <a:cs typeface="Gill Sans MT"/>
              </a:rPr>
              <a:t>gives </a:t>
            </a:r>
            <a:r>
              <a:rPr sz="2600" spc="-5" dirty="0">
                <a:solidFill>
                  <a:srgbClr val="444949"/>
                </a:solidFill>
                <a:latin typeface="Gill Sans MT"/>
                <a:cs typeface="Gill Sans MT"/>
              </a:rPr>
              <a:t>a </a:t>
            </a:r>
            <a:r>
              <a:rPr sz="2600" spc="-45" dirty="0">
                <a:solidFill>
                  <a:srgbClr val="444949"/>
                </a:solidFill>
                <a:latin typeface="Gill Sans MT"/>
                <a:cs typeface="Gill Sans MT"/>
              </a:rPr>
              <a:t>“connection </a:t>
            </a:r>
            <a:r>
              <a:rPr sz="2600" spc="-50" dirty="0">
                <a:solidFill>
                  <a:srgbClr val="444949"/>
                </a:solidFill>
                <a:latin typeface="Gill Sans MT"/>
                <a:cs typeface="Gill Sans MT"/>
              </a:rPr>
              <a:t>refused“ </a:t>
            </a:r>
            <a:r>
              <a:rPr sz="2600" spc="-140" dirty="0">
                <a:solidFill>
                  <a:srgbClr val="444949"/>
                </a:solidFill>
                <a:latin typeface="Gill Sans MT"/>
                <a:cs typeface="Gill Sans MT"/>
              </a:rPr>
              <a:t>error, </a:t>
            </a:r>
            <a:r>
              <a:rPr sz="2600" spc="-35" dirty="0">
                <a:solidFill>
                  <a:srgbClr val="444949"/>
                </a:solidFill>
                <a:latin typeface="Gill Sans MT"/>
                <a:cs typeface="Gill Sans MT"/>
              </a:rPr>
              <a:t>then </a:t>
            </a:r>
            <a:r>
              <a:rPr sz="2600" spc="-120" dirty="0">
                <a:solidFill>
                  <a:srgbClr val="444949"/>
                </a:solidFill>
                <a:latin typeface="Gill Sans MT"/>
                <a:cs typeface="Gill Sans MT"/>
              </a:rPr>
              <a:t>it’s </a:t>
            </a:r>
            <a:r>
              <a:rPr sz="2600" spc="-15" dirty="0">
                <a:solidFill>
                  <a:srgbClr val="444949"/>
                </a:solidFill>
                <a:latin typeface="Gill Sans MT"/>
                <a:cs typeface="Gill Sans MT"/>
              </a:rPr>
              <a:t>an </a:t>
            </a:r>
            <a:r>
              <a:rPr sz="2600" spc="-40" dirty="0">
                <a:solidFill>
                  <a:srgbClr val="444949"/>
                </a:solidFill>
                <a:latin typeface="Gill Sans MT"/>
                <a:cs typeface="Gill Sans MT"/>
              </a:rPr>
              <a:t>application  </a:t>
            </a:r>
            <a:r>
              <a:rPr sz="2600" spc="-95" dirty="0">
                <a:solidFill>
                  <a:srgbClr val="444949"/>
                </a:solidFill>
                <a:latin typeface="Gill Sans MT"/>
                <a:cs typeface="Gill Sans MT"/>
              </a:rPr>
              <a:t>error </a:t>
            </a:r>
            <a:r>
              <a:rPr sz="2600" spc="-100" dirty="0">
                <a:solidFill>
                  <a:srgbClr val="444949"/>
                </a:solidFill>
                <a:latin typeface="Gill Sans MT"/>
                <a:cs typeface="Gill Sans MT"/>
              </a:rPr>
              <a:t>or </a:t>
            </a:r>
            <a:r>
              <a:rPr sz="2600" spc="-114" dirty="0">
                <a:solidFill>
                  <a:srgbClr val="444949"/>
                </a:solidFill>
                <a:latin typeface="Gill Sans MT"/>
                <a:cs typeface="Gill Sans MT"/>
              </a:rPr>
              <a:t>it’s </a:t>
            </a:r>
            <a:r>
              <a:rPr sz="2600" spc="-45" dirty="0">
                <a:solidFill>
                  <a:srgbClr val="444949"/>
                </a:solidFill>
                <a:latin typeface="Gill Sans MT"/>
                <a:cs typeface="Gill Sans MT"/>
              </a:rPr>
              <a:t>not</a:t>
            </a:r>
            <a:r>
              <a:rPr sz="2600" spc="31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spc="-30" dirty="0">
                <a:solidFill>
                  <a:srgbClr val="444949"/>
                </a:solidFill>
                <a:latin typeface="Gill Sans MT"/>
                <a:cs typeface="Gill Sans MT"/>
              </a:rPr>
              <a:t>launched</a:t>
            </a:r>
            <a:endParaRPr sz="26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400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60" dirty="0">
                <a:solidFill>
                  <a:srgbClr val="444949"/>
                </a:solidFill>
                <a:latin typeface="Gill Sans MT"/>
                <a:cs typeface="Gill Sans MT"/>
              </a:rPr>
              <a:t>All </a:t>
            </a:r>
            <a:r>
              <a:rPr sz="2600" spc="-25" dirty="0">
                <a:solidFill>
                  <a:srgbClr val="444949"/>
                </a:solidFill>
                <a:latin typeface="Gill Sans MT"/>
                <a:cs typeface="Gill Sans MT"/>
              </a:rPr>
              <a:t>inbound </a:t>
            </a:r>
            <a:r>
              <a:rPr sz="2600" spc="-65" dirty="0">
                <a:solidFill>
                  <a:srgbClr val="444949"/>
                </a:solidFill>
                <a:latin typeface="Gill Sans MT"/>
                <a:cs typeface="Gill Sans MT"/>
              </a:rPr>
              <a:t>traffic </a:t>
            </a:r>
            <a:r>
              <a:rPr sz="2600" spc="-85" dirty="0">
                <a:solidFill>
                  <a:srgbClr val="444949"/>
                </a:solidFill>
                <a:latin typeface="Gill Sans MT"/>
                <a:cs typeface="Gill Sans MT"/>
              </a:rPr>
              <a:t>is </a:t>
            </a:r>
            <a:r>
              <a:rPr sz="2600" spc="-50" dirty="0">
                <a:solidFill>
                  <a:srgbClr val="FF0000"/>
                </a:solidFill>
                <a:latin typeface="Gill Sans MT"/>
                <a:cs typeface="Gill Sans MT"/>
              </a:rPr>
              <a:t>blocked </a:t>
            </a:r>
            <a:r>
              <a:rPr sz="2600" spc="-40" dirty="0">
                <a:solidFill>
                  <a:srgbClr val="444949"/>
                </a:solidFill>
                <a:latin typeface="Gill Sans MT"/>
                <a:cs typeface="Gill Sans MT"/>
              </a:rPr>
              <a:t>by</a:t>
            </a:r>
            <a:r>
              <a:rPr sz="2600" spc="30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spc="-35" dirty="0">
                <a:solidFill>
                  <a:srgbClr val="444949"/>
                </a:solidFill>
                <a:latin typeface="Gill Sans MT"/>
                <a:cs typeface="Gill Sans MT"/>
              </a:rPr>
              <a:t>default</a:t>
            </a:r>
            <a:endParaRPr sz="26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385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60" dirty="0">
                <a:solidFill>
                  <a:srgbClr val="444949"/>
                </a:solidFill>
                <a:latin typeface="Gill Sans MT"/>
                <a:cs typeface="Gill Sans MT"/>
              </a:rPr>
              <a:t>All </a:t>
            </a:r>
            <a:r>
              <a:rPr sz="2600" spc="-25" dirty="0">
                <a:solidFill>
                  <a:srgbClr val="444949"/>
                </a:solidFill>
                <a:latin typeface="Gill Sans MT"/>
                <a:cs typeface="Gill Sans MT"/>
              </a:rPr>
              <a:t>outbound </a:t>
            </a:r>
            <a:r>
              <a:rPr sz="2600" spc="-65" dirty="0">
                <a:solidFill>
                  <a:srgbClr val="444949"/>
                </a:solidFill>
                <a:latin typeface="Gill Sans MT"/>
                <a:cs typeface="Gill Sans MT"/>
              </a:rPr>
              <a:t>traffic </a:t>
            </a:r>
            <a:r>
              <a:rPr sz="2600" spc="-85" dirty="0">
                <a:solidFill>
                  <a:srgbClr val="444949"/>
                </a:solidFill>
                <a:latin typeface="Gill Sans MT"/>
                <a:cs typeface="Gill Sans MT"/>
              </a:rPr>
              <a:t>is </a:t>
            </a:r>
            <a:r>
              <a:rPr sz="2600" spc="-45" dirty="0">
                <a:solidFill>
                  <a:srgbClr val="70AD47"/>
                </a:solidFill>
                <a:latin typeface="Gill Sans MT"/>
                <a:cs typeface="Gill Sans MT"/>
              </a:rPr>
              <a:t>authorised </a:t>
            </a:r>
            <a:r>
              <a:rPr sz="2600" spc="-40" dirty="0">
                <a:solidFill>
                  <a:srgbClr val="444949"/>
                </a:solidFill>
                <a:latin typeface="Gill Sans MT"/>
                <a:cs typeface="Gill Sans MT"/>
              </a:rPr>
              <a:t>by</a:t>
            </a:r>
            <a:r>
              <a:rPr sz="2600" spc="30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spc="-35" dirty="0">
                <a:solidFill>
                  <a:srgbClr val="444949"/>
                </a:solidFill>
                <a:latin typeface="Gill Sans MT"/>
                <a:cs typeface="Gill Sans MT"/>
              </a:rPr>
              <a:t>default</a:t>
            </a:r>
            <a:endParaRPr sz="2600"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1306246490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1892" y="6464300"/>
            <a:ext cx="127698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16939" y="374395"/>
            <a:ext cx="6443980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20" dirty="0"/>
              <a:t>S3 </a:t>
            </a:r>
            <a:r>
              <a:rPr spc="-50" dirty="0"/>
              <a:t>Storage </a:t>
            </a:r>
            <a:r>
              <a:rPr spc="-105" dirty="0"/>
              <a:t>Tiers</a:t>
            </a:r>
            <a:r>
              <a:rPr spc="-615" dirty="0"/>
              <a:t> </a:t>
            </a:r>
            <a:r>
              <a:rPr spc="-75" dirty="0"/>
              <a:t>Comparison</a:t>
            </a: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831850" y="2238886"/>
          <a:ext cx="10534650" cy="24663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710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757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223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992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9921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31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7716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78941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44494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8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4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Standard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81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444949"/>
                    </a:solidFill>
                  </a:tcPr>
                </a:tc>
                <a:tc>
                  <a:txBody>
                    <a:bodyPr/>
                    <a:lstStyle/>
                    <a:p>
                      <a:pPr marL="156845" marR="149225" indent="-635" algn="ctr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sz="14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Reduced  </a:t>
                      </a:r>
                      <a:r>
                        <a:rPr sz="1400" b="1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R</a:t>
                      </a:r>
                      <a:r>
                        <a:rPr sz="14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</a:t>
                      </a:r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dundancy  </a:t>
                      </a:r>
                      <a:r>
                        <a:rPr sz="1400" b="1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Storage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6096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444949"/>
                    </a:solidFill>
                  </a:tcPr>
                </a:tc>
                <a:tc>
                  <a:txBody>
                    <a:bodyPr/>
                    <a:lstStyle/>
                    <a:p>
                      <a:pPr marL="258445" marR="251460" indent="635" algn="ctr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sz="14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Standard </a:t>
                      </a:r>
                      <a:r>
                        <a:rPr sz="14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-  </a:t>
                      </a:r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I</a:t>
                      </a:r>
                      <a:r>
                        <a:rPr sz="14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nf</a:t>
                      </a:r>
                      <a:r>
                        <a:rPr sz="14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r</a:t>
                      </a:r>
                      <a:r>
                        <a:rPr sz="14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</a:t>
                      </a:r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qu</a:t>
                      </a:r>
                      <a:r>
                        <a:rPr sz="14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</a:t>
                      </a:r>
                      <a:r>
                        <a:rPr sz="1400" b="1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n</a:t>
                      </a:r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  </a:t>
                      </a:r>
                      <a:r>
                        <a:rPr sz="14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Access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6096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444949"/>
                    </a:solidFill>
                  </a:tcPr>
                </a:tc>
                <a:tc>
                  <a:txBody>
                    <a:bodyPr/>
                    <a:lstStyle/>
                    <a:p>
                      <a:pPr marL="405130" marR="32384" indent="-366395">
                        <a:lnSpc>
                          <a:spcPct val="100000"/>
                        </a:lnSpc>
                        <a:spcBef>
                          <a:spcPts val="1365"/>
                        </a:spcBef>
                      </a:pPr>
                      <a:r>
                        <a:rPr sz="14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One -</a:t>
                      </a:r>
                      <a:r>
                        <a:rPr sz="1400" b="1" spc="-8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Infrequent  </a:t>
                      </a:r>
                      <a:r>
                        <a:rPr sz="14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Access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7335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444949"/>
                    </a:solidFill>
                  </a:tcPr>
                </a:tc>
                <a:tc>
                  <a:txBody>
                    <a:bodyPr/>
                    <a:lstStyle/>
                    <a:p>
                      <a:pPr marL="382270" marR="121920" indent="-253365">
                        <a:lnSpc>
                          <a:spcPct val="100000"/>
                        </a:lnSpc>
                        <a:spcBef>
                          <a:spcPts val="1365"/>
                        </a:spcBef>
                      </a:pPr>
                      <a:r>
                        <a:rPr sz="14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S3</a:t>
                      </a:r>
                      <a:r>
                        <a:rPr sz="1400" b="1" spc="-8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Intelligent-  </a:t>
                      </a:r>
                      <a:r>
                        <a:rPr sz="14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Tiering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7335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44494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4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Glacier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63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44494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2694">
                <a:tc>
                  <a:txBody>
                    <a:bodyPr/>
                    <a:lstStyle/>
                    <a:p>
                      <a:pPr marR="813435" algn="r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sz="1400" b="1" spc="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</a:t>
                      </a:r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u</a:t>
                      </a:r>
                      <a:r>
                        <a:rPr sz="1400" b="1" spc="-3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r</a:t>
                      </a:r>
                      <a:r>
                        <a:rPr sz="14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</a:t>
                      </a:r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b</a:t>
                      </a:r>
                      <a:r>
                        <a:rPr sz="1400" b="1" spc="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ilit</a:t>
                      </a:r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y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6096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44494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sz="1400" dirty="0">
                          <a:solidFill>
                            <a:srgbClr val="444949"/>
                          </a:solidFill>
                          <a:latin typeface="Calibri"/>
                          <a:cs typeface="Calibri"/>
                        </a:rPr>
                        <a:t>99.999999999%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6096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sz="1400" spc="-5" dirty="0">
                          <a:solidFill>
                            <a:srgbClr val="444949"/>
                          </a:solidFill>
                          <a:latin typeface="Calibri"/>
                          <a:cs typeface="Calibri"/>
                        </a:rPr>
                        <a:t>99.99%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6096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sz="1400" dirty="0">
                          <a:solidFill>
                            <a:srgbClr val="444949"/>
                          </a:solidFill>
                          <a:latin typeface="Calibri"/>
                          <a:cs typeface="Calibri"/>
                        </a:rPr>
                        <a:t>99.999999999%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6096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sz="1400" dirty="0">
                          <a:solidFill>
                            <a:srgbClr val="444949"/>
                          </a:solidFill>
                          <a:latin typeface="Calibri"/>
                          <a:cs typeface="Calibri"/>
                        </a:rPr>
                        <a:t>99.999999999%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6731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sz="1400" dirty="0">
                          <a:solidFill>
                            <a:srgbClr val="444949"/>
                          </a:solidFill>
                          <a:latin typeface="Calibri"/>
                          <a:cs typeface="Calibri"/>
                        </a:rPr>
                        <a:t>99.999999999%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6731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sz="1400" dirty="0">
                          <a:solidFill>
                            <a:srgbClr val="444949"/>
                          </a:solidFill>
                          <a:latin typeface="Calibri"/>
                          <a:cs typeface="Calibri"/>
                        </a:rPr>
                        <a:t>99.999999999%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6731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2694">
                <a:tc>
                  <a:txBody>
                    <a:bodyPr/>
                    <a:lstStyle/>
                    <a:p>
                      <a:pPr marR="766445" algn="r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sz="1400" b="1" spc="-3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</a:t>
                      </a:r>
                      <a:r>
                        <a:rPr sz="1400" b="1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v</a:t>
                      </a:r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</a:t>
                      </a:r>
                      <a:r>
                        <a:rPr sz="1400" b="1" spc="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il</a:t>
                      </a:r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ab</a:t>
                      </a:r>
                      <a:r>
                        <a:rPr sz="1400" b="1" spc="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ili</a:t>
                      </a:r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ty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6096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44494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sz="1400" spc="-5" dirty="0">
                          <a:solidFill>
                            <a:srgbClr val="444949"/>
                          </a:solidFill>
                          <a:latin typeface="Calibri"/>
                          <a:cs typeface="Calibri"/>
                        </a:rPr>
                        <a:t>99.99%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6096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sz="1400" spc="-5" dirty="0">
                          <a:solidFill>
                            <a:srgbClr val="444949"/>
                          </a:solidFill>
                          <a:latin typeface="Calibri"/>
                          <a:cs typeface="Calibri"/>
                        </a:rPr>
                        <a:t>99.99%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6096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sz="1400" spc="-5" dirty="0">
                          <a:solidFill>
                            <a:srgbClr val="444949"/>
                          </a:solidFill>
                          <a:latin typeface="Calibri"/>
                          <a:cs typeface="Calibri"/>
                        </a:rPr>
                        <a:t>99.9%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6096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sz="1400" spc="-5" dirty="0">
                          <a:solidFill>
                            <a:srgbClr val="444949"/>
                          </a:solidFill>
                          <a:latin typeface="Calibri"/>
                          <a:cs typeface="Calibri"/>
                        </a:rPr>
                        <a:t>99.5%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6731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sz="1400" spc="-5" dirty="0">
                          <a:solidFill>
                            <a:srgbClr val="444949"/>
                          </a:solidFill>
                          <a:latin typeface="Calibri"/>
                          <a:cs typeface="Calibri"/>
                        </a:rPr>
                        <a:t>99.90%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6096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1400" spc="-15" dirty="0">
                          <a:solidFill>
                            <a:srgbClr val="333333"/>
                          </a:solidFill>
                          <a:latin typeface="Arial"/>
                          <a:cs typeface="Arial"/>
                        </a:rPr>
                        <a:t>NA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302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269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AZ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6731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44494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sz="1400" dirty="0">
                          <a:solidFill>
                            <a:srgbClr val="444949"/>
                          </a:solidFill>
                          <a:latin typeface="Calibri"/>
                          <a:cs typeface="Calibri"/>
                        </a:rPr>
                        <a:t>≥3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6096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sz="1400" dirty="0">
                          <a:solidFill>
                            <a:srgbClr val="444949"/>
                          </a:solidFill>
                          <a:latin typeface="Calibri"/>
                          <a:cs typeface="Calibri"/>
                        </a:rPr>
                        <a:t>≥2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6096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sz="1400" dirty="0">
                          <a:solidFill>
                            <a:srgbClr val="444949"/>
                          </a:solidFill>
                          <a:latin typeface="Calibri"/>
                          <a:cs typeface="Calibri"/>
                        </a:rPr>
                        <a:t>≥3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6096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sz="1400" dirty="0">
                          <a:solidFill>
                            <a:srgbClr val="444949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6096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sz="1400" dirty="0">
                          <a:solidFill>
                            <a:srgbClr val="444949"/>
                          </a:solidFill>
                          <a:latin typeface="Calibri"/>
                          <a:cs typeface="Calibri"/>
                        </a:rPr>
                        <a:t>≥3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6096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sz="1400" dirty="0">
                          <a:solidFill>
                            <a:srgbClr val="444949"/>
                          </a:solidFill>
                          <a:latin typeface="Calibri"/>
                          <a:cs typeface="Calibri"/>
                        </a:rPr>
                        <a:t>≥3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6096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6054">
                <a:tc>
                  <a:txBody>
                    <a:bodyPr/>
                    <a:lstStyle/>
                    <a:p>
                      <a:pPr marL="838200" marR="309245" indent="-522605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sz="14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Concurrent </a:t>
                      </a:r>
                      <a:r>
                        <a:rPr sz="14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facility </a:t>
                      </a:r>
                      <a:r>
                        <a:rPr sz="14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fault  tolerance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6096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44494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20"/>
                        </a:spcBef>
                      </a:pPr>
                      <a:r>
                        <a:rPr sz="1400" dirty="0">
                          <a:solidFill>
                            <a:srgbClr val="444949"/>
                          </a:solidFill>
                          <a:latin typeface="Calibri"/>
                          <a:cs typeface="Calibri"/>
                        </a:rPr>
                        <a:t>2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6764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20"/>
                        </a:spcBef>
                      </a:pPr>
                      <a:r>
                        <a:rPr sz="1400" dirty="0">
                          <a:solidFill>
                            <a:srgbClr val="444949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6764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20"/>
                        </a:spcBef>
                      </a:pPr>
                      <a:r>
                        <a:rPr sz="1400" dirty="0">
                          <a:solidFill>
                            <a:srgbClr val="444949"/>
                          </a:solidFill>
                          <a:latin typeface="Calibri"/>
                          <a:cs typeface="Calibri"/>
                        </a:rPr>
                        <a:t>2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6764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70"/>
                        </a:spcBef>
                      </a:pPr>
                      <a:r>
                        <a:rPr sz="1400" dirty="0">
                          <a:solidFill>
                            <a:srgbClr val="444949"/>
                          </a:solidFill>
                          <a:latin typeface="Calibri"/>
                          <a:cs typeface="Calibri"/>
                        </a:rPr>
                        <a:t>0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7399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70"/>
                        </a:spcBef>
                      </a:pPr>
                      <a:r>
                        <a:rPr sz="1400" dirty="0">
                          <a:solidFill>
                            <a:srgbClr val="444949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7399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2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400" dirty="0">
                          <a:solidFill>
                            <a:srgbClr val="333333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" name="object 6"/>
          <p:cNvSpPr/>
          <p:nvPr/>
        </p:nvSpPr>
        <p:spPr>
          <a:xfrm>
            <a:off x="3200400" y="4829975"/>
            <a:ext cx="2496185" cy="262890"/>
          </a:xfrm>
          <a:custGeom>
            <a:avLst/>
            <a:gdLst/>
            <a:ahLst/>
            <a:cxnLst/>
            <a:rect l="l" t="t" r="r" b="b"/>
            <a:pathLst>
              <a:path w="2496185" h="262889">
                <a:moveTo>
                  <a:pt x="2495746" y="0"/>
                </a:moveTo>
                <a:lnTo>
                  <a:pt x="2494631" y="82930"/>
                </a:lnTo>
                <a:lnTo>
                  <a:pt x="2491527" y="154954"/>
                </a:lnTo>
                <a:lnTo>
                  <a:pt x="2486795" y="211751"/>
                </a:lnTo>
                <a:lnTo>
                  <a:pt x="2473884" y="262374"/>
                </a:lnTo>
                <a:lnTo>
                  <a:pt x="21862" y="262374"/>
                </a:lnTo>
                <a:lnTo>
                  <a:pt x="14952" y="248998"/>
                </a:lnTo>
                <a:lnTo>
                  <a:pt x="8950" y="211751"/>
                </a:lnTo>
                <a:lnTo>
                  <a:pt x="4218" y="154954"/>
                </a:lnTo>
                <a:lnTo>
                  <a:pt x="1114" y="82930"/>
                </a:lnTo>
                <a:lnTo>
                  <a:pt x="0" y="0"/>
                </a:lnTo>
              </a:path>
            </a:pathLst>
          </a:custGeom>
          <a:ln w="6350">
            <a:solidFill>
              <a:srgbClr val="5091D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517211" y="5110988"/>
            <a:ext cx="19094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Frequently</a:t>
            </a:r>
            <a:r>
              <a:rPr sz="1800" spc="-5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accessed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757106" y="4829974"/>
            <a:ext cx="2550160" cy="262890"/>
          </a:xfrm>
          <a:custGeom>
            <a:avLst/>
            <a:gdLst/>
            <a:ahLst/>
            <a:cxnLst/>
            <a:rect l="l" t="t" r="r" b="b"/>
            <a:pathLst>
              <a:path w="2550159" h="262889">
                <a:moveTo>
                  <a:pt x="2549645" y="0"/>
                </a:moveTo>
                <a:lnTo>
                  <a:pt x="2548530" y="82930"/>
                </a:lnTo>
                <a:lnTo>
                  <a:pt x="2545426" y="154954"/>
                </a:lnTo>
                <a:lnTo>
                  <a:pt x="2540694" y="211751"/>
                </a:lnTo>
                <a:lnTo>
                  <a:pt x="2527782" y="262374"/>
                </a:lnTo>
                <a:lnTo>
                  <a:pt x="21863" y="262374"/>
                </a:lnTo>
                <a:lnTo>
                  <a:pt x="14952" y="248998"/>
                </a:lnTo>
                <a:lnTo>
                  <a:pt x="8951" y="211751"/>
                </a:lnTo>
                <a:lnTo>
                  <a:pt x="4218" y="154954"/>
                </a:lnTo>
                <a:lnTo>
                  <a:pt x="1114" y="82930"/>
                </a:lnTo>
                <a:lnTo>
                  <a:pt x="0" y="0"/>
                </a:lnTo>
              </a:path>
            </a:pathLst>
          </a:custGeom>
          <a:ln w="6350">
            <a:solidFill>
              <a:srgbClr val="5091D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5995652" y="5110988"/>
            <a:ext cx="20510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444949"/>
                </a:solidFill>
                <a:latin typeface="Calibri"/>
                <a:cs typeface="Calibri"/>
              </a:rPr>
              <a:t>Infrequently</a:t>
            </a:r>
            <a:r>
              <a:rPr sz="1800" spc="-1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accessed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8336953" y="4829974"/>
            <a:ext cx="1284605" cy="262890"/>
          </a:xfrm>
          <a:custGeom>
            <a:avLst/>
            <a:gdLst/>
            <a:ahLst/>
            <a:cxnLst/>
            <a:rect l="l" t="t" r="r" b="b"/>
            <a:pathLst>
              <a:path w="1284604" h="262889">
                <a:moveTo>
                  <a:pt x="1284125" y="0"/>
                </a:moveTo>
                <a:lnTo>
                  <a:pt x="1283010" y="82930"/>
                </a:lnTo>
                <a:lnTo>
                  <a:pt x="1279906" y="154954"/>
                </a:lnTo>
                <a:lnTo>
                  <a:pt x="1275173" y="211751"/>
                </a:lnTo>
                <a:lnTo>
                  <a:pt x="1262261" y="262374"/>
                </a:lnTo>
                <a:lnTo>
                  <a:pt x="21864" y="262374"/>
                </a:lnTo>
                <a:lnTo>
                  <a:pt x="14953" y="248998"/>
                </a:lnTo>
                <a:lnTo>
                  <a:pt x="8951" y="211751"/>
                </a:lnTo>
                <a:lnTo>
                  <a:pt x="4218" y="154954"/>
                </a:lnTo>
                <a:lnTo>
                  <a:pt x="1114" y="82930"/>
                </a:lnTo>
                <a:lnTo>
                  <a:pt x="0" y="0"/>
                </a:lnTo>
              </a:path>
            </a:pathLst>
          </a:custGeom>
          <a:ln w="6350">
            <a:solidFill>
              <a:srgbClr val="5091D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8225685" y="5129276"/>
            <a:ext cx="16249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444949"/>
                </a:solidFill>
                <a:latin typeface="Calibri"/>
                <a:cs typeface="Calibri"/>
              </a:rPr>
              <a:t>Intelligent</a:t>
            </a:r>
            <a:r>
              <a:rPr sz="1800" spc="-6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(new!)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9651281" y="4829973"/>
            <a:ext cx="1550035" cy="262890"/>
          </a:xfrm>
          <a:custGeom>
            <a:avLst/>
            <a:gdLst/>
            <a:ahLst/>
            <a:cxnLst/>
            <a:rect l="l" t="t" r="r" b="b"/>
            <a:pathLst>
              <a:path w="1550034" h="262889">
                <a:moveTo>
                  <a:pt x="1550001" y="0"/>
                </a:moveTo>
                <a:lnTo>
                  <a:pt x="1548886" y="82930"/>
                </a:lnTo>
                <a:lnTo>
                  <a:pt x="1545782" y="154954"/>
                </a:lnTo>
                <a:lnTo>
                  <a:pt x="1541049" y="211751"/>
                </a:lnTo>
                <a:lnTo>
                  <a:pt x="1528138" y="262374"/>
                </a:lnTo>
                <a:lnTo>
                  <a:pt x="21863" y="262374"/>
                </a:lnTo>
                <a:lnTo>
                  <a:pt x="14952" y="248998"/>
                </a:lnTo>
                <a:lnTo>
                  <a:pt x="8951" y="211751"/>
                </a:lnTo>
                <a:lnTo>
                  <a:pt x="4218" y="154954"/>
                </a:lnTo>
                <a:lnTo>
                  <a:pt x="1114" y="82930"/>
                </a:lnTo>
                <a:lnTo>
                  <a:pt x="0" y="0"/>
                </a:lnTo>
              </a:path>
            </a:pathLst>
          </a:custGeom>
          <a:ln w="6350">
            <a:solidFill>
              <a:srgbClr val="5091D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0029184" y="5129276"/>
            <a:ext cx="8077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444949"/>
                </a:solidFill>
                <a:latin typeface="Calibri"/>
                <a:cs typeface="Calibri"/>
              </a:rPr>
              <a:t>Archives</a:t>
            </a:r>
            <a:endParaRPr sz="18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78179649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1892" y="6464300"/>
            <a:ext cx="127698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16939" y="374395"/>
            <a:ext cx="3876675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20" dirty="0"/>
              <a:t>S3 </a:t>
            </a:r>
            <a:r>
              <a:rPr spc="-85" dirty="0"/>
              <a:t>Lifecycle</a:t>
            </a:r>
            <a:r>
              <a:rPr spc="-90" dirty="0"/>
              <a:t> </a:t>
            </a:r>
            <a:r>
              <a:rPr spc="-95" dirty="0"/>
              <a:t>Rules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16939" y="1358900"/>
            <a:ext cx="10266045" cy="42335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0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20" dirty="0">
                <a:solidFill>
                  <a:srgbClr val="444949"/>
                </a:solidFill>
                <a:latin typeface="Gill Sans MT"/>
                <a:cs typeface="Gill Sans MT"/>
              </a:rPr>
              <a:t>Set </a:t>
            </a:r>
            <a:r>
              <a:rPr sz="2600" spc="-30" dirty="0">
                <a:solidFill>
                  <a:srgbClr val="444949"/>
                </a:solidFill>
                <a:latin typeface="Gill Sans MT"/>
                <a:cs typeface="Gill Sans MT"/>
              </a:rPr>
              <a:t>of </a:t>
            </a:r>
            <a:r>
              <a:rPr sz="2600" spc="-55" dirty="0">
                <a:solidFill>
                  <a:srgbClr val="444949"/>
                </a:solidFill>
                <a:latin typeface="Gill Sans MT"/>
                <a:cs typeface="Gill Sans MT"/>
              </a:rPr>
              <a:t>rules </a:t>
            </a:r>
            <a:r>
              <a:rPr sz="2600" spc="-60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2600" spc="-40" dirty="0">
                <a:solidFill>
                  <a:srgbClr val="444949"/>
                </a:solidFill>
                <a:latin typeface="Gill Sans MT"/>
                <a:cs typeface="Gill Sans MT"/>
              </a:rPr>
              <a:t>move </a:t>
            </a:r>
            <a:r>
              <a:rPr sz="2600" spc="-25" dirty="0">
                <a:solidFill>
                  <a:srgbClr val="444949"/>
                </a:solidFill>
                <a:latin typeface="Gill Sans MT"/>
                <a:cs typeface="Gill Sans MT"/>
              </a:rPr>
              <a:t>data between </a:t>
            </a:r>
            <a:r>
              <a:rPr sz="2600" spc="-55" dirty="0">
                <a:solidFill>
                  <a:srgbClr val="444949"/>
                </a:solidFill>
                <a:latin typeface="Gill Sans MT"/>
                <a:cs typeface="Gill Sans MT"/>
              </a:rPr>
              <a:t>different </a:t>
            </a:r>
            <a:r>
              <a:rPr sz="2600" spc="-75" dirty="0">
                <a:solidFill>
                  <a:srgbClr val="444949"/>
                </a:solidFill>
                <a:latin typeface="Gill Sans MT"/>
                <a:cs typeface="Gill Sans MT"/>
              </a:rPr>
              <a:t>tiers, </a:t>
            </a:r>
            <a:r>
              <a:rPr sz="2600" spc="-60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2600" spc="-55" dirty="0">
                <a:solidFill>
                  <a:srgbClr val="444949"/>
                </a:solidFill>
                <a:latin typeface="Gill Sans MT"/>
                <a:cs typeface="Gill Sans MT"/>
              </a:rPr>
              <a:t>save </a:t>
            </a:r>
            <a:r>
              <a:rPr sz="2600" spc="-45" dirty="0">
                <a:solidFill>
                  <a:srgbClr val="444949"/>
                </a:solidFill>
                <a:latin typeface="Gill Sans MT"/>
                <a:cs typeface="Gill Sans MT"/>
              </a:rPr>
              <a:t>storage</a:t>
            </a:r>
            <a:r>
              <a:rPr sz="2600" spc="38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spc="-60" dirty="0">
                <a:solidFill>
                  <a:srgbClr val="444949"/>
                </a:solidFill>
                <a:latin typeface="Gill Sans MT"/>
                <a:cs typeface="Gill Sans MT"/>
              </a:rPr>
              <a:t>cost</a:t>
            </a:r>
            <a:endParaRPr sz="2600">
              <a:latin typeface="Gill Sans MT"/>
              <a:cs typeface="Gill Sans MT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Clr>
                <a:srgbClr val="444949"/>
              </a:buClr>
              <a:buFont typeface="Arial"/>
              <a:buChar char="•"/>
            </a:pPr>
            <a:endParaRPr sz="28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buFont typeface="Arial"/>
              <a:buChar char="•"/>
              <a:tabLst>
                <a:tab pos="241300" algn="l"/>
              </a:tabLst>
            </a:pPr>
            <a:r>
              <a:rPr sz="2600" spc="-35" dirty="0">
                <a:solidFill>
                  <a:srgbClr val="444949"/>
                </a:solidFill>
                <a:latin typeface="Gill Sans MT"/>
                <a:cs typeface="Gill Sans MT"/>
              </a:rPr>
              <a:t>Example: </a:t>
            </a:r>
            <a:r>
              <a:rPr sz="2600" spc="-40" dirty="0">
                <a:solidFill>
                  <a:srgbClr val="444949"/>
                </a:solidFill>
                <a:latin typeface="Gill Sans MT"/>
                <a:cs typeface="Gill Sans MT"/>
              </a:rPr>
              <a:t>General </a:t>
            </a:r>
            <a:r>
              <a:rPr sz="2600" spc="-35" dirty="0">
                <a:solidFill>
                  <a:srgbClr val="444949"/>
                </a:solidFill>
                <a:latin typeface="Gill Sans MT"/>
                <a:cs typeface="Gill Sans MT"/>
              </a:rPr>
              <a:t>Purpose </a:t>
            </a:r>
            <a:r>
              <a:rPr sz="2600" spc="190" dirty="0">
                <a:solidFill>
                  <a:srgbClr val="444949"/>
                </a:solidFill>
                <a:latin typeface="Gill Sans MT"/>
                <a:cs typeface="Gill Sans MT"/>
              </a:rPr>
              <a:t>=&gt; </a:t>
            </a:r>
            <a:r>
              <a:rPr sz="2600" spc="-50" dirty="0">
                <a:solidFill>
                  <a:srgbClr val="444949"/>
                </a:solidFill>
                <a:latin typeface="Gill Sans MT"/>
                <a:cs typeface="Gill Sans MT"/>
              </a:rPr>
              <a:t>Infrequent </a:t>
            </a:r>
            <a:r>
              <a:rPr sz="2600" spc="-45" dirty="0">
                <a:solidFill>
                  <a:srgbClr val="444949"/>
                </a:solidFill>
                <a:latin typeface="Gill Sans MT"/>
                <a:cs typeface="Gill Sans MT"/>
              </a:rPr>
              <a:t>Access </a:t>
            </a:r>
            <a:r>
              <a:rPr sz="2600" spc="190" dirty="0">
                <a:solidFill>
                  <a:srgbClr val="444949"/>
                </a:solidFill>
                <a:latin typeface="Gill Sans MT"/>
                <a:cs typeface="Gill Sans MT"/>
              </a:rPr>
              <a:t>=&gt;</a:t>
            </a:r>
            <a:r>
              <a:rPr sz="2600" spc="-31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spc="-65" dirty="0">
                <a:solidFill>
                  <a:srgbClr val="444949"/>
                </a:solidFill>
                <a:latin typeface="Gill Sans MT"/>
                <a:cs typeface="Gill Sans MT"/>
              </a:rPr>
              <a:t>Glacier</a:t>
            </a:r>
            <a:endParaRPr sz="2600">
              <a:latin typeface="Gill Sans MT"/>
              <a:cs typeface="Gill Sans MT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Clr>
                <a:srgbClr val="444949"/>
              </a:buClr>
              <a:buFont typeface="Arial"/>
              <a:buChar char="•"/>
            </a:pPr>
            <a:endParaRPr sz="2800">
              <a:latin typeface="Times New Roman"/>
              <a:cs typeface="Times New Roman"/>
            </a:endParaRPr>
          </a:p>
          <a:p>
            <a:pPr marL="241300" indent="-228600">
              <a:lnSpc>
                <a:spcPts val="2650"/>
              </a:lnSpc>
              <a:buSzPct val="101960"/>
              <a:buFont typeface="Arial"/>
              <a:buChar char="•"/>
              <a:tabLst>
                <a:tab pos="241300" algn="l"/>
              </a:tabLst>
            </a:pPr>
            <a:r>
              <a:rPr sz="3825" spc="-97" baseline="1089" dirty="0">
                <a:solidFill>
                  <a:srgbClr val="444949"/>
                </a:solidFill>
                <a:latin typeface="Gill Sans MT"/>
                <a:cs typeface="Gill Sans MT"/>
              </a:rPr>
              <a:t>Transition </a:t>
            </a:r>
            <a:r>
              <a:rPr sz="3825" spc="-60" baseline="1089" dirty="0">
                <a:solidFill>
                  <a:srgbClr val="444949"/>
                </a:solidFill>
                <a:latin typeface="Gill Sans MT"/>
                <a:cs typeface="Gill Sans MT"/>
              </a:rPr>
              <a:t>actions</a:t>
            </a:r>
            <a:r>
              <a:rPr sz="2600" spc="-40" dirty="0">
                <a:solidFill>
                  <a:srgbClr val="444949"/>
                </a:solidFill>
                <a:latin typeface="Gill Sans MT"/>
                <a:cs typeface="Gill Sans MT"/>
              </a:rPr>
              <a:t>: </a:t>
            </a:r>
            <a:r>
              <a:rPr sz="2600" spc="-100" dirty="0">
                <a:solidFill>
                  <a:srgbClr val="444949"/>
                </a:solidFill>
                <a:latin typeface="Gill Sans MT"/>
                <a:cs typeface="Gill Sans MT"/>
              </a:rPr>
              <a:t>It </a:t>
            </a:r>
            <a:r>
              <a:rPr sz="2600" spc="-40" dirty="0">
                <a:solidFill>
                  <a:srgbClr val="444949"/>
                </a:solidFill>
                <a:latin typeface="Gill Sans MT"/>
                <a:cs typeface="Gill Sans MT"/>
              </a:rPr>
              <a:t>defines </a:t>
            </a:r>
            <a:r>
              <a:rPr sz="2600" spc="-25" dirty="0">
                <a:solidFill>
                  <a:srgbClr val="444949"/>
                </a:solidFill>
                <a:latin typeface="Gill Sans MT"/>
                <a:cs typeface="Gill Sans MT"/>
              </a:rPr>
              <a:t>when </a:t>
            </a:r>
            <a:r>
              <a:rPr sz="2600" spc="-45" dirty="0">
                <a:solidFill>
                  <a:srgbClr val="444949"/>
                </a:solidFill>
                <a:latin typeface="Gill Sans MT"/>
                <a:cs typeface="Gill Sans MT"/>
              </a:rPr>
              <a:t>objects </a:t>
            </a:r>
            <a:r>
              <a:rPr sz="2600" spc="-60" dirty="0">
                <a:solidFill>
                  <a:srgbClr val="444949"/>
                </a:solidFill>
                <a:latin typeface="Gill Sans MT"/>
                <a:cs typeface="Gill Sans MT"/>
              </a:rPr>
              <a:t>are </a:t>
            </a:r>
            <a:r>
              <a:rPr sz="2600" spc="-50" dirty="0">
                <a:solidFill>
                  <a:srgbClr val="444949"/>
                </a:solidFill>
                <a:latin typeface="Gill Sans MT"/>
                <a:cs typeface="Gill Sans MT"/>
              </a:rPr>
              <a:t>transitioned </a:t>
            </a:r>
            <a:r>
              <a:rPr sz="2600" spc="-55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2600" spc="-50" dirty="0">
                <a:solidFill>
                  <a:srgbClr val="444949"/>
                </a:solidFill>
                <a:latin typeface="Gill Sans MT"/>
                <a:cs typeface="Gill Sans MT"/>
              </a:rPr>
              <a:t>another</a:t>
            </a:r>
            <a:r>
              <a:rPr sz="2600" spc="39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spc="-45" dirty="0">
                <a:solidFill>
                  <a:srgbClr val="444949"/>
                </a:solidFill>
                <a:latin typeface="Gill Sans MT"/>
                <a:cs typeface="Gill Sans MT"/>
              </a:rPr>
              <a:t>storage</a:t>
            </a:r>
            <a:endParaRPr sz="2600">
              <a:latin typeface="Gill Sans MT"/>
              <a:cs typeface="Gill Sans MT"/>
            </a:endParaRPr>
          </a:p>
          <a:p>
            <a:pPr marL="241300">
              <a:lnSpc>
                <a:spcPts val="2185"/>
              </a:lnSpc>
            </a:pPr>
            <a:r>
              <a:rPr sz="2600" spc="-70" dirty="0">
                <a:solidFill>
                  <a:srgbClr val="444949"/>
                </a:solidFill>
                <a:latin typeface="Gill Sans MT"/>
                <a:cs typeface="Gill Sans MT"/>
              </a:rPr>
              <a:t>class.</a:t>
            </a:r>
            <a:endParaRPr sz="2600">
              <a:latin typeface="Gill Sans MT"/>
              <a:cs typeface="Gill Sans MT"/>
            </a:endParaRPr>
          </a:p>
          <a:p>
            <a:pPr marL="241300" marR="402590">
              <a:lnSpc>
                <a:spcPct val="70000"/>
              </a:lnSpc>
              <a:spcBef>
                <a:spcPts val="470"/>
              </a:spcBef>
            </a:pPr>
            <a:r>
              <a:rPr sz="2600" spc="-50" dirty="0">
                <a:solidFill>
                  <a:srgbClr val="444949"/>
                </a:solidFill>
                <a:latin typeface="Gill Sans MT"/>
                <a:cs typeface="Gill Sans MT"/>
              </a:rPr>
              <a:t>Eg: </a:t>
            </a:r>
            <a:r>
              <a:rPr sz="2600" spc="-114" dirty="0">
                <a:solidFill>
                  <a:srgbClr val="444949"/>
                </a:solidFill>
                <a:latin typeface="Gill Sans MT"/>
                <a:cs typeface="Gill Sans MT"/>
              </a:rPr>
              <a:t>We </a:t>
            </a:r>
            <a:r>
              <a:rPr sz="2600" spc="-30" dirty="0">
                <a:solidFill>
                  <a:srgbClr val="444949"/>
                </a:solidFill>
                <a:latin typeface="Gill Sans MT"/>
                <a:cs typeface="Gill Sans MT"/>
              </a:rPr>
              <a:t>can </a:t>
            </a:r>
            <a:r>
              <a:rPr sz="2600" spc="-35" dirty="0">
                <a:solidFill>
                  <a:srgbClr val="444949"/>
                </a:solidFill>
                <a:latin typeface="Gill Sans MT"/>
                <a:cs typeface="Gill Sans MT"/>
              </a:rPr>
              <a:t>choose </a:t>
            </a:r>
            <a:r>
              <a:rPr sz="2600" spc="-55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2600" spc="-40" dirty="0">
                <a:solidFill>
                  <a:srgbClr val="444949"/>
                </a:solidFill>
                <a:latin typeface="Gill Sans MT"/>
                <a:cs typeface="Gill Sans MT"/>
              </a:rPr>
              <a:t>move </a:t>
            </a:r>
            <a:r>
              <a:rPr sz="2600" spc="-45" dirty="0">
                <a:solidFill>
                  <a:srgbClr val="444949"/>
                </a:solidFill>
                <a:latin typeface="Gill Sans MT"/>
                <a:cs typeface="Gill Sans MT"/>
              </a:rPr>
              <a:t>objects </a:t>
            </a:r>
            <a:r>
              <a:rPr sz="2600" spc="-55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2600" spc="-35" dirty="0">
                <a:solidFill>
                  <a:srgbClr val="444949"/>
                </a:solidFill>
                <a:latin typeface="Gill Sans MT"/>
                <a:cs typeface="Gill Sans MT"/>
              </a:rPr>
              <a:t>Standard </a:t>
            </a:r>
            <a:r>
              <a:rPr sz="2600" spc="-65" dirty="0">
                <a:solidFill>
                  <a:srgbClr val="444949"/>
                </a:solidFill>
                <a:latin typeface="Gill Sans MT"/>
                <a:cs typeface="Gill Sans MT"/>
              </a:rPr>
              <a:t>IA </a:t>
            </a:r>
            <a:r>
              <a:rPr sz="2600" spc="-60" dirty="0">
                <a:solidFill>
                  <a:srgbClr val="444949"/>
                </a:solidFill>
                <a:latin typeface="Gill Sans MT"/>
                <a:cs typeface="Gill Sans MT"/>
              </a:rPr>
              <a:t>class </a:t>
            </a:r>
            <a:r>
              <a:rPr sz="2600" spc="-5" dirty="0">
                <a:solidFill>
                  <a:srgbClr val="444949"/>
                </a:solidFill>
                <a:latin typeface="Gill Sans MT"/>
                <a:cs typeface="Gill Sans MT"/>
              </a:rPr>
              <a:t>60 </a:t>
            </a:r>
            <a:r>
              <a:rPr sz="2600" spc="-45" dirty="0">
                <a:solidFill>
                  <a:srgbClr val="444949"/>
                </a:solidFill>
                <a:latin typeface="Gill Sans MT"/>
                <a:cs typeface="Gill Sans MT"/>
              </a:rPr>
              <a:t>days </a:t>
            </a:r>
            <a:r>
              <a:rPr sz="2600" spc="-55" dirty="0">
                <a:solidFill>
                  <a:srgbClr val="444949"/>
                </a:solidFill>
                <a:latin typeface="Gill Sans MT"/>
                <a:cs typeface="Gill Sans MT"/>
              </a:rPr>
              <a:t>after you  </a:t>
            </a:r>
            <a:r>
              <a:rPr sz="2600" spc="-45" dirty="0">
                <a:solidFill>
                  <a:srgbClr val="444949"/>
                </a:solidFill>
                <a:latin typeface="Gill Sans MT"/>
                <a:cs typeface="Gill Sans MT"/>
              </a:rPr>
              <a:t>created </a:t>
            </a:r>
            <a:r>
              <a:rPr sz="2600" spc="-30" dirty="0">
                <a:solidFill>
                  <a:srgbClr val="444949"/>
                </a:solidFill>
                <a:latin typeface="Gill Sans MT"/>
                <a:cs typeface="Gill Sans MT"/>
              </a:rPr>
              <a:t>them </a:t>
            </a:r>
            <a:r>
              <a:rPr sz="2600" spc="-100" dirty="0">
                <a:solidFill>
                  <a:srgbClr val="444949"/>
                </a:solidFill>
                <a:latin typeface="Gill Sans MT"/>
                <a:cs typeface="Gill Sans MT"/>
              </a:rPr>
              <a:t>or </a:t>
            </a:r>
            <a:r>
              <a:rPr sz="2600" spc="-30" dirty="0">
                <a:solidFill>
                  <a:srgbClr val="444949"/>
                </a:solidFill>
                <a:latin typeface="Gill Sans MT"/>
                <a:cs typeface="Gill Sans MT"/>
              </a:rPr>
              <a:t>can </a:t>
            </a:r>
            <a:r>
              <a:rPr sz="2600" spc="-40" dirty="0">
                <a:solidFill>
                  <a:srgbClr val="444949"/>
                </a:solidFill>
                <a:latin typeface="Gill Sans MT"/>
                <a:cs typeface="Gill Sans MT"/>
              </a:rPr>
              <a:t>move </a:t>
            </a:r>
            <a:r>
              <a:rPr sz="2600" spc="-60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2600" spc="-65" dirty="0">
                <a:solidFill>
                  <a:srgbClr val="444949"/>
                </a:solidFill>
                <a:latin typeface="Gill Sans MT"/>
                <a:cs typeface="Gill Sans MT"/>
              </a:rPr>
              <a:t>Glacier </a:t>
            </a:r>
            <a:r>
              <a:rPr sz="2600" spc="-85" dirty="0">
                <a:solidFill>
                  <a:srgbClr val="444949"/>
                </a:solidFill>
                <a:latin typeface="Gill Sans MT"/>
                <a:cs typeface="Gill Sans MT"/>
              </a:rPr>
              <a:t>for </a:t>
            </a:r>
            <a:r>
              <a:rPr sz="2600" spc="-55" dirty="0">
                <a:solidFill>
                  <a:srgbClr val="444949"/>
                </a:solidFill>
                <a:latin typeface="Gill Sans MT"/>
                <a:cs typeface="Gill Sans MT"/>
              </a:rPr>
              <a:t>archiving after </a:t>
            </a:r>
            <a:r>
              <a:rPr sz="2600" spc="-5" dirty="0">
                <a:solidFill>
                  <a:srgbClr val="444949"/>
                </a:solidFill>
                <a:latin typeface="Gill Sans MT"/>
                <a:cs typeface="Gill Sans MT"/>
              </a:rPr>
              <a:t>6</a:t>
            </a:r>
            <a:r>
              <a:rPr sz="2600" spc="59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spc="-45" dirty="0">
                <a:solidFill>
                  <a:srgbClr val="444949"/>
                </a:solidFill>
                <a:latin typeface="Gill Sans MT"/>
                <a:cs typeface="Gill Sans MT"/>
              </a:rPr>
              <a:t>months</a:t>
            </a:r>
            <a:endParaRPr sz="2600">
              <a:latin typeface="Gill Sans MT"/>
              <a:cs typeface="Gill Sans MT"/>
            </a:endParaRPr>
          </a:p>
          <a:p>
            <a:pPr marL="241300" indent="-228600">
              <a:lnSpc>
                <a:spcPts val="2650"/>
              </a:lnSpc>
              <a:spcBef>
                <a:spcPts val="70"/>
              </a:spcBef>
              <a:buSzPct val="101960"/>
              <a:buFont typeface="Arial"/>
              <a:buChar char="•"/>
              <a:tabLst>
                <a:tab pos="241300" algn="l"/>
              </a:tabLst>
            </a:pPr>
            <a:r>
              <a:rPr sz="3825" spc="-44" baseline="1089" dirty="0">
                <a:solidFill>
                  <a:srgbClr val="444949"/>
                </a:solidFill>
                <a:latin typeface="Gill Sans MT"/>
                <a:cs typeface="Gill Sans MT"/>
              </a:rPr>
              <a:t>Expiration </a:t>
            </a:r>
            <a:r>
              <a:rPr sz="3825" spc="-60" baseline="1089" dirty="0">
                <a:solidFill>
                  <a:srgbClr val="444949"/>
                </a:solidFill>
                <a:latin typeface="Gill Sans MT"/>
                <a:cs typeface="Gill Sans MT"/>
              </a:rPr>
              <a:t>actions: </a:t>
            </a:r>
            <a:r>
              <a:rPr sz="2600" spc="-35" dirty="0">
                <a:solidFill>
                  <a:srgbClr val="444949"/>
                </a:solidFill>
                <a:latin typeface="Gill Sans MT"/>
                <a:cs typeface="Gill Sans MT"/>
              </a:rPr>
              <a:t>Helps </a:t>
            </a:r>
            <a:r>
              <a:rPr sz="2600" spc="-60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2600" spc="-55" dirty="0">
                <a:solidFill>
                  <a:srgbClr val="444949"/>
                </a:solidFill>
                <a:latin typeface="Gill Sans MT"/>
                <a:cs typeface="Gill Sans MT"/>
              </a:rPr>
              <a:t>configure </a:t>
            </a:r>
            <a:r>
              <a:rPr sz="2600" spc="-45" dirty="0">
                <a:solidFill>
                  <a:srgbClr val="444949"/>
                </a:solidFill>
                <a:latin typeface="Gill Sans MT"/>
                <a:cs typeface="Gill Sans MT"/>
              </a:rPr>
              <a:t>objects </a:t>
            </a:r>
            <a:r>
              <a:rPr sz="2600" spc="-60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2600" spc="-50" dirty="0">
                <a:solidFill>
                  <a:srgbClr val="444949"/>
                </a:solidFill>
                <a:latin typeface="Gill Sans MT"/>
                <a:cs typeface="Gill Sans MT"/>
              </a:rPr>
              <a:t>expire </a:t>
            </a:r>
            <a:r>
              <a:rPr sz="2600" spc="-55" dirty="0">
                <a:solidFill>
                  <a:srgbClr val="444949"/>
                </a:solidFill>
                <a:latin typeface="Gill Sans MT"/>
                <a:cs typeface="Gill Sans MT"/>
              </a:rPr>
              <a:t>after </a:t>
            </a:r>
            <a:r>
              <a:rPr sz="2600" spc="-5" dirty="0">
                <a:solidFill>
                  <a:srgbClr val="444949"/>
                </a:solidFill>
                <a:latin typeface="Gill Sans MT"/>
                <a:cs typeface="Gill Sans MT"/>
              </a:rPr>
              <a:t>a </a:t>
            </a:r>
            <a:r>
              <a:rPr sz="2600" spc="-30" dirty="0">
                <a:solidFill>
                  <a:srgbClr val="444949"/>
                </a:solidFill>
                <a:latin typeface="Gill Sans MT"/>
                <a:cs typeface="Gill Sans MT"/>
              </a:rPr>
              <a:t>certain</a:t>
            </a:r>
            <a:r>
              <a:rPr sz="2600" spc="54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spc="-45" dirty="0">
                <a:solidFill>
                  <a:srgbClr val="444949"/>
                </a:solidFill>
                <a:latin typeface="Gill Sans MT"/>
                <a:cs typeface="Gill Sans MT"/>
              </a:rPr>
              <a:t>time</a:t>
            </a:r>
            <a:endParaRPr sz="2600">
              <a:latin typeface="Gill Sans MT"/>
              <a:cs typeface="Gill Sans MT"/>
            </a:endParaRPr>
          </a:p>
          <a:p>
            <a:pPr marL="241300">
              <a:lnSpc>
                <a:spcPts val="2185"/>
              </a:lnSpc>
            </a:pPr>
            <a:r>
              <a:rPr sz="2600" spc="-45" dirty="0">
                <a:solidFill>
                  <a:srgbClr val="444949"/>
                </a:solidFill>
                <a:latin typeface="Gill Sans MT"/>
                <a:cs typeface="Gill Sans MT"/>
              </a:rPr>
              <a:t>period. </a:t>
            </a:r>
            <a:r>
              <a:rPr sz="2600" spc="10" dirty="0">
                <a:solidFill>
                  <a:srgbClr val="444949"/>
                </a:solidFill>
                <a:latin typeface="Gill Sans MT"/>
                <a:cs typeface="Gill Sans MT"/>
              </a:rPr>
              <a:t>S3 </a:t>
            </a:r>
            <a:r>
              <a:rPr sz="2600" spc="-35" dirty="0">
                <a:solidFill>
                  <a:srgbClr val="444949"/>
                </a:solidFill>
                <a:latin typeface="Gill Sans MT"/>
                <a:cs typeface="Gill Sans MT"/>
              </a:rPr>
              <a:t>deletes </a:t>
            </a:r>
            <a:r>
              <a:rPr sz="2600" spc="-45" dirty="0">
                <a:solidFill>
                  <a:srgbClr val="444949"/>
                </a:solidFill>
                <a:latin typeface="Gill Sans MT"/>
                <a:cs typeface="Gill Sans MT"/>
              </a:rPr>
              <a:t>expired objects </a:t>
            </a:r>
            <a:r>
              <a:rPr sz="2600" spc="-30" dirty="0">
                <a:solidFill>
                  <a:srgbClr val="444949"/>
                </a:solidFill>
                <a:latin typeface="Gill Sans MT"/>
                <a:cs typeface="Gill Sans MT"/>
              </a:rPr>
              <a:t>on </a:t>
            </a:r>
            <a:r>
              <a:rPr sz="2600" spc="-75" dirty="0">
                <a:solidFill>
                  <a:srgbClr val="444949"/>
                </a:solidFill>
                <a:latin typeface="Gill Sans MT"/>
                <a:cs typeface="Gill Sans MT"/>
              </a:rPr>
              <a:t>our</a:t>
            </a:r>
            <a:r>
              <a:rPr sz="2600" spc="2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spc="-20" dirty="0">
                <a:solidFill>
                  <a:srgbClr val="444949"/>
                </a:solidFill>
                <a:latin typeface="Gill Sans MT"/>
                <a:cs typeface="Gill Sans MT"/>
              </a:rPr>
              <a:t>behalf</a:t>
            </a:r>
            <a:endParaRPr sz="2600">
              <a:latin typeface="Gill Sans MT"/>
              <a:cs typeface="Gill Sans MT"/>
            </a:endParaRPr>
          </a:p>
          <a:p>
            <a:pPr marL="241300">
              <a:lnSpc>
                <a:spcPts val="2650"/>
              </a:lnSpc>
            </a:pPr>
            <a:r>
              <a:rPr sz="2600" spc="-50" dirty="0">
                <a:solidFill>
                  <a:srgbClr val="444949"/>
                </a:solidFill>
                <a:latin typeface="Gill Sans MT"/>
                <a:cs typeface="Gill Sans MT"/>
              </a:rPr>
              <a:t>Eg: </a:t>
            </a:r>
            <a:r>
              <a:rPr sz="2600" spc="-45" dirty="0">
                <a:solidFill>
                  <a:srgbClr val="444949"/>
                </a:solidFill>
                <a:latin typeface="Gill Sans MT"/>
                <a:cs typeface="Gill Sans MT"/>
              </a:rPr>
              <a:t>Access </a:t>
            </a:r>
            <a:r>
              <a:rPr sz="2600" spc="-40" dirty="0">
                <a:solidFill>
                  <a:srgbClr val="444949"/>
                </a:solidFill>
                <a:latin typeface="Gill Sans MT"/>
                <a:cs typeface="Gill Sans MT"/>
              </a:rPr>
              <a:t>log </a:t>
            </a:r>
            <a:r>
              <a:rPr sz="2600" spc="-65" dirty="0">
                <a:solidFill>
                  <a:srgbClr val="444949"/>
                </a:solidFill>
                <a:latin typeface="Gill Sans MT"/>
                <a:cs typeface="Gill Sans MT"/>
              </a:rPr>
              <a:t>files </a:t>
            </a:r>
            <a:r>
              <a:rPr sz="2600" spc="-30" dirty="0">
                <a:solidFill>
                  <a:srgbClr val="444949"/>
                </a:solidFill>
                <a:latin typeface="Gill Sans MT"/>
                <a:cs typeface="Gill Sans MT"/>
              </a:rPr>
              <a:t>can </a:t>
            </a:r>
            <a:r>
              <a:rPr sz="2600" spc="5" dirty="0">
                <a:solidFill>
                  <a:srgbClr val="444949"/>
                </a:solidFill>
                <a:latin typeface="Gill Sans MT"/>
                <a:cs typeface="Gill Sans MT"/>
              </a:rPr>
              <a:t>be </a:t>
            </a:r>
            <a:r>
              <a:rPr sz="2600" spc="-55" dirty="0">
                <a:solidFill>
                  <a:srgbClr val="444949"/>
                </a:solidFill>
                <a:latin typeface="Gill Sans MT"/>
                <a:cs typeface="Gill Sans MT"/>
              </a:rPr>
              <a:t>set to </a:t>
            </a:r>
            <a:r>
              <a:rPr sz="2600" spc="-30" dirty="0">
                <a:solidFill>
                  <a:srgbClr val="444949"/>
                </a:solidFill>
                <a:latin typeface="Gill Sans MT"/>
                <a:cs typeface="Gill Sans MT"/>
              </a:rPr>
              <a:t>delete </a:t>
            </a:r>
            <a:r>
              <a:rPr sz="2600" spc="-55" dirty="0">
                <a:solidFill>
                  <a:srgbClr val="444949"/>
                </a:solidFill>
                <a:latin typeface="Gill Sans MT"/>
                <a:cs typeface="Gill Sans MT"/>
              </a:rPr>
              <a:t>after </a:t>
            </a:r>
            <a:r>
              <a:rPr sz="2600" spc="-5" dirty="0">
                <a:solidFill>
                  <a:srgbClr val="444949"/>
                </a:solidFill>
                <a:latin typeface="Gill Sans MT"/>
                <a:cs typeface="Gill Sans MT"/>
              </a:rPr>
              <a:t>a </a:t>
            </a:r>
            <a:r>
              <a:rPr sz="2600" spc="-40" dirty="0">
                <a:solidFill>
                  <a:srgbClr val="444949"/>
                </a:solidFill>
                <a:latin typeface="Gill Sans MT"/>
                <a:cs typeface="Gill Sans MT"/>
              </a:rPr>
              <a:t>specified </a:t>
            </a:r>
            <a:r>
              <a:rPr sz="2600" spc="-35" dirty="0">
                <a:solidFill>
                  <a:srgbClr val="444949"/>
                </a:solidFill>
                <a:latin typeface="Gill Sans MT"/>
                <a:cs typeface="Gill Sans MT"/>
              </a:rPr>
              <a:t>period </a:t>
            </a:r>
            <a:r>
              <a:rPr sz="2600" spc="-30" dirty="0">
                <a:solidFill>
                  <a:srgbClr val="444949"/>
                </a:solidFill>
                <a:latin typeface="Gill Sans MT"/>
                <a:cs typeface="Gill Sans MT"/>
              </a:rPr>
              <a:t>of</a:t>
            </a:r>
            <a:r>
              <a:rPr sz="2600" spc="24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spc="-45" dirty="0">
                <a:solidFill>
                  <a:srgbClr val="444949"/>
                </a:solidFill>
                <a:latin typeface="Gill Sans MT"/>
                <a:cs typeface="Gill Sans MT"/>
              </a:rPr>
              <a:t>time</a:t>
            </a:r>
            <a:endParaRPr sz="26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50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40" dirty="0">
                <a:solidFill>
                  <a:srgbClr val="444949"/>
                </a:solidFill>
                <a:latin typeface="Gill Sans MT"/>
                <a:cs typeface="Gill Sans MT"/>
              </a:rPr>
              <a:t>Can </a:t>
            </a:r>
            <a:r>
              <a:rPr sz="2600" spc="5" dirty="0">
                <a:solidFill>
                  <a:srgbClr val="444949"/>
                </a:solidFill>
                <a:latin typeface="Gill Sans MT"/>
                <a:cs typeface="Gill Sans MT"/>
              </a:rPr>
              <a:t>be </a:t>
            </a:r>
            <a:r>
              <a:rPr sz="2600" spc="-30" dirty="0">
                <a:solidFill>
                  <a:srgbClr val="444949"/>
                </a:solidFill>
                <a:latin typeface="Gill Sans MT"/>
                <a:cs typeface="Gill Sans MT"/>
              </a:rPr>
              <a:t>used </a:t>
            </a:r>
            <a:r>
              <a:rPr sz="2600" spc="-55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2600" spc="-30" dirty="0">
                <a:solidFill>
                  <a:srgbClr val="444949"/>
                </a:solidFill>
                <a:latin typeface="Gill Sans MT"/>
                <a:cs typeface="Gill Sans MT"/>
              </a:rPr>
              <a:t>delete </a:t>
            </a:r>
            <a:r>
              <a:rPr sz="2600" spc="-35" dirty="0">
                <a:solidFill>
                  <a:srgbClr val="444949"/>
                </a:solidFill>
                <a:latin typeface="Gill Sans MT"/>
                <a:cs typeface="Gill Sans MT"/>
              </a:rPr>
              <a:t>incomplete </a:t>
            </a:r>
            <a:r>
              <a:rPr sz="2600" spc="-40" dirty="0">
                <a:solidFill>
                  <a:srgbClr val="444949"/>
                </a:solidFill>
                <a:latin typeface="Gill Sans MT"/>
                <a:cs typeface="Gill Sans MT"/>
              </a:rPr>
              <a:t>multi-part</a:t>
            </a:r>
            <a:r>
              <a:rPr sz="2600" spc="24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spc="-55" dirty="0">
                <a:solidFill>
                  <a:srgbClr val="444949"/>
                </a:solidFill>
                <a:latin typeface="Gill Sans MT"/>
                <a:cs typeface="Gill Sans MT"/>
              </a:rPr>
              <a:t>uploads!</a:t>
            </a:r>
            <a:endParaRPr sz="2600"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3817301577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1892" y="6464300"/>
            <a:ext cx="127698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16939" y="374395"/>
            <a:ext cx="1984375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55" dirty="0"/>
              <a:t>Snowball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16939" y="1368044"/>
            <a:ext cx="6240780" cy="4225925"/>
          </a:xfrm>
          <a:prstGeom prst="rect">
            <a:avLst/>
          </a:prstGeom>
        </p:spPr>
        <p:txBody>
          <a:bodyPr vert="horz" wrap="square" lIns="0" tIns="121920" rIns="0" bIns="0" rtlCol="0">
            <a:spAutoFit/>
          </a:bodyPr>
          <a:lstStyle/>
          <a:p>
            <a:pPr marL="241300" marR="59055" indent="-228600">
              <a:lnSpc>
                <a:spcPct val="70000"/>
              </a:lnSpc>
              <a:spcBef>
                <a:spcPts val="960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-55" dirty="0">
                <a:solidFill>
                  <a:srgbClr val="444949"/>
                </a:solidFill>
                <a:latin typeface="Gill Sans MT"/>
                <a:cs typeface="Gill Sans MT"/>
              </a:rPr>
              <a:t>Physical </a:t>
            </a:r>
            <a:r>
              <a:rPr sz="2400" spc="-20" dirty="0">
                <a:solidFill>
                  <a:srgbClr val="444949"/>
                </a:solidFill>
                <a:latin typeface="Gill Sans MT"/>
                <a:cs typeface="Gill Sans MT"/>
              </a:rPr>
              <a:t>data </a:t>
            </a:r>
            <a:r>
              <a:rPr sz="2400" spc="-35" dirty="0">
                <a:solidFill>
                  <a:srgbClr val="444949"/>
                </a:solidFill>
                <a:latin typeface="Gill Sans MT"/>
                <a:cs typeface="Gill Sans MT"/>
              </a:rPr>
              <a:t>transport </a:t>
            </a:r>
            <a:r>
              <a:rPr sz="2400" spc="-55" dirty="0">
                <a:solidFill>
                  <a:srgbClr val="444949"/>
                </a:solidFill>
                <a:latin typeface="Gill Sans MT"/>
                <a:cs typeface="Gill Sans MT"/>
              </a:rPr>
              <a:t>solution </a:t>
            </a:r>
            <a:r>
              <a:rPr sz="2400" spc="-45" dirty="0">
                <a:solidFill>
                  <a:srgbClr val="444949"/>
                </a:solidFill>
                <a:latin typeface="Gill Sans MT"/>
                <a:cs typeface="Gill Sans MT"/>
              </a:rPr>
              <a:t>that </a:t>
            </a:r>
            <a:r>
              <a:rPr sz="2400" spc="-35" dirty="0">
                <a:solidFill>
                  <a:srgbClr val="444949"/>
                </a:solidFill>
                <a:latin typeface="Gill Sans MT"/>
                <a:cs typeface="Gill Sans MT"/>
              </a:rPr>
              <a:t>helps </a:t>
            </a:r>
            <a:r>
              <a:rPr sz="2400" spc="-40" dirty="0">
                <a:solidFill>
                  <a:srgbClr val="444949"/>
                </a:solidFill>
                <a:latin typeface="Gill Sans MT"/>
                <a:cs typeface="Gill Sans MT"/>
              </a:rPr>
              <a:t>moving  </a:t>
            </a:r>
            <a:r>
              <a:rPr sz="2400" spc="-80" dirty="0">
                <a:solidFill>
                  <a:srgbClr val="444949"/>
                </a:solidFill>
                <a:latin typeface="Gill Sans MT"/>
                <a:cs typeface="Gill Sans MT"/>
              </a:rPr>
              <a:t>TBs </a:t>
            </a:r>
            <a:r>
              <a:rPr sz="2400" spc="-90" dirty="0">
                <a:solidFill>
                  <a:srgbClr val="444949"/>
                </a:solidFill>
                <a:latin typeface="Gill Sans MT"/>
                <a:cs typeface="Gill Sans MT"/>
              </a:rPr>
              <a:t>or </a:t>
            </a:r>
            <a:r>
              <a:rPr sz="2400" spc="-55" dirty="0">
                <a:solidFill>
                  <a:srgbClr val="444949"/>
                </a:solidFill>
                <a:latin typeface="Gill Sans MT"/>
                <a:cs typeface="Gill Sans MT"/>
              </a:rPr>
              <a:t>PBs </a:t>
            </a:r>
            <a:r>
              <a:rPr sz="2400" spc="-30" dirty="0">
                <a:solidFill>
                  <a:srgbClr val="444949"/>
                </a:solidFill>
                <a:latin typeface="Gill Sans MT"/>
                <a:cs typeface="Gill Sans MT"/>
              </a:rPr>
              <a:t>of </a:t>
            </a:r>
            <a:r>
              <a:rPr sz="2400" spc="-20" dirty="0">
                <a:solidFill>
                  <a:srgbClr val="444949"/>
                </a:solidFill>
                <a:latin typeface="Gill Sans MT"/>
                <a:cs typeface="Gill Sans MT"/>
              </a:rPr>
              <a:t>data </a:t>
            </a:r>
            <a:r>
              <a:rPr sz="2400" spc="-55" dirty="0">
                <a:solidFill>
                  <a:srgbClr val="444949"/>
                </a:solidFill>
                <a:latin typeface="Gill Sans MT"/>
                <a:cs typeface="Gill Sans MT"/>
              </a:rPr>
              <a:t>in </a:t>
            </a:r>
            <a:r>
              <a:rPr sz="2400" spc="-90" dirty="0">
                <a:solidFill>
                  <a:srgbClr val="444949"/>
                </a:solidFill>
                <a:latin typeface="Gill Sans MT"/>
                <a:cs typeface="Gill Sans MT"/>
              </a:rPr>
              <a:t>or </a:t>
            </a:r>
            <a:r>
              <a:rPr sz="2400" spc="-45" dirty="0">
                <a:solidFill>
                  <a:srgbClr val="444949"/>
                </a:solidFill>
                <a:latin typeface="Gill Sans MT"/>
                <a:cs typeface="Gill Sans MT"/>
              </a:rPr>
              <a:t>out </a:t>
            </a:r>
            <a:r>
              <a:rPr sz="2400" spc="-30" dirty="0">
                <a:solidFill>
                  <a:srgbClr val="444949"/>
                </a:solidFill>
                <a:latin typeface="Gill Sans MT"/>
                <a:cs typeface="Gill Sans MT"/>
              </a:rPr>
              <a:t>of</a:t>
            </a:r>
            <a:r>
              <a:rPr sz="2400" spc="254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45" dirty="0">
                <a:solidFill>
                  <a:srgbClr val="444949"/>
                </a:solidFill>
                <a:latin typeface="Gill Sans MT"/>
                <a:cs typeface="Gill Sans MT"/>
              </a:rPr>
              <a:t>AWS</a:t>
            </a:r>
            <a:endParaRPr sz="2400">
              <a:latin typeface="Gill Sans MT"/>
              <a:cs typeface="Gill Sans MT"/>
            </a:endParaRPr>
          </a:p>
          <a:p>
            <a:pPr marL="241300" marR="5080" indent="-228600">
              <a:lnSpc>
                <a:spcPct val="70000"/>
              </a:lnSpc>
              <a:spcBef>
                <a:spcPts val="1010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-50" dirty="0">
                <a:solidFill>
                  <a:srgbClr val="444949"/>
                </a:solidFill>
                <a:latin typeface="Gill Sans MT"/>
                <a:cs typeface="Gill Sans MT"/>
              </a:rPr>
              <a:t>Alternative to </a:t>
            </a:r>
            <a:r>
              <a:rPr sz="2400" spc="-35" dirty="0">
                <a:solidFill>
                  <a:srgbClr val="444949"/>
                </a:solidFill>
                <a:latin typeface="Gill Sans MT"/>
                <a:cs typeface="Gill Sans MT"/>
              </a:rPr>
              <a:t>moving </a:t>
            </a:r>
            <a:r>
              <a:rPr sz="2400" spc="-20" dirty="0">
                <a:solidFill>
                  <a:srgbClr val="444949"/>
                </a:solidFill>
                <a:latin typeface="Gill Sans MT"/>
                <a:cs typeface="Gill Sans MT"/>
              </a:rPr>
              <a:t>data </a:t>
            </a:r>
            <a:r>
              <a:rPr sz="2400" spc="-75" dirty="0">
                <a:solidFill>
                  <a:srgbClr val="444949"/>
                </a:solidFill>
                <a:latin typeface="Gill Sans MT"/>
                <a:cs typeface="Gill Sans MT"/>
              </a:rPr>
              <a:t>over </a:t>
            </a:r>
            <a:r>
              <a:rPr sz="2400" spc="-40" dirty="0">
                <a:solidFill>
                  <a:srgbClr val="444949"/>
                </a:solidFill>
                <a:latin typeface="Gill Sans MT"/>
                <a:cs typeface="Gill Sans MT"/>
              </a:rPr>
              <a:t>the </a:t>
            </a:r>
            <a:r>
              <a:rPr sz="2400" spc="-60" dirty="0">
                <a:solidFill>
                  <a:srgbClr val="444949"/>
                </a:solidFill>
                <a:latin typeface="Gill Sans MT"/>
                <a:cs typeface="Gill Sans MT"/>
              </a:rPr>
              <a:t>network </a:t>
            </a:r>
            <a:r>
              <a:rPr sz="2400" spc="-5" dirty="0">
                <a:solidFill>
                  <a:srgbClr val="444949"/>
                </a:solidFill>
                <a:latin typeface="Gill Sans MT"/>
                <a:cs typeface="Gill Sans MT"/>
              </a:rPr>
              <a:t>(and  </a:t>
            </a:r>
            <a:r>
              <a:rPr sz="2400" spc="-35" dirty="0">
                <a:solidFill>
                  <a:srgbClr val="444949"/>
                </a:solidFill>
                <a:latin typeface="Gill Sans MT"/>
                <a:cs typeface="Gill Sans MT"/>
              </a:rPr>
              <a:t>paying </a:t>
            </a:r>
            <a:r>
              <a:rPr sz="2400" spc="-55" dirty="0">
                <a:solidFill>
                  <a:srgbClr val="444949"/>
                </a:solidFill>
                <a:latin typeface="Gill Sans MT"/>
                <a:cs typeface="Gill Sans MT"/>
              </a:rPr>
              <a:t>network</a:t>
            </a:r>
            <a:r>
              <a:rPr sz="2400" spc="2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25" dirty="0">
                <a:solidFill>
                  <a:srgbClr val="444949"/>
                </a:solidFill>
                <a:latin typeface="Gill Sans MT"/>
                <a:cs typeface="Gill Sans MT"/>
              </a:rPr>
              <a:t>fees)</a:t>
            </a:r>
            <a:endParaRPr sz="2400">
              <a:latin typeface="Gill Sans MT"/>
              <a:cs typeface="Gill Sans MT"/>
            </a:endParaRPr>
          </a:p>
          <a:p>
            <a:pPr marL="241300" marR="944244" indent="-228600">
              <a:lnSpc>
                <a:spcPct val="70000"/>
              </a:lnSpc>
              <a:spcBef>
                <a:spcPts val="985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-35" dirty="0">
                <a:solidFill>
                  <a:srgbClr val="444949"/>
                </a:solidFill>
                <a:latin typeface="Gill Sans MT"/>
                <a:cs typeface="Gill Sans MT"/>
              </a:rPr>
              <a:t>Secure, tamper </a:t>
            </a:r>
            <a:r>
              <a:rPr sz="2400" spc="-70" dirty="0">
                <a:solidFill>
                  <a:srgbClr val="444949"/>
                </a:solidFill>
                <a:latin typeface="Gill Sans MT"/>
                <a:cs typeface="Gill Sans MT"/>
              </a:rPr>
              <a:t>resistant, </a:t>
            </a:r>
            <a:r>
              <a:rPr sz="2400" spc="-45" dirty="0">
                <a:solidFill>
                  <a:srgbClr val="444949"/>
                </a:solidFill>
                <a:latin typeface="Gill Sans MT"/>
                <a:cs typeface="Gill Sans MT"/>
              </a:rPr>
              <a:t>uses </a:t>
            </a:r>
            <a:r>
              <a:rPr sz="2400" spc="-95" dirty="0">
                <a:solidFill>
                  <a:srgbClr val="444949"/>
                </a:solidFill>
                <a:latin typeface="Gill Sans MT"/>
                <a:cs typeface="Gill Sans MT"/>
              </a:rPr>
              <a:t>KMS </a:t>
            </a:r>
            <a:r>
              <a:rPr sz="2400" dirty="0">
                <a:solidFill>
                  <a:srgbClr val="444949"/>
                </a:solidFill>
                <a:latin typeface="Gill Sans MT"/>
                <a:cs typeface="Gill Sans MT"/>
              </a:rPr>
              <a:t>256</a:t>
            </a:r>
            <a:r>
              <a:rPr sz="2400" spc="-18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45" dirty="0">
                <a:solidFill>
                  <a:srgbClr val="444949"/>
                </a:solidFill>
                <a:latin typeface="Gill Sans MT"/>
                <a:cs typeface="Gill Sans MT"/>
              </a:rPr>
              <a:t>bit  </a:t>
            </a:r>
            <a:r>
              <a:rPr sz="2400" spc="-35" dirty="0">
                <a:solidFill>
                  <a:srgbClr val="444949"/>
                </a:solidFill>
                <a:latin typeface="Gill Sans MT"/>
                <a:cs typeface="Gill Sans MT"/>
              </a:rPr>
              <a:t>encryption</a:t>
            </a:r>
            <a:endParaRPr sz="2400">
              <a:latin typeface="Gill Sans MT"/>
              <a:cs typeface="Gill Sans MT"/>
            </a:endParaRPr>
          </a:p>
          <a:p>
            <a:pPr marL="241300" marR="762000" indent="-228600">
              <a:lnSpc>
                <a:spcPct val="70000"/>
              </a:lnSpc>
              <a:spcBef>
                <a:spcPts val="1005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-90" dirty="0">
                <a:solidFill>
                  <a:srgbClr val="444949"/>
                </a:solidFill>
                <a:latin typeface="Gill Sans MT"/>
                <a:cs typeface="Gill Sans MT"/>
              </a:rPr>
              <a:t>Tracking </a:t>
            </a:r>
            <a:r>
              <a:rPr sz="2400" spc="-45" dirty="0">
                <a:solidFill>
                  <a:srgbClr val="444949"/>
                </a:solidFill>
                <a:latin typeface="Gill Sans MT"/>
                <a:cs typeface="Gill Sans MT"/>
              </a:rPr>
              <a:t>using </a:t>
            </a:r>
            <a:r>
              <a:rPr sz="2400" spc="5" dirty="0">
                <a:solidFill>
                  <a:srgbClr val="444949"/>
                </a:solidFill>
                <a:latin typeface="Gill Sans MT"/>
                <a:cs typeface="Gill Sans MT"/>
              </a:rPr>
              <a:t>SNS </a:t>
            </a:r>
            <a:r>
              <a:rPr sz="2400" spc="-10" dirty="0">
                <a:solidFill>
                  <a:srgbClr val="444949"/>
                </a:solidFill>
                <a:latin typeface="Gill Sans MT"/>
                <a:cs typeface="Gill Sans MT"/>
              </a:rPr>
              <a:t>and </a:t>
            </a:r>
            <a:r>
              <a:rPr sz="2400" spc="-55" dirty="0">
                <a:solidFill>
                  <a:srgbClr val="444949"/>
                </a:solidFill>
                <a:latin typeface="Gill Sans MT"/>
                <a:cs typeface="Gill Sans MT"/>
              </a:rPr>
              <a:t>text </a:t>
            </a:r>
            <a:r>
              <a:rPr sz="2400" spc="-40" dirty="0">
                <a:solidFill>
                  <a:srgbClr val="444949"/>
                </a:solidFill>
                <a:latin typeface="Gill Sans MT"/>
                <a:cs typeface="Gill Sans MT"/>
              </a:rPr>
              <a:t>messages. </a:t>
            </a:r>
            <a:r>
              <a:rPr sz="2400" spc="-60" dirty="0">
                <a:solidFill>
                  <a:srgbClr val="444949"/>
                </a:solidFill>
                <a:latin typeface="Gill Sans MT"/>
                <a:cs typeface="Gill Sans MT"/>
              </a:rPr>
              <a:t>E-ink  </a:t>
            </a:r>
            <a:r>
              <a:rPr sz="2400" spc="-35" dirty="0">
                <a:solidFill>
                  <a:srgbClr val="444949"/>
                </a:solidFill>
                <a:latin typeface="Gill Sans MT"/>
                <a:cs typeface="Gill Sans MT"/>
              </a:rPr>
              <a:t>shipping</a:t>
            </a:r>
            <a:r>
              <a:rPr sz="2400" spc="-1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30" dirty="0">
                <a:solidFill>
                  <a:srgbClr val="444949"/>
                </a:solidFill>
                <a:latin typeface="Gill Sans MT"/>
                <a:cs typeface="Gill Sans MT"/>
              </a:rPr>
              <a:t>label</a:t>
            </a:r>
            <a:endParaRPr sz="24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145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-50" dirty="0">
                <a:solidFill>
                  <a:srgbClr val="444949"/>
                </a:solidFill>
                <a:latin typeface="Gill Sans MT"/>
                <a:cs typeface="Gill Sans MT"/>
              </a:rPr>
              <a:t>Pay </a:t>
            </a:r>
            <a:r>
              <a:rPr sz="2400" spc="-45" dirty="0">
                <a:solidFill>
                  <a:srgbClr val="444949"/>
                </a:solidFill>
                <a:latin typeface="Gill Sans MT"/>
                <a:cs typeface="Gill Sans MT"/>
              </a:rPr>
              <a:t>per </a:t>
            </a:r>
            <a:r>
              <a:rPr sz="2400" spc="-20" dirty="0">
                <a:solidFill>
                  <a:srgbClr val="444949"/>
                </a:solidFill>
                <a:latin typeface="Gill Sans MT"/>
                <a:cs typeface="Gill Sans MT"/>
              </a:rPr>
              <a:t>data </a:t>
            </a:r>
            <a:r>
              <a:rPr sz="2400" spc="-65" dirty="0">
                <a:solidFill>
                  <a:srgbClr val="444949"/>
                </a:solidFill>
                <a:latin typeface="Gill Sans MT"/>
                <a:cs typeface="Gill Sans MT"/>
              </a:rPr>
              <a:t>transfer</a:t>
            </a:r>
            <a:r>
              <a:rPr sz="2400" spc="9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30" dirty="0">
                <a:solidFill>
                  <a:srgbClr val="444949"/>
                </a:solidFill>
                <a:latin typeface="Gill Sans MT"/>
                <a:cs typeface="Gill Sans MT"/>
              </a:rPr>
              <a:t>job</a:t>
            </a:r>
            <a:endParaRPr sz="2400">
              <a:latin typeface="Gill Sans MT"/>
              <a:cs typeface="Gill Sans MT"/>
            </a:endParaRPr>
          </a:p>
          <a:p>
            <a:pPr marL="241300" marR="941705" indent="-228600">
              <a:lnSpc>
                <a:spcPct val="70000"/>
              </a:lnSpc>
              <a:spcBef>
                <a:spcPts val="985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-40" dirty="0">
                <a:solidFill>
                  <a:srgbClr val="444949"/>
                </a:solidFill>
                <a:latin typeface="Gill Sans MT"/>
                <a:cs typeface="Gill Sans MT"/>
              </a:rPr>
              <a:t>Use </a:t>
            </a:r>
            <a:r>
              <a:rPr sz="2400" spc="-55" dirty="0">
                <a:solidFill>
                  <a:srgbClr val="444949"/>
                </a:solidFill>
                <a:latin typeface="Gill Sans MT"/>
                <a:cs typeface="Gill Sans MT"/>
              </a:rPr>
              <a:t>cases: </a:t>
            </a:r>
            <a:r>
              <a:rPr sz="2400" spc="-40" dirty="0">
                <a:solidFill>
                  <a:srgbClr val="444949"/>
                </a:solidFill>
                <a:latin typeface="Gill Sans MT"/>
                <a:cs typeface="Gill Sans MT"/>
              </a:rPr>
              <a:t>large </a:t>
            </a:r>
            <a:r>
              <a:rPr sz="2400" spc="-20" dirty="0">
                <a:solidFill>
                  <a:srgbClr val="444949"/>
                </a:solidFill>
                <a:latin typeface="Gill Sans MT"/>
                <a:cs typeface="Gill Sans MT"/>
              </a:rPr>
              <a:t>data </a:t>
            </a:r>
            <a:r>
              <a:rPr sz="2400" spc="-40" dirty="0">
                <a:solidFill>
                  <a:srgbClr val="444949"/>
                </a:solidFill>
                <a:latin typeface="Gill Sans MT"/>
                <a:cs typeface="Gill Sans MT"/>
              </a:rPr>
              <a:t>cloud </a:t>
            </a:r>
            <a:r>
              <a:rPr sz="2400" spc="-55" dirty="0">
                <a:solidFill>
                  <a:srgbClr val="444949"/>
                </a:solidFill>
                <a:latin typeface="Gill Sans MT"/>
                <a:cs typeface="Gill Sans MT"/>
              </a:rPr>
              <a:t>migrations,</a:t>
            </a:r>
            <a:r>
              <a:rPr sz="2400" spc="-23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55" dirty="0">
                <a:solidFill>
                  <a:srgbClr val="444949"/>
                </a:solidFill>
                <a:latin typeface="Gill Sans MT"/>
                <a:cs typeface="Gill Sans MT"/>
              </a:rPr>
              <a:t>DC  </a:t>
            </a:r>
            <a:r>
              <a:rPr sz="2400" spc="-45" dirty="0">
                <a:solidFill>
                  <a:srgbClr val="444949"/>
                </a:solidFill>
                <a:latin typeface="Gill Sans MT"/>
                <a:cs typeface="Gill Sans MT"/>
              </a:rPr>
              <a:t>decommission, </a:t>
            </a:r>
            <a:r>
              <a:rPr sz="2400" spc="-60" dirty="0">
                <a:solidFill>
                  <a:srgbClr val="444949"/>
                </a:solidFill>
                <a:latin typeface="Gill Sans MT"/>
                <a:cs typeface="Gill Sans MT"/>
              </a:rPr>
              <a:t>disaster</a:t>
            </a:r>
            <a:r>
              <a:rPr sz="2400" spc="-16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50" dirty="0">
                <a:solidFill>
                  <a:srgbClr val="444949"/>
                </a:solidFill>
                <a:latin typeface="Gill Sans MT"/>
                <a:cs typeface="Gill Sans MT"/>
              </a:rPr>
              <a:t>recovery</a:t>
            </a:r>
            <a:endParaRPr sz="2400">
              <a:latin typeface="Gill Sans MT"/>
              <a:cs typeface="Gill Sans MT"/>
            </a:endParaRPr>
          </a:p>
          <a:p>
            <a:pPr marL="241300" marR="245110" indent="-228600">
              <a:lnSpc>
                <a:spcPct val="70000"/>
              </a:lnSpc>
              <a:spcBef>
                <a:spcPts val="1010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-65" dirty="0">
                <a:solidFill>
                  <a:srgbClr val="444949"/>
                </a:solidFill>
                <a:latin typeface="Gill Sans MT"/>
                <a:cs typeface="Gill Sans MT"/>
              </a:rPr>
              <a:t>If </a:t>
            </a:r>
            <a:r>
              <a:rPr sz="2400" spc="-80" dirty="0">
                <a:solidFill>
                  <a:srgbClr val="444949"/>
                </a:solidFill>
                <a:latin typeface="Gill Sans MT"/>
                <a:cs typeface="Gill Sans MT"/>
              </a:rPr>
              <a:t>it </a:t>
            </a:r>
            <a:r>
              <a:rPr sz="2400" spc="-60" dirty="0">
                <a:solidFill>
                  <a:srgbClr val="444949"/>
                </a:solidFill>
                <a:latin typeface="Gill Sans MT"/>
                <a:cs typeface="Gill Sans MT"/>
              </a:rPr>
              <a:t>takes </a:t>
            </a:r>
            <a:r>
              <a:rPr sz="2400" spc="-50" dirty="0">
                <a:solidFill>
                  <a:srgbClr val="444949"/>
                </a:solidFill>
                <a:latin typeface="Gill Sans MT"/>
                <a:cs typeface="Gill Sans MT"/>
              </a:rPr>
              <a:t>more </a:t>
            </a:r>
            <a:r>
              <a:rPr sz="2400" spc="-35" dirty="0">
                <a:solidFill>
                  <a:srgbClr val="444949"/>
                </a:solidFill>
                <a:latin typeface="Gill Sans MT"/>
                <a:cs typeface="Gill Sans MT"/>
              </a:rPr>
              <a:t>than </a:t>
            </a:r>
            <a:r>
              <a:rPr sz="2400" dirty="0">
                <a:solidFill>
                  <a:srgbClr val="444949"/>
                </a:solidFill>
                <a:latin typeface="Gill Sans MT"/>
                <a:cs typeface="Gill Sans MT"/>
              </a:rPr>
              <a:t>a </a:t>
            </a:r>
            <a:r>
              <a:rPr sz="2400" spc="-50" dirty="0">
                <a:solidFill>
                  <a:srgbClr val="444949"/>
                </a:solidFill>
                <a:latin typeface="Gill Sans MT"/>
                <a:cs typeface="Gill Sans MT"/>
              </a:rPr>
              <a:t>week to </a:t>
            </a:r>
            <a:r>
              <a:rPr sz="2400" spc="-65" dirty="0">
                <a:solidFill>
                  <a:srgbClr val="444949"/>
                </a:solidFill>
                <a:latin typeface="Gill Sans MT"/>
                <a:cs typeface="Gill Sans MT"/>
              </a:rPr>
              <a:t>transfer </a:t>
            </a:r>
            <a:r>
              <a:rPr sz="2400" spc="-75" dirty="0">
                <a:solidFill>
                  <a:srgbClr val="444949"/>
                </a:solidFill>
                <a:latin typeface="Gill Sans MT"/>
                <a:cs typeface="Gill Sans MT"/>
              </a:rPr>
              <a:t>over </a:t>
            </a:r>
            <a:r>
              <a:rPr sz="2400" spc="-35" dirty="0">
                <a:solidFill>
                  <a:srgbClr val="444949"/>
                </a:solidFill>
                <a:latin typeface="Gill Sans MT"/>
                <a:cs typeface="Gill Sans MT"/>
              </a:rPr>
              <a:t>the  </a:t>
            </a:r>
            <a:r>
              <a:rPr sz="2400" spc="-65" dirty="0">
                <a:solidFill>
                  <a:srgbClr val="444949"/>
                </a:solidFill>
                <a:latin typeface="Gill Sans MT"/>
                <a:cs typeface="Gill Sans MT"/>
              </a:rPr>
              <a:t>network, </a:t>
            </a:r>
            <a:r>
              <a:rPr sz="2400" spc="-35" dirty="0">
                <a:solidFill>
                  <a:srgbClr val="444949"/>
                </a:solidFill>
                <a:latin typeface="Gill Sans MT"/>
                <a:cs typeface="Gill Sans MT"/>
              </a:rPr>
              <a:t>use </a:t>
            </a:r>
            <a:r>
              <a:rPr sz="2400" spc="-30" dirty="0">
                <a:solidFill>
                  <a:srgbClr val="444949"/>
                </a:solidFill>
                <a:latin typeface="Gill Sans MT"/>
                <a:cs typeface="Gill Sans MT"/>
              </a:rPr>
              <a:t>Snowball</a:t>
            </a:r>
            <a:r>
              <a:rPr sz="2400" spc="-12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60" dirty="0">
                <a:solidFill>
                  <a:srgbClr val="444949"/>
                </a:solidFill>
                <a:latin typeface="Gill Sans MT"/>
                <a:cs typeface="Gill Sans MT"/>
              </a:rPr>
              <a:t>devices!</a:t>
            </a:r>
            <a:endParaRPr sz="2400">
              <a:latin typeface="Gill Sans MT"/>
              <a:cs typeface="Gill Sans MT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8214359" y="1737360"/>
            <a:ext cx="2746248" cy="33314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80317158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1892" y="6464300"/>
            <a:ext cx="127698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16939" y="374395"/>
            <a:ext cx="3810635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55" dirty="0"/>
              <a:t>Snowball</a:t>
            </a:r>
            <a:r>
              <a:rPr spc="-60" dirty="0"/>
              <a:t> </a:t>
            </a:r>
            <a:r>
              <a:rPr spc="-100" dirty="0"/>
              <a:t>Process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16939" y="1338783"/>
            <a:ext cx="9982200" cy="3985260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527050" indent="-514350">
              <a:lnSpc>
                <a:spcPct val="100000"/>
              </a:lnSpc>
              <a:spcBef>
                <a:spcPts val="745"/>
              </a:spcBef>
              <a:buAutoNum type="arabicPeriod"/>
              <a:tabLst>
                <a:tab pos="526415" algn="l"/>
                <a:tab pos="527050" algn="l"/>
              </a:tabLst>
            </a:pP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Request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snowball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devices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from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the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AWS console </a:t>
            </a:r>
            <a:r>
              <a:rPr sz="2800" spc="-90" dirty="0">
                <a:solidFill>
                  <a:srgbClr val="444949"/>
                </a:solidFill>
                <a:latin typeface="Gill Sans MT"/>
                <a:cs typeface="Gill Sans MT"/>
              </a:rPr>
              <a:t>for</a:t>
            </a:r>
            <a:r>
              <a:rPr sz="2800" spc="114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delivery</a:t>
            </a:r>
            <a:endParaRPr sz="2800">
              <a:latin typeface="Gill Sans MT"/>
              <a:cs typeface="Gill Sans MT"/>
            </a:endParaRPr>
          </a:p>
          <a:p>
            <a:pPr marL="527050" indent="-514350">
              <a:lnSpc>
                <a:spcPct val="100000"/>
              </a:lnSpc>
              <a:spcBef>
                <a:spcPts val="650"/>
              </a:spcBef>
              <a:buAutoNum type="arabicPeriod"/>
              <a:tabLst>
                <a:tab pos="526415" algn="l"/>
                <a:tab pos="527050" algn="l"/>
              </a:tabLst>
            </a:pPr>
            <a:r>
              <a:rPr sz="2800" spc="-75" dirty="0">
                <a:solidFill>
                  <a:srgbClr val="444949"/>
                </a:solidFill>
                <a:latin typeface="Gill Sans MT"/>
                <a:cs typeface="Gill Sans MT"/>
              </a:rPr>
              <a:t>Install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the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snowball </a:t>
            </a:r>
            <a:r>
              <a:rPr sz="2800" spc="-65" dirty="0">
                <a:solidFill>
                  <a:srgbClr val="444949"/>
                </a:solidFill>
                <a:latin typeface="Gill Sans MT"/>
                <a:cs typeface="Gill Sans MT"/>
              </a:rPr>
              <a:t>client </a:t>
            </a:r>
            <a:r>
              <a:rPr sz="2800" spc="-35" dirty="0">
                <a:solidFill>
                  <a:srgbClr val="444949"/>
                </a:solidFill>
                <a:latin typeface="Gill Sans MT"/>
                <a:cs typeface="Gill Sans MT"/>
              </a:rPr>
              <a:t>on </a:t>
            </a:r>
            <a:r>
              <a:rPr sz="2800" spc="-95" dirty="0">
                <a:solidFill>
                  <a:srgbClr val="444949"/>
                </a:solidFill>
                <a:latin typeface="Gill Sans MT"/>
                <a:cs typeface="Gill Sans MT"/>
              </a:rPr>
              <a:t>your</a:t>
            </a:r>
            <a:r>
              <a:rPr sz="2800" spc="22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servers</a:t>
            </a:r>
            <a:endParaRPr sz="2800">
              <a:latin typeface="Gill Sans MT"/>
              <a:cs typeface="Gill Sans MT"/>
            </a:endParaRPr>
          </a:p>
          <a:p>
            <a:pPr marL="527050" indent="-514350">
              <a:lnSpc>
                <a:spcPct val="100000"/>
              </a:lnSpc>
              <a:spcBef>
                <a:spcPts val="670"/>
              </a:spcBef>
              <a:buAutoNum type="arabicPeriod"/>
              <a:tabLst>
                <a:tab pos="526415" algn="l"/>
                <a:tab pos="527050" algn="l"/>
              </a:tabLst>
            </a:pP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Connect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the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snowball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2800" spc="-95" dirty="0">
                <a:solidFill>
                  <a:srgbClr val="444949"/>
                </a:solidFill>
                <a:latin typeface="Gill Sans MT"/>
                <a:cs typeface="Gill Sans MT"/>
              </a:rPr>
              <a:t>your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servers </a:t>
            </a:r>
            <a:r>
              <a:rPr sz="2800" spc="-10" dirty="0">
                <a:solidFill>
                  <a:srgbClr val="444949"/>
                </a:solidFill>
                <a:latin typeface="Gill Sans MT"/>
                <a:cs typeface="Gill Sans MT"/>
              </a:rPr>
              <a:t>and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copy </a:t>
            </a:r>
            <a:r>
              <a:rPr sz="2800" spc="-75" dirty="0">
                <a:solidFill>
                  <a:srgbClr val="444949"/>
                </a:solidFill>
                <a:latin typeface="Gill Sans MT"/>
                <a:cs typeface="Gill Sans MT"/>
              </a:rPr>
              <a:t>files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using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the</a:t>
            </a:r>
            <a:r>
              <a:rPr sz="2800" spc="44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65" dirty="0">
                <a:solidFill>
                  <a:srgbClr val="444949"/>
                </a:solidFill>
                <a:latin typeface="Gill Sans MT"/>
                <a:cs typeface="Gill Sans MT"/>
              </a:rPr>
              <a:t>client</a:t>
            </a:r>
            <a:endParaRPr sz="2800">
              <a:latin typeface="Gill Sans MT"/>
              <a:cs typeface="Gill Sans MT"/>
            </a:endParaRPr>
          </a:p>
          <a:p>
            <a:pPr marL="527050" marR="593725" indent="-514350">
              <a:lnSpc>
                <a:spcPts val="3020"/>
              </a:lnSpc>
              <a:spcBef>
                <a:spcPts val="1055"/>
              </a:spcBef>
              <a:buAutoNum type="arabicPeriod"/>
              <a:tabLst>
                <a:tab pos="526415" algn="l"/>
                <a:tab pos="527050" algn="l"/>
              </a:tabLst>
            </a:pPr>
            <a:r>
              <a:rPr sz="2800" spc="-20" dirty="0">
                <a:solidFill>
                  <a:srgbClr val="444949"/>
                </a:solidFill>
                <a:latin typeface="Gill Sans MT"/>
                <a:cs typeface="Gill Sans MT"/>
              </a:rPr>
              <a:t>Ship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back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the </a:t>
            </a:r>
            <a:r>
              <a:rPr sz="2800" spc="-35" dirty="0">
                <a:solidFill>
                  <a:srgbClr val="444949"/>
                </a:solidFill>
                <a:latin typeface="Gill Sans MT"/>
                <a:cs typeface="Gill Sans MT"/>
              </a:rPr>
              <a:t>device </a:t>
            </a:r>
            <a:r>
              <a:rPr sz="2800" spc="-25" dirty="0">
                <a:solidFill>
                  <a:srgbClr val="444949"/>
                </a:solidFill>
                <a:latin typeface="Gill Sans MT"/>
                <a:cs typeface="Gill Sans MT"/>
              </a:rPr>
              <a:t>when </a:t>
            </a:r>
            <a:r>
              <a:rPr sz="2800" spc="-100" dirty="0">
                <a:solidFill>
                  <a:srgbClr val="444949"/>
                </a:solidFill>
                <a:latin typeface="Gill Sans MT"/>
                <a:cs typeface="Gill Sans MT"/>
              </a:rPr>
              <a:t>you’re </a:t>
            </a:r>
            <a:r>
              <a:rPr sz="2800" spc="-20" dirty="0">
                <a:solidFill>
                  <a:srgbClr val="444949"/>
                </a:solidFill>
                <a:latin typeface="Gill Sans MT"/>
                <a:cs typeface="Gill Sans MT"/>
              </a:rPr>
              <a:t>done (goes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the </a:t>
            </a:r>
            <a:r>
              <a:rPr sz="2800" spc="-65" dirty="0">
                <a:solidFill>
                  <a:srgbClr val="444949"/>
                </a:solidFill>
                <a:latin typeface="Gill Sans MT"/>
                <a:cs typeface="Gill Sans MT"/>
              </a:rPr>
              <a:t>right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AWS 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facility)</a:t>
            </a:r>
            <a:endParaRPr sz="2800">
              <a:latin typeface="Gill Sans MT"/>
              <a:cs typeface="Gill Sans MT"/>
            </a:endParaRPr>
          </a:p>
          <a:p>
            <a:pPr marL="527050" indent="-514350">
              <a:lnSpc>
                <a:spcPct val="100000"/>
              </a:lnSpc>
              <a:spcBef>
                <a:spcPts val="610"/>
              </a:spcBef>
              <a:buAutoNum type="arabicPeriod"/>
              <a:tabLst>
                <a:tab pos="526415" algn="l"/>
                <a:tab pos="527050" algn="l"/>
              </a:tabLst>
            </a:pP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Data </a:t>
            </a:r>
            <a:r>
              <a:rPr sz="2800" spc="-75" dirty="0">
                <a:solidFill>
                  <a:srgbClr val="444949"/>
                </a:solidFill>
                <a:latin typeface="Gill Sans MT"/>
                <a:cs typeface="Gill Sans MT"/>
              </a:rPr>
              <a:t>will </a:t>
            </a:r>
            <a:r>
              <a:rPr sz="2800" spc="10" dirty="0">
                <a:solidFill>
                  <a:srgbClr val="444949"/>
                </a:solidFill>
                <a:latin typeface="Gill Sans MT"/>
                <a:cs typeface="Gill Sans MT"/>
              </a:rPr>
              <a:t>be </a:t>
            </a:r>
            <a:r>
              <a:rPr sz="2800" spc="-25" dirty="0">
                <a:solidFill>
                  <a:srgbClr val="444949"/>
                </a:solidFill>
                <a:latin typeface="Gill Sans MT"/>
                <a:cs typeface="Gill Sans MT"/>
              </a:rPr>
              <a:t>loaded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into </a:t>
            </a:r>
            <a:r>
              <a:rPr sz="2800" spc="-10" dirty="0">
                <a:solidFill>
                  <a:srgbClr val="444949"/>
                </a:solidFill>
                <a:latin typeface="Gill Sans MT"/>
                <a:cs typeface="Gill Sans MT"/>
              </a:rPr>
              <a:t>an </a:t>
            </a:r>
            <a:r>
              <a:rPr sz="2800" spc="10" dirty="0">
                <a:solidFill>
                  <a:srgbClr val="444949"/>
                </a:solidFill>
                <a:latin typeface="Gill Sans MT"/>
                <a:cs typeface="Gill Sans MT"/>
              </a:rPr>
              <a:t>S3</a:t>
            </a:r>
            <a:r>
              <a:rPr sz="2800" spc="11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bucket</a:t>
            </a:r>
            <a:endParaRPr sz="2800">
              <a:latin typeface="Gill Sans MT"/>
              <a:cs typeface="Gill Sans MT"/>
            </a:endParaRPr>
          </a:p>
          <a:p>
            <a:pPr marL="527050" indent="-514350">
              <a:lnSpc>
                <a:spcPct val="100000"/>
              </a:lnSpc>
              <a:spcBef>
                <a:spcPts val="670"/>
              </a:spcBef>
              <a:buAutoNum type="arabicPeriod"/>
              <a:tabLst>
                <a:tab pos="526415" algn="l"/>
                <a:tab pos="527050" algn="l"/>
              </a:tabLst>
            </a:pPr>
            <a:r>
              <a:rPr sz="2800" spc="-35" dirty="0">
                <a:solidFill>
                  <a:srgbClr val="444949"/>
                </a:solidFill>
                <a:latin typeface="Gill Sans MT"/>
                <a:cs typeface="Gill Sans MT"/>
              </a:rPr>
              <a:t>Snowball </a:t>
            </a:r>
            <a:r>
              <a:rPr sz="2800" spc="-90" dirty="0">
                <a:solidFill>
                  <a:srgbClr val="444949"/>
                </a:solidFill>
                <a:latin typeface="Gill Sans MT"/>
                <a:cs typeface="Gill Sans MT"/>
              </a:rPr>
              <a:t>is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completely</a:t>
            </a:r>
            <a:r>
              <a:rPr sz="2800" spc="9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25" dirty="0">
                <a:solidFill>
                  <a:srgbClr val="444949"/>
                </a:solidFill>
                <a:latin typeface="Gill Sans MT"/>
                <a:cs typeface="Gill Sans MT"/>
              </a:rPr>
              <a:t>wiped</a:t>
            </a:r>
            <a:endParaRPr sz="2800">
              <a:latin typeface="Gill Sans MT"/>
              <a:cs typeface="Gill Sans MT"/>
            </a:endParaRPr>
          </a:p>
          <a:p>
            <a:pPr marL="527050" indent="-514350">
              <a:lnSpc>
                <a:spcPct val="100000"/>
              </a:lnSpc>
              <a:spcBef>
                <a:spcPts val="675"/>
              </a:spcBef>
              <a:buAutoNum type="arabicPeriod"/>
              <a:tabLst>
                <a:tab pos="526415" algn="l"/>
                <a:tab pos="527050" algn="l"/>
              </a:tabLst>
            </a:pPr>
            <a:r>
              <a:rPr sz="2800" spc="-105" dirty="0">
                <a:solidFill>
                  <a:srgbClr val="444949"/>
                </a:solidFill>
                <a:latin typeface="Gill Sans MT"/>
                <a:cs typeface="Gill Sans MT"/>
              </a:rPr>
              <a:t>Tracking </a:t>
            </a:r>
            <a:r>
              <a:rPr sz="2800" spc="-90" dirty="0">
                <a:solidFill>
                  <a:srgbClr val="444949"/>
                </a:solidFill>
                <a:latin typeface="Gill Sans MT"/>
                <a:cs typeface="Gill Sans MT"/>
              </a:rPr>
              <a:t>is </a:t>
            </a:r>
            <a:r>
              <a:rPr sz="2800" spc="-20" dirty="0">
                <a:solidFill>
                  <a:srgbClr val="444949"/>
                </a:solidFill>
                <a:latin typeface="Gill Sans MT"/>
                <a:cs typeface="Gill Sans MT"/>
              </a:rPr>
              <a:t>done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using </a:t>
            </a:r>
            <a:r>
              <a:rPr sz="2800" spc="-25" dirty="0">
                <a:solidFill>
                  <a:srgbClr val="444949"/>
                </a:solidFill>
                <a:latin typeface="Gill Sans MT"/>
                <a:cs typeface="Gill Sans MT"/>
              </a:rPr>
              <a:t>SNS, </a:t>
            </a:r>
            <a:r>
              <a:rPr sz="2800" spc="-65" dirty="0">
                <a:solidFill>
                  <a:srgbClr val="444949"/>
                </a:solidFill>
                <a:latin typeface="Gill Sans MT"/>
                <a:cs typeface="Gill Sans MT"/>
              </a:rPr>
              <a:t>text </a:t>
            </a:r>
            <a:r>
              <a:rPr sz="2800" spc="-35" dirty="0">
                <a:solidFill>
                  <a:srgbClr val="444949"/>
                </a:solidFill>
                <a:latin typeface="Gill Sans MT"/>
                <a:cs typeface="Gill Sans MT"/>
              </a:rPr>
              <a:t>messages </a:t>
            </a:r>
            <a:r>
              <a:rPr sz="2800" spc="-10" dirty="0">
                <a:solidFill>
                  <a:srgbClr val="444949"/>
                </a:solidFill>
                <a:latin typeface="Gill Sans MT"/>
                <a:cs typeface="Gill Sans MT"/>
              </a:rPr>
              <a:t>and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the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AWS</a:t>
            </a:r>
            <a:r>
              <a:rPr sz="2800" spc="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console</a:t>
            </a:r>
            <a:endParaRPr sz="2800"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2206186358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1892" y="6464300"/>
            <a:ext cx="127698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16939" y="374395"/>
            <a:ext cx="2085975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140" dirty="0"/>
              <a:t>D</a:t>
            </a:r>
            <a:r>
              <a:rPr spc="-50" dirty="0"/>
              <a:t>i</a:t>
            </a:r>
            <a:r>
              <a:rPr spc="-5" dirty="0"/>
              <a:t>ag</a:t>
            </a:r>
            <a:r>
              <a:rPr spc="-175" dirty="0"/>
              <a:t>r</a:t>
            </a:r>
            <a:r>
              <a:rPr spc="-5" dirty="0"/>
              <a:t>a</a:t>
            </a:r>
            <a:r>
              <a:rPr spc="-15" dirty="0"/>
              <a:t>m</a:t>
            </a:r>
            <a:r>
              <a:rPr spc="-140" dirty="0"/>
              <a:t>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16939" y="1419860"/>
            <a:ext cx="3079750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75" dirty="0">
                <a:solidFill>
                  <a:srgbClr val="444949"/>
                </a:solidFill>
                <a:latin typeface="Gill Sans MT"/>
                <a:cs typeface="Gill Sans MT"/>
              </a:rPr>
              <a:t>Direct </a:t>
            </a:r>
            <a:r>
              <a:rPr sz="2800" spc="-25" dirty="0">
                <a:solidFill>
                  <a:srgbClr val="444949"/>
                </a:solidFill>
                <a:latin typeface="Gill Sans MT"/>
                <a:cs typeface="Gill Sans MT"/>
              </a:rPr>
              <a:t>upload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to</a:t>
            </a:r>
            <a:r>
              <a:rPr sz="2800" spc="1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35" dirty="0">
                <a:solidFill>
                  <a:srgbClr val="444949"/>
                </a:solidFill>
                <a:latin typeface="Gill Sans MT"/>
                <a:cs typeface="Gill Sans MT"/>
              </a:rPr>
              <a:t>S3:</a:t>
            </a:r>
            <a:endParaRPr sz="2800">
              <a:latin typeface="Gill Sans MT"/>
              <a:cs typeface="Gill Sans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16939" y="3462020"/>
            <a:ext cx="2275205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With</a:t>
            </a:r>
            <a:r>
              <a:rPr sz="2800" spc="-7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snowball</a:t>
            </a:r>
            <a:endParaRPr sz="2800">
              <a:latin typeface="Gill Sans MT"/>
              <a:cs typeface="Gill Sans MT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057144" y="2139695"/>
            <a:ext cx="734568" cy="73456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3104992" y="2956052"/>
            <a:ext cx="6216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444949"/>
                </a:solidFill>
                <a:latin typeface="Arial"/>
                <a:cs typeface="Arial"/>
              </a:rPr>
              <a:t>c</a:t>
            </a:r>
            <a:r>
              <a:rPr sz="1800" b="1" spc="-10" dirty="0">
                <a:solidFill>
                  <a:srgbClr val="444949"/>
                </a:solidFill>
                <a:latin typeface="Arial"/>
                <a:cs typeface="Arial"/>
              </a:rPr>
              <a:t>l</a:t>
            </a:r>
            <a:r>
              <a:rPr sz="1800" b="1" spc="-45" dirty="0">
                <a:solidFill>
                  <a:srgbClr val="444949"/>
                </a:solidFill>
                <a:latin typeface="Arial"/>
                <a:cs typeface="Arial"/>
              </a:rPr>
              <a:t>i</a:t>
            </a:r>
            <a:r>
              <a:rPr sz="1800" b="1" dirty="0">
                <a:solidFill>
                  <a:srgbClr val="444949"/>
                </a:solidFill>
                <a:latin typeface="Arial"/>
                <a:cs typeface="Arial"/>
              </a:rPr>
              <a:t>e</a:t>
            </a:r>
            <a:r>
              <a:rPr sz="1800" b="1" spc="-5" dirty="0">
                <a:solidFill>
                  <a:srgbClr val="444949"/>
                </a:solidFill>
                <a:latin typeface="Arial"/>
                <a:cs typeface="Arial"/>
              </a:rPr>
              <a:t>n</a:t>
            </a:r>
            <a:r>
              <a:rPr sz="1800" b="1" spc="30" dirty="0">
                <a:solidFill>
                  <a:srgbClr val="444949"/>
                </a:solidFill>
                <a:latin typeface="Arial"/>
                <a:cs typeface="Arial"/>
              </a:rPr>
              <a:t>t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088829" y="3001771"/>
            <a:ext cx="125285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2575" marR="5080" indent="-269875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444949"/>
                </a:solidFill>
                <a:latin typeface="Arial"/>
                <a:cs typeface="Arial"/>
              </a:rPr>
              <a:t>Amazon</a:t>
            </a:r>
            <a:r>
              <a:rPr sz="1800" b="1" spc="-80" dirty="0">
                <a:solidFill>
                  <a:srgbClr val="444949"/>
                </a:solidFill>
                <a:latin typeface="Arial"/>
                <a:cs typeface="Arial"/>
              </a:rPr>
              <a:t> </a:t>
            </a:r>
            <a:r>
              <a:rPr sz="1800" b="1" spc="-25" dirty="0">
                <a:solidFill>
                  <a:srgbClr val="444949"/>
                </a:solidFill>
                <a:latin typeface="Arial"/>
                <a:cs typeface="Arial"/>
              </a:rPr>
              <a:t>S3  </a:t>
            </a:r>
            <a:r>
              <a:rPr sz="1800" b="1" spc="10" dirty="0">
                <a:solidFill>
                  <a:srgbClr val="444949"/>
                </a:solidFill>
                <a:latin typeface="Arial"/>
                <a:cs typeface="Arial"/>
              </a:rPr>
              <a:t>bucket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355079" y="2100072"/>
            <a:ext cx="777240" cy="80467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7170300" y="4861052"/>
            <a:ext cx="77025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4295" marR="5080" indent="-6223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444949"/>
                </a:solidFill>
                <a:latin typeface="Calibri"/>
                <a:cs typeface="Calibri"/>
              </a:rPr>
              <a:t>impor</a:t>
            </a:r>
            <a:r>
              <a:rPr sz="1800" b="1" dirty="0">
                <a:solidFill>
                  <a:srgbClr val="444949"/>
                </a:solidFill>
                <a:latin typeface="Calibri"/>
                <a:cs typeface="Calibri"/>
              </a:rPr>
              <a:t>t/  </a:t>
            </a:r>
            <a:r>
              <a:rPr sz="1800" b="1" spc="-10" dirty="0">
                <a:solidFill>
                  <a:srgbClr val="444949"/>
                </a:solidFill>
                <a:latin typeface="Calibri"/>
                <a:cs typeface="Calibri"/>
              </a:rPr>
              <a:t>export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7324343" y="4370832"/>
            <a:ext cx="463296" cy="46329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282696" y="4297679"/>
            <a:ext cx="545591" cy="64617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8162143" y="5040883"/>
            <a:ext cx="125285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2575" marR="5080" indent="-269875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444949"/>
                </a:solidFill>
                <a:latin typeface="Arial"/>
                <a:cs typeface="Arial"/>
              </a:rPr>
              <a:t>Amazon</a:t>
            </a:r>
            <a:r>
              <a:rPr sz="1800" b="1" spc="-80" dirty="0">
                <a:solidFill>
                  <a:srgbClr val="444949"/>
                </a:solidFill>
                <a:latin typeface="Arial"/>
                <a:cs typeface="Arial"/>
              </a:rPr>
              <a:t> </a:t>
            </a:r>
            <a:r>
              <a:rPr sz="1800" b="1" spc="-25" dirty="0">
                <a:solidFill>
                  <a:srgbClr val="444949"/>
                </a:solidFill>
                <a:latin typeface="Arial"/>
                <a:cs typeface="Arial"/>
              </a:rPr>
              <a:t>S3  </a:t>
            </a:r>
            <a:r>
              <a:rPr sz="1800" b="1" spc="10" dirty="0">
                <a:solidFill>
                  <a:srgbClr val="444949"/>
                </a:solidFill>
                <a:latin typeface="Arial"/>
                <a:cs typeface="Arial"/>
              </a:rPr>
              <a:t>bucket</a:t>
            </a:r>
            <a:endParaRPr sz="180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8430768" y="4139184"/>
            <a:ext cx="774192" cy="80467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096000" y="4279391"/>
            <a:ext cx="545592" cy="64617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5923701" y="4903723"/>
            <a:ext cx="8496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800" b="1" spc="-60" dirty="0">
                <a:solidFill>
                  <a:srgbClr val="444949"/>
                </a:solidFill>
                <a:latin typeface="Calibri"/>
                <a:cs typeface="Calibri"/>
              </a:rPr>
              <a:t>AWS</a:t>
            </a:r>
            <a:endParaRPr sz="18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1800" b="1" spc="-55" dirty="0">
                <a:solidFill>
                  <a:srgbClr val="444949"/>
                </a:solidFill>
                <a:latin typeface="Calibri"/>
                <a:cs typeface="Calibri"/>
              </a:rPr>
              <a:t>Sn</a:t>
            </a:r>
            <a:r>
              <a:rPr sz="1800" b="1" spc="-60" dirty="0">
                <a:solidFill>
                  <a:srgbClr val="444949"/>
                </a:solidFill>
                <a:latin typeface="Calibri"/>
                <a:cs typeface="Calibri"/>
              </a:rPr>
              <a:t>o</a:t>
            </a:r>
            <a:r>
              <a:rPr sz="1800" b="1" spc="-55" dirty="0">
                <a:solidFill>
                  <a:srgbClr val="444949"/>
                </a:solidFill>
                <a:latin typeface="Calibri"/>
                <a:cs typeface="Calibri"/>
              </a:rPr>
              <a:t>wbal</a:t>
            </a:r>
            <a:r>
              <a:rPr sz="1800" b="1" dirty="0">
                <a:solidFill>
                  <a:srgbClr val="444949"/>
                </a:solidFill>
                <a:latin typeface="Calibri"/>
                <a:cs typeface="Calibri"/>
              </a:rPr>
              <a:t>l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2286000" y="4227576"/>
            <a:ext cx="734568" cy="73456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2331986" y="5046979"/>
            <a:ext cx="6216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444949"/>
                </a:solidFill>
                <a:latin typeface="Arial"/>
                <a:cs typeface="Arial"/>
              </a:rPr>
              <a:t>c</a:t>
            </a:r>
            <a:r>
              <a:rPr sz="1800" b="1" spc="-10" dirty="0">
                <a:solidFill>
                  <a:srgbClr val="444949"/>
                </a:solidFill>
                <a:latin typeface="Arial"/>
                <a:cs typeface="Arial"/>
              </a:rPr>
              <a:t>l</a:t>
            </a:r>
            <a:r>
              <a:rPr sz="1800" b="1" spc="-45" dirty="0">
                <a:solidFill>
                  <a:srgbClr val="444949"/>
                </a:solidFill>
                <a:latin typeface="Arial"/>
                <a:cs typeface="Arial"/>
              </a:rPr>
              <a:t>i</a:t>
            </a:r>
            <a:r>
              <a:rPr sz="1800" b="1" dirty="0">
                <a:solidFill>
                  <a:srgbClr val="444949"/>
                </a:solidFill>
                <a:latin typeface="Arial"/>
                <a:cs typeface="Arial"/>
              </a:rPr>
              <a:t>e</a:t>
            </a:r>
            <a:r>
              <a:rPr sz="1800" b="1" spc="-5" dirty="0">
                <a:solidFill>
                  <a:srgbClr val="444949"/>
                </a:solidFill>
                <a:latin typeface="Arial"/>
                <a:cs typeface="Arial"/>
              </a:rPr>
              <a:t>n</a:t>
            </a:r>
            <a:r>
              <a:rPr sz="1800" b="1" spc="30" dirty="0">
                <a:solidFill>
                  <a:srgbClr val="444949"/>
                </a:solidFill>
                <a:latin typeface="Arial"/>
                <a:cs typeface="Arial"/>
              </a:rPr>
              <a:t>t</a:t>
            </a:r>
            <a:endParaRPr sz="1800">
              <a:latin typeface="Arial"/>
              <a:cs typeface="Arial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3827810" y="4565362"/>
            <a:ext cx="2268220" cy="76200"/>
          </a:xfrm>
          <a:custGeom>
            <a:avLst/>
            <a:gdLst/>
            <a:ahLst/>
            <a:cxnLst/>
            <a:rect l="l" t="t" r="r" b="b"/>
            <a:pathLst>
              <a:path w="2268220" h="76200">
                <a:moveTo>
                  <a:pt x="2262728" y="34824"/>
                </a:moveTo>
                <a:lnTo>
                  <a:pt x="2204664" y="34824"/>
                </a:lnTo>
                <a:lnTo>
                  <a:pt x="2204713" y="41174"/>
                </a:lnTo>
                <a:lnTo>
                  <a:pt x="2192016" y="41274"/>
                </a:lnTo>
                <a:lnTo>
                  <a:pt x="2192290" y="76197"/>
                </a:lnTo>
                <a:lnTo>
                  <a:pt x="2268189" y="37501"/>
                </a:lnTo>
                <a:lnTo>
                  <a:pt x="2262728" y="34824"/>
                </a:lnTo>
                <a:close/>
              </a:path>
              <a:path w="2268220" h="76200">
                <a:moveTo>
                  <a:pt x="2191967" y="34924"/>
                </a:moveTo>
                <a:lnTo>
                  <a:pt x="0" y="52096"/>
                </a:lnTo>
                <a:lnTo>
                  <a:pt x="50" y="58445"/>
                </a:lnTo>
                <a:lnTo>
                  <a:pt x="2192016" y="41274"/>
                </a:lnTo>
                <a:lnTo>
                  <a:pt x="2191967" y="34924"/>
                </a:lnTo>
                <a:close/>
              </a:path>
              <a:path w="2268220" h="76200">
                <a:moveTo>
                  <a:pt x="2204664" y="34824"/>
                </a:moveTo>
                <a:lnTo>
                  <a:pt x="2191967" y="34924"/>
                </a:lnTo>
                <a:lnTo>
                  <a:pt x="2192016" y="41274"/>
                </a:lnTo>
                <a:lnTo>
                  <a:pt x="2204713" y="41174"/>
                </a:lnTo>
                <a:lnTo>
                  <a:pt x="2204664" y="34824"/>
                </a:lnTo>
                <a:close/>
              </a:path>
              <a:path w="2268220" h="76200">
                <a:moveTo>
                  <a:pt x="2191693" y="0"/>
                </a:moveTo>
                <a:lnTo>
                  <a:pt x="2191967" y="34924"/>
                </a:lnTo>
                <a:lnTo>
                  <a:pt x="2262728" y="34824"/>
                </a:lnTo>
                <a:lnTo>
                  <a:pt x="2191693" y="0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3119206" y="4955540"/>
            <a:ext cx="8496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800" b="1" spc="-60" dirty="0">
                <a:solidFill>
                  <a:srgbClr val="444949"/>
                </a:solidFill>
                <a:latin typeface="Calibri"/>
                <a:cs typeface="Calibri"/>
              </a:rPr>
              <a:t>AWS</a:t>
            </a:r>
            <a:endParaRPr sz="18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1800" b="1" spc="-55" dirty="0">
                <a:solidFill>
                  <a:srgbClr val="444949"/>
                </a:solidFill>
                <a:latin typeface="Calibri"/>
                <a:cs typeface="Calibri"/>
              </a:rPr>
              <a:t>Sn</a:t>
            </a:r>
            <a:r>
              <a:rPr sz="1800" b="1" spc="-60" dirty="0">
                <a:solidFill>
                  <a:srgbClr val="444949"/>
                </a:solidFill>
                <a:latin typeface="Calibri"/>
                <a:cs typeface="Calibri"/>
              </a:rPr>
              <a:t>o</a:t>
            </a:r>
            <a:r>
              <a:rPr sz="1800" b="1" spc="-55" dirty="0">
                <a:solidFill>
                  <a:srgbClr val="444949"/>
                </a:solidFill>
                <a:latin typeface="Calibri"/>
                <a:cs typeface="Calibri"/>
              </a:rPr>
              <a:t>wbal</a:t>
            </a:r>
            <a:r>
              <a:rPr sz="1800" b="1" dirty="0">
                <a:solidFill>
                  <a:srgbClr val="444949"/>
                </a:solidFill>
                <a:latin typeface="Calibri"/>
                <a:cs typeface="Calibri"/>
              </a:rPr>
              <a:t>l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3791404" y="2465224"/>
            <a:ext cx="2566670" cy="76200"/>
          </a:xfrm>
          <a:custGeom>
            <a:avLst/>
            <a:gdLst/>
            <a:ahLst/>
            <a:cxnLst/>
            <a:rect l="l" t="t" r="r" b="b"/>
            <a:pathLst>
              <a:path w="2566670" h="76200">
                <a:moveTo>
                  <a:pt x="2490233" y="41274"/>
                </a:moveTo>
                <a:lnTo>
                  <a:pt x="2490233" y="76200"/>
                </a:lnTo>
                <a:lnTo>
                  <a:pt x="2560083" y="41275"/>
                </a:lnTo>
                <a:lnTo>
                  <a:pt x="2490233" y="41274"/>
                </a:lnTo>
                <a:close/>
              </a:path>
              <a:path w="2566670" h="76200">
                <a:moveTo>
                  <a:pt x="2490233" y="34924"/>
                </a:moveTo>
                <a:lnTo>
                  <a:pt x="2490233" y="41274"/>
                </a:lnTo>
                <a:lnTo>
                  <a:pt x="2502933" y="41275"/>
                </a:lnTo>
                <a:lnTo>
                  <a:pt x="2502933" y="34925"/>
                </a:lnTo>
                <a:lnTo>
                  <a:pt x="2490233" y="34924"/>
                </a:lnTo>
                <a:close/>
              </a:path>
              <a:path w="2566670" h="76200">
                <a:moveTo>
                  <a:pt x="2490233" y="0"/>
                </a:moveTo>
                <a:lnTo>
                  <a:pt x="2490233" y="34924"/>
                </a:lnTo>
                <a:lnTo>
                  <a:pt x="2502933" y="34925"/>
                </a:lnTo>
                <a:lnTo>
                  <a:pt x="2502933" y="41275"/>
                </a:lnTo>
                <a:lnTo>
                  <a:pt x="2560086" y="41273"/>
                </a:lnTo>
                <a:lnTo>
                  <a:pt x="2566433" y="38100"/>
                </a:lnTo>
                <a:lnTo>
                  <a:pt x="2490233" y="0"/>
                </a:lnTo>
                <a:close/>
              </a:path>
              <a:path w="2566670" h="76200">
                <a:moveTo>
                  <a:pt x="0" y="34923"/>
                </a:moveTo>
                <a:lnTo>
                  <a:pt x="0" y="41273"/>
                </a:lnTo>
                <a:lnTo>
                  <a:pt x="2490233" y="41274"/>
                </a:lnTo>
                <a:lnTo>
                  <a:pt x="2490233" y="34924"/>
                </a:lnTo>
                <a:lnTo>
                  <a:pt x="0" y="34923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4377679" y="2111755"/>
            <a:ext cx="14319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www:</a:t>
            </a:r>
            <a:r>
              <a:rPr sz="1800" spc="-6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10Gbit/s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794313" y="4187444"/>
            <a:ext cx="4076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s</a:t>
            </a:r>
            <a:r>
              <a:rPr sz="1800" spc="5" dirty="0">
                <a:solidFill>
                  <a:srgbClr val="444949"/>
                </a:solidFill>
                <a:latin typeface="Calibri"/>
                <a:cs typeface="Calibri"/>
              </a:rPr>
              <a:t>h</a:t>
            </a: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i</a:t>
            </a: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p</a:t>
            </a:r>
            <a:endParaRPr sz="18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93282954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1892" y="6464300"/>
            <a:ext cx="127698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16939" y="374395"/>
            <a:ext cx="3203575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55" dirty="0"/>
              <a:t>Snowball</a:t>
            </a:r>
            <a:r>
              <a:rPr spc="-70" dirty="0"/>
              <a:t> </a:t>
            </a:r>
            <a:r>
              <a:rPr spc="-15" dirty="0"/>
              <a:t>Edge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16939" y="1358900"/>
            <a:ext cx="6621145" cy="2785745"/>
          </a:xfrm>
          <a:prstGeom prst="rect">
            <a:avLst/>
          </a:prstGeom>
        </p:spPr>
        <p:txBody>
          <a:bodyPr vert="horz" wrap="square" lIns="0" tIns="130175" rIns="0" bIns="0" rtlCol="0">
            <a:spAutoFit/>
          </a:bodyPr>
          <a:lstStyle/>
          <a:p>
            <a:pPr marL="241300" marR="218440" indent="-228600">
              <a:lnSpc>
                <a:spcPct val="70000"/>
              </a:lnSpc>
              <a:spcBef>
                <a:spcPts val="1025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35" dirty="0">
                <a:solidFill>
                  <a:srgbClr val="444949"/>
                </a:solidFill>
                <a:latin typeface="Gill Sans MT"/>
                <a:cs typeface="Gill Sans MT"/>
              </a:rPr>
              <a:t>Snowball </a:t>
            </a:r>
            <a:r>
              <a:rPr sz="2600" spc="-25" dirty="0">
                <a:solidFill>
                  <a:srgbClr val="444949"/>
                </a:solidFill>
                <a:latin typeface="Gill Sans MT"/>
                <a:cs typeface="Gill Sans MT"/>
              </a:rPr>
              <a:t>Edges </a:t>
            </a:r>
            <a:r>
              <a:rPr sz="2600" spc="-5" dirty="0">
                <a:solidFill>
                  <a:srgbClr val="444949"/>
                </a:solidFill>
                <a:latin typeface="Gill Sans MT"/>
                <a:cs typeface="Gill Sans MT"/>
              </a:rPr>
              <a:t>add </a:t>
            </a:r>
            <a:r>
              <a:rPr sz="2600" spc="-40" dirty="0">
                <a:solidFill>
                  <a:srgbClr val="444949"/>
                </a:solidFill>
                <a:latin typeface="Gill Sans MT"/>
                <a:cs typeface="Gill Sans MT"/>
              </a:rPr>
              <a:t>computational </a:t>
            </a:r>
            <a:r>
              <a:rPr sz="2600" spc="-45" dirty="0">
                <a:solidFill>
                  <a:srgbClr val="444949"/>
                </a:solidFill>
                <a:latin typeface="Gill Sans MT"/>
                <a:cs typeface="Gill Sans MT"/>
              </a:rPr>
              <a:t>capability </a:t>
            </a:r>
            <a:r>
              <a:rPr sz="2600" spc="-60" dirty="0">
                <a:solidFill>
                  <a:srgbClr val="444949"/>
                </a:solidFill>
                <a:latin typeface="Gill Sans MT"/>
                <a:cs typeface="Gill Sans MT"/>
              </a:rPr>
              <a:t>to  </a:t>
            </a:r>
            <a:r>
              <a:rPr sz="2600" spc="-40" dirty="0">
                <a:solidFill>
                  <a:srgbClr val="444949"/>
                </a:solidFill>
                <a:latin typeface="Gill Sans MT"/>
                <a:cs typeface="Gill Sans MT"/>
              </a:rPr>
              <a:t>the</a:t>
            </a:r>
            <a:r>
              <a:rPr sz="2600" spc="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spc="-30" dirty="0">
                <a:solidFill>
                  <a:srgbClr val="444949"/>
                </a:solidFill>
                <a:latin typeface="Gill Sans MT"/>
                <a:cs typeface="Gill Sans MT"/>
              </a:rPr>
              <a:t>device</a:t>
            </a:r>
            <a:endParaRPr sz="2600">
              <a:latin typeface="Gill Sans MT"/>
              <a:cs typeface="Gill Sans MT"/>
            </a:endParaRPr>
          </a:p>
          <a:p>
            <a:pPr marL="241300" indent="-228600">
              <a:lnSpc>
                <a:spcPts val="2970"/>
              </a:lnSpc>
              <a:spcBef>
                <a:spcPts val="75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5" dirty="0">
                <a:solidFill>
                  <a:srgbClr val="444949"/>
                </a:solidFill>
                <a:latin typeface="Gill Sans MT"/>
                <a:cs typeface="Gill Sans MT"/>
              </a:rPr>
              <a:t>100 </a:t>
            </a:r>
            <a:r>
              <a:rPr sz="2600" spc="-90" dirty="0">
                <a:solidFill>
                  <a:srgbClr val="444949"/>
                </a:solidFill>
                <a:latin typeface="Gill Sans MT"/>
                <a:cs typeface="Gill Sans MT"/>
              </a:rPr>
              <a:t>TB </a:t>
            </a:r>
            <a:r>
              <a:rPr sz="2600" spc="-40" dirty="0">
                <a:solidFill>
                  <a:srgbClr val="444949"/>
                </a:solidFill>
                <a:latin typeface="Gill Sans MT"/>
                <a:cs typeface="Gill Sans MT"/>
              </a:rPr>
              <a:t>capacity </a:t>
            </a:r>
            <a:r>
              <a:rPr sz="2600" spc="-60" dirty="0">
                <a:solidFill>
                  <a:srgbClr val="444949"/>
                </a:solidFill>
                <a:latin typeface="Gill Sans MT"/>
                <a:cs typeface="Gill Sans MT"/>
              </a:rPr>
              <a:t>with</a:t>
            </a:r>
            <a:r>
              <a:rPr sz="2600" spc="-22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spc="-40" dirty="0">
                <a:solidFill>
                  <a:srgbClr val="444949"/>
                </a:solidFill>
                <a:latin typeface="Gill Sans MT"/>
                <a:cs typeface="Gill Sans MT"/>
              </a:rPr>
              <a:t>either:</a:t>
            </a:r>
            <a:endParaRPr sz="2600">
              <a:latin typeface="Gill Sans MT"/>
              <a:cs typeface="Gill Sans MT"/>
            </a:endParaRPr>
          </a:p>
          <a:p>
            <a:pPr marL="698500" lvl="1" indent="-228600">
              <a:lnSpc>
                <a:spcPts val="2350"/>
              </a:lnSpc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200" spc="-25" dirty="0">
                <a:solidFill>
                  <a:srgbClr val="444949"/>
                </a:solidFill>
                <a:latin typeface="Gill Sans MT"/>
                <a:cs typeface="Gill Sans MT"/>
              </a:rPr>
              <a:t>Storage </a:t>
            </a:r>
            <a:r>
              <a:rPr sz="2200" spc="-35" dirty="0">
                <a:solidFill>
                  <a:srgbClr val="444949"/>
                </a:solidFill>
                <a:latin typeface="Gill Sans MT"/>
                <a:cs typeface="Gill Sans MT"/>
              </a:rPr>
              <a:t>optimized </a:t>
            </a:r>
            <a:r>
              <a:rPr sz="2200" dirty="0">
                <a:solidFill>
                  <a:srgbClr val="444949"/>
                </a:solidFill>
                <a:latin typeface="Gill Sans MT"/>
                <a:cs typeface="Gill Sans MT"/>
              </a:rPr>
              <a:t>– 24</a:t>
            </a:r>
            <a:r>
              <a:rPr sz="2200" spc="3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200" spc="-35" dirty="0">
                <a:solidFill>
                  <a:srgbClr val="444949"/>
                </a:solidFill>
                <a:latin typeface="Gill Sans MT"/>
                <a:cs typeface="Gill Sans MT"/>
              </a:rPr>
              <a:t>vCPU</a:t>
            </a:r>
            <a:endParaRPr sz="2200">
              <a:latin typeface="Gill Sans MT"/>
              <a:cs typeface="Gill Sans MT"/>
            </a:endParaRPr>
          </a:p>
          <a:p>
            <a:pPr marL="698500" lvl="1" indent="-228600">
              <a:lnSpc>
                <a:spcPts val="2495"/>
              </a:lnSpc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200" spc="-30" dirty="0">
                <a:solidFill>
                  <a:srgbClr val="444949"/>
                </a:solidFill>
                <a:latin typeface="Gill Sans MT"/>
                <a:cs typeface="Gill Sans MT"/>
              </a:rPr>
              <a:t>Compute </a:t>
            </a:r>
            <a:r>
              <a:rPr sz="2200" spc="-35" dirty="0">
                <a:solidFill>
                  <a:srgbClr val="444949"/>
                </a:solidFill>
                <a:latin typeface="Gill Sans MT"/>
                <a:cs typeface="Gill Sans MT"/>
              </a:rPr>
              <a:t>optimized </a:t>
            </a:r>
            <a:r>
              <a:rPr sz="2200" dirty="0">
                <a:solidFill>
                  <a:srgbClr val="444949"/>
                </a:solidFill>
                <a:latin typeface="Gill Sans MT"/>
                <a:cs typeface="Gill Sans MT"/>
              </a:rPr>
              <a:t>– 52 </a:t>
            </a:r>
            <a:r>
              <a:rPr sz="2200" spc="-30" dirty="0">
                <a:solidFill>
                  <a:srgbClr val="444949"/>
                </a:solidFill>
                <a:latin typeface="Gill Sans MT"/>
                <a:cs typeface="Gill Sans MT"/>
              </a:rPr>
              <a:t>vCPU </a:t>
            </a:r>
            <a:r>
              <a:rPr sz="2200" spc="-20" dirty="0">
                <a:solidFill>
                  <a:srgbClr val="444949"/>
                </a:solidFill>
                <a:latin typeface="Gill Sans MT"/>
                <a:cs typeface="Gill Sans MT"/>
              </a:rPr>
              <a:t>&amp; </a:t>
            </a:r>
            <a:r>
              <a:rPr sz="2200" spc="-35" dirty="0">
                <a:solidFill>
                  <a:srgbClr val="444949"/>
                </a:solidFill>
                <a:latin typeface="Gill Sans MT"/>
                <a:cs typeface="Gill Sans MT"/>
              </a:rPr>
              <a:t>optional</a:t>
            </a:r>
            <a:r>
              <a:rPr sz="2200" spc="6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200" spc="-25" dirty="0">
                <a:solidFill>
                  <a:srgbClr val="444949"/>
                </a:solidFill>
                <a:latin typeface="Gill Sans MT"/>
                <a:cs typeface="Gill Sans MT"/>
              </a:rPr>
              <a:t>GPU</a:t>
            </a:r>
            <a:endParaRPr sz="2200">
              <a:latin typeface="Gill Sans MT"/>
              <a:cs typeface="Gill Sans MT"/>
            </a:endParaRPr>
          </a:p>
          <a:p>
            <a:pPr marL="241300" marR="5080" indent="-228600">
              <a:lnSpc>
                <a:spcPct val="70000"/>
              </a:lnSpc>
              <a:spcBef>
                <a:spcPts val="990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15" dirty="0">
                <a:solidFill>
                  <a:srgbClr val="444949"/>
                </a:solidFill>
                <a:latin typeface="Gill Sans MT"/>
                <a:cs typeface="Gill Sans MT"/>
              </a:rPr>
              <a:t>Supports </a:t>
            </a:r>
            <a:r>
              <a:rPr sz="2600" spc="-5" dirty="0">
                <a:solidFill>
                  <a:srgbClr val="444949"/>
                </a:solidFill>
                <a:latin typeface="Gill Sans MT"/>
                <a:cs typeface="Gill Sans MT"/>
              </a:rPr>
              <a:t>a </a:t>
            </a:r>
            <a:r>
              <a:rPr sz="2600" spc="-50" dirty="0">
                <a:solidFill>
                  <a:srgbClr val="444949"/>
                </a:solidFill>
                <a:latin typeface="Gill Sans MT"/>
                <a:cs typeface="Gill Sans MT"/>
              </a:rPr>
              <a:t>custom </a:t>
            </a:r>
            <a:r>
              <a:rPr sz="2600" spc="-40" dirty="0">
                <a:solidFill>
                  <a:srgbClr val="444949"/>
                </a:solidFill>
                <a:latin typeface="Gill Sans MT"/>
                <a:cs typeface="Gill Sans MT"/>
              </a:rPr>
              <a:t>EC2 AMI </a:t>
            </a:r>
            <a:r>
              <a:rPr sz="2600" spc="-55" dirty="0">
                <a:solidFill>
                  <a:srgbClr val="444949"/>
                </a:solidFill>
                <a:latin typeface="Gill Sans MT"/>
                <a:cs typeface="Gill Sans MT"/>
              </a:rPr>
              <a:t>so you </a:t>
            </a:r>
            <a:r>
              <a:rPr sz="2600" spc="-30" dirty="0">
                <a:solidFill>
                  <a:srgbClr val="444949"/>
                </a:solidFill>
                <a:latin typeface="Gill Sans MT"/>
                <a:cs typeface="Gill Sans MT"/>
              </a:rPr>
              <a:t>can </a:t>
            </a:r>
            <a:r>
              <a:rPr sz="2600" spc="-50" dirty="0">
                <a:solidFill>
                  <a:srgbClr val="444949"/>
                </a:solidFill>
                <a:latin typeface="Gill Sans MT"/>
                <a:cs typeface="Gill Sans MT"/>
              </a:rPr>
              <a:t>perform  processing </a:t>
            </a:r>
            <a:r>
              <a:rPr sz="2600" spc="-30" dirty="0">
                <a:solidFill>
                  <a:srgbClr val="444949"/>
                </a:solidFill>
                <a:latin typeface="Gill Sans MT"/>
                <a:cs typeface="Gill Sans MT"/>
              </a:rPr>
              <a:t>on </a:t>
            </a:r>
            <a:r>
              <a:rPr sz="2600" spc="-40" dirty="0">
                <a:solidFill>
                  <a:srgbClr val="444949"/>
                </a:solidFill>
                <a:latin typeface="Gill Sans MT"/>
                <a:cs typeface="Gill Sans MT"/>
              </a:rPr>
              <a:t>the</a:t>
            </a:r>
            <a:r>
              <a:rPr sz="2600" spc="10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spc="-15" dirty="0">
                <a:solidFill>
                  <a:srgbClr val="444949"/>
                </a:solidFill>
                <a:latin typeface="Gill Sans MT"/>
                <a:cs typeface="Gill Sans MT"/>
              </a:rPr>
              <a:t>go</a:t>
            </a:r>
            <a:endParaRPr sz="26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70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15" dirty="0">
                <a:solidFill>
                  <a:srgbClr val="444949"/>
                </a:solidFill>
                <a:latin typeface="Gill Sans MT"/>
                <a:cs typeface="Gill Sans MT"/>
              </a:rPr>
              <a:t>Supports </a:t>
            </a:r>
            <a:r>
              <a:rPr sz="2600" spc="-50" dirty="0">
                <a:solidFill>
                  <a:srgbClr val="444949"/>
                </a:solidFill>
                <a:latin typeface="Gill Sans MT"/>
                <a:cs typeface="Gill Sans MT"/>
              </a:rPr>
              <a:t>custom </a:t>
            </a:r>
            <a:r>
              <a:rPr sz="2600" spc="-10" dirty="0">
                <a:solidFill>
                  <a:srgbClr val="444949"/>
                </a:solidFill>
                <a:latin typeface="Gill Sans MT"/>
                <a:cs typeface="Gill Sans MT"/>
              </a:rPr>
              <a:t>Lambda</a:t>
            </a:r>
            <a:r>
              <a:rPr sz="2600" spc="6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spc="-50" dirty="0">
                <a:solidFill>
                  <a:srgbClr val="444949"/>
                </a:solidFill>
                <a:latin typeface="Gill Sans MT"/>
                <a:cs typeface="Gill Sans MT"/>
              </a:rPr>
              <a:t>functions</a:t>
            </a:r>
            <a:endParaRPr sz="2600">
              <a:latin typeface="Gill Sans MT"/>
              <a:cs typeface="Gill Sans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16939" y="4531867"/>
            <a:ext cx="6635115" cy="11036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0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65" dirty="0">
                <a:solidFill>
                  <a:srgbClr val="444949"/>
                </a:solidFill>
                <a:latin typeface="Gill Sans MT"/>
                <a:cs typeface="Gill Sans MT"/>
              </a:rPr>
              <a:t>Very </a:t>
            </a:r>
            <a:r>
              <a:rPr sz="2600" spc="-45" dirty="0">
                <a:solidFill>
                  <a:srgbClr val="444949"/>
                </a:solidFill>
                <a:latin typeface="Gill Sans MT"/>
                <a:cs typeface="Gill Sans MT"/>
              </a:rPr>
              <a:t>useful </a:t>
            </a:r>
            <a:r>
              <a:rPr sz="2600" spc="-55" dirty="0">
                <a:solidFill>
                  <a:srgbClr val="444949"/>
                </a:solidFill>
                <a:latin typeface="Gill Sans MT"/>
                <a:cs typeface="Gill Sans MT"/>
              </a:rPr>
              <a:t>to pre-process </a:t>
            </a:r>
            <a:r>
              <a:rPr sz="2600" spc="-40" dirty="0">
                <a:solidFill>
                  <a:srgbClr val="444949"/>
                </a:solidFill>
                <a:latin typeface="Gill Sans MT"/>
                <a:cs typeface="Gill Sans MT"/>
              </a:rPr>
              <a:t>the </a:t>
            </a:r>
            <a:r>
              <a:rPr sz="2600" spc="-25" dirty="0">
                <a:solidFill>
                  <a:srgbClr val="444949"/>
                </a:solidFill>
                <a:latin typeface="Gill Sans MT"/>
                <a:cs typeface="Gill Sans MT"/>
              </a:rPr>
              <a:t>data </a:t>
            </a:r>
            <a:r>
              <a:rPr sz="2600" spc="-50" dirty="0">
                <a:solidFill>
                  <a:srgbClr val="444949"/>
                </a:solidFill>
                <a:latin typeface="Gill Sans MT"/>
                <a:cs typeface="Gill Sans MT"/>
              </a:rPr>
              <a:t>while</a:t>
            </a:r>
            <a:r>
              <a:rPr sz="2600" spc="39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spc="-40" dirty="0">
                <a:solidFill>
                  <a:srgbClr val="444949"/>
                </a:solidFill>
                <a:latin typeface="Gill Sans MT"/>
                <a:cs typeface="Gill Sans MT"/>
              </a:rPr>
              <a:t>moving</a:t>
            </a:r>
            <a:endParaRPr sz="2600">
              <a:latin typeface="Gill Sans MT"/>
              <a:cs typeface="Gill Sans MT"/>
            </a:endParaRPr>
          </a:p>
          <a:p>
            <a:pPr marL="241300" marR="623570" indent="-228600">
              <a:lnSpc>
                <a:spcPct val="70000"/>
              </a:lnSpc>
              <a:spcBef>
                <a:spcPts val="1010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40" dirty="0">
                <a:solidFill>
                  <a:srgbClr val="444949"/>
                </a:solidFill>
                <a:latin typeface="Gill Sans MT"/>
                <a:cs typeface="Gill Sans MT"/>
              </a:rPr>
              <a:t>Use </a:t>
            </a:r>
            <a:r>
              <a:rPr sz="2600" spc="-50" dirty="0">
                <a:solidFill>
                  <a:srgbClr val="444949"/>
                </a:solidFill>
                <a:latin typeface="Gill Sans MT"/>
                <a:cs typeface="Gill Sans MT"/>
              </a:rPr>
              <a:t>case: </a:t>
            </a:r>
            <a:r>
              <a:rPr sz="2600" spc="-25" dirty="0">
                <a:solidFill>
                  <a:srgbClr val="444949"/>
                </a:solidFill>
                <a:latin typeface="Gill Sans MT"/>
                <a:cs typeface="Gill Sans MT"/>
              </a:rPr>
              <a:t>data </a:t>
            </a:r>
            <a:r>
              <a:rPr sz="2600" spc="-55" dirty="0">
                <a:solidFill>
                  <a:srgbClr val="444949"/>
                </a:solidFill>
                <a:latin typeface="Gill Sans MT"/>
                <a:cs typeface="Gill Sans MT"/>
              </a:rPr>
              <a:t>migration, </a:t>
            </a:r>
            <a:r>
              <a:rPr sz="2600" spc="-20" dirty="0">
                <a:solidFill>
                  <a:srgbClr val="444949"/>
                </a:solidFill>
                <a:latin typeface="Gill Sans MT"/>
                <a:cs typeface="Gill Sans MT"/>
              </a:rPr>
              <a:t>image </a:t>
            </a:r>
            <a:r>
              <a:rPr sz="2600" spc="-60" dirty="0">
                <a:solidFill>
                  <a:srgbClr val="444949"/>
                </a:solidFill>
                <a:latin typeface="Gill Sans MT"/>
                <a:cs typeface="Gill Sans MT"/>
              </a:rPr>
              <a:t>collation,</a:t>
            </a:r>
            <a:r>
              <a:rPr sz="2600" spc="-39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spc="-75" dirty="0">
                <a:solidFill>
                  <a:srgbClr val="444949"/>
                </a:solidFill>
                <a:latin typeface="Gill Sans MT"/>
                <a:cs typeface="Gill Sans MT"/>
              </a:rPr>
              <a:t>IoT  </a:t>
            </a:r>
            <a:r>
              <a:rPr sz="2600" spc="-45" dirty="0">
                <a:solidFill>
                  <a:srgbClr val="444949"/>
                </a:solidFill>
                <a:latin typeface="Gill Sans MT"/>
                <a:cs typeface="Gill Sans MT"/>
              </a:rPr>
              <a:t>capture, </a:t>
            </a:r>
            <a:r>
              <a:rPr sz="2600" spc="-30" dirty="0">
                <a:solidFill>
                  <a:srgbClr val="444949"/>
                </a:solidFill>
                <a:latin typeface="Gill Sans MT"/>
                <a:cs typeface="Gill Sans MT"/>
              </a:rPr>
              <a:t>machine</a:t>
            </a:r>
            <a:r>
              <a:rPr sz="2600" spc="-15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spc="-45" dirty="0">
                <a:solidFill>
                  <a:srgbClr val="444949"/>
                </a:solidFill>
                <a:latin typeface="Gill Sans MT"/>
                <a:cs typeface="Gill Sans MT"/>
              </a:rPr>
              <a:t>learning</a:t>
            </a:r>
            <a:endParaRPr sz="2600">
              <a:latin typeface="Gill Sans MT"/>
              <a:cs typeface="Gill Sans MT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8214359" y="1737360"/>
            <a:ext cx="2746248" cy="33314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0634573" y="1014476"/>
            <a:ext cx="4248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444949"/>
                </a:solidFill>
                <a:latin typeface="Calibri"/>
                <a:cs typeface="Calibri"/>
              </a:rPr>
              <a:t>A</a:t>
            </a:r>
            <a:r>
              <a:rPr sz="1800" b="1" dirty="0">
                <a:solidFill>
                  <a:srgbClr val="444949"/>
                </a:solidFill>
                <a:latin typeface="Calibri"/>
                <a:cs typeface="Calibri"/>
              </a:rPr>
              <a:t>MI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0296143" y="1420367"/>
            <a:ext cx="1100327" cy="113995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0435819" y="5056123"/>
            <a:ext cx="81788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9685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444949"/>
                </a:solidFill>
                <a:latin typeface="Calibri"/>
                <a:cs typeface="Calibri"/>
              </a:rPr>
              <a:t>Lambda  </a:t>
            </a:r>
            <a:r>
              <a:rPr sz="1800" b="1" spc="5" dirty="0">
                <a:solidFill>
                  <a:srgbClr val="444949"/>
                </a:solidFill>
                <a:latin typeface="Calibri"/>
                <a:cs typeface="Calibri"/>
              </a:rPr>
              <a:t>f</a:t>
            </a:r>
            <a:r>
              <a:rPr sz="1800" b="1" spc="-10" dirty="0">
                <a:solidFill>
                  <a:srgbClr val="444949"/>
                </a:solidFill>
                <a:latin typeface="Calibri"/>
                <a:cs typeface="Calibri"/>
              </a:rPr>
              <a:t>u</a:t>
            </a:r>
            <a:r>
              <a:rPr sz="1800" b="1" spc="-5" dirty="0">
                <a:solidFill>
                  <a:srgbClr val="444949"/>
                </a:solidFill>
                <a:latin typeface="Calibri"/>
                <a:cs typeface="Calibri"/>
              </a:rPr>
              <a:t>nc</a:t>
            </a:r>
            <a:r>
              <a:rPr sz="1800" b="1" dirty="0">
                <a:solidFill>
                  <a:srgbClr val="444949"/>
                </a:solidFill>
                <a:latin typeface="Calibri"/>
                <a:cs typeface="Calibri"/>
              </a:rPr>
              <a:t>t</a:t>
            </a:r>
            <a:r>
              <a:rPr sz="1800" b="1" spc="-5" dirty="0">
                <a:solidFill>
                  <a:srgbClr val="444949"/>
                </a:solidFill>
                <a:latin typeface="Calibri"/>
                <a:cs typeface="Calibri"/>
              </a:rPr>
              <a:t>i</a:t>
            </a:r>
            <a:r>
              <a:rPr sz="1800" b="1" spc="-10" dirty="0">
                <a:solidFill>
                  <a:srgbClr val="444949"/>
                </a:solidFill>
                <a:latin typeface="Calibri"/>
                <a:cs typeface="Calibri"/>
              </a:rPr>
              <a:t>o</a:t>
            </a:r>
            <a:r>
              <a:rPr sz="1800" b="1" dirty="0">
                <a:solidFill>
                  <a:srgbClr val="444949"/>
                </a:solidFill>
                <a:latin typeface="Calibri"/>
                <a:cs typeface="Calibri"/>
              </a:rPr>
              <a:t>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0387583" y="3916679"/>
            <a:ext cx="1100327" cy="11430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63135684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1892" y="6464300"/>
            <a:ext cx="127698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16939" y="374395"/>
            <a:ext cx="4086225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80" dirty="0"/>
              <a:t>AWS</a:t>
            </a:r>
            <a:r>
              <a:rPr spc="-35" dirty="0"/>
              <a:t> </a:t>
            </a:r>
            <a:r>
              <a:rPr spc="-50" dirty="0"/>
              <a:t>Snowmobile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16939" y="3978351"/>
            <a:ext cx="9389745" cy="1555750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4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10" dirty="0">
                <a:solidFill>
                  <a:srgbClr val="444949"/>
                </a:solidFill>
                <a:latin typeface="Gill Sans MT"/>
                <a:cs typeface="Gill Sans MT"/>
              </a:rPr>
              <a:t>Transfer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exabytes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of </a:t>
            </a:r>
            <a:r>
              <a:rPr sz="2800" spc="-25" dirty="0">
                <a:solidFill>
                  <a:srgbClr val="444949"/>
                </a:solidFill>
                <a:latin typeface="Gill Sans MT"/>
                <a:cs typeface="Gill Sans MT"/>
              </a:rPr>
              <a:t>data </a:t>
            </a:r>
            <a:r>
              <a:rPr sz="2800" spc="15" dirty="0">
                <a:solidFill>
                  <a:srgbClr val="444949"/>
                </a:solidFill>
                <a:latin typeface="Gill Sans MT"/>
                <a:cs typeface="Gill Sans MT"/>
              </a:rPr>
              <a:t>(1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EB </a:t>
            </a:r>
            <a:r>
              <a:rPr sz="2800" spc="215" dirty="0">
                <a:solidFill>
                  <a:srgbClr val="444949"/>
                </a:solidFill>
                <a:latin typeface="Gill Sans MT"/>
                <a:cs typeface="Gill Sans MT"/>
              </a:rPr>
              <a:t>= </a:t>
            </a:r>
            <a:r>
              <a:rPr sz="2800" spc="-25" dirty="0">
                <a:solidFill>
                  <a:srgbClr val="444949"/>
                </a:solidFill>
                <a:latin typeface="Gill Sans MT"/>
                <a:cs typeface="Gill Sans MT"/>
              </a:rPr>
              <a:t>1,000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PB </a:t>
            </a:r>
            <a:r>
              <a:rPr sz="2800" spc="215" dirty="0">
                <a:solidFill>
                  <a:srgbClr val="444949"/>
                </a:solidFill>
                <a:latin typeface="Gill Sans MT"/>
                <a:cs typeface="Gill Sans MT"/>
              </a:rPr>
              <a:t>=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1,000,000</a:t>
            </a:r>
            <a:r>
              <a:rPr sz="2800" spc="-54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65" dirty="0">
                <a:solidFill>
                  <a:srgbClr val="444949"/>
                </a:solidFill>
                <a:latin typeface="Gill Sans MT"/>
                <a:cs typeface="Gill Sans MT"/>
              </a:rPr>
              <a:t>TBs)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5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Each Snowmobile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has </a:t>
            </a:r>
            <a:r>
              <a:rPr sz="2800" dirty="0">
                <a:solidFill>
                  <a:srgbClr val="444949"/>
                </a:solidFill>
                <a:latin typeface="Gill Sans MT"/>
                <a:cs typeface="Gill Sans MT"/>
              </a:rPr>
              <a:t>100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PB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of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capacity </a:t>
            </a:r>
            <a:r>
              <a:rPr sz="2800" spc="-25" dirty="0">
                <a:solidFill>
                  <a:srgbClr val="444949"/>
                </a:solidFill>
                <a:latin typeface="Gill Sans MT"/>
                <a:cs typeface="Gill Sans MT"/>
              </a:rPr>
              <a:t>(use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multiple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in</a:t>
            </a:r>
            <a:r>
              <a:rPr sz="2800" spc="229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parallel)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7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75" dirty="0">
                <a:solidFill>
                  <a:srgbClr val="444949"/>
                </a:solidFill>
                <a:latin typeface="Gill Sans MT"/>
                <a:cs typeface="Gill Sans MT"/>
              </a:rPr>
              <a:t>Better </a:t>
            </a:r>
            <a:r>
              <a:rPr sz="2800" spc="-35" dirty="0">
                <a:solidFill>
                  <a:srgbClr val="444949"/>
                </a:solidFill>
                <a:latin typeface="Gill Sans MT"/>
                <a:cs typeface="Gill Sans MT"/>
              </a:rPr>
              <a:t>than Snowball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if </a:t>
            </a:r>
            <a:r>
              <a:rPr sz="2800" spc="-65" dirty="0">
                <a:solidFill>
                  <a:srgbClr val="444949"/>
                </a:solidFill>
                <a:latin typeface="Gill Sans MT"/>
                <a:cs typeface="Gill Sans MT"/>
              </a:rPr>
              <a:t>you </a:t>
            </a:r>
            <a:r>
              <a:rPr sz="2800" spc="-70" dirty="0">
                <a:solidFill>
                  <a:srgbClr val="444949"/>
                </a:solidFill>
                <a:latin typeface="Gill Sans MT"/>
                <a:cs typeface="Gill Sans MT"/>
              </a:rPr>
              <a:t>transfer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more </a:t>
            </a:r>
            <a:r>
              <a:rPr sz="2800" spc="-35" dirty="0">
                <a:solidFill>
                  <a:srgbClr val="444949"/>
                </a:solidFill>
                <a:latin typeface="Gill Sans MT"/>
                <a:cs typeface="Gill Sans MT"/>
              </a:rPr>
              <a:t>than </a:t>
            </a:r>
            <a:r>
              <a:rPr sz="2800" dirty="0">
                <a:solidFill>
                  <a:srgbClr val="444949"/>
                </a:solidFill>
                <a:latin typeface="Gill Sans MT"/>
                <a:cs typeface="Gill Sans MT"/>
              </a:rPr>
              <a:t>10</a:t>
            </a:r>
            <a:r>
              <a:rPr sz="2800" spc="34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PB</a:t>
            </a:r>
            <a:endParaRPr sz="2800">
              <a:latin typeface="Gill Sans MT"/>
              <a:cs typeface="Gill Sans MT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572000" y="1328927"/>
            <a:ext cx="3048000" cy="22890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64126919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41892" y="6471592"/>
            <a:ext cx="1276985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374395"/>
            <a:ext cx="5639435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75" dirty="0"/>
              <a:t>Hybrid Cloud </a:t>
            </a:r>
            <a:r>
              <a:rPr spc="-140" dirty="0"/>
              <a:t>for</a:t>
            </a:r>
            <a:r>
              <a:rPr spc="105" dirty="0"/>
              <a:t> </a:t>
            </a:r>
            <a:r>
              <a:rPr spc="-50" dirty="0"/>
              <a:t>Storage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16939" y="1380236"/>
            <a:ext cx="9843135" cy="43370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indent="-228600">
              <a:lnSpc>
                <a:spcPts val="3329"/>
              </a:lnSpc>
              <a:spcBef>
                <a:spcPts val="10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AWS </a:t>
            </a:r>
            <a:r>
              <a:rPr sz="2800" spc="-90" dirty="0">
                <a:solidFill>
                  <a:srgbClr val="444949"/>
                </a:solidFill>
                <a:latin typeface="Gill Sans MT"/>
                <a:cs typeface="Gill Sans MT"/>
              </a:rPr>
              <a:t>is </a:t>
            </a:r>
            <a:r>
              <a:rPr sz="2800" spc="-35" dirty="0">
                <a:solidFill>
                  <a:srgbClr val="444949"/>
                </a:solidFill>
                <a:latin typeface="Gill Sans MT"/>
                <a:cs typeface="Gill Sans MT"/>
              </a:rPr>
              <a:t>pushing </a:t>
            </a:r>
            <a:r>
              <a:rPr sz="2800" spc="-90" dirty="0">
                <a:solidFill>
                  <a:srgbClr val="444949"/>
                </a:solidFill>
                <a:latin typeface="Gill Sans MT"/>
                <a:cs typeface="Gill Sans MT"/>
              </a:rPr>
              <a:t>for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”hybrid</a:t>
            </a:r>
            <a:r>
              <a:rPr sz="2800" spc="21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cloud”</a:t>
            </a:r>
            <a:endParaRPr sz="2800">
              <a:latin typeface="Gill Sans MT"/>
              <a:cs typeface="Gill Sans MT"/>
            </a:endParaRPr>
          </a:p>
          <a:p>
            <a:pPr marL="698500" lvl="1" indent="-228600">
              <a:lnSpc>
                <a:spcPts val="2815"/>
              </a:lnSpc>
              <a:buFont typeface="Arial"/>
              <a:buChar char="•"/>
              <a:tabLst>
                <a:tab pos="698500" algn="l"/>
              </a:tabLst>
            </a:pPr>
            <a:r>
              <a:rPr sz="2400" spc="-25" dirty="0">
                <a:solidFill>
                  <a:srgbClr val="444949"/>
                </a:solidFill>
                <a:latin typeface="Gill Sans MT"/>
                <a:cs typeface="Gill Sans MT"/>
              </a:rPr>
              <a:t>Part </a:t>
            </a:r>
            <a:r>
              <a:rPr sz="2400" spc="-30" dirty="0">
                <a:solidFill>
                  <a:srgbClr val="444949"/>
                </a:solidFill>
                <a:latin typeface="Gill Sans MT"/>
                <a:cs typeface="Gill Sans MT"/>
              </a:rPr>
              <a:t>of </a:t>
            </a:r>
            <a:r>
              <a:rPr sz="2400" spc="-80" dirty="0">
                <a:solidFill>
                  <a:srgbClr val="444949"/>
                </a:solidFill>
                <a:latin typeface="Gill Sans MT"/>
                <a:cs typeface="Gill Sans MT"/>
              </a:rPr>
              <a:t>your </a:t>
            </a:r>
            <a:r>
              <a:rPr sz="2400" spc="-60" dirty="0">
                <a:solidFill>
                  <a:srgbClr val="444949"/>
                </a:solidFill>
                <a:latin typeface="Gill Sans MT"/>
                <a:cs typeface="Gill Sans MT"/>
              </a:rPr>
              <a:t>infrastructure </a:t>
            </a:r>
            <a:r>
              <a:rPr sz="2400" spc="-80" dirty="0">
                <a:solidFill>
                  <a:srgbClr val="444949"/>
                </a:solidFill>
                <a:latin typeface="Gill Sans MT"/>
                <a:cs typeface="Gill Sans MT"/>
              </a:rPr>
              <a:t>is </a:t>
            </a:r>
            <a:r>
              <a:rPr sz="2400" spc="-30" dirty="0">
                <a:solidFill>
                  <a:srgbClr val="444949"/>
                </a:solidFill>
                <a:latin typeface="Gill Sans MT"/>
                <a:cs typeface="Gill Sans MT"/>
              </a:rPr>
              <a:t>on </a:t>
            </a:r>
            <a:r>
              <a:rPr sz="2400" spc="-35" dirty="0">
                <a:solidFill>
                  <a:srgbClr val="444949"/>
                </a:solidFill>
                <a:latin typeface="Gill Sans MT"/>
                <a:cs typeface="Gill Sans MT"/>
              </a:rPr>
              <a:t>the</a:t>
            </a:r>
            <a:r>
              <a:rPr sz="2400" spc="26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40" dirty="0">
                <a:solidFill>
                  <a:srgbClr val="444949"/>
                </a:solidFill>
                <a:latin typeface="Gill Sans MT"/>
                <a:cs typeface="Gill Sans MT"/>
              </a:rPr>
              <a:t>cloud</a:t>
            </a:r>
            <a:endParaRPr sz="2400">
              <a:latin typeface="Gill Sans MT"/>
              <a:cs typeface="Gill Sans MT"/>
            </a:endParaRPr>
          </a:p>
          <a:p>
            <a:pPr marL="698500" lvl="1" indent="-228600">
              <a:lnSpc>
                <a:spcPts val="2845"/>
              </a:lnSpc>
              <a:buFont typeface="Arial"/>
              <a:buChar char="•"/>
              <a:tabLst>
                <a:tab pos="698500" algn="l"/>
              </a:tabLst>
            </a:pPr>
            <a:r>
              <a:rPr sz="2400" spc="-25" dirty="0">
                <a:solidFill>
                  <a:srgbClr val="444949"/>
                </a:solidFill>
                <a:latin typeface="Gill Sans MT"/>
                <a:cs typeface="Gill Sans MT"/>
              </a:rPr>
              <a:t>Part </a:t>
            </a:r>
            <a:r>
              <a:rPr sz="2400" spc="-30" dirty="0">
                <a:solidFill>
                  <a:srgbClr val="444949"/>
                </a:solidFill>
                <a:latin typeface="Gill Sans MT"/>
                <a:cs typeface="Gill Sans MT"/>
              </a:rPr>
              <a:t>of </a:t>
            </a:r>
            <a:r>
              <a:rPr sz="2400" spc="-80" dirty="0">
                <a:solidFill>
                  <a:srgbClr val="444949"/>
                </a:solidFill>
                <a:latin typeface="Gill Sans MT"/>
                <a:cs typeface="Gill Sans MT"/>
              </a:rPr>
              <a:t>your </a:t>
            </a:r>
            <a:r>
              <a:rPr sz="2400" spc="-60" dirty="0">
                <a:solidFill>
                  <a:srgbClr val="444949"/>
                </a:solidFill>
                <a:latin typeface="Gill Sans MT"/>
                <a:cs typeface="Gill Sans MT"/>
              </a:rPr>
              <a:t>infrastructure </a:t>
            </a:r>
            <a:r>
              <a:rPr sz="2400" spc="-80" dirty="0">
                <a:solidFill>
                  <a:srgbClr val="444949"/>
                </a:solidFill>
                <a:latin typeface="Gill Sans MT"/>
                <a:cs typeface="Gill Sans MT"/>
              </a:rPr>
              <a:t>is</a:t>
            </a:r>
            <a:r>
              <a:rPr sz="2400" spc="16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40" dirty="0">
                <a:solidFill>
                  <a:srgbClr val="444949"/>
                </a:solidFill>
                <a:latin typeface="Gill Sans MT"/>
                <a:cs typeface="Gill Sans MT"/>
              </a:rPr>
              <a:t>on-premise</a:t>
            </a:r>
            <a:endParaRPr sz="2400">
              <a:latin typeface="Gill Sans MT"/>
              <a:cs typeface="Gill Sans MT"/>
            </a:endParaRPr>
          </a:p>
          <a:p>
            <a:pPr marL="241300" indent="-228600">
              <a:lnSpc>
                <a:spcPts val="3329"/>
              </a:lnSpc>
              <a:spcBef>
                <a:spcPts val="30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75" dirty="0">
                <a:solidFill>
                  <a:srgbClr val="444949"/>
                </a:solidFill>
                <a:latin typeface="Gill Sans MT"/>
                <a:cs typeface="Gill Sans MT"/>
              </a:rPr>
              <a:t>This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can </a:t>
            </a:r>
            <a:r>
              <a:rPr sz="2800" spc="10" dirty="0">
                <a:solidFill>
                  <a:srgbClr val="444949"/>
                </a:solidFill>
                <a:latin typeface="Gill Sans MT"/>
                <a:cs typeface="Gill Sans MT"/>
              </a:rPr>
              <a:t>be </a:t>
            </a:r>
            <a:r>
              <a:rPr sz="2800" spc="-15" dirty="0">
                <a:solidFill>
                  <a:srgbClr val="444949"/>
                </a:solidFill>
                <a:latin typeface="Gill Sans MT"/>
                <a:cs typeface="Gill Sans MT"/>
              </a:rPr>
              <a:t>due</a:t>
            </a:r>
            <a:r>
              <a:rPr sz="2800" spc="5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to</a:t>
            </a:r>
            <a:endParaRPr sz="2800">
              <a:latin typeface="Gill Sans MT"/>
              <a:cs typeface="Gill Sans MT"/>
            </a:endParaRPr>
          </a:p>
          <a:p>
            <a:pPr marL="698500" lvl="1" indent="-228600">
              <a:lnSpc>
                <a:spcPts val="2815"/>
              </a:lnSpc>
              <a:buFont typeface="Arial"/>
              <a:buChar char="•"/>
              <a:tabLst>
                <a:tab pos="698500" algn="l"/>
              </a:tabLst>
            </a:pPr>
            <a:r>
              <a:rPr sz="2400" spc="-30" dirty="0">
                <a:solidFill>
                  <a:srgbClr val="444949"/>
                </a:solidFill>
                <a:latin typeface="Gill Sans MT"/>
                <a:cs typeface="Gill Sans MT"/>
              </a:rPr>
              <a:t>Long </a:t>
            </a:r>
            <a:r>
              <a:rPr sz="2400" spc="-40" dirty="0">
                <a:solidFill>
                  <a:srgbClr val="444949"/>
                </a:solidFill>
                <a:latin typeface="Gill Sans MT"/>
                <a:cs typeface="Gill Sans MT"/>
              </a:rPr>
              <a:t>cloud</a:t>
            </a:r>
            <a:r>
              <a:rPr sz="2400" spc="-5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50" dirty="0">
                <a:solidFill>
                  <a:srgbClr val="444949"/>
                </a:solidFill>
                <a:latin typeface="Gill Sans MT"/>
                <a:cs typeface="Gill Sans MT"/>
              </a:rPr>
              <a:t>migrations</a:t>
            </a:r>
            <a:endParaRPr sz="2400">
              <a:latin typeface="Gill Sans MT"/>
              <a:cs typeface="Gill Sans MT"/>
            </a:endParaRPr>
          </a:p>
          <a:p>
            <a:pPr marL="698500" lvl="1" indent="-228600">
              <a:lnSpc>
                <a:spcPts val="2810"/>
              </a:lnSpc>
              <a:buFont typeface="Arial"/>
              <a:buChar char="•"/>
              <a:tabLst>
                <a:tab pos="698500" algn="l"/>
              </a:tabLst>
            </a:pPr>
            <a:r>
              <a:rPr sz="2400" spc="-50" dirty="0">
                <a:solidFill>
                  <a:srgbClr val="444949"/>
                </a:solidFill>
                <a:latin typeface="Gill Sans MT"/>
                <a:cs typeface="Gill Sans MT"/>
              </a:rPr>
              <a:t>Security</a:t>
            </a:r>
            <a:r>
              <a:rPr sz="2400" spc="-5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50" dirty="0">
                <a:solidFill>
                  <a:srgbClr val="444949"/>
                </a:solidFill>
                <a:latin typeface="Gill Sans MT"/>
                <a:cs typeface="Gill Sans MT"/>
              </a:rPr>
              <a:t>requirements</a:t>
            </a:r>
            <a:endParaRPr sz="2400">
              <a:latin typeface="Gill Sans MT"/>
              <a:cs typeface="Gill Sans MT"/>
            </a:endParaRPr>
          </a:p>
          <a:p>
            <a:pPr marL="698500" lvl="1" indent="-228600">
              <a:lnSpc>
                <a:spcPts val="2810"/>
              </a:lnSpc>
              <a:buFont typeface="Arial"/>
              <a:buChar char="•"/>
              <a:tabLst>
                <a:tab pos="698500" algn="l"/>
              </a:tabLst>
            </a:pPr>
            <a:r>
              <a:rPr sz="2400" spc="-35" dirty="0">
                <a:solidFill>
                  <a:srgbClr val="444949"/>
                </a:solidFill>
                <a:latin typeface="Gill Sans MT"/>
                <a:cs typeface="Gill Sans MT"/>
              </a:rPr>
              <a:t>Compliance</a:t>
            </a:r>
            <a:r>
              <a:rPr sz="2400" spc="-1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50" dirty="0">
                <a:solidFill>
                  <a:srgbClr val="444949"/>
                </a:solidFill>
                <a:latin typeface="Gill Sans MT"/>
                <a:cs typeface="Gill Sans MT"/>
              </a:rPr>
              <a:t>requirements</a:t>
            </a:r>
            <a:endParaRPr sz="2400">
              <a:latin typeface="Gill Sans MT"/>
              <a:cs typeface="Gill Sans MT"/>
            </a:endParaRPr>
          </a:p>
          <a:p>
            <a:pPr marL="698500" lvl="1" indent="-228600">
              <a:lnSpc>
                <a:spcPts val="2845"/>
              </a:lnSpc>
              <a:buFont typeface="Arial"/>
              <a:buChar char="•"/>
              <a:tabLst>
                <a:tab pos="698500" algn="l"/>
              </a:tabLst>
            </a:pPr>
            <a:r>
              <a:rPr sz="2400" spc="-90" dirty="0">
                <a:solidFill>
                  <a:srgbClr val="444949"/>
                </a:solidFill>
                <a:latin typeface="Gill Sans MT"/>
                <a:cs typeface="Gill Sans MT"/>
              </a:rPr>
              <a:t>IT</a:t>
            </a:r>
            <a:r>
              <a:rPr sz="2400" spc="-1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50" dirty="0">
                <a:solidFill>
                  <a:srgbClr val="444949"/>
                </a:solidFill>
                <a:latin typeface="Gill Sans MT"/>
                <a:cs typeface="Gill Sans MT"/>
              </a:rPr>
              <a:t>strategy</a:t>
            </a:r>
            <a:endParaRPr sz="2400">
              <a:latin typeface="Gill Sans MT"/>
              <a:cs typeface="Gill Sans MT"/>
            </a:endParaRPr>
          </a:p>
          <a:p>
            <a:pPr marL="241300" marR="5080" indent="-228600">
              <a:lnSpc>
                <a:spcPts val="2690"/>
              </a:lnSpc>
              <a:spcBef>
                <a:spcPts val="9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10" dirty="0">
                <a:solidFill>
                  <a:srgbClr val="444949"/>
                </a:solidFill>
                <a:latin typeface="Gill Sans MT"/>
                <a:cs typeface="Gill Sans MT"/>
              </a:rPr>
              <a:t>S3 </a:t>
            </a:r>
            <a:r>
              <a:rPr sz="2800" spc="-90" dirty="0">
                <a:solidFill>
                  <a:srgbClr val="444949"/>
                </a:solidFill>
                <a:latin typeface="Gill Sans MT"/>
                <a:cs typeface="Gill Sans MT"/>
              </a:rPr>
              <a:t>is </a:t>
            </a:r>
            <a:r>
              <a:rPr sz="2800" dirty="0">
                <a:solidFill>
                  <a:srgbClr val="444949"/>
                </a:solidFill>
                <a:latin typeface="Gill Sans MT"/>
                <a:cs typeface="Gill Sans MT"/>
              </a:rPr>
              <a:t>a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proprietary storage technology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(unlike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EFS </a:t>
            </a:r>
            <a:r>
              <a:rPr sz="2800" dirty="0">
                <a:solidFill>
                  <a:srgbClr val="444949"/>
                </a:solidFill>
                <a:latin typeface="Gill Sans MT"/>
                <a:cs typeface="Gill Sans MT"/>
              </a:rPr>
              <a:t>/ </a:t>
            </a:r>
            <a:r>
              <a:rPr sz="2800" spc="-35" dirty="0">
                <a:solidFill>
                  <a:srgbClr val="444949"/>
                </a:solidFill>
                <a:latin typeface="Gill Sans MT"/>
                <a:cs typeface="Gill Sans MT"/>
              </a:rPr>
              <a:t>NFS),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so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how </a:t>
            </a:r>
            <a:r>
              <a:rPr sz="2800" spc="-15" dirty="0">
                <a:solidFill>
                  <a:srgbClr val="444949"/>
                </a:solidFill>
                <a:latin typeface="Gill Sans MT"/>
                <a:cs typeface="Gill Sans MT"/>
              </a:rPr>
              <a:t>do 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you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expose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the </a:t>
            </a:r>
            <a:r>
              <a:rPr sz="2800" spc="10" dirty="0">
                <a:solidFill>
                  <a:srgbClr val="444949"/>
                </a:solidFill>
                <a:latin typeface="Gill Sans MT"/>
                <a:cs typeface="Gill Sans MT"/>
              </a:rPr>
              <a:t>S3 </a:t>
            </a:r>
            <a:r>
              <a:rPr sz="2800" spc="-25" dirty="0">
                <a:solidFill>
                  <a:srgbClr val="444949"/>
                </a:solidFill>
                <a:latin typeface="Gill Sans MT"/>
                <a:cs typeface="Gill Sans MT"/>
              </a:rPr>
              <a:t>data</a:t>
            </a:r>
            <a:r>
              <a:rPr sz="2800" spc="6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on-premise?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359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AWS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Storage</a:t>
            </a:r>
            <a:r>
              <a:rPr sz="2800" spc="2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70" dirty="0">
                <a:solidFill>
                  <a:srgbClr val="444949"/>
                </a:solidFill>
                <a:latin typeface="Gill Sans MT"/>
                <a:cs typeface="Gill Sans MT"/>
              </a:rPr>
              <a:t>Gateway!</a:t>
            </a:r>
            <a:endParaRPr sz="2800"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575852380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38200" y="2032000"/>
            <a:ext cx="3530600" cy="2463800"/>
          </a:xfrm>
          <a:custGeom>
            <a:avLst/>
            <a:gdLst/>
            <a:ahLst/>
            <a:cxnLst/>
            <a:rect l="l" t="t" r="r" b="b"/>
            <a:pathLst>
              <a:path w="3530600" h="2463800">
                <a:moveTo>
                  <a:pt x="0" y="0"/>
                </a:moveTo>
                <a:lnTo>
                  <a:pt x="3530600" y="0"/>
                </a:lnTo>
                <a:lnTo>
                  <a:pt x="3530600" y="2463800"/>
                </a:lnTo>
                <a:lnTo>
                  <a:pt x="0" y="24638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44494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050669" y="2041651"/>
            <a:ext cx="1118235" cy="5124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</a:pPr>
            <a:r>
              <a:rPr sz="3200" b="1" spc="5" dirty="0">
                <a:solidFill>
                  <a:srgbClr val="444949"/>
                </a:solidFill>
                <a:latin typeface="Calibri"/>
                <a:cs typeface="Calibri"/>
              </a:rPr>
              <a:t>B</a:t>
            </a:r>
            <a:r>
              <a:rPr sz="3200" b="1" spc="-65" dirty="0">
                <a:solidFill>
                  <a:srgbClr val="444949"/>
                </a:solidFill>
                <a:latin typeface="Calibri"/>
                <a:cs typeface="Calibri"/>
              </a:rPr>
              <a:t>L</a:t>
            </a:r>
            <a:r>
              <a:rPr sz="3200" b="1" spc="-5" dirty="0">
                <a:solidFill>
                  <a:srgbClr val="444949"/>
                </a:solidFill>
                <a:latin typeface="Calibri"/>
                <a:cs typeface="Calibri"/>
              </a:rPr>
              <a:t>O</a:t>
            </a:r>
            <a:r>
              <a:rPr sz="3200" b="1" spc="5" dirty="0">
                <a:solidFill>
                  <a:srgbClr val="444949"/>
                </a:solidFill>
                <a:latin typeface="Calibri"/>
                <a:cs typeface="Calibri"/>
              </a:rPr>
              <a:t>C</a:t>
            </a:r>
            <a:r>
              <a:rPr sz="3200" b="1" spc="-5" dirty="0">
                <a:solidFill>
                  <a:srgbClr val="444949"/>
                </a:solidFill>
                <a:latin typeface="Calibri"/>
                <a:cs typeface="Calibri"/>
              </a:rPr>
              <a:t>K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916939" y="374395"/>
            <a:ext cx="8087359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80" dirty="0"/>
              <a:t>AWS </a:t>
            </a:r>
            <a:r>
              <a:rPr spc="-50" dirty="0"/>
              <a:t>Storage </a:t>
            </a:r>
            <a:r>
              <a:rPr spc="-75" dirty="0"/>
              <a:t>Cloud </a:t>
            </a:r>
            <a:r>
              <a:rPr spc="-80" dirty="0"/>
              <a:t>Native</a:t>
            </a:r>
            <a:r>
              <a:rPr spc="210" dirty="0"/>
              <a:t> </a:t>
            </a:r>
            <a:r>
              <a:rPr spc="-70" dirty="0"/>
              <a:t>Options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243420" y="3797300"/>
            <a:ext cx="11811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444949"/>
                </a:solidFill>
                <a:latin typeface="Calibri"/>
                <a:cs typeface="Calibri"/>
              </a:rPr>
              <a:t>Amazon</a:t>
            </a:r>
            <a:r>
              <a:rPr sz="1800" b="1" spc="-7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444949"/>
                </a:solidFill>
                <a:latin typeface="Calibri"/>
                <a:cs typeface="Calibri"/>
              </a:rPr>
              <a:t>EBS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469136" y="2731007"/>
            <a:ext cx="716280" cy="10027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779875" y="3797300"/>
            <a:ext cx="120269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4170" marR="5080" indent="-344805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444949"/>
                </a:solidFill>
                <a:latin typeface="Calibri"/>
                <a:cs typeface="Calibri"/>
              </a:rPr>
              <a:t>EC2</a:t>
            </a:r>
            <a:r>
              <a:rPr sz="1800" b="1" spc="-7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444949"/>
                </a:solidFill>
                <a:latin typeface="Calibri"/>
                <a:cs typeface="Calibri"/>
              </a:rPr>
              <a:t>Instance  </a:t>
            </a:r>
            <a:r>
              <a:rPr sz="1800" b="1" spc="-15" dirty="0">
                <a:solidFill>
                  <a:srgbClr val="444949"/>
                </a:solidFill>
                <a:latin typeface="Calibri"/>
                <a:cs typeface="Calibri"/>
              </a:rPr>
              <a:t>Store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910839" y="2773679"/>
            <a:ext cx="926591" cy="9601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583935" y="2602992"/>
            <a:ext cx="1024128" cy="122529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4866302" y="2032000"/>
            <a:ext cx="2525395" cy="2463800"/>
          </a:xfrm>
          <a:prstGeom prst="rect">
            <a:avLst/>
          </a:prstGeom>
          <a:ln w="12700">
            <a:solidFill>
              <a:srgbClr val="444949"/>
            </a:solidFill>
          </a:ln>
        </p:spPr>
        <p:txBody>
          <a:bodyPr vert="horz" wrap="square" lIns="0" tIns="2095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65"/>
              </a:spcBef>
            </a:pPr>
            <a:r>
              <a:rPr sz="3200" b="1" spc="-5" dirty="0">
                <a:solidFill>
                  <a:srgbClr val="444949"/>
                </a:solidFill>
                <a:latin typeface="Calibri"/>
                <a:cs typeface="Calibri"/>
              </a:rPr>
              <a:t>FILE</a:t>
            </a:r>
            <a:endParaRPr sz="32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3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5200">
              <a:latin typeface="Times New Roman"/>
              <a:cs typeface="Times New Roman"/>
            </a:endParaRPr>
          </a:p>
          <a:p>
            <a:pPr marR="57150" algn="ctr">
              <a:lnSpc>
                <a:spcPct val="100000"/>
              </a:lnSpc>
            </a:pPr>
            <a:r>
              <a:rPr sz="1800" b="1" spc="-10" dirty="0">
                <a:solidFill>
                  <a:srgbClr val="444949"/>
                </a:solidFill>
                <a:latin typeface="Calibri"/>
                <a:cs typeface="Calibri"/>
              </a:rPr>
              <a:t>Amazon EFS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7888902" y="2032000"/>
            <a:ext cx="3554095" cy="2463800"/>
          </a:xfrm>
          <a:custGeom>
            <a:avLst/>
            <a:gdLst/>
            <a:ahLst/>
            <a:cxnLst/>
            <a:rect l="l" t="t" r="r" b="b"/>
            <a:pathLst>
              <a:path w="3554095" h="2463800">
                <a:moveTo>
                  <a:pt x="0" y="0"/>
                </a:moveTo>
                <a:lnTo>
                  <a:pt x="3553798" y="0"/>
                </a:lnTo>
                <a:lnTo>
                  <a:pt x="3553798" y="2463800"/>
                </a:lnTo>
                <a:lnTo>
                  <a:pt x="0" y="24638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44494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9040738" y="2041651"/>
            <a:ext cx="1261745" cy="5124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</a:pPr>
            <a:r>
              <a:rPr sz="3200" b="1" spc="-10" dirty="0">
                <a:solidFill>
                  <a:srgbClr val="444949"/>
                </a:solidFill>
                <a:latin typeface="Calibri"/>
                <a:cs typeface="Calibri"/>
              </a:rPr>
              <a:t>O</a:t>
            </a:r>
            <a:r>
              <a:rPr sz="3200" b="1" dirty="0">
                <a:solidFill>
                  <a:srgbClr val="444949"/>
                </a:solidFill>
                <a:latin typeface="Calibri"/>
                <a:cs typeface="Calibri"/>
              </a:rPr>
              <a:t>B</a:t>
            </a:r>
            <a:r>
              <a:rPr sz="3200" b="1" spc="-5" dirty="0">
                <a:solidFill>
                  <a:srgbClr val="444949"/>
                </a:solidFill>
                <a:latin typeface="Calibri"/>
                <a:cs typeface="Calibri"/>
              </a:rPr>
              <a:t>J</a:t>
            </a:r>
            <a:r>
              <a:rPr sz="3200" b="1" spc="-50" dirty="0">
                <a:solidFill>
                  <a:srgbClr val="444949"/>
                </a:solidFill>
                <a:latin typeface="Calibri"/>
                <a:cs typeface="Calibri"/>
              </a:rPr>
              <a:t>E</a:t>
            </a:r>
            <a:r>
              <a:rPr sz="3200" b="1" spc="20" dirty="0">
                <a:solidFill>
                  <a:srgbClr val="444949"/>
                </a:solidFill>
                <a:latin typeface="Calibri"/>
                <a:cs typeface="Calibri"/>
              </a:rPr>
              <a:t>C</a:t>
            </a:r>
            <a:r>
              <a:rPr sz="3200" b="1" spc="-5" dirty="0">
                <a:solidFill>
                  <a:srgbClr val="444949"/>
                </a:solidFill>
                <a:latin typeface="Calibri"/>
                <a:cs typeface="Calibri"/>
              </a:rPr>
              <a:t>T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9893807" y="2599944"/>
            <a:ext cx="1008888" cy="121310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430768" y="2602992"/>
            <a:ext cx="966216" cy="115824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8802484" y="3873500"/>
            <a:ext cx="23685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444949"/>
                </a:solidFill>
                <a:latin typeface="Calibri"/>
                <a:cs typeface="Calibri"/>
              </a:rPr>
              <a:t>S3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41892" y="6471592"/>
            <a:ext cx="1276985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0067340" y="3858259"/>
            <a:ext cx="6737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444949"/>
                </a:solidFill>
                <a:latin typeface="Calibri"/>
                <a:cs typeface="Calibri"/>
              </a:rPr>
              <a:t>G</a:t>
            </a:r>
            <a:r>
              <a:rPr sz="1800" b="1" spc="-10" dirty="0">
                <a:solidFill>
                  <a:srgbClr val="444949"/>
                </a:solidFill>
                <a:latin typeface="Calibri"/>
                <a:cs typeface="Calibri"/>
              </a:rPr>
              <a:t>l</a:t>
            </a:r>
            <a:r>
              <a:rPr sz="1800" b="1" spc="-5" dirty="0">
                <a:solidFill>
                  <a:srgbClr val="444949"/>
                </a:solidFill>
                <a:latin typeface="Calibri"/>
                <a:cs typeface="Calibri"/>
              </a:rPr>
              <a:t>aci</a:t>
            </a:r>
            <a:r>
              <a:rPr sz="1800" b="1" spc="-10" dirty="0">
                <a:solidFill>
                  <a:srgbClr val="444949"/>
                </a:solidFill>
                <a:latin typeface="Calibri"/>
                <a:cs typeface="Calibri"/>
              </a:rPr>
              <a:t>e</a:t>
            </a:r>
            <a:r>
              <a:rPr sz="1800" b="1" dirty="0">
                <a:solidFill>
                  <a:srgbClr val="444949"/>
                </a:solidFill>
                <a:latin typeface="Calibri"/>
                <a:cs typeface="Calibri"/>
              </a:rPr>
              <a:t>r</a:t>
            </a:r>
            <a:endParaRPr sz="18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22765310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374395"/>
            <a:ext cx="5133975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80" dirty="0"/>
              <a:t>AWS </a:t>
            </a:r>
            <a:r>
              <a:rPr spc="-50" dirty="0"/>
              <a:t>Storage</a:t>
            </a:r>
            <a:r>
              <a:rPr spc="65" dirty="0"/>
              <a:t> </a:t>
            </a:r>
            <a:r>
              <a:rPr spc="-70" dirty="0"/>
              <a:t>Gateway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16939" y="1358900"/>
            <a:ext cx="5171440" cy="1381125"/>
          </a:xfrm>
          <a:prstGeom prst="rect">
            <a:avLst/>
          </a:prstGeom>
        </p:spPr>
        <p:txBody>
          <a:bodyPr vert="horz" wrap="square" lIns="0" tIns="130175" rIns="0" bIns="0" rtlCol="0">
            <a:spAutoFit/>
          </a:bodyPr>
          <a:lstStyle/>
          <a:p>
            <a:pPr marL="241300" marR="100330" indent="-228600">
              <a:lnSpc>
                <a:spcPct val="70000"/>
              </a:lnSpc>
              <a:spcBef>
                <a:spcPts val="1025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50" dirty="0">
                <a:solidFill>
                  <a:srgbClr val="444949"/>
                </a:solidFill>
                <a:latin typeface="Gill Sans MT"/>
                <a:cs typeface="Gill Sans MT"/>
              </a:rPr>
              <a:t>Bridge </a:t>
            </a:r>
            <a:r>
              <a:rPr sz="2600" spc="-25" dirty="0">
                <a:solidFill>
                  <a:srgbClr val="444949"/>
                </a:solidFill>
                <a:latin typeface="Gill Sans MT"/>
                <a:cs typeface="Gill Sans MT"/>
              </a:rPr>
              <a:t>between </a:t>
            </a:r>
            <a:r>
              <a:rPr sz="2600" spc="-40" dirty="0">
                <a:solidFill>
                  <a:srgbClr val="444949"/>
                </a:solidFill>
                <a:latin typeface="Gill Sans MT"/>
                <a:cs typeface="Gill Sans MT"/>
              </a:rPr>
              <a:t>on-premise </a:t>
            </a:r>
            <a:r>
              <a:rPr sz="2600" spc="-25" dirty="0">
                <a:solidFill>
                  <a:srgbClr val="444949"/>
                </a:solidFill>
                <a:latin typeface="Gill Sans MT"/>
                <a:cs typeface="Gill Sans MT"/>
              </a:rPr>
              <a:t>data </a:t>
            </a:r>
            <a:r>
              <a:rPr sz="2600" spc="-10" dirty="0">
                <a:solidFill>
                  <a:srgbClr val="444949"/>
                </a:solidFill>
                <a:latin typeface="Gill Sans MT"/>
                <a:cs typeface="Gill Sans MT"/>
              </a:rPr>
              <a:t>and  </a:t>
            </a:r>
            <a:r>
              <a:rPr sz="2600" spc="-40" dirty="0">
                <a:solidFill>
                  <a:srgbClr val="444949"/>
                </a:solidFill>
                <a:latin typeface="Gill Sans MT"/>
                <a:cs typeface="Gill Sans MT"/>
              </a:rPr>
              <a:t>cloud </a:t>
            </a:r>
            <a:r>
              <a:rPr sz="2600" spc="-25" dirty="0">
                <a:solidFill>
                  <a:srgbClr val="444949"/>
                </a:solidFill>
                <a:latin typeface="Gill Sans MT"/>
                <a:cs typeface="Gill Sans MT"/>
              </a:rPr>
              <a:t>data </a:t>
            </a:r>
            <a:r>
              <a:rPr sz="2600" spc="-60" dirty="0">
                <a:solidFill>
                  <a:srgbClr val="444949"/>
                </a:solidFill>
                <a:latin typeface="Gill Sans MT"/>
                <a:cs typeface="Gill Sans MT"/>
              </a:rPr>
              <a:t>in</a:t>
            </a:r>
            <a:r>
              <a:rPr sz="2600" spc="7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spc="10" dirty="0">
                <a:solidFill>
                  <a:srgbClr val="444949"/>
                </a:solidFill>
                <a:latin typeface="Gill Sans MT"/>
                <a:cs typeface="Gill Sans MT"/>
              </a:rPr>
              <a:t>S3</a:t>
            </a:r>
            <a:endParaRPr sz="2600">
              <a:latin typeface="Gill Sans MT"/>
              <a:cs typeface="Gill Sans MT"/>
            </a:endParaRPr>
          </a:p>
          <a:p>
            <a:pPr marL="241300" marR="5080" indent="-228600">
              <a:lnSpc>
                <a:spcPct val="70000"/>
              </a:lnSpc>
              <a:spcBef>
                <a:spcPts val="1010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40" dirty="0">
                <a:solidFill>
                  <a:srgbClr val="444949"/>
                </a:solidFill>
                <a:latin typeface="Gill Sans MT"/>
                <a:cs typeface="Gill Sans MT"/>
              </a:rPr>
              <a:t>Use </a:t>
            </a:r>
            <a:r>
              <a:rPr sz="2600" spc="-55" dirty="0">
                <a:solidFill>
                  <a:srgbClr val="444949"/>
                </a:solidFill>
                <a:latin typeface="Gill Sans MT"/>
                <a:cs typeface="Gill Sans MT"/>
              </a:rPr>
              <a:t>cases: </a:t>
            </a:r>
            <a:r>
              <a:rPr sz="2600" spc="-65" dirty="0">
                <a:solidFill>
                  <a:srgbClr val="444949"/>
                </a:solidFill>
                <a:latin typeface="Gill Sans MT"/>
                <a:cs typeface="Gill Sans MT"/>
              </a:rPr>
              <a:t>disaster </a:t>
            </a:r>
            <a:r>
              <a:rPr sz="2600" spc="-85" dirty="0">
                <a:solidFill>
                  <a:srgbClr val="444949"/>
                </a:solidFill>
                <a:latin typeface="Gill Sans MT"/>
                <a:cs typeface="Gill Sans MT"/>
              </a:rPr>
              <a:t>recovery, </a:t>
            </a:r>
            <a:r>
              <a:rPr sz="2600" spc="-30" dirty="0">
                <a:solidFill>
                  <a:srgbClr val="444949"/>
                </a:solidFill>
                <a:latin typeface="Gill Sans MT"/>
                <a:cs typeface="Gill Sans MT"/>
              </a:rPr>
              <a:t>backup</a:t>
            </a:r>
            <a:r>
              <a:rPr sz="2600" spc="-17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spc="-35" dirty="0">
                <a:solidFill>
                  <a:srgbClr val="444949"/>
                </a:solidFill>
                <a:latin typeface="Gill Sans MT"/>
                <a:cs typeface="Gill Sans MT"/>
              </a:rPr>
              <a:t>&amp;  </a:t>
            </a:r>
            <a:r>
              <a:rPr sz="2600" spc="-70" dirty="0">
                <a:solidFill>
                  <a:srgbClr val="444949"/>
                </a:solidFill>
                <a:latin typeface="Gill Sans MT"/>
                <a:cs typeface="Gill Sans MT"/>
              </a:rPr>
              <a:t>restore, </a:t>
            </a:r>
            <a:r>
              <a:rPr sz="2600" spc="-60" dirty="0">
                <a:solidFill>
                  <a:srgbClr val="444949"/>
                </a:solidFill>
                <a:latin typeface="Gill Sans MT"/>
                <a:cs typeface="Gill Sans MT"/>
              </a:rPr>
              <a:t>tiered</a:t>
            </a:r>
            <a:r>
              <a:rPr sz="2600" spc="-13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spc="-45" dirty="0">
                <a:solidFill>
                  <a:srgbClr val="444949"/>
                </a:solidFill>
                <a:latin typeface="Gill Sans MT"/>
                <a:cs typeface="Gill Sans MT"/>
              </a:rPr>
              <a:t>storage</a:t>
            </a:r>
            <a:endParaRPr sz="2600">
              <a:latin typeface="Gill Sans MT"/>
              <a:cs typeface="Gill Sans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16939" y="3126739"/>
            <a:ext cx="3926840" cy="131635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41300" indent="-228600">
              <a:lnSpc>
                <a:spcPts val="2985"/>
              </a:lnSpc>
              <a:spcBef>
                <a:spcPts val="90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5" dirty="0">
                <a:solidFill>
                  <a:srgbClr val="444949"/>
                </a:solidFill>
                <a:latin typeface="Gill Sans MT"/>
                <a:cs typeface="Gill Sans MT"/>
              </a:rPr>
              <a:t>3 </a:t>
            </a:r>
            <a:r>
              <a:rPr sz="2600" spc="-40" dirty="0">
                <a:solidFill>
                  <a:srgbClr val="444949"/>
                </a:solidFill>
                <a:latin typeface="Gill Sans MT"/>
                <a:cs typeface="Gill Sans MT"/>
              </a:rPr>
              <a:t>types </a:t>
            </a:r>
            <a:r>
              <a:rPr sz="2600" spc="-30" dirty="0">
                <a:solidFill>
                  <a:srgbClr val="444949"/>
                </a:solidFill>
                <a:latin typeface="Gill Sans MT"/>
                <a:cs typeface="Gill Sans MT"/>
              </a:rPr>
              <a:t>of Storage</a:t>
            </a:r>
            <a:r>
              <a:rPr sz="2600" spc="6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spc="-50" dirty="0">
                <a:solidFill>
                  <a:srgbClr val="444949"/>
                </a:solidFill>
                <a:latin typeface="Gill Sans MT"/>
                <a:cs typeface="Gill Sans MT"/>
              </a:rPr>
              <a:t>Gateway:</a:t>
            </a:r>
            <a:endParaRPr sz="2600">
              <a:latin typeface="Gill Sans MT"/>
              <a:cs typeface="Gill Sans MT"/>
            </a:endParaRPr>
          </a:p>
          <a:p>
            <a:pPr marL="698500" lvl="1" indent="-228600">
              <a:lnSpc>
                <a:spcPts val="2350"/>
              </a:lnSpc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200" spc="-55" dirty="0">
                <a:solidFill>
                  <a:srgbClr val="444949"/>
                </a:solidFill>
                <a:latin typeface="Gill Sans MT"/>
                <a:cs typeface="Gill Sans MT"/>
              </a:rPr>
              <a:t>File</a:t>
            </a:r>
            <a:r>
              <a:rPr sz="2200" spc="-1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200" spc="-35" dirty="0">
                <a:solidFill>
                  <a:srgbClr val="444949"/>
                </a:solidFill>
                <a:latin typeface="Gill Sans MT"/>
                <a:cs typeface="Gill Sans MT"/>
              </a:rPr>
              <a:t>Gateway</a:t>
            </a:r>
            <a:endParaRPr sz="2200">
              <a:latin typeface="Gill Sans MT"/>
              <a:cs typeface="Gill Sans MT"/>
            </a:endParaRPr>
          </a:p>
          <a:p>
            <a:pPr marL="698500" lvl="1" indent="-228600">
              <a:lnSpc>
                <a:spcPts val="2340"/>
              </a:lnSpc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200" spc="-50" dirty="0">
                <a:solidFill>
                  <a:srgbClr val="444949"/>
                </a:solidFill>
                <a:latin typeface="Gill Sans MT"/>
                <a:cs typeface="Gill Sans MT"/>
              </a:rPr>
              <a:t>Volume</a:t>
            </a:r>
            <a:r>
              <a:rPr sz="2200" spc="-1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200" spc="-35" dirty="0">
                <a:solidFill>
                  <a:srgbClr val="444949"/>
                </a:solidFill>
                <a:latin typeface="Gill Sans MT"/>
                <a:cs typeface="Gill Sans MT"/>
              </a:rPr>
              <a:t>Gateway</a:t>
            </a:r>
            <a:endParaRPr sz="2200">
              <a:latin typeface="Gill Sans MT"/>
              <a:cs typeface="Gill Sans MT"/>
            </a:endParaRPr>
          </a:p>
          <a:p>
            <a:pPr marL="698500" lvl="1" indent="-228600">
              <a:lnSpc>
                <a:spcPts val="2495"/>
              </a:lnSpc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200" spc="-85" dirty="0">
                <a:solidFill>
                  <a:srgbClr val="444949"/>
                </a:solidFill>
                <a:latin typeface="Gill Sans MT"/>
                <a:cs typeface="Gill Sans MT"/>
              </a:rPr>
              <a:t>Tape</a:t>
            </a:r>
            <a:r>
              <a:rPr sz="2200" spc="-1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200" spc="-35" dirty="0">
                <a:solidFill>
                  <a:srgbClr val="444949"/>
                </a:solidFill>
                <a:latin typeface="Gill Sans MT"/>
                <a:cs typeface="Gill Sans MT"/>
              </a:rPr>
              <a:t>Gateway</a:t>
            </a:r>
            <a:endParaRPr sz="2200">
              <a:latin typeface="Gill Sans MT"/>
              <a:cs typeface="Gill Sans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16939" y="4723891"/>
            <a:ext cx="4423410" cy="697865"/>
          </a:xfrm>
          <a:prstGeom prst="rect">
            <a:avLst/>
          </a:prstGeom>
        </p:spPr>
        <p:txBody>
          <a:bodyPr vert="horz" wrap="square" lIns="0" tIns="130175" rIns="0" bIns="0" rtlCol="0">
            <a:spAutoFit/>
          </a:bodyPr>
          <a:lstStyle/>
          <a:p>
            <a:pPr marL="241300" marR="5080" indent="-228600">
              <a:lnSpc>
                <a:spcPct val="70000"/>
              </a:lnSpc>
              <a:spcBef>
                <a:spcPts val="1025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25" dirty="0">
                <a:solidFill>
                  <a:srgbClr val="444949"/>
                </a:solidFill>
                <a:latin typeface="Gill Sans MT"/>
                <a:cs typeface="Gill Sans MT"/>
              </a:rPr>
              <a:t>Exam </a:t>
            </a:r>
            <a:r>
              <a:rPr sz="2600" spc="-90" dirty="0">
                <a:solidFill>
                  <a:srgbClr val="444949"/>
                </a:solidFill>
                <a:latin typeface="Gill Sans MT"/>
                <a:cs typeface="Gill Sans MT"/>
              </a:rPr>
              <a:t>Tip:You </a:t>
            </a:r>
            <a:r>
              <a:rPr sz="2600" spc="-10" dirty="0">
                <a:solidFill>
                  <a:srgbClr val="444949"/>
                </a:solidFill>
                <a:latin typeface="Gill Sans MT"/>
                <a:cs typeface="Gill Sans MT"/>
              </a:rPr>
              <a:t>need </a:t>
            </a:r>
            <a:r>
              <a:rPr sz="2600" spc="-55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2600" spc="-65" dirty="0">
                <a:solidFill>
                  <a:srgbClr val="444949"/>
                </a:solidFill>
                <a:latin typeface="Gill Sans MT"/>
                <a:cs typeface="Gill Sans MT"/>
              </a:rPr>
              <a:t>know</a:t>
            </a:r>
            <a:r>
              <a:rPr sz="2600" spc="-21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spc="-35" dirty="0">
                <a:solidFill>
                  <a:srgbClr val="444949"/>
                </a:solidFill>
                <a:latin typeface="Gill Sans MT"/>
                <a:cs typeface="Gill Sans MT"/>
              </a:rPr>
              <a:t>the  </a:t>
            </a:r>
            <a:r>
              <a:rPr sz="2600" spc="-50" dirty="0">
                <a:solidFill>
                  <a:srgbClr val="444949"/>
                </a:solidFill>
                <a:latin typeface="Gill Sans MT"/>
                <a:cs typeface="Gill Sans MT"/>
              </a:rPr>
              <a:t>differences </a:t>
            </a:r>
            <a:r>
              <a:rPr sz="2600" spc="-25" dirty="0">
                <a:solidFill>
                  <a:srgbClr val="444949"/>
                </a:solidFill>
                <a:latin typeface="Gill Sans MT"/>
                <a:cs typeface="Gill Sans MT"/>
              </a:rPr>
              <a:t>between </a:t>
            </a:r>
            <a:r>
              <a:rPr sz="2600" spc="-55" dirty="0">
                <a:solidFill>
                  <a:srgbClr val="444949"/>
                </a:solidFill>
                <a:latin typeface="Gill Sans MT"/>
                <a:cs typeface="Gill Sans MT"/>
              </a:rPr>
              <a:t>all</a:t>
            </a:r>
            <a:r>
              <a:rPr sz="2600" spc="8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spc="-130" dirty="0">
                <a:solidFill>
                  <a:srgbClr val="444949"/>
                </a:solidFill>
                <a:latin typeface="Gill Sans MT"/>
                <a:cs typeface="Gill Sans MT"/>
              </a:rPr>
              <a:t>3!</a:t>
            </a:r>
            <a:endParaRPr sz="2600">
              <a:latin typeface="Gill Sans MT"/>
              <a:cs typeface="Gill Sans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899821" y="5723635"/>
            <a:ext cx="11938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444949"/>
                </a:solidFill>
                <a:latin typeface="Calibri"/>
                <a:cs typeface="Calibri"/>
              </a:rPr>
              <a:t>Amazon</a:t>
            </a:r>
            <a:r>
              <a:rPr sz="1800" b="1" spc="-7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444949"/>
                </a:solidFill>
                <a:latin typeface="Calibri"/>
                <a:cs typeface="Calibri"/>
              </a:rPr>
              <a:t>EBS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138416" y="4657344"/>
            <a:ext cx="716279" cy="10027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838943" y="4605528"/>
            <a:ext cx="1008888" cy="12131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439911" y="4605528"/>
            <a:ext cx="966216" cy="116128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8799122" y="5876035"/>
            <a:ext cx="24955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444949"/>
                </a:solidFill>
                <a:latin typeface="Calibri"/>
                <a:cs typeface="Calibri"/>
              </a:rPr>
              <a:t>S3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0001220" y="5866891"/>
            <a:ext cx="6864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444949"/>
                </a:solidFill>
                <a:latin typeface="Calibri"/>
                <a:cs typeface="Calibri"/>
              </a:rPr>
              <a:t>G</a:t>
            </a:r>
            <a:r>
              <a:rPr sz="1800" b="1" spc="-10" dirty="0">
                <a:solidFill>
                  <a:srgbClr val="444949"/>
                </a:solidFill>
                <a:latin typeface="Calibri"/>
                <a:cs typeface="Calibri"/>
              </a:rPr>
              <a:t>l</a:t>
            </a:r>
            <a:r>
              <a:rPr sz="1800" b="1" spc="-5" dirty="0">
                <a:solidFill>
                  <a:srgbClr val="444949"/>
                </a:solidFill>
                <a:latin typeface="Calibri"/>
                <a:cs typeface="Calibri"/>
              </a:rPr>
              <a:t>aci</a:t>
            </a:r>
            <a:r>
              <a:rPr sz="1800" b="1" spc="-10" dirty="0">
                <a:solidFill>
                  <a:srgbClr val="444949"/>
                </a:solidFill>
                <a:latin typeface="Calibri"/>
                <a:cs typeface="Calibri"/>
              </a:rPr>
              <a:t>e</a:t>
            </a:r>
            <a:r>
              <a:rPr sz="1800" b="1" dirty="0">
                <a:solidFill>
                  <a:srgbClr val="444949"/>
                </a:solidFill>
                <a:latin typeface="Calibri"/>
                <a:cs typeface="Calibri"/>
              </a:rPr>
              <a:t>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0210800" y="1216152"/>
            <a:ext cx="734568" cy="37795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0228670" y="1813052"/>
            <a:ext cx="6654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00" dirty="0">
                <a:solidFill>
                  <a:srgbClr val="444949"/>
                </a:solidFill>
                <a:latin typeface="Arial"/>
                <a:cs typeface="Arial"/>
              </a:rPr>
              <a:t>T</a:t>
            </a:r>
            <a:r>
              <a:rPr sz="1800" b="1" spc="30" dirty="0">
                <a:solidFill>
                  <a:srgbClr val="444949"/>
                </a:solidFill>
                <a:latin typeface="Arial"/>
                <a:cs typeface="Arial"/>
              </a:rPr>
              <a:t>a</a:t>
            </a:r>
            <a:r>
              <a:rPr sz="1800" b="1" spc="15" dirty="0">
                <a:solidFill>
                  <a:srgbClr val="444949"/>
                </a:solidFill>
                <a:latin typeface="Arial"/>
                <a:cs typeface="Arial"/>
              </a:rPr>
              <a:t>pe</a:t>
            </a:r>
            <a:r>
              <a:rPr sz="1800" b="1" spc="-35" dirty="0">
                <a:solidFill>
                  <a:srgbClr val="444949"/>
                </a:solidFill>
                <a:latin typeface="Arial"/>
                <a:cs typeface="Arial"/>
              </a:rPr>
              <a:t>s</a:t>
            </a:r>
            <a:endParaRPr sz="180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8698992" y="1161288"/>
            <a:ext cx="557783" cy="73456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8505721" y="1962403"/>
            <a:ext cx="9518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35" dirty="0">
                <a:solidFill>
                  <a:srgbClr val="444949"/>
                </a:solidFill>
                <a:latin typeface="Arial"/>
                <a:cs typeface="Arial"/>
              </a:rPr>
              <a:t>V</a:t>
            </a:r>
            <a:r>
              <a:rPr sz="1800" b="1" spc="-40" dirty="0">
                <a:solidFill>
                  <a:srgbClr val="444949"/>
                </a:solidFill>
                <a:latin typeface="Arial"/>
                <a:cs typeface="Arial"/>
              </a:rPr>
              <a:t>o</a:t>
            </a:r>
            <a:r>
              <a:rPr sz="1800" b="1" spc="-45" dirty="0">
                <a:solidFill>
                  <a:srgbClr val="444949"/>
                </a:solidFill>
                <a:latin typeface="Arial"/>
                <a:cs typeface="Arial"/>
              </a:rPr>
              <a:t>lu</a:t>
            </a:r>
            <a:r>
              <a:rPr sz="1800" b="1" spc="20" dirty="0">
                <a:solidFill>
                  <a:srgbClr val="444949"/>
                </a:solidFill>
                <a:latin typeface="Arial"/>
                <a:cs typeface="Arial"/>
              </a:rPr>
              <a:t>m</a:t>
            </a:r>
            <a:r>
              <a:rPr sz="1800" b="1" spc="35" dirty="0">
                <a:solidFill>
                  <a:srgbClr val="444949"/>
                </a:solidFill>
                <a:latin typeface="Arial"/>
                <a:cs typeface="Arial"/>
              </a:rPr>
              <a:t>e</a:t>
            </a:r>
            <a:r>
              <a:rPr sz="1800" b="1" spc="-35" dirty="0">
                <a:solidFill>
                  <a:srgbClr val="444949"/>
                </a:solidFill>
                <a:latin typeface="Arial"/>
                <a:cs typeface="Arial"/>
              </a:rPr>
              <a:t>s</a:t>
            </a:r>
            <a:endParaRPr sz="18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082245" y="1831340"/>
            <a:ext cx="4470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444949"/>
                </a:solidFill>
                <a:latin typeface="Calibri"/>
                <a:cs typeface="Calibri"/>
              </a:rPr>
              <a:t>Fil</a:t>
            </a:r>
            <a:r>
              <a:rPr sz="1800" b="1" spc="-10" dirty="0">
                <a:solidFill>
                  <a:srgbClr val="444949"/>
                </a:solidFill>
                <a:latin typeface="Calibri"/>
                <a:cs typeface="Calibri"/>
              </a:rPr>
              <a:t>e</a:t>
            </a:r>
            <a:r>
              <a:rPr sz="1800" b="1" dirty="0">
                <a:solidFill>
                  <a:srgbClr val="444949"/>
                </a:solidFill>
                <a:latin typeface="Calibri"/>
                <a:cs typeface="Calibri"/>
              </a:rPr>
              <a:t>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6790943" y="1194816"/>
            <a:ext cx="969263" cy="50292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549640" y="2813304"/>
            <a:ext cx="877824" cy="105460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9674672" y="3199891"/>
            <a:ext cx="21209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30" dirty="0">
                <a:solidFill>
                  <a:srgbClr val="444949"/>
                </a:solidFill>
                <a:latin typeface="Calibri"/>
                <a:cs typeface="Calibri"/>
              </a:rPr>
              <a:t>AWS </a:t>
            </a:r>
            <a:r>
              <a:rPr sz="1800" b="1" spc="-15" dirty="0">
                <a:solidFill>
                  <a:srgbClr val="444949"/>
                </a:solidFill>
                <a:latin typeface="Calibri"/>
                <a:cs typeface="Calibri"/>
              </a:rPr>
              <a:t>Storage</a:t>
            </a:r>
            <a:r>
              <a:rPr sz="1800" b="1" spc="-4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b="1" spc="-20" dirty="0">
                <a:solidFill>
                  <a:srgbClr val="444949"/>
                </a:solidFill>
                <a:latin typeface="Calibri"/>
                <a:cs typeface="Calibri"/>
              </a:rPr>
              <a:t>Gateway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6834378" y="2146055"/>
            <a:ext cx="4307840" cy="480695"/>
          </a:xfrm>
          <a:custGeom>
            <a:avLst/>
            <a:gdLst/>
            <a:ahLst/>
            <a:cxnLst/>
            <a:rect l="l" t="t" r="r" b="b"/>
            <a:pathLst>
              <a:path w="4307840" h="480694">
                <a:moveTo>
                  <a:pt x="4307614" y="16087"/>
                </a:moveTo>
                <a:lnTo>
                  <a:pt x="4296494" y="63563"/>
                </a:lnTo>
                <a:lnTo>
                  <a:pt x="4263856" y="109669"/>
                </a:lnTo>
                <a:lnTo>
                  <a:pt x="4230677" y="139529"/>
                </a:lnTo>
                <a:lnTo>
                  <a:pt x="4188738" y="168606"/>
                </a:lnTo>
                <a:lnTo>
                  <a:pt x="4138357" y="196832"/>
                </a:lnTo>
                <a:lnTo>
                  <a:pt x="4079856" y="224136"/>
                </a:lnTo>
                <a:lnTo>
                  <a:pt x="4013556" y="250452"/>
                </a:lnTo>
                <a:lnTo>
                  <a:pt x="3977581" y="263216"/>
                </a:lnTo>
                <a:lnTo>
                  <a:pt x="3939777" y="275708"/>
                </a:lnTo>
                <a:lnTo>
                  <a:pt x="3900184" y="287917"/>
                </a:lnTo>
                <a:lnTo>
                  <a:pt x="3858841" y="299835"/>
                </a:lnTo>
                <a:lnTo>
                  <a:pt x="3815789" y="311455"/>
                </a:lnTo>
                <a:lnTo>
                  <a:pt x="3771068" y="322766"/>
                </a:lnTo>
                <a:lnTo>
                  <a:pt x="3724717" y="333760"/>
                </a:lnTo>
                <a:lnTo>
                  <a:pt x="3676778" y="344430"/>
                </a:lnTo>
                <a:lnTo>
                  <a:pt x="3627290" y="354765"/>
                </a:lnTo>
                <a:lnTo>
                  <a:pt x="3576293" y="364758"/>
                </a:lnTo>
                <a:lnTo>
                  <a:pt x="3523828" y="374399"/>
                </a:lnTo>
                <a:lnTo>
                  <a:pt x="3469934" y="383681"/>
                </a:lnTo>
                <a:lnTo>
                  <a:pt x="3414651" y="392594"/>
                </a:lnTo>
                <a:lnTo>
                  <a:pt x="3358021" y="401131"/>
                </a:lnTo>
                <a:lnTo>
                  <a:pt x="3300081" y="409281"/>
                </a:lnTo>
                <a:lnTo>
                  <a:pt x="3240874" y="417037"/>
                </a:lnTo>
                <a:lnTo>
                  <a:pt x="3180439" y="424390"/>
                </a:lnTo>
                <a:lnTo>
                  <a:pt x="3118816" y="431331"/>
                </a:lnTo>
                <a:lnTo>
                  <a:pt x="3056044" y="437851"/>
                </a:lnTo>
                <a:lnTo>
                  <a:pt x="2992165" y="443943"/>
                </a:lnTo>
                <a:lnTo>
                  <a:pt x="2927219" y="449597"/>
                </a:lnTo>
                <a:lnTo>
                  <a:pt x="2861245" y="454805"/>
                </a:lnTo>
                <a:lnTo>
                  <a:pt x="2794283" y="459558"/>
                </a:lnTo>
                <a:lnTo>
                  <a:pt x="2726374" y="463847"/>
                </a:lnTo>
                <a:lnTo>
                  <a:pt x="2657557" y="467664"/>
                </a:lnTo>
                <a:lnTo>
                  <a:pt x="2587874" y="471000"/>
                </a:lnTo>
                <a:lnTo>
                  <a:pt x="2517363" y="473846"/>
                </a:lnTo>
                <a:lnTo>
                  <a:pt x="2446065" y="476195"/>
                </a:lnTo>
                <a:lnTo>
                  <a:pt x="2374021" y="478036"/>
                </a:lnTo>
                <a:lnTo>
                  <a:pt x="2301269" y="479362"/>
                </a:lnTo>
                <a:lnTo>
                  <a:pt x="2227851" y="480164"/>
                </a:lnTo>
                <a:lnTo>
                  <a:pt x="2153807" y="480434"/>
                </a:lnTo>
                <a:lnTo>
                  <a:pt x="2079762" y="480164"/>
                </a:lnTo>
                <a:lnTo>
                  <a:pt x="2006344" y="479362"/>
                </a:lnTo>
                <a:lnTo>
                  <a:pt x="1933592" y="478036"/>
                </a:lnTo>
                <a:lnTo>
                  <a:pt x="1861548" y="476195"/>
                </a:lnTo>
                <a:lnTo>
                  <a:pt x="1790250" y="473846"/>
                </a:lnTo>
                <a:lnTo>
                  <a:pt x="1719739" y="471000"/>
                </a:lnTo>
                <a:lnTo>
                  <a:pt x="1650056" y="467664"/>
                </a:lnTo>
                <a:lnTo>
                  <a:pt x="1581239" y="463847"/>
                </a:lnTo>
                <a:lnTo>
                  <a:pt x="1513330" y="459558"/>
                </a:lnTo>
                <a:lnTo>
                  <a:pt x="1446368" y="454805"/>
                </a:lnTo>
                <a:lnTo>
                  <a:pt x="1380394" y="449597"/>
                </a:lnTo>
                <a:lnTo>
                  <a:pt x="1315448" y="443943"/>
                </a:lnTo>
                <a:lnTo>
                  <a:pt x="1251569" y="437851"/>
                </a:lnTo>
                <a:lnTo>
                  <a:pt x="1188797" y="431331"/>
                </a:lnTo>
                <a:lnTo>
                  <a:pt x="1127174" y="424390"/>
                </a:lnTo>
                <a:lnTo>
                  <a:pt x="1066739" y="417037"/>
                </a:lnTo>
                <a:lnTo>
                  <a:pt x="1007532" y="409281"/>
                </a:lnTo>
                <a:lnTo>
                  <a:pt x="949592" y="401131"/>
                </a:lnTo>
                <a:lnTo>
                  <a:pt x="892962" y="392594"/>
                </a:lnTo>
                <a:lnTo>
                  <a:pt x="837679" y="383681"/>
                </a:lnTo>
                <a:lnTo>
                  <a:pt x="783785" y="374399"/>
                </a:lnTo>
                <a:lnTo>
                  <a:pt x="731320" y="364758"/>
                </a:lnTo>
                <a:lnTo>
                  <a:pt x="680323" y="354765"/>
                </a:lnTo>
                <a:lnTo>
                  <a:pt x="630835" y="344430"/>
                </a:lnTo>
                <a:lnTo>
                  <a:pt x="582896" y="333760"/>
                </a:lnTo>
                <a:lnTo>
                  <a:pt x="536545" y="322766"/>
                </a:lnTo>
                <a:lnTo>
                  <a:pt x="491824" y="311455"/>
                </a:lnTo>
                <a:lnTo>
                  <a:pt x="448772" y="299835"/>
                </a:lnTo>
                <a:lnTo>
                  <a:pt x="407429" y="287917"/>
                </a:lnTo>
                <a:lnTo>
                  <a:pt x="367836" y="275708"/>
                </a:lnTo>
                <a:lnTo>
                  <a:pt x="330032" y="263216"/>
                </a:lnTo>
                <a:lnTo>
                  <a:pt x="294057" y="250452"/>
                </a:lnTo>
                <a:lnTo>
                  <a:pt x="227757" y="224136"/>
                </a:lnTo>
                <a:lnTo>
                  <a:pt x="169256" y="196832"/>
                </a:lnTo>
                <a:lnTo>
                  <a:pt x="118876" y="168606"/>
                </a:lnTo>
                <a:lnTo>
                  <a:pt x="76936" y="139529"/>
                </a:lnTo>
                <a:lnTo>
                  <a:pt x="43757" y="109669"/>
                </a:lnTo>
                <a:lnTo>
                  <a:pt x="19661" y="79096"/>
                </a:lnTo>
                <a:lnTo>
                  <a:pt x="1248" y="32050"/>
                </a:lnTo>
                <a:lnTo>
                  <a:pt x="0" y="16087"/>
                </a:lnTo>
                <a:lnTo>
                  <a:pt x="0" y="10723"/>
                </a:lnTo>
                <a:lnTo>
                  <a:pt x="431" y="5360"/>
                </a:lnTo>
                <a:lnTo>
                  <a:pt x="1293" y="0"/>
                </a:lnTo>
              </a:path>
            </a:pathLst>
          </a:custGeom>
          <a:ln w="38100">
            <a:solidFill>
              <a:srgbClr val="44494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779317" y="4113725"/>
            <a:ext cx="4307840" cy="480695"/>
          </a:xfrm>
          <a:custGeom>
            <a:avLst/>
            <a:gdLst/>
            <a:ahLst/>
            <a:cxnLst/>
            <a:rect l="l" t="t" r="r" b="b"/>
            <a:pathLst>
              <a:path w="4307840" h="480695">
                <a:moveTo>
                  <a:pt x="0" y="464347"/>
                </a:moveTo>
                <a:lnTo>
                  <a:pt x="11119" y="416870"/>
                </a:lnTo>
                <a:lnTo>
                  <a:pt x="43757" y="370764"/>
                </a:lnTo>
                <a:lnTo>
                  <a:pt x="76936" y="340905"/>
                </a:lnTo>
                <a:lnTo>
                  <a:pt x="118876" y="311827"/>
                </a:lnTo>
                <a:lnTo>
                  <a:pt x="169256" y="283602"/>
                </a:lnTo>
                <a:lnTo>
                  <a:pt x="227757" y="256297"/>
                </a:lnTo>
                <a:lnTo>
                  <a:pt x="294057" y="229982"/>
                </a:lnTo>
                <a:lnTo>
                  <a:pt x="330032" y="217217"/>
                </a:lnTo>
                <a:lnTo>
                  <a:pt x="367836" y="204726"/>
                </a:lnTo>
                <a:lnTo>
                  <a:pt x="407429" y="192516"/>
                </a:lnTo>
                <a:lnTo>
                  <a:pt x="448772" y="180598"/>
                </a:lnTo>
                <a:lnTo>
                  <a:pt x="491824" y="168979"/>
                </a:lnTo>
                <a:lnTo>
                  <a:pt x="536546" y="157667"/>
                </a:lnTo>
                <a:lnTo>
                  <a:pt x="582896" y="146673"/>
                </a:lnTo>
                <a:lnTo>
                  <a:pt x="630835" y="136004"/>
                </a:lnTo>
                <a:lnTo>
                  <a:pt x="680323" y="125668"/>
                </a:lnTo>
                <a:lnTo>
                  <a:pt x="731320" y="115675"/>
                </a:lnTo>
                <a:lnTo>
                  <a:pt x="783785" y="106034"/>
                </a:lnTo>
                <a:lnTo>
                  <a:pt x="837679" y="96752"/>
                </a:lnTo>
                <a:lnTo>
                  <a:pt x="892962" y="87839"/>
                </a:lnTo>
                <a:lnTo>
                  <a:pt x="949593" y="79303"/>
                </a:lnTo>
                <a:lnTo>
                  <a:pt x="1007532" y="71152"/>
                </a:lnTo>
                <a:lnTo>
                  <a:pt x="1066739" y="63396"/>
                </a:lnTo>
                <a:lnTo>
                  <a:pt x="1127174" y="56044"/>
                </a:lnTo>
                <a:lnTo>
                  <a:pt x="1188797" y="49103"/>
                </a:lnTo>
                <a:lnTo>
                  <a:pt x="1251569" y="42582"/>
                </a:lnTo>
                <a:lnTo>
                  <a:pt x="1315448" y="36490"/>
                </a:lnTo>
                <a:lnTo>
                  <a:pt x="1380394" y="30836"/>
                </a:lnTo>
                <a:lnTo>
                  <a:pt x="1446368" y="25628"/>
                </a:lnTo>
                <a:lnTo>
                  <a:pt x="1513330" y="20876"/>
                </a:lnTo>
                <a:lnTo>
                  <a:pt x="1581239" y="16586"/>
                </a:lnTo>
                <a:lnTo>
                  <a:pt x="1650056" y="12769"/>
                </a:lnTo>
                <a:lnTo>
                  <a:pt x="1719739" y="9433"/>
                </a:lnTo>
                <a:lnTo>
                  <a:pt x="1790250" y="6587"/>
                </a:lnTo>
                <a:lnTo>
                  <a:pt x="1861548" y="4238"/>
                </a:lnTo>
                <a:lnTo>
                  <a:pt x="1933592" y="2397"/>
                </a:lnTo>
                <a:lnTo>
                  <a:pt x="2006344" y="1071"/>
                </a:lnTo>
                <a:lnTo>
                  <a:pt x="2079762" y="269"/>
                </a:lnTo>
                <a:lnTo>
                  <a:pt x="2153807" y="0"/>
                </a:lnTo>
                <a:lnTo>
                  <a:pt x="2227851" y="269"/>
                </a:lnTo>
                <a:lnTo>
                  <a:pt x="2301269" y="1071"/>
                </a:lnTo>
                <a:lnTo>
                  <a:pt x="2374021" y="2397"/>
                </a:lnTo>
                <a:lnTo>
                  <a:pt x="2446065" y="4238"/>
                </a:lnTo>
                <a:lnTo>
                  <a:pt x="2517363" y="6587"/>
                </a:lnTo>
                <a:lnTo>
                  <a:pt x="2587874" y="9433"/>
                </a:lnTo>
                <a:lnTo>
                  <a:pt x="2657557" y="12769"/>
                </a:lnTo>
                <a:lnTo>
                  <a:pt x="2726374" y="16586"/>
                </a:lnTo>
                <a:lnTo>
                  <a:pt x="2794283" y="20876"/>
                </a:lnTo>
                <a:lnTo>
                  <a:pt x="2861245" y="25628"/>
                </a:lnTo>
                <a:lnTo>
                  <a:pt x="2927219" y="30836"/>
                </a:lnTo>
                <a:lnTo>
                  <a:pt x="2992166" y="36490"/>
                </a:lnTo>
                <a:lnTo>
                  <a:pt x="3056044" y="42582"/>
                </a:lnTo>
                <a:lnTo>
                  <a:pt x="3118816" y="49103"/>
                </a:lnTo>
                <a:lnTo>
                  <a:pt x="3180439" y="56044"/>
                </a:lnTo>
                <a:lnTo>
                  <a:pt x="3240874" y="63396"/>
                </a:lnTo>
                <a:lnTo>
                  <a:pt x="3300082" y="71152"/>
                </a:lnTo>
                <a:lnTo>
                  <a:pt x="3358021" y="79303"/>
                </a:lnTo>
                <a:lnTo>
                  <a:pt x="3414651" y="87839"/>
                </a:lnTo>
                <a:lnTo>
                  <a:pt x="3469934" y="96752"/>
                </a:lnTo>
                <a:lnTo>
                  <a:pt x="3523828" y="106034"/>
                </a:lnTo>
                <a:lnTo>
                  <a:pt x="3576293" y="115675"/>
                </a:lnTo>
                <a:lnTo>
                  <a:pt x="3627290" y="125668"/>
                </a:lnTo>
                <a:lnTo>
                  <a:pt x="3676778" y="136004"/>
                </a:lnTo>
                <a:lnTo>
                  <a:pt x="3724717" y="146673"/>
                </a:lnTo>
                <a:lnTo>
                  <a:pt x="3771068" y="157667"/>
                </a:lnTo>
                <a:lnTo>
                  <a:pt x="3815789" y="168979"/>
                </a:lnTo>
                <a:lnTo>
                  <a:pt x="3858841" y="180598"/>
                </a:lnTo>
                <a:lnTo>
                  <a:pt x="3900184" y="192516"/>
                </a:lnTo>
                <a:lnTo>
                  <a:pt x="3939777" y="204726"/>
                </a:lnTo>
                <a:lnTo>
                  <a:pt x="3977581" y="217217"/>
                </a:lnTo>
                <a:lnTo>
                  <a:pt x="4013556" y="229982"/>
                </a:lnTo>
                <a:lnTo>
                  <a:pt x="4079856" y="256297"/>
                </a:lnTo>
                <a:lnTo>
                  <a:pt x="4138357" y="283602"/>
                </a:lnTo>
                <a:lnTo>
                  <a:pt x="4188738" y="311827"/>
                </a:lnTo>
                <a:lnTo>
                  <a:pt x="4230678" y="340905"/>
                </a:lnTo>
                <a:lnTo>
                  <a:pt x="4263856" y="370764"/>
                </a:lnTo>
                <a:lnTo>
                  <a:pt x="4287952" y="401337"/>
                </a:lnTo>
                <a:lnTo>
                  <a:pt x="4306365" y="448383"/>
                </a:lnTo>
                <a:lnTo>
                  <a:pt x="4307614" y="464347"/>
                </a:lnTo>
                <a:lnTo>
                  <a:pt x="4307614" y="469710"/>
                </a:lnTo>
                <a:lnTo>
                  <a:pt x="4307183" y="475073"/>
                </a:lnTo>
                <a:lnTo>
                  <a:pt x="4306321" y="480434"/>
                </a:lnTo>
              </a:path>
            </a:pathLst>
          </a:custGeom>
          <a:ln w="38100">
            <a:solidFill>
              <a:srgbClr val="44494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241892" y="6471592"/>
            <a:ext cx="1276985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882933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1892" y="6464300"/>
            <a:ext cx="127698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87630" rIns="0" bIns="0" rtlCol="0">
            <a:spAutoFit/>
          </a:bodyPr>
          <a:lstStyle/>
          <a:p>
            <a:pPr marL="12700" marR="5080">
              <a:lnSpc>
                <a:spcPts val="4750"/>
              </a:lnSpc>
              <a:spcBef>
                <a:spcPts val="690"/>
              </a:spcBef>
            </a:pPr>
            <a:r>
              <a:rPr spc="-80" dirty="0"/>
              <a:t>Referencing </a:t>
            </a:r>
            <a:r>
              <a:rPr spc="-105" dirty="0"/>
              <a:t>other security </a:t>
            </a:r>
            <a:r>
              <a:rPr spc="-80" dirty="0"/>
              <a:t>groups  </a:t>
            </a:r>
            <a:r>
              <a:rPr spc="-55" dirty="0"/>
              <a:t>Diagram</a:t>
            </a:r>
          </a:p>
        </p:txBody>
      </p:sp>
      <p:sp>
        <p:nvSpPr>
          <p:cNvPr id="5" name="object 5"/>
          <p:cNvSpPr/>
          <p:nvPr/>
        </p:nvSpPr>
        <p:spPr>
          <a:xfrm>
            <a:off x="786062" y="1773346"/>
            <a:ext cx="1844039" cy="4102100"/>
          </a:xfrm>
          <a:custGeom>
            <a:avLst/>
            <a:gdLst/>
            <a:ahLst/>
            <a:cxnLst/>
            <a:rect l="l" t="t" r="r" b="b"/>
            <a:pathLst>
              <a:path w="1844039" h="4102100">
                <a:moveTo>
                  <a:pt x="0" y="0"/>
                </a:moveTo>
                <a:lnTo>
                  <a:pt x="1843708" y="0"/>
                </a:lnTo>
                <a:lnTo>
                  <a:pt x="1843708" y="4101551"/>
                </a:lnTo>
                <a:lnTo>
                  <a:pt x="0" y="4101551"/>
                </a:lnTo>
                <a:lnTo>
                  <a:pt x="0" y="0"/>
                </a:lnTo>
                <a:close/>
              </a:path>
            </a:pathLst>
          </a:custGeom>
          <a:solidFill>
            <a:srgbClr val="5091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86062" y="1773346"/>
            <a:ext cx="1844039" cy="4102100"/>
          </a:xfrm>
          <a:custGeom>
            <a:avLst/>
            <a:gdLst/>
            <a:ahLst/>
            <a:cxnLst/>
            <a:rect l="l" t="t" r="r" b="b"/>
            <a:pathLst>
              <a:path w="1844039" h="4102100">
                <a:moveTo>
                  <a:pt x="0" y="0"/>
                </a:moveTo>
                <a:lnTo>
                  <a:pt x="1843709" y="0"/>
                </a:lnTo>
                <a:lnTo>
                  <a:pt x="1843709" y="4101551"/>
                </a:lnTo>
                <a:lnTo>
                  <a:pt x="0" y="4101551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38699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019736" y="3522979"/>
            <a:ext cx="137604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8636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EC2 Instance 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IP</a:t>
            </a:r>
            <a:r>
              <a:rPr sz="18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XX.XX.XX.XX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688865" y="2170915"/>
            <a:ext cx="6863080" cy="343535"/>
          </a:xfrm>
          <a:custGeom>
            <a:avLst/>
            <a:gdLst/>
            <a:ahLst/>
            <a:cxnLst/>
            <a:rect l="l" t="t" r="r" b="b"/>
            <a:pathLst>
              <a:path w="6863080" h="343535">
                <a:moveTo>
                  <a:pt x="171758" y="0"/>
                </a:moveTo>
                <a:lnTo>
                  <a:pt x="0" y="171762"/>
                </a:lnTo>
                <a:lnTo>
                  <a:pt x="171758" y="343523"/>
                </a:lnTo>
                <a:lnTo>
                  <a:pt x="171758" y="257642"/>
                </a:lnTo>
                <a:lnTo>
                  <a:pt x="6862549" y="257642"/>
                </a:lnTo>
                <a:lnTo>
                  <a:pt x="6862549" y="85881"/>
                </a:lnTo>
                <a:lnTo>
                  <a:pt x="171758" y="85881"/>
                </a:lnTo>
                <a:lnTo>
                  <a:pt x="171758" y="0"/>
                </a:lnTo>
                <a:close/>
              </a:path>
            </a:pathLst>
          </a:custGeom>
          <a:solidFill>
            <a:srgbClr val="70AD4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688865" y="2170915"/>
            <a:ext cx="6863080" cy="343535"/>
          </a:xfrm>
          <a:custGeom>
            <a:avLst/>
            <a:gdLst/>
            <a:ahLst/>
            <a:cxnLst/>
            <a:rect l="l" t="t" r="r" b="b"/>
            <a:pathLst>
              <a:path w="6863080" h="343535">
                <a:moveTo>
                  <a:pt x="0" y="171762"/>
                </a:moveTo>
                <a:lnTo>
                  <a:pt x="171758" y="0"/>
                </a:lnTo>
                <a:lnTo>
                  <a:pt x="171758" y="85881"/>
                </a:lnTo>
                <a:lnTo>
                  <a:pt x="6862550" y="85881"/>
                </a:lnTo>
                <a:lnTo>
                  <a:pt x="6862550" y="257643"/>
                </a:lnTo>
                <a:lnTo>
                  <a:pt x="171758" y="257643"/>
                </a:lnTo>
                <a:lnTo>
                  <a:pt x="171758" y="343524"/>
                </a:lnTo>
                <a:lnTo>
                  <a:pt x="0" y="171762"/>
                </a:lnTo>
                <a:close/>
              </a:path>
            </a:pathLst>
          </a:custGeom>
          <a:ln w="12700">
            <a:solidFill>
              <a:srgbClr val="507E3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7657195" y="2178811"/>
            <a:ext cx="8147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Port</a:t>
            </a:r>
            <a:r>
              <a:rPr sz="1800" spc="-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123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688865" y="3679389"/>
            <a:ext cx="6863080" cy="343535"/>
          </a:xfrm>
          <a:custGeom>
            <a:avLst/>
            <a:gdLst/>
            <a:ahLst/>
            <a:cxnLst/>
            <a:rect l="l" t="t" r="r" b="b"/>
            <a:pathLst>
              <a:path w="6863080" h="343535">
                <a:moveTo>
                  <a:pt x="171758" y="0"/>
                </a:moveTo>
                <a:lnTo>
                  <a:pt x="0" y="171762"/>
                </a:lnTo>
                <a:lnTo>
                  <a:pt x="171758" y="343524"/>
                </a:lnTo>
                <a:lnTo>
                  <a:pt x="171758" y="257643"/>
                </a:lnTo>
                <a:lnTo>
                  <a:pt x="6862549" y="257643"/>
                </a:lnTo>
                <a:lnTo>
                  <a:pt x="6862549" y="85881"/>
                </a:lnTo>
                <a:lnTo>
                  <a:pt x="171758" y="85881"/>
                </a:lnTo>
                <a:lnTo>
                  <a:pt x="171758" y="0"/>
                </a:lnTo>
                <a:close/>
              </a:path>
            </a:pathLst>
          </a:custGeom>
          <a:solidFill>
            <a:srgbClr val="70AD4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688865" y="3679389"/>
            <a:ext cx="6863080" cy="343535"/>
          </a:xfrm>
          <a:custGeom>
            <a:avLst/>
            <a:gdLst/>
            <a:ahLst/>
            <a:cxnLst/>
            <a:rect l="l" t="t" r="r" b="b"/>
            <a:pathLst>
              <a:path w="6863080" h="343535">
                <a:moveTo>
                  <a:pt x="0" y="171762"/>
                </a:moveTo>
                <a:lnTo>
                  <a:pt x="171758" y="0"/>
                </a:lnTo>
                <a:lnTo>
                  <a:pt x="171758" y="85881"/>
                </a:lnTo>
                <a:lnTo>
                  <a:pt x="6862550" y="85881"/>
                </a:lnTo>
                <a:lnTo>
                  <a:pt x="6862550" y="257643"/>
                </a:lnTo>
                <a:lnTo>
                  <a:pt x="171758" y="257643"/>
                </a:lnTo>
                <a:lnTo>
                  <a:pt x="171758" y="343524"/>
                </a:lnTo>
                <a:lnTo>
                  <a:pt x="0" y="171762"/>
                </a:lnTo>
                <a:close/>
              </a:path>
            </a:pathLst>
          </a:custGeom>
          <a:ln w="12700">
            <a:solidFill>
              <a:srgbClr val="507E3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7657195" y="3687571"/>
            <a:ext cx="8147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Port</a:t>
            </a:r>
            <a:r>
              <a:rPr sz="1800" spc="-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123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4458568" y="5167562"/>
            <a:ext cx="4093210" cy="343535"/>
          </a:xfrm>
          <a:custGeom>
            <a:avLst/>
            <a:gdLst/>
            <a:ahLst/>
            <a:cxnLst/>
            <a:rect l="l" t="t" r="r" b="b"/>
            <a:pathLst>
              <a:path w="4093209" h="343535">
                <a:moveTo>
                  <a:pt x="171762" y="0"/>
                </a:moveTo>
                <a:lnTo>
                  <a:pt x="0" y="171761"/>
                </a:lnTo>
                <a:lnTo>
                  <a:pt x="171762" y="343523"/>
                </a:lnTo>
                <a:lnTo>
                  <a:pt x="171762" y="257642"/>
                </a:lnTo>
                <a:lnTo>
                  <a:pt x="4092846" y="257642"/>
                </a:lnTo>
                <a:lnTo>
                  <a:pt x="4092846" y="85879"/>
                </a:lnTo>
                <a:lnTo>
                  <a:pt x="171762" y="85879"/>
                </a:lnTo>
                <a:lnTo>
                  <a:pt x="171762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458568" y="5167562"/>
            <a:ext cx="4093210" cy="343535"/>
          </a:xfrm>
          <a:custGeom>
            <a:avLst/>
            <a:gdLst/>
            <a:ahLst/>
            <a:cxnLst/>
            <a:rect l="l" t="t" r="r" b="b"/>
            <a:pathLst>
              <a:path w="4093209" h="343535">
                <a:moveTo>
                  <a:pt x="0" y="171762"/>
                </a:moveTo>
                <a:lnTo>
                  <a:pt x="171761" y="0"/>
                </a:lnTo>
                <a:lnTo>
                  <a:pt x="171761" y="85881"/>
                </a:lnTo>
                <a:lnTo>
                  <a:pt x="4092846" y="85881"/>
                </a:lnTo>
                <a:lnTo>
                  <a:pt x="4092846" y="257643"/>
                </a:lnTo>
                <a:lnTo>
                  <a:pt x="171761" y="257643"/>
                </a:lnTo>
                <a:lnTo>
                  <a:pt x="171761" y="343524"/>
                </a:lnTo>
                <a:lnTo>
                  <a:pt x="0" y="171762"/>
                </a:lnTo>
                <a:close/>
              </a:path>
            </a:pathLst>
          </a:custGeom>
          <a:ln w="12700">
            <a:solidFill>
              <a:srgbClr val="44494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7656711" y="5174996"/>
            <a:ext cx="8147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Port</a:t>
            </a:r>
            <a:r>
              <a:rPr sz="1800" spc="-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123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2444236" y="2003195"/>
            <a:ext cx="3790315" cy="3739515"/>
          </a:xfrm>
          <a:custGeom>
            <a:avLst/>
            <a:gdLst/>
            <a:ahLst/>
            <a:cxnLst/>
            <a:rect l="l" t="t" r="r" b="b"/>
            <a:pathLst>
              <a:path w="3790315" h="3739515">
                <a:moveTo>
                  <a:pt x="0" y="0"/>
                </a:moveTo>
                <a:lnTo>
                  <a:pt x="3790123" y="0"/>
                </a:lnTo>
                <a:lnTo>
                  <a:pt x="3790123" y="3739180"/>
                </a:lnTo>
                <a:lnTo>
                  <a:pt x="0" y="3739180"/>
                </a:lnTo>
                <a:lnTo>
                  <a:pt x="0" y="0"/>
                </a:lnTo>
                <a:close/>
              </a:path>
            </a:pathLst>
          </a:custGeom>
          <a:solidFill>
            <a:srgbClr val="F69802">
              <a:alpha val="7607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444236" y="2003195"/>
            <a:ext cx="3790315" cy="3739515"/>
          </a:xfrm>
          <a:custGeom>
            <a:avLst/>
            <a:gdLst/>
            <a:ahLst/>
            <a:cxnLst/>
            <a:rect l="l" t="t" r="r" b="b"/>
            <a:pathLst>
              <a:path w="3790315" h="3739515">
                <a:moveTo>
                  <a:pt x="0" y="0"/>
                </a:moveTo>
                <a:lnTo>
                  <a:pt x="3790123" y="0"/>
                </a:lnTo>
                <a:lnTo>
                  <a:pt x="3790123" y="3739181"/>
                </a:lnTo>
                <a:lnTo>
                  <a:pt x="0" y="3739181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B56E0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2636122" y="3297428"/>
            <a:ext cx="3592195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27735" marR="1104900" algn="ctr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Security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Group</a:t>
            </a:r>
            <a:r>
              <a:rPr sz="18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1  Inbound</a:t>
            </a:r>
            <a:endParaRPr sz="1800">
              <a:latin typeface="Calibri"/>
              <a:cs typeface="Calibri"/>
            </a:endParaRPr>
          </a:p>
          <a:p>
            <a:pPr marL="365760" marR="543560" algn="ctr">
              <a:lnSpc>
                <a:spcPct val="100000"/>
              </a:lnSpc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Authorising Security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Group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1 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Authorising Security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Group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 sz="1800">
              <a:latin typeface="Calibri"/>
              <a:cs typeface="Calibri"/>
            </a:endParaRPr>
          </a:p>
        </p:txBody>
      </p:sp>
      <p:graphicFrame>
        <p:nvGraphicFramePr>
          <p:cNvPr id="20" name="object 20"/>
          <p:cNvGraphicFramePr>
            <a:graphicFrameLocks noGrp="1"/>
          </p:cNvGraphicFramePr>
          <p:nvPr/>
        </p:nvGraphicFramePr>
        <p:xfrm>
          <a:off x="8545064" y="1766996"/>
          <a:ext cx="2997200" cy="12388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341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33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0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1492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386998"/>
                      </a:solidFill>
                      <a:prstDash val="solid"/>
                    </a:lnR>
                    <a:lnB w="19050">
                      <a:solidFill>
                        <a:srgbClr val="BC8C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386998"/>
                      </a:solidFill>
                      <a:prstDash val="solid"/>
                    </a:lnL>
                    <a:lnR w="19050">
                      <a:solidFill>
                        <a:srgbClr val="386998"/>
                      </a:solidFill>
                      <a:prstDash val="solid"/>
                    </a:lnR>
                    <a:lnT w="19050">
                      <a:solidFill>
                        <a:srgbClr val="386998"/>
                      </a:solidFill>
                      <a:prstDash val="solid"/>
                    </a:lnT>
                    <a:solidFill>
                      <a:srgbClr val="5091D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38628">
                <a:tc>
                  <a:txBody>
                    <a:bodyPr/>
                    <a:lstStyle/>
                    <a:p>
                      <a:pPr marL="175895" indent="103505" algn="just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Security  </a:t>
                      </a:r>
                      <a:r>
                        <a:rPr sz="18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Group </a:t>
                      </a:r>
                      <a:r>
                        <a:rPr sz="18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2  (</a:t>
                      </a:r>
                      <a:r>
                        <a:rPr sz="1800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</a:t>
                      </a:r>
                      <a:r>
                        <a:rPr sz="1800" spc="-3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tt</a:t>
                      </a:r>
                      <a:r>
                        <a:rPr sz="18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ached)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0640" marB="0">
                    <a:lnL w="19050">
                      <a:solidFill>
                        <a:srgbClr val="BC8C00"/>
                      </a:solidFill>
                      <a:prstDash val="solid"/>
                    </a:lnL>
                    <a:lnR w="19050">
                      <a:solidFill>
                        <a:srgbClr val="386998"/>
                      </a:solidFill>
                      <a:prstDash val="solid"/>
                    </a:lnR>
                    <a:lnT w="19050">
                      <a:solidFill>
                        <a:srgbClr val="BC8C00"/>
                      </a:solidFill>
                      <a:prstDash val="solid"/>
                    </a:lnT>
                    <a:lnB w="19050">
                      <a:solidFill>
                        <a:srgbClr val="BC8C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386998"/>
                      </a:solidFill>
                      <a:prstDash val="solid"/>
                    </a:lnL>
                    <a:lnR w="19050">
                      <a:solidFill>
                        <a:srgbClr val="BC8C00"/>
                      </a:solidFill>
                      <a:prstDash val="solid"/>
                    </a:lnR>
                    <a:lnB w="19050">
                      <a:solidFill>
                        <a:srgbClr val="BC8C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72390" marR="238760" indent="86360">
                        <a:lnSpc>
                          <a:spcPct val="100000"/>
                        </a:lnSpc>
                        <a:spcBef>
                          <a:spcPts val="1639"/>
                        </a:spcBef>
                      </a:pPr>
                      <a:r>
                        <a:rPr sz="18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EC2 Instance  </a:t>
                      </a: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IP</a:t>
                      </a:r>
                      <a:r>
                        <a:rPr sz="1800" spc="-5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XX.XX.XX.XX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08279" marB="0">
                    <a:lnL w="19050">
                      <a:solidFill>
                        <a:srgbClr val="BC8C00"/>
                      </a:solidFill>
                      <a:prstDash val="solid"/>
                    </a:lnL>
                    <a:lnR w="19050">
                      <a:solidFill>
                        <a:srgbClr val="386998"/>
                      </a:solidFill>
                      <a:prstDash val="solid"/>
                    </a:lnR>
                    <a:solidFill>
                      <a:srgbClr val="5091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227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386998"/>
                      </a:solidFill>
                      <a:prstDash val="solid"/>
                    </a:lnR>
                    <a:lnT w="19050">
                      <a:solidFill>
                        <a:srgbClr val="BC8C00"/>
                      </a:solidFill>
                      <a:prstDash val="solid"/>
                    </a:lnT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386998"/>
                      </a:solidFill>
                      <a:prstDash val="solid"/>
                    </a:lnL>
                    <a:lnR w="19050">
                      <a:solidFill>
                        <a:srgbClr val="386998"/>
                      </a:solidFill>
                      <a:prstDash val="solid"/>
                    </a:lnR>
                    <a:lnT w="19050" cap="flat" cmpd="sng" algn="ctr">
                      <a:solidFill>
                        <a:srgbClr val="BC8C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>
                      <a:solidFill>
                        <a:srgbClr val="386998"/>
                      </a:solidFill>
                      <a:prstDash val="solid"/>
                    </a:lnB>
                    <a:solidFill>
                      <a:srgbClr val="5091D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1" name="object 21"/>
          <p:cNvGraphicFramePr>
            <a:graphicFrameLocks noGrp="1"/>
          </p:cNvGraphicFramePr>
          <p:nvPr/>
        </p:nvGraphicFramePr>
        <p:xfrm>
          <a:off x="8545064" y="3275472"/>
          <a:ext cx="2997200" cy="12388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341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33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0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1492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386998"/>
                      </a:solidFill>
                      <a:prstDash val="solid"/>
                    </a:lnR>
                    <a:lnB w="19050">
                      <a:solidFill>
                        <a:srgbClr val="B56E01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386998"/>
                      </a:solidFill>
                      <a:prstDash val="solid"/>
                    </a:lnL>
                    <a:lnR w="19050">
                      <a:solidFill>
                        <a:srgbClr val="386998"/>
                      </a:solidFill>
                      <a:prstDash val="solid"/>
                    </a:lnR>
                    <a:lnT w="19050">
                      <a:solidFill>
                        <a:srgbClr val="386998"/>
                      </a:solidFill>
                      <a:prstDash val="solid"/>
                    </a:lnT>
                    <a:solidFill>
                      <a:srgbClr val="5091D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38628">
                <a:tc>
                  <a:txBody>
                    <a:bodyPr/>
                    <a:lstStyle/>
                    <a:p>
                      <a:pPr marL="175895" indent="103505" algn="just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Security  </a:t>
                      </a:r>
                      <a:r>
                        <a:rPr sz="18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Group </a:t>
                      </a:r>
                      <a:r>
                        <a:rPr sz="18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1  (</a:t>
                      </a:r>
                      <a:r>
                        <a:rPr sz="1800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</a:t>
                      </a:r>
                      <a:r>
                        <a:rPr sz="1800" spc="-3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tt</a:t>
                      </a:r>
                      <a:r>
                        <a:rPr sz="18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ached)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19050">
                      <a:solidFill>
                        <a:srgbClr val="B56E01"/>
                      </a:solidFill>
                      <a:prstDash val="solid"/>
                    </a:lnL>
                    <a:lnR w="19050">
                      <a:solidFill>
                        <a:srgbClr val="386998"/>
                      </a:solidFill>
                      <a:prstDash val="solid"/>
                    </a:lnR>
                    <a:lnT w="19050">
                      <a:solidFill>
                        <a:srgbClr val="B56E01"/>
                      </a:solidFill>
                      <a:prstDash val="solid"/>
                    </a:lnT>
                    <a:lnB w="19050">
                      <a:solidFill>
                        <a:srgbClr val="B56E01"/>
                      </a:solidFill>
                      <a:prstDash val="solid"/>
                    </a:lnB>
                    <a:solidFill>
                      <a:srgbClr val="F69802">
                        <a:alpha val="7607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386998"/>
                      </a:solidFill>
                      <a:prstDash val="solid"/>
                    </a:lnL>
                    <a:lnR w="19050">
                      <a:solidFill>
                        <a:srgbClr val="B56E01"/>
                      </a:solidFill>
                      <a:prstDash val="solid"/>
                    </a:lnR>
                    <a:lnB w="19050">
                      <a:solidFill>
                        <a:srgbClr val="B56E01"/>
                      </a:solidFill>
                      <a:prstDash val="solid"/>
                    </a:lnB>
                    <a:solidFill>
                      <a:srgbClr val="F69802">
                        <a:alpha val="7607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72390" marR="238760" indent="86360">
                        <a:lnSpc>
                          <a:spcPct val="100000"/>
                        </a:lnSpc>
                        <a:spcBef>
                          <a:spcPts val="1645"/>
                        </a:spcBef>
                      </a:pPr>
                      <a:r>
                        <a:rPr sz="18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EC2 Instance  </a:t>
                      </a: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IP</a:t>
                      </a:r>
                      <a:r>
                        <a:rPr sz="1800" spc="-5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XX.XX.XX.XX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08915" marB="0">
                    <a:lnL w="19050">
                      <a:solidFill>
                        <a:srgbClr val="B56E01"/>
                      </a:solidFill>
                      <a:prstDash val="solid"/>
                    </a:lnL>
                    <a:lnR w="19050">
                      <a:solidFill>
                        <a:srgbClr val="386998"/>
                      </a:solidFill>
                      <a:prstDash val="solid"/>
                    </a:lnR>
                    <a:solidFill>
                      <a:srgbClr val="5091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227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386998"/>
                      </a:solidFill>
                      <a:prstDash val="solid"/>
                    </a:lnR>
                    <a:lnT w="19050">
                      <a:solidFill>
                        <a:srgbClr val="B56E01"/>
                      </a:solidFill>
                      <a:prstDash val="solid"/>
                    </a:lnT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386998"/>
                      </a:solidFill>
                      <a:prstDash val="solid"/>
                    </a:lnL>
                    <a:lnR w="19050">
                      <a:solidFill>
                        <a:srgbClr val="386998"/>
                      </a:solidFill>
                      <a:prstDash val="solid"/>
                    </a:lnR>
                    <a:lnT w="19050" cap="flat" cmpd="sng" algn="ctr">
                      <a:solidFill>
                        <a:srgbClr val="B56E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>
                      <a:solidFill>
                        <a:srgbClr val="386998"/>
                      </a:solidFill>
                      <a:prstDash val="solid"/>
                    </a:lnB>
                    <a:solidFill>
                      <a:srgbClr val="5091D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2" name="object 22"/>
          <p:cNvSpPr/>
          <p:nvPr/>
        </p:nvSpPr>
        <p:spPr>
          <a:xfrm>
            <a:off x="9685721" y="4769994"/>
            <a:ext cx="1844039" cy="1226185"/>
          </a:xfrm>
          <a:custGeom>
            <a:avLst/>
            <a:gdLst/>
            <a:ahLst/>
            <a:cxnLst/>
            <a:rect l="l" t="t" r="r" b="b"/>
            <a:pathLst>
              <a:path w="1844040" h="1226185">
                <a:moveTo>
                  <a:pt x="0" y="0"/>
                </a:moveTo>
                <a:lnTo>
                  <a:pt x="1843708" y="0"/>
                </a:lnTo>
                <a:lnTo>
                  <a:pt x="1843708" y="1225829"/>
                </a:lnTo>
                <a:lnTo>
                  <a:pt x="0" y="1225829"/>
                </a:lnTo>
                <a:lnTo>
                  <a:pt x="0" y="0"/>
                </a:lnTo>
                <a:close/>
              </a:path>
            </a:pathLst>
          </a:custGeom>
          <a:solidFill>
            <a:srgbClr val="5091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685721" y="4769994"/>
            <a:ext cx="1844039" cy="1226185"/>
          </a:xfrm>
          <a:custGeom>
            <a:avLst/>
            <a:gdLst/>
            <a:ahLst/>
            <a:cxnLst/>
            <a:rect l="l" t="t" r="r" b="b"/>
            <a:pathLst>
              <a:path w="1844040" h="1226185">
                <a:moveTo>
                  <a:pt x="0" y="0"/>
                </a:moveTo>
                <a:lnTo>
                  <a:pt x="1843709" y="0"/>
                </a:lnTo>
                <a:lnTo>
                  <a:pt x="1843709" y="1225829"/>
                </a:lnTo>
                <a:lnTo>
                  <a:pt x="0" y="1225829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38699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9919393" y="5080508"/>
            <a:ext cx="137604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8636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EC2 Instance 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IP</a:t>
            </a:r>
            <a:r>
              <a:rPr sz="18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XX.XX.XX.XX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8551414" y="4884916"/>
            <a:ext cx="1308100" cy="939165"/>
          </a:xfrm>
          <a:custGeom>
            <a:avLst/>
            <a:gdLst/>
            <a:ahLst/>
            <a:cxnLst/>
            <a:rect l="l" t="t" r="r" b="b"/>
            <a:pathLst>
              <a:path w="1308100" h="939164">
                <a:moveTo>
                  <a:pt x="0" y="0"/>
                </a:moveTo>
                <a:lnTo>
                  <a:pt x="1307828" y="0"/>
                </a:lnTo>
                <a:lnTo>
                  <a:pt x="1307828" y="938628"/>
                </a:lnTo>
                <a:lnTo>
                  <a:pt x="0" y="938628"/>
                </a:lnTo>
                <a:lnTo>
                  <a:pt x="0" y="0"/>
                </a:lnTo>
                <a:close/>
              </a:path>
            </a:pathLst>
          </a:custGeom>
          <a:solidFill>
            <a:srgbClr val="A5A5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551414" y="4884916"/>
            <a:ext cx="1308100" cy="939165"/>
          </a:xfrm>
          <a:custGeom>
            <a:avLst/>
            <a:gdLst/>
            <a:ahLst/>
            <a:cxnLst/>
            <a:rect l="l" t="t" r="r" b="b"/>
            <a:pathLst>
              <a:path w="1308100" h="939164">
                <a:moveTo>
                  <a:pt x="0" y="0"/>
                </a:moveTo>
                <a:lnTo>
                  <a:pt x="1307828" y="0"/>
                </a:lnTo>
                <a:lnTo>
                  <a:pt x="1307828" y="938628"/>
                </a:lnTo>
                <a:lnTo>
                  <a:pt x="0" y="938628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8551414" y="4915916"/>
            <a:ext cx="1308100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5895" marR="168910" indent="103505" algn="just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Security 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Group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3  (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800" spc="-30" dirty="0">
                <a:solidFill>
                  <a:srgbClr val="FFFFFF"/>
                </a:solidFill>
                <a:latin typeface="Calibri"/>
                <a:cs typeface="Calibri"/>
              </a:rPr>
              <a:t>tt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ached)</a:t>
            </a:r>
            <a:endParaRPr sz="18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3433209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374395"/>
            <a:ext cx="2837180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110" dirty="0"/>
              <a:t>File</a:t>
            </a:r>
            <a:r>
              <a:rPr spc="-55" dirty="0"/>
              <a:t> </a:t>
            </a:r>
            <a:r>
              <a:rPr spc="-70" dirty="0"/>
              <a:t>Gateway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16939" y="1338783"/>
            <a:ext cx="10054590" cy="2576830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4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Configured </a:t>
            </a:r>
            <a:r>
              <a:rPr sz="2800" spc="15" dirty="0">
                <a:solidFill>
                  <a:srgbClr val="444949"/>
                </a:solidFill>
                <a:latin typeface="Gill Sans MT"/>
                <a:cs typeface="Gill Sans MT"/>
              </a:rPr>
              <a:t>S3 </a:t>
            </a:r>
            <a:r>
              <a:rPr sz="2800" spc="-65" dirty="0">
                <a:solidFill>
                  <a:srgbClr val="444949"/>
                </a:solidFill>
                <a:latin typeface="Gill Sans MT"/>
                <a:cs typeface="Gill Sans MT"/>
              </a:rPr>
              <a:t>buckets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are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accessible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using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the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NFS </a:t>
            </a:r>
            <a:r>
              <a:rPr sz="2800" spc="-10" dirty="0">
                <a:solidFill>
                  <a:srgbClr val="444949"/>
                </a:solidFill>
                <a:latin typeface="Gill Sans MT"/>
                <a:cs typeface="Gill Sans MT"/>
              </a:rPr>
              <a:t>and </a:t>
            </a:r>
            <a:r>
              <a:rPr sz="2800" spc="-20" dirty="0">
                <a:solidFill>
                  <a:srgbClr val="444949"/>
                </a:solidFill>
                <a:latin typeface="Gill Sans MT"/>
                <a:cs typeface="Gill Sans MT"/>
              </a:rPr>
              <a:t>SMB</a:t>
            </a:r>
            <a:r>
              <a:rPr sz="2800" spc="27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65" dirty="0">
                <a:solidFill>
                  <a:srgbClr val="444949"/>
                </a:solidFill>
                <a:latin typeface="Gill Sans MT"/>
                <a:cs typeface="Gill Sans MT"/>
              </a:rPr>
              <a:t>protocol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5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5" dirty="0">
                <a:solidFill>
                  <a:srgbClr val="444949"/>
                </a:solidFill>
                <a:latin typeface="Gill Sans MT"/>
                <a:cs typeface="Gill Sans MT"/>
              </a:rPr>
              <a:t>Supports </a:t>
            </a:r>
            <a:r>
              <a:rPr sz="2800" spc="10" dirty="0">
                <a:solidFill>
                  <a:srgbClr val="444949"/>
                </a:solidFill>
                <a:latin typeface="Gill Sans MT"/>
                <a:cs typeface="Gill Sans MT"/>
              </a:rPr>
              <a:t>S3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standard, </a:t>
            </a:r>
            <a:r>
              <a:rPr sz="2800" spc="10" dirty="0">
                <a:solidFill>
                  <a:srgbClr val="444949"/>
                </a:solidFill>
                <a:latin typeface="Gill Sans MT"/>
                <a:cs typeface="Gill Sans MT"/>
              </a:rPr>
              <a:t>S3 </a:t>
            </a:r>
            <a:r>
              <a:rPr sz="2800" spc="-85" dirty="0">
                <a:solidFill>
                  <a:srgbClr val="444949"/>
                </a:solidFill>
                <a:latin typeface="Gill Sans MT"/>
                <a:cs typeface="Gill Sans MT"/>
              </a:rPr>
              <a:t>IA, </a:t>
            </a:r>
            <a:r>
              <a:rPr sz="2800" spc="10" dirty="0">
                <a:solidFill>
                  <a:srgbClr val="444949"/>
                </a:solidFill>
                <a:latin typeface="Gill Sans MT"/>
                <a:cs typeface="Gill Sans MT"/>
              </a:rPr>
              <a:t>S3 </a:t>
            </a:r>
            <a:r>
              <a:rPr sz="2800" spc="-15" dirty="0">
                <a:solidFill>
                  <a:srgbClr val="444949"/>
                </a:solidFill>
                <a:latin typeface="Gill Sans MT"/>
                <a:cs typeface="Gill Sans MT"/>
              </a:rPr>
              <a:t>One </a:t>
            </a:r>
            <a:r>
              <a:rPr sz="2800" spc="-25" dirty="0">
                <a:solidFill>
                  <a:srgbClr val="444949"/>
                </a:solidFill>
                <a:latin typeface="Gill Sans MT"/>
                <a:cs typeface="Gill Sans MT"/>
              </a:rPr>
              <a:t>Zone</a:t>
            </a:r>
            <a:r>
              <a:rPr sz="2800" spc="-36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IA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7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75" dirty="0">
                <a:solidFill>
                  <a:srgbClr val="444949"/>
                </a:solidFill>
                <a:latin typeface="Gill Sans MT"/>
                <a:cs typeface="Gill Sans MT"/>
              </a:rPr>
              <a:t>Bucket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access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using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IAM </a:t>
            </a:r>
            <a:r>
              <a:rPr sz="2800" spc="-80" dirty="0">
                <a:solidFill>
                  <a:srgbClr val="444949"/>
                </a:solidFill>
                <a:latin typeface="Gill Sans MT"/>
                <a:cs typeface="Gill Sans MT"/>
              </a:rPr>
              <a:t>roles </a:t>
            </a:r>
            <a:r>
              <a:rPr sz="2800" spc="-90" dirty="0">
                <a:solidFill>
                  <a:srgbClr val="444949"/>
                </a:solidFill>
                <a:latin typeface="Gill Sans MT"/>
                <a:cs typeface="Gill Sans MT"/>
              </a:rPr>
              <a:t>for </a:t>
            </a:r>
            <a:r>
              <a:rPr sz="2800" spc="-25" dirty="0">
                <a:solidFill>
                  <a:srgbClr val="444949"/>
                </a:solidFill>
                <a:latin typeface="Gill Sans MT"/>
                <a:cs typeface="Gill Sans MT"/>
              </a:rPr>
              <a:t>each </a:t>
            </a:r>
            <a:r>
              <a:rPr sz="2800" spc="-70" dirty="0">
                <a:solidFill>
                  <a:srgbClr val="444949"/>
                </a:solidFill>
                <a:latin typeface="Gill Sans MT"/>
                <a:cs typeface="Gill Sans MT"/>
              </a:rPr>
              <a:t>File</a:t>
            </a:r>
            <a:r>
              <a:rPr sz="2800" spc="33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Gateway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7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Most </a:t>
            </a:r>
            <a:r>
              <a:rPr sz="2800" spc="-70" dirty="0">
                <a:solidFill>
                  <a:srgbClr val="444949"/>
                </a:solidFill>
                <a:latin typeface="Gill Sans MT"/>
                <a:cs typeface="Gill Sans MT"/>
              </a:rPr>
              <a:t>recently </a:t>
            </a:r>
            <a:r>
              <a:rPr sz="2800" spc="-35" dirty="0">
                <a:solidFill>
                  <a:srgbClr val="444949"/>
                </a:solidFill>
                <a:latin typeface="Gill Sans MT"/>
                <a:cs typeface="Gill Sans MT"/>
              </a:rPr>
              <a:t>used </a:t>
            </a:r>
            <a:r>
              <a:rPr sz="2800" spc="-25" dirty="0">
                <a:solidFill>
                  <a:srgbClr val="444949"/>
                </a:solidFill>
                <a:latin typeface="Gill Sans MT"/>
                <a:cs typeface="Gill Sans MT"/>
              </a:rPr>
              <a:t>data </a:t>
            </a:r>
            <a:r>
              <a:rPr sz="2800" spc="-90" dirty="0">
                <a:solidFill>
                  <a:srgbClr val="444949"/>
                </a:solidFill>
                <a:latin typeface="Gill Sans MT"/>
                <a:cs typeface="Gill Sans MT"/>
              </a:rPr>
              <a:t>is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cached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in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the </a:t>
            </a:r>
            <a:r>
              <a:rPr sz="2800" spc="-70" dirty="0">
                <a:solidFill>
                  <a:srgbClr val="444949"/>
                </a:solidFill>
                <a:latin typeface="Gill Sans MT"/>
                <a:cs typeface="Gill Sans MT"/>
              </a:rPr>
              <a:t>file</a:t>
            </a:r>
            <a:r>
              <a:rPr sz="2800" spc="31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gateway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5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Can </a:t>
            </a:r>
            <a:r>
              <a:rPr sz="2800" spc="10" dirty="0">
                <a:solidFill>
                  <a:srgbClr val="444949"/>
                </a:solidFill>
                <a:latin typeface="Gill Sans MT"/>
                <a:cs typeface="Gill Sans MT"/>
              </a:rPr>
              <a:t>be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mounted on many</a:t>
            </a:r>
            <a:r>
              <a:rPr sz="2800" spc="2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servers</a:t>
            </a:r>
            <a:endParaRPr sz="2800">
              <a:latin typeface="Gill Sans MT"/>
              <a:cs typeface="Gill Sans MT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130295" y="3889247"/>
            <a:ext cx="5931408" cy="19110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41892" y="6471592"/>
            <a:ext cx="1276985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418236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1892" y="6464300"/>
            <a:ext cx="127698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16939" y="374395"/>
            <a:ext cx="5552440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80" dirty="0"/>
              <a:t>Private </a:t>
            </a:r>
            <a:r>
              <a:rPr spc="-100" dirty="0"/>
              <a:t>vs </a:t>
            </a:r>
            <a:r>
              <a:rPr spc="-80" dirty="0"/>
              <a:t>Public </a:t>
            </a:r>
            <a:r>
              <a:rPr spc="-100" dirty="0"/>
              <a:t>IP</a:t>
            </a:r>
            <a:r>
              <a:rPr spc="240" dirty="0"/>
              <a:t> </a:t>
            </a:r>
            <a:r>
              <a:rPr spc="-30" dirty="0"/>
              <a:t>(IPv4)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16939" y="1389380"/>
            <a:ext cx="8834755" cy="42887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41300" indent="-228600">
              <a:lnSpc>
                <a:spcPts val="3060"/>
              </a:lnSpc>
              <a:spcBef>
                <a:spcPts val="90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55" dirty="0">
                <a:solidFill>
                  <a:srgbClr val="444949"/>
                </a:solidFill>
                <a:latin typeface="Gill Sans MT"/>
                <a:cs typeface="Gill Sans MT"/>
              </a:rPr>
              <a:t>Networking </a:t>
            </a:r>
            <a:r>
              <a:rPr sz="2600" spc="-40" dirty="0">
                <a:solidFill>
                  <a:srgbClr val="444949"/>
                </a:solidFill>
                <a:latin typeface="Gill Sans MT"/>
                <a:cs typeface="Gill Sans MT"/>
              </a:rPr>
              <a:t>has </a:t>
            </a:r>
            <a:r>
              <a:rPr sz="2600" spc="-65" dirty="0">
                <a:solidFill>
                  <a:srgbClr val="444949"/>
                </a:solidFill>
                <a:latin typeface="Gill Sans MT"/>
                <a:cs typeface="Gill Sans MT"/>
              </a:rPr>
              <a:t>two </a:t>
            </a:r>
            <a:r>
              <a:rPr sz="2600" spc="-50" dirty="0">
                <a:solidFill>
                  <a:srgbClr val="444949"/>
                </a:solidFill>
                <a:latin typeface="Gill Sans MT"/>
                <a:cs typeface="Gill Sans MT"/>
              </a:rPr>
              <a:t>sorts </a:t>
            </a:r>
            <a:r>
              <a:rPr sz="2600" spc="-30" dirty="0">
                <a:solidFill>
                  <a:srgbClr val="444949"/>
                </a:solidFill>
                <a:latin typeface="Gill Sans MT"/>
                <a:cs typeface="Gill Sans MT"/>
              </a:rPr>
              <a:t>of </a:t>
            </a:r>
            <a:r>
              <a:rPr sz="2600" spc="-80" dirty="0">
                <a:solidFill>
                  <a:srgbClr val="444949"/>
                </a:solidFill>
                <a:latin typeface="Gill Sans MT"/>
                <a:cs typeface="Gill Sans MT"/>
              </a:rPr>
              <a:t>IPs. </a:t>
            </a:r>
            <a:r>
              <a:rPr sz="2600" spc="-40" dirty="0">
                <a:solidFill>
                  <a:srgbClr val="444949"/>
                </a:solidFill>
                <a:latin typeface="Gill Sans MT"/>
                <a:cs typeface="Gill Sans MT"/>
              </a:rPr>
              <a:t>IPv4 </a:t>
            </a:r>
            <a:r>
              <a:rPr sz="2600" spc="-15" dirty="0">
                <a:solidFill>
                  <a:srgbClr val="444949"/>
                </a:solidFill>
                <a:latin typeface="Gill Sans MT"/>
                <a:cs typeface="Gill Sans MT"/>
              </a:rPr>
              <a:t>and</a:t>
            </a:r>
            <a:r>
              <a:rPr sz="2600" spc="19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spc="-55" dirty="0">
                <a:solidFill>
                  <a:srgbClr val="444949"/>
                </a:solidFill>
                <a:latin typeface="Gill Sans MT"/>
                <a:cs typeface="Gill Sans MT"/>
              </a:rPr>
              <a:t>IPv6:</a:t>
            </a:r>
            <a:endParaRPr sz="2600">
              <a:latin typeface="Gill Sans MT"/>
              <a:cs typeface="Gill Sans MT"/>
            </a:endParaRPr>
          </a:p>
          <a:p>
            <a:pPr marL="698500" lvl="1" indent="-228600">
              <a:lnSpc>
                <a:spcPts val="3000"/>
              </a:lnSpc>
              <a:buFont typeface="Arial"/>
              <a:buChar char="•"/>
              <a:tabLst>
                <a:tab pos="698500" algn="l"/>
              </a:tabLst>
            </a:pPr>
            <a:r>
              <a:rPr sz="2600" spc="-55" dirty="0">
                <a:solidFill>
                  <a:srgbClr val="444949"/>
                </a:solidFill>
                <a:latin typeface="Gill Sans MT"/>
                <a:cs typeface="Gill Sans MT"/>
              </a:rPr>
              <a:t>IPv4:</a:t>
            </a:r>
            <a:r>
              <a:rPr sz="2600" spc="-21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b="1" dirty="0">
                <a:solidFill>
                  <a:srgbClr val="5091D0"/>
                </a:solidFill>
                <a:latin typeface="Courier New"/>
                <a:cs typeface="Courier New"/>
              </a:rPr>
              <a:t>1.160.10.240</a:t>
            </a:r>
            <a:endParaRPr sz="2600">
              <a:latin typeface="Courier New"/>
              <a:cs typeface="Courier New"/>
            </a:endParaRPr>
          </a:p>
          <a:p>
            <a:pPr marL="698500" lvl="1" indent="-228600">
              <a:lnSpc>
                <a:spcPts val="3060"/>
              </a:lnSpc>
              <a:buFont typeface="Arial"/>
              <a:buChar char="•"/>
              <a:tabLst>
                <a:tab pos="698500" algn="l"/>
              </a:tabLst>
            </a:pPr>
            <a:r>
              <a:rPr sz="2600" spc="-55" dirty="0">
                <a:solidFill>
                  <a:srgbClr val="444949"/>
                </a:solidFill>
                <a:latin typeface="Gill Sans MT"/>
                <a:cs typeface="Gill Sans MT"/>
              </a:rPr>
              <a:t>IPv6: </a:t>
            </a:r>
            <a:r>
              <a:rPr sz="2600" spc="-45" dirty="0">
                <a:solidFill>
                  <a:srgbClr val="444949"/>
                </a:solidFill>
                <a:latin typeface="Gill Sans MT"/>
                <a:cs typeface="Gill Sans MT"/>
              </a:rPr>
              <a:t>3ffe:</a:t>
            </a:r>
            <a:r>
              <a:rPr sz="2600" spc="-36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b="1" dirty="0">
                <a:solidFill>
                  <a:srgbClr val="5091D0"/>
                </a:solidFill>
                <a:latin typeface="Courier New"/>
                <a:cs typeface="Courier New"/>
              </a:rPr>
              <a:t>1900:4545:3:200:f8ff:fe21:67cf</a:t>
            </a:r>
            <a:endParaRPr sz="2600">
              <a:latin typeface="Courier New"/>
              <a:cs typeface="Courier New"/>
            </a:endParaRPr>
          </a:p>
          <a:p>
            <a:pPr lvl="1">
              <a:lnSpc>
                <a:spcPct val="100000"/>
              </a:lnSpc>
              <a:spcBef>
                <a:spcPts val="5"/>
              </a:spcBef>
              <a:buClr>
                <a:srgbClr val="444949"/>
              </a:buClr>
              <a:buFont typeface="Arial"/>
              <a:buChar char="•"/>
            </a:pPr>
            <a:endParaRPr sz="34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buSzPct val="101960"/>
              <a:buFont typeface="Arial"/>
              <a:buChar char="•"/>
              <a:tabLst>
                <a:tab pos="241300" algn="l"/>
              </a:tabLst>
            </a:pPr>
            <a:r>
              <a:rPr sz="3825" spc="-82" baseline="1089" dirty="0">
                <a:solidFill>
                  <a:srgbClr val="444949"/>
                </a:solidFill>
                <a:latin typeface="Gill Sans MT"/>
                <a:cs typeface="Gill Sans MT"/>
              </a:rPr>
              <a:t>In this </a:t>
            </a:r>
            <a:r>
              <a:rPr sz="3825" spc="-30" baseline="1089" dirty="0">
                <a:solidFill>
                  <a:srgbClr val="444949"/>
                </a:solidFill>
                <a:latin typeface="Gill Sans MT"/>
                <a:cs typeface="Gill Sans MT"/>
              </a:rPr>
              <a:t>course, </a:t>
            </a:r>
            <a:r>
              <a:rPr sz="3825" spc="-15" baseline="1089" dirty="0">
                <a:solidFill>
                  <a:srgbClr val="444949"/>
                </a:solidFill>
                <a:latin typeface="Gill Sans MT"/>
                <a:cs typeface="Gill Sans MT"/>
              </a:rPr>
              <a:t>we </a:t>
            </a:r>
            <a:r>
              <a:rPr sz="3825" spc="-82" baseline="1089" dirty="0">
                <a:solidFill>
                  <a:srgbClr val="444949"/>
                </a:solidFill>
                <a:latin typeface="Gill Sans MT"/>
                <a:cs typeface="Gill Sans MT"/>
              </a:rPr>
              <a:t>will </a:t>
            </a:r>
            <a:r>
              <a:rPr sz="3825" spc="-52" baseline="1089" dirty="0">
                <a:solidFill>
                  <a:srgbClr val="444949"/>
                </a:solidFill>
                <a:latin typeface="Gill Sans MT"/>
                <a:cs typeface="Gill Sans MT"/>
              </a:rPr>
              <a:t>only </a:t>
            </a:r>
            <a:r>
              <a:rPr sz="3825" spc="44" baseline="1089" dirty="0">
                <a:solidFill>
                  <a:srgbClr val="444949"/>
                </a:solidFill>
                <a:latin typeface="Gill Sans MT"/>
                <a:cs typeface="Gill Sans MT"/>
              </a:rPr>
              <a:t>be </a:t>
            </a:r>
            <a:r>
              <a:rPr sz="3825" spc="-37" baseline="1089" dirty="0">
                <a:solidFill>
                  <a:srgbClr val="444949"/>
                </a:solidFill>
                <a:latin typeface="Gill Sans MT"/>
                <a:cs typeface="Gill Sans MT"/>
              </a:rPr>
              <a:t>using</a:t>
            </a:r>
            <a:r>
              <a:rPr sz="3825" spc="209" baseline="1089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3825" spc="-52" baseline="1089" dirty="0">
                <a:solidFill>
                  <a:srgbClr val="444949"/>
                </a:solidFill>
                <a:latin typeface="Gill Sans MT"/>
                <a:cs typeface="Gill Sans MT"/>
              </a:rPr>
              <a:t>IPv4.</a:t>
            </a:r>
            <a:endParaRPr sz="3825" baseline="1089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395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40" dirty="0">
                <a:solidFill>
                  <a:srgbClr val="444949"/>
                </a:solidFill>
                <a:latin typeface="Gill Sans MT"/>
                <a:cs typeface="Gill Sans MT"/>
              </a:rPr>
              <a:t>IPv4 </a:t>
            </a:r>
            <a:r>
              <a:rPr sz="2600" spc="-85" dirty="0">
                <a:solidFill>
                  <a:srgbClr val="444949"/>
                </a:solidFill>
                <a:latin typeface="Gill Sans MT"/>
                <a:cs typeface="Gill Sans MT"/>
              </a:rPr>
              <a:t>is still </a:t>
            </a:r>
            <a:r>
              <a:rPr sz="2600" spc="-40" dirty="0">
                <a:solidFill>
                  <a:srgbClr val="444949"/>
                </a:solidFill>
                <a:latin typeface="Gill Sans MT"/>
                <a:cs typeface="Gill Sans MT"/>
              </a:rPr>
              <a:t>the </a:t>
            </a:r>
            <a:r>
              <a:rPr sz="2600" spc="-50" dirty="0">
                <a:solidFill>
                  <a:srgbClr val="444949"/>
                </a:solidFill>
                <a:latin typeface="Gill Sans MT"/>
                <a:cs typeface="Gill Sans MT"/>
              </a:rPr>
              <a:t>most </a:t>
            </a:r>
            <a:r>
              <a:rPr sz="2600" spc="-25" dirty="0">
                <a:solidFill>
                  <a:srgbClr val="444949"/>
                </a:solidFill>
                <a:latin typeface="Gill Sans MT"/>
                <a:cs typeface="Gill Sans MT"/>
              </a:rPr>
              <a:t>common </a:t>
            </a:r>
            <a:r>
              <a:rPr sz="2600" spc="-50" dirty="0">
                <a:solidFill>
                  <a:srgbClr val="444949"/>
                </a:solidFill>
                <a:latin typeface="Gill Sans MT"/>
                <a:cs typeface="Gill Sans MT"/>
              </a:rPr>
              <a:t>format </a:t>
            </a:r>
            <a:r>
              <a:rPr sz="2600" spc="-30" dirty="0">
                <a:solidFill>
                  <a:srgbClr val="444949"/>
                </a:solidFill>
                <a:latin typeface="Gill Sans MT"/>
                <a:cs typeface="Gill Sans MT"/>
              </a:rPr>
              <a:t>used</a:t>
            </a:r>
            <a:r>
              <a:rPr sz="2600" spc="42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spc="-40" dirty="0">
                <a:solidFill>
                  <a:srgbClr val="444949"/>
                </a:solidFill>
                <a:latin typeface="Gill Sans MT"/>
                <a:cs typeface="Gill Sans MT"/>
              </a:rPr>
              <a:t>online.</a:t>
            </a:r>
            <a:endParaRPr sz="26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360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40" dirty="0">
                <a:solidFill>
                  <a:srgbClr val="444949"/>
                </a:solidFill>
                <a:latin typeface="Gill Sans MT"/>
                <a:cs typeface="Gill Sans MT"/>
              </a:rPr>
              <a:t>IPv6 </a:t>
            </a:r>
            <a:r>
              <a:rPr sz="2600" spc="-85" dirty="0">
                <a:solidFill>
                  <a:srgbClr val="444949"/>
                </a:solidFill>
                <a:latin typeface="Gill Sans MT"/>
                <a:cs typeface="Gill Sans MT"/>
              </a:rPr>
              <a:t>is </a:t>
            </a:r>
            <a:r>
              <a:rPr sz="2600" spc="-55" dirty="0">
                <a:solidFill>
                  <a:srgbClr val="444949"/>
                </a:solidFill>
                <a:latin typeface="Gill Sans MT"/>
                <a:cs typeface="Gill Sans MT"/>
              </a:rPr>
              <a:t>newer </a:t>
            </a:r>
            <a:r>
              <a:rPr sz="2600" spc="-10" dirty="0">
                <a:solidFill>
                  <a:srgbClr val="444949"/>
                </a:solidFill>
                <a:latin typeface="Gill Sans MT"/>
                <a:cs typeface="Gill Sans MT"/>
              </a:rPr>
              <a:t>and </a:t>
            </a:r>
            <a:r>
              <a:rPr sz="2600" spc="-60" dirty="0">
                <a:solidFill>
                  <a:srgbClr val="444949"/>
                </a:solidFill>
                <a:latin typeface="Gill Sans MT"/>
                <a:cs typeface="Gill Sans MT"/>
              </a:rPr>
              <a:t>solves </a:t>
            </a:r>
            <a:r>
              <a:rPr sz="2600" spc="-50" dirty="0">
                <a:solidFill>
                  <a:srgbClr val="444949"/>
                </a:solidFill>
                <a:latin typeface="Gill Sans MT"/>
                <a:cs typeface="Gill Sans MT"/>
              </a:rPr>
              <a:t>problems </a:t>
            </a:r>
            <a:r>
              <a:rPr sz="2600" spc="-85" dirty="0">
                <a:solidFill>
                  <a:srgbClr val="444949"/>
                </a:solidFill>
                <a:latin typeface="Gill Sans MT"/>
                <a:cs typeface="Gill Sans MT"/>
              </a:rPr>
              <a:t>for </a:t>
            </a:r>
            <a:r>
              <a:rPr sz="2600" spc="-40" dirty="0">
                <a:solidFill>
                  <a:srgbClr val="444949"/>
                </a:solidFill>
                <a:latin typeface="Gill Sans MT"/>
                <a:cs typeface="Gill Sans MT"/>
              </a:rPr>
              <a:t>the </a:t>
            </a:r>
            <a:r>
              <a:rPr sz="2600" spc="-55" dirty="0">
                <a:solidFill>
                  <a:srgbClr val="444949"/>
                </a:solidFill>
                <a:latin typeface="Gill Sans MT"/>
                <a:cs typeface="Gill Sans MT"/>
              </a:rPr>
              <a:t>Internet </a:t>
            </a:r>
            <a:r>
              <a:rPr sz="2600" spc="-30" dirty="0">
                <a:solidFill>
                  <a:srgbClr val="444949"/>
                </a:solidFill>
                <a:latin typeface="Gill Sans MT"/>
                <a:cs typeface="Gill Sans MT"/>
              </a:rPr>
              <a:t>of </a:t>
            </a:r>
            <a:r>
              <a:rPr sz="2600" spc="-50" dirty="0">
                <a:solidFill>
                  <a:srgbClr val="444949"/>
                </a:solidFill>
                <a:latin typeface="Gill Sans MT"/>
                <a:cs typeface="Gill Sans MT"/>
              </a:rPr>
              <a:t>Things</a:t>
            </a:r>
            <a:r>
              <a:rPr sz="2600" spc="24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spc="-55" dirty="0">
                <a:solidFill>
                  <a:srgbClr val="444949"/>
                </a:solidFill>
                <a:latin typeface="Gill Sans MT"/>
                <a:cs typeface="Gill Sans MT"/>
              </a:rPr>
              <a:t>(IoT).</a:t>
            </a:r>
            <a:endParaRPr sz="2600">
              <a:latin typeface="Gill Sans MT"/>
              <a:cs typeface="Gill Sans MT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444949"/>
              </a:buClr>
              <a:buFont typeface="Arial"/>
              <a:buChar char="•"/>
            </a:pPr>
            <a:endParaRPr sz="335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buFont typeface="Arial"/>
              <a:buChar char="•"/>
              <a:tabLst>
                <a:tab pos="241300" algn="l"/>
              </a:tabLst>
            </a:pPr>
            <a:r>
              <a:rPr sz="2600" spc="-40" dirty="0">
                <a:solidFill>
                  <a:srgbClr val="444949"/>
                </a:solidFill>
                <a:latin typeface="Gill Sans MT"/>
                <a:cs typeface="Gill Sans MT"/>
              </a:rPr>
              <a:t>IPv4 </a:t>
            </a:r>
            <a:r>
              <a:rPr sz="2600" spc="-60" dirty="0">
                <a:solidFill>
                  <a:srgbClr val="444949"/>
                </a:solidFill>
                <a:latin typeface="Gill Sans MT"/>
                <a:cs typeface="Gill Sans MT"/>
              </a:rPr>
              <a:t>allows </a:t>
            </a:r>
            <a:r>
              <a:rPr sz="2600" spc="-85" dirty="0">
                <a:solidFill>
                  <a:srgbClr val="444949"/>
                </a:solidFill>
                <a:latin typeface="Gill Sans MT"/>
                <a:cs typeface="Gill Sans MT"/>
              </a:rPr>
              <a:t>for </a:t>
            </a:r>
            <a:r>
              <a:rPr sz="2600" spc="-40" dirty="0">
                <a:solidFill>
                  <a:srgbClr val="5091D0"/>
                </a:solidFill>
                <a:latin typeface="Gill Sans MT"/>
                <a:cs typeface="Gill Sans MT"/>
              </a:rPr>
              <a:t>3.7 </a:t>
            </a:r>
            <a:r>
              <a:rPr sz="2600" spc="-55" dirty="0">
                <a:solidFill>
                  <a:srgbClr val="5091D0"/>
                </a:solidFill>
                <a:latin typeface="Gill Sans MT"/>
                <a:cs typeface="Gill Sans MT"/>
              </a:rPr>
              <a:t>billion </a:t>
            </a:r>
            <a:r>
              <a:rPr sz="2600" spc="-55" dirty="0">
                <a:solidFill>
                  <a:srgbClr val="444949"/>
                </a:solidFill>
                <a:latin typeface="Gill Sans MT"/>
                <a:cs typeface="Gill Sans MT"/>
              </a:rPr>
              <a:t>different </a:t>
            </a:r>
            <a:r>
              <a:rPr sz="2600" spc="-50" dirty="0">
                <a:solidFill>
                  <a:srgbClr val="444949"/>
                </a:solidFill>
                <a:latin typeface="Gill Sans MT"/>
                <a:cs typeface="Gill Sans MT"/>
              </a:rPr>
              <a:t>addresses </a:t>
            </a:r>
            <a:r>
              <a:rPr sz="2600" spc="-60" dirty="0">
                <a:solidFill>
                  <a:srgbClr val="444949"/>
                </a:solidFill>
                <a:latin typeface="Gill Sans MT"/>
                <a:cs typeface="Gill Sans MT"/>
              </a:rPr>
              <a:t>in </a:t>
            </a:r>
            <a:r>
              <a:rPr sz="2600" spc="-40" dirty="0">
                <a:solidFill>
                  <a:srgbClr val="444949"/>
                </a:solidFill>
                <a:latin typeface="Gill Sans MT"/>
                <a:cs typeface="Gill Sans MT"/>
              </a:rPr>
              <a:t>the </a:t>
            </a:r>
            <a:r>
              <a:rPr sz="2600" spc="-45" dirty="0">
                <a:solidFill>
                  <a:srgbClr val="444949"/>
                </a:solidFill>
                <a:latin typeface="Gill Sans MT"/>
                <a:cs typeface="Gill Sans MT"/>
              </a:rPr>
              <a:t>public</a:t>
            </a:r>
            <a:r>
              <a:rPr sz="2600" spc="60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spc="-25" dirty="0">
                <a:solidFill>
                  <a:srgbClr val="444949"/>
                </a:solidFill>
                <a:latin typeface="Gill Sans MT"/>
                <a:cs typeface="Gill Sans MT"/>
              </a:rPr>
              <a:t>space</a:t>
            </a:r>
            <a:endParaRPr sz="26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360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55" dirty="0">
                <a:solidFill>
                  <a:srgbClr val="444949"/>
                </a:solidFill>
                <a:latin typeface="Gill Sans MT"/>
                <a:cs typeface="Gill Sans MT"/>
              </a:rPr>
              <a:t>IPv4:</a:t>
            </a:r>
            <a:r>
              <a:rPr sz="2600" spc="-21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spc="-40" dirty="0">
                <a:solidFill>
                  <a:srgbClr val="444949"/>
                </a:solidFill>
                <a:latin typeface="Gill Sans MT"/>
                <a:cs typeface="Gill Sans MT"/>
              </a:rPr>
              <a:t>[0-255].[0-255].[0-255].[0-255].</a:t>
            </a:r>
            <a:endParaRPr sz="2600"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7438288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1892" y="6464300"/>
            <a:ext cx="127698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224320" y="4303476"/>
            <a:ext cx="3129915" cy="1621155"/>
          </a:xfrm>
          <a:custGeom>
            <a:avLst/>
            <a:gdLst/>
            <a:ahLst/>
            <a:cxnLst/>
            <a:rect l="l" t="t" r="r" b="b"/>
            <a:pathLst>
              <a:path w="3129915" h="1621154">
                <a:moveTo>
                  <a:pt x="2859318" y="0"/>
                </a:moveTo>
                <a:lnTo>
                  <a:pt x="270160" y="0"/>
                </a:lnTo>
                <a:lnTo>
                  <a:pt x="221598" y="4352"/>
                </a:lnTo>
                <a:lnTo>
                  <a:pt x="175892" y="16902"/>
                </a:lnTo>
                <a:lnTo>
                  <a:pt x="133805" y="36885"/>
                </a:lnTo>
                <a:lnTo>
                  <a:pt x="96099" y="63538"/>
                </a:lnTo>
                <a:lnTo>
                  <a:pt x="63538" y="96100"/>
                </a:lnTo>
                <a:lnTo>
                  <a:pt x="36884" y="133806"/>
                </a:lnTo>
                <a:lnTo>
                  <a:pt x="16901" y="175893"/>
                </a:lnTo>
                <a:lnTo>
                  <a:pt x="4352" y="221600"/>
                </a:lnTo>
                <a:lnTo>
                  <a:pt x="0" y="270162"/>
                </a:lnTo>
                <a:lnTo>
                  <a:pt x="0" y="1350780"/>
                </a:lnTo>
                <a:lnTo>
                  <a:pt x="4352" y="1399342"/>
                </a:lnTo>
                <a:lnTo>
                  <a:pt x="16901" y="1445048"/>
                </a:lnTo>
                <a:lnTo>
                  <a:pt x="36884" y="1487136"/>
                </a:lnTo>
                <a:lnTo>
                  <a:pt x="63538" y="1524842"/>
                </a:lnTo>
                <a:lnTo>
                  <a:pt x="96099" y="1557403"/>
                </a:lnTo>
                <a:lnTo>
                  <a:pt x="133805" y="1584056"/>
                </a:lnTo>
                <a:lnTo>
                  <a:pt x="175892" y="1604039"/>
                </a:lnTo>
                <a:lnTo>
                  <a:pt x="221598" y="1616588"/>
                </a:lnTo>
                <a:lnTo>
                  <a:pt x="270160" y="1620941"/>
                </a:lnTo>
                <a:lnTo>
                  <a:pt x="2859318" y="1620941"/>
                </a:lnTo>
                <a:lnTo>
                  <a:pt x="2907880" y="1616588"/>
                </a:lnTo>
                <a:lnTo>
                  <a:pt x="2953586" y="1604039"/>
                </a:lnTo>
                <a:lnTo>
                  <a:pt x="2995674" y="1584056"/>
                </a:lnTo>
                <a:lnTo>
                  <a:pt x="3033379" y="1557403"/>
                </a:lnTo>
                <a:lnTo>
                  <a:pt x="3065941" y="1524842"/>
                </a:lnTo>
                <a:lnTo>
                  <a:pt x="3092594" y="1487136"/>
                </a:lnTo>
                <a:lnTo>
                  <a:pt x="3112577" y="1445048"/>
                </a:lnTo>
                <a:lnTo>
                  <a:pt x="3125126" y="1399342"/>
                </a:lnTo>
                <a:lnTo>
                  <a:pt x="3129479" y="1350780"/>
                </a:lnTo>
                <a:lnTo>
                  <a:pt x="3129479" y="270162"/>
                </a:lnTo>
                <a:lnTo>
                  <a:pt x="3125126" y="221600"/>
                </a:lnTo>
                <a:lnTo>
                  <a:pt x="3112577" y="175893"/>
                </a:lnTo>
                <a:lnTo>
                  <a:pt x="3092594" y="133806"/>
                </a:lnTo>
                <a:lnTo>
                  <a:pt x="3065941" y="96100"/>
                </a:lnTo>
                <a:lnTo>
                  <a:pt x="3033379" y="63538"/>
                </a:lnTo>
                <a:lnTo>
                  <a:pt x="2995674" y="36885"/>
                </a:lnTo>
                <a:lnTo>
                  <a:pt x="2953586" y="16902"/>
                </a:lnTo>
                <a:lnTo>
                  <a:pt x="2907880" y="4352"/>
                </a:lnTo>
                <a:lnTo>
                  <a:pt x="2859318" y="0"/>
                </a:lnTo>
                <a:close/>
              </a:path>
            </a:pathLst>
          </a:custGeom>
          <a:solidFill>
            <a:srgbClr val="5091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224320" y="4303476"/>
            <a:ext cx="3129915" cy="1621155"/>
          </a:xfrm>
          <a:custGeom>
            <a:avLst/>
            <a:gdLst/>
            <a:ahLst/>
            <a:cxnLst/>
            <a:rect l="l" t="t" r="r" b="b"/>
            <a:pathLst>
              <a:path w="3129915" h="1621154">
                <a:moveTo>
                  <a:pt x="0" y="270160"/>
                </a:moveTo>
                <a:lnTo>
                  <a:pt x="4352" y="221599"/>
                </a:lnTo>
                <a:lnTo>
                  <a:pt x="16901" y="175892"/>
                </a:lnTo>
                <a:lnTo>
                  <a:pt x="36884" y="133805"/>
                </a:lnTo>
                <a:lnTo>
                  <a:pt x="63538" y="96099"/>
                </a:lnTo>
                <a:lnTo>
                  <a:pt x="96099" y="63538"/>
                </a:lnTo>
                <a:lnTo>
                  <a:pt x="133805" y="36884"/>
                </a:lnTo>
                <a:lnTo>
                  <a:pt x="175892" y="16901"/>
                </a:lnTo>
                <a:lnTo>
                  <a:pt x="221598" y="4352"/>
                </a:lnTo>
                <a:lnTo>
                  <a:pt x="270160" y="0"/>
                </a:lnTo>
                <a:lnTo>
                  <a:pt x="2859319" y="0"/>
                </a:lnTo>
                <a:lnTo>
                  <a:pt x="2907880" y="4352"/>
                </a:lnTo>
                <a:lnTo>
                  <a:pt x="2953587" y="16901"/>
                </a:lnTo>
                <a:lnTo>
                  <a:pt x="2995674" y="36884"/>
                </a:lnTo>
                <a:lnTo>
                  <a:pt x="3033380" y="63538"/>
                </a:lnTo>
                <a:lnTo>
                  <a:pt x="3065941" y="96099"/>
                </a:lnTo>
                <a:lnTo>
                  <a:pt x="3092595" y="133805"/>
                </a:lnTo>
                <a:lnTo>
                  <a:pt x="3112578" y="175892"/>
                </a:lnTo>
                <a:lnTo>
                  <a:pt x="3125127" y="221599"/>
                </a:lnTo>
                <a:lnTo>
                  <a:pt x="3129480" y="270160"/>
                </a:lnTo>
                <a:lnTo>
                  <a:pt x="3129480" y="1350780"/>
                </a:lnTo>
                <a:lnTo>
                  <a:pt x="3125127" y="1399341"/>
                </a:lnTo>
                <a:lnTo>
                  <a:pt x="3112578" y="1445048"/>
                </a:lnTo>
                <a:lnTo>
                  <a:pt x="3092595" y="1487135"/>
                </a:lnTo>
                <a:lnTo>
                  <a:pt x="3065941" y="1524841"/>
                </a:lnTo>
                <a:lnTo>
                  <a:pt x="3033380" y="1557402"/>
                </a:lnTo>
                <a:lnTo>
                  <a:pt x="2995674" y="1584056"/>
                </a:lnTo>
                <a:lnTo>
                  <a:pt x="2953587" y="1604039"/>
                </a:lnTo>
                <a:lnTo>
                  <a:pt x="2907880" y="1616588"/>
                </a:lnTo>
                <a:lnTo>
                  <a:pt x="2859319" y="1620941"/>
                </a:lnTo>
                <a:lnTo>
                  <a:pt x="270160" y="1620941"/>
                </a:lnTo>
                <a:lnTo>
                  <a:pt x="221598" y="1616588"/>
                </a:lnTo>
                <a:lnTo>
                  <a:pt x="175892" y="1604039"/>
                </a:lnTo>
                <a:lnTo>
                  <a:pt x="133805" y="1584056"/>
                </a:lnTo>
                <a:lnTo>
                  <a:pt x="96099" y="1557402"/>
                </a:lnTo>
                <a:lnTo>
                  <a:pt x="63538" y="1524841"/>
                </a:lnTo>
                <a:lnTo>
                  <a:pt x="36884" y="1487135"/>
                </a:lnTo>
                <a:lnTo>
                  <a:pt x="16901" y="1445048"/>
                </a:lnTo>
                <a:lnTo>
                  <a:pt x="4352" y="1399341"/>
                </a:lnTo>
                <a:lnTo>
                  <a:pt x="0" y="1350780"/>
                </a:lnTo>
                <a:lnTo>
                  <a:pt x="0" y="270160"/>
                </a:lnTo>
                <a:close/>
              </a:path>
            </a:pathLst>
          </a:custGeom>
          <a:ln w="12700">
            <a:solidFill>
              <a:srgbClr val="38699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9027123" y="4949444"/>
            <a:ext cx="1524635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indent="-635" algn="ctr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Company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B 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Private</a:t>
            </a:r>
            <a:r>
              <a:rPr sz="1800" spc="-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Network  192.168.0.1/22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73425" y="4303477"/>
            <a:ext cx="3129915" cy="1621155"/>
          </a:xfrm>
          <a:custGeom>
            <a:avLst/>
            <a:gdLst/>
            <a:ahLst/>
            <a:cxnLst/>
            <a:rect l="l" t="t" r="r" b="b"/>
            <a:pathLst>
              <a:path w="3129915" h="1621154">
                <a:moveTo>
                  <a:pt x="2859319" y="0"/>
                </a:moveTo>
                <a:lnTo>
                  <a:pt x="270160" y="0"/>
                </a:lnTo>
                <a:lnTo>
                  <a:pt x="221598" y="4352"/>
                </a:lnTo>
                <a:lnTo>
                  <a:pt x="175892" y="16902"/>
                </a:lnTo>
                <a:lnTo>
                  <a:pt x="133805" y="36885"/>
                </a:lnTo>
                <a:lnTo>
                  <a:pt x="96099" y="63538"/>
                </a:lnTo>
                <a:lnTo>
                  <a:pt x="63538" y="96100"/>
                </a:lnTo>
                <a:lnTo>
                  <a:pt x="36884" y="133805"/>
                </a:lnTo>
                <a:lnTo>
                  <a:pt x="16901" y="175893"/>
                </a:lnTo>
                <a:lnTo>
                  <a:pt x="4352" y="221599"/>
                </a:lnTo>
                <a:lnTo>
                  <a:pt x="0" y="270160"/>
                </a:lnTo>
                <a:lnTo>
                  <a:pt x="0" y="1350780"/>
                </a:lnTo>
                <a:lnTo>
                  <a:pt x="4352" y="1399342"/>
                </a:lnTo>
                <a:lnTo>
                  <a:pt x="16901" y="1445048"/>
                </a:lnTo>
                <a:lnTo>
                  <a:pt x="36884" y="1487136"/>
                </a:lnTo>
                <a:lnTo>
                  <a:pt x="63538" y="1524842"/>
                </a:lnTo>
                <a:lnTo>
                  <a:pt x="96099" y="1557403"/>
                </a:lnTo>
                <a:lnTo>
                  <a:pt x="133805" y="1584056"/>
                </a:lnTo>
                <a:lnTo>
                  <a:pt x="175892" y="1604039"/>
                </a:lnTo>
                <a:lnTo>
                  <a:pt x="221598" y="1616588"/>
                </a:lnTo>
                <a:lnTo>
                  <a:pt x="270160" y="1620941"/>
                </a:lnTo>
                <a:lnTo>
                  <a:pt x="2859319" y="1620941"/>
                </a:lnTo>
                <a:lnTo>
                  <a:pt x="2907881" y="1616588"/>
                </a:lnTo>
                <a:lnTo>
                  <a:pt x="2953587" y="1604039"/>
                </a:lnTo>
                <a:lnTo>
                  <a:pt x="2995674" y="1584056"/>
                </a:lnTo>
                <a:lnTo>
                  <a:pt x="3033380" y="1557403"/>
                </a:lnTo>
                <a:lnTo>
                  <a:pt x="3065941" y="1524842"/>
                </a:lnTo>
                <a:lnTo>
                  <a:pt x="3092595" y="1487136"/>
                </a:lnTo>
                <a:lnTo>
                  <a:pt x="3112578" y="1445048"/>
                </a:lnTo>
                <a:lnTo>
                  <a:pt x="3125127" y="1399342"/>
                </a:lnTo>
                <a:lnTo>
                  <a:pt x="3129480" y="1350780"/>
                </a:lnTo>
                <a:lnTo>
                  <a:pt x="3129480" y="270160"/>
                </a:lnTo>
                <a:lnTo>
                  <a:pt x="3125127" y="221599"/>
                </a:lnTo>
                <a:lnTo>
                  <a:pt x="3112578" y="175893"/>
                </a:lnTo>
                <a:lnTo>
                  <a:pt x="3092595" y="133805"/>
                </a:lnTo>
                <a:lnTo>
                  <a:pt x="3065941" y="96100"/>
                </a:lnTo>
                <a:lnTo>
                  <a:pt x="3033380" y="63538"/>
                </a:lnTo>
                <a:lnTo>
                  <a:pt x="2995674" y="36885"/>
                </a:lnTo>
                <a:lnTo>
                  <a:pt x="2953587" y="16902"/>
                </a:lnTo>
                <a:lnTo>
                  <a:pt x="2907881" y="4352"/>
                </a:lnTo>
                <a:lnTo>
                  <a:pt x="2859319" y="0"/>
                </a:lnTo>
                <a:close/>
              </a:path>
            </a:pathLst>
          </a:custGeom>
          <a:solidFill>
            <a:srgbClr val="5091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73425" y="4303477"/>
            <a:ext cx="3129915" cy="1621155"/>
          </a:xfrm>
          <a:custGeom>
            <a:avLst/>
            <a:gdLst/>
            <a:ahLst/>
            <a:cxnLst/>
            <a:rect l="l" t="t" r="r" b="b"/>
            <a:pathLst>
              <a:path w="3129915" h="1621154">
                <a:moveTo>
                  <a:pt x="0" y="270160"/>
                </a:moveTo>
                <a:lnTo>
                  <a:pt x="4352" y="221599"/>
                </a:lnTo>
                <a:lnTo>
                  <a:pt x="16901" y="175892"/>
                </a:lnTo>
                <a:lnTo>
                  <a:pt x="36884" y="133805"/>
                </a:lnTo>
                <a:lnTo>
                  <a:pt x="63538" y="96099"/>
                </a:lnTo>
                <a:lnTo>
                  <a:pt x="96099" y="63538"/>
                </a:lnTo>
                <a:lnTo>
                  <a:pt x="133805" y="36884"/>
                </a:lnTo>
                <a:lnTo>
                  <a:pt x="175892" y="16901"/>
                </a:lnTo>
                <a:lnTo>
                  <a:pt x="221598" y="4352"/>
                </a:lnTo>
                <a:lnTo>
                  <a:pt x="270160" y="0"/>
                </a:lnTo>
                <a:lnTo>
                  <a:pt x="2859319" y="0"/>
                </a:lnTo>
                <a:lnTo>
                  <a:pt x="2907880" y="4352"/>
                </a:lnTo>
                <a:lnTo>
                  <a:pt x="2953587" y="16901"/>
                </a:lnTo>
                <a:lnTo>
                  <a:pt x="2995674" y="36884"/>
                </a:lnTo>
                <a:lnTo>
                  <a:pt x="3033380" y="63538"/>
                </a:lnTo>
                <a:lnTo>
                  <a:pt x="3065941" y="96099"/>
                </a:lnTo>
                <a:lnTo>
                  <a:pt x="3092595" y="133805"/>
                </a:lnTo>
                <a:lnTo>
                  <a:pt x="3112578" y="175892"/>
                </a:lnTo>
                <a:lnTo>
                  <a:pt x="3125127" y="221599"/>
                </a:lnTo>
                <a:lnTo>
                  <a:pt x="3129480" y="270160"/>
                </a:lnTo>
                <a:lnTo>
                  <a:pt x="3129480" y="1350780"/>
                </a:lnTo>
                <a:lnTo>
                  <a:pt x="3125127" y="1399341"/>
                </a:lnTo>
                <a:lnTo>
                  <a:pt x="3112578" y="1445048"/>
                </a:lnTo>
                <a:lnTo>
                  <a:pt x="3092595" y="1487135"/>
                </a:lnTo>
                <a:lnTo>
                  <a:pt x="3065941" y="1524841"/>
                </a:lnTo>
                <a:lnTo>
                  <a:pt x="3033380" y="1557402"/>
                </a:lnTo>
                <a:lnTo>
                  <a:pt x="2995674" y="1584056"/>
                </a:lnTo>
                <a:lnTo>
                  <a:pt x="2953587" y="1604039"/>
                </a:lnTo>
                <a:lnTo>
                  <a:pt x="2907880" y="1616588"/>
                </a:lnTo>
                <a:lnTo>
                  <a:pt x="2859319" y="1620941"/>
                </a:lnTo>
                <a:lnTo>
                  <a:pt x="270160" y="1620941"/>
                </a:lnTo>
                <a:lnTo>
                  <a:pt x="221598" y="1616588"/>
                </a:lnTo>
                <a:lnTo>
                  <a:pt x="175892" y="1604039"/>
                </a:lnTo>
                <a:lnTo>
                  <a:pt x="133805" y="1584056"/>
                </a:lnTo>
                <a:lnTo>
                  <a:pt x="96099" y="1557402"/>
                </a:lnTo>
                <a:lnTo>
                  <a:pt x="63538" y="1524841"/>
                </a:lnTo>
                <a:lnTo>
                  <a:pt x="36884" y="1487135"/>
                </a:lnTo>
                <a:lnTo>
                  <a:pt x="16901" y="1445048"/>
                </a:lnTo>
                <a:lnTo>
                  <a:pt x="4352" y="1399341"/>
                </a:lnTo>
                <a:lnTo>
                  <a:pt x="0" y="1350780"/>
                </a:lnTo>
                <a:lnTo>
                  <a:pt x="0" y="270160"/>
                </a:lnTo>
                <a:close/>
              </a:path>
            </a:pathLst>
          </a:custGeom>
          <a:ln w="12700">
            <a:solidFill>
              <a:srgbClr val="38699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876229" y="4949444"/>
            <a:ext cx="1524635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635" algn="ctr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Company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 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Private</a:t>
            </a:r>
            <a:r>
              <a:rPr sz="1800" spc="-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Network  192.168.0.1/22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916939" y="72644"/>
            <a:ext cx="5552440" cy="1298575"/>
          </a:xfrm>
          <a:prstGeom prst="rect">
            <a:avLst/>
          </a:prstGeom>
        </p:spPr>
        <p:txBody>
          <a:bodyPr vert="horz" wrap="square" lIns="0" tIns="87630" rIns="0" bIns="0" rtlCol="0">
            <a:spAutoFit/>
          </a:bodyPr>
          <a:lstStyle/>
          <a:p>
            <a:pPr marL="12700" marR="5080">
              <a:lnSpc>
                <a:spcPts val="4750"/>
              </a:lnSpc>
              <a:spcBef>
                <a:spcPts val="690"/>
              </a:spcBef>
            </a:pPr>
            <a:r>
              <a:rPr spc="-80" dirty="0"/>
              <a:t>Private </a:t>
            </a:r>
            <a:r>
              <a:rPr spc="-100" dirty="0"/>
              <a:t>vs </a:t>
            </a:r>
            <a:r>
              <a:rPr spc="-80" dirty="0"/>
              <a:t>Public </a:t>
            </a:r>
            <a:r>
              <a:rPr spc="-100" dirty="0"/>
              <a:t>IP </a:t>
            </a:r>
            <a:r>
              <a:rPr spc="-30" dirty="0"/>
              <a:t>(IPv4)  </a:t>
            </a:r>
            <a:r>
              <a:rPr spc="-40" dirty="0"/>
              <a:t>Example</a:t>
            </a:r>
          </a:p>
        </p:txBody>
      </p:sp>
      <p:sp>
        <p:nvSpPr>
          <p:cNvPr id="11" name="object 11"/>
          <p:cNvSpPr/>
          <p:nvPr/>
        </p:nvSpPr>
        <p:spPr>
          <a:xfrm>
            <a:off x="2197607" y="4300728"/>
            <a:ext cx="722376" cy="7254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170432" y="4584191"/>
            <a:ext cx="722376" cy="72237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273552" y="4660391"/>
            <a:ext cx="722376" cy="72542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096511" y="1331975"/>
            <a:ext cx="1234439" cy="123443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830568" y="1527047"/>
            <a:ext cx="1234440" cy="123443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9457943" y="4325111"/>
            <a:ext cx="722376" cy="72237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378952" y="4584191"/>
            <a:ext cx="722376" cy="72237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0457688" y="4565903"/>
            <a:ext cx="722376" cy="72237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441191" y="3642359"/>
            <a:ext cx="929639" cy="92659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171688" y="3651503"/>
            <a:ext cx="929640" cy="92659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2014790" y="3565652"/>
            <a:ext cx="245618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444949"/>
                </a:solidFill>
                <a:latin typeface="Calibri"/>
                <a:cs typeface="Calibri"/>
              </a:rPr>
              <a:t>Internet </a:t>
            </a:r>
            <a:r>
              <a:rPr sz="1800" spc="-15" dirty="0">
                <a:solidFill>
                  <a:srgbClr val="444949"/>
                </a:solidFill>
                <a:latin typeface="Calibri"/>
                <a:cs typeface="Calibri"/>
              </a:rPr>
              <a:t>Gateway </a:t>
            </a: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(public):  </a:t>
            </a: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149.140.72.10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211983" y="1855723"/>
            <a:ext cx="1920239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444949"/>
                </a:solidFill>
                <a:latin typeface="Calibri"/>
                <a:cs typeface="Calibri"/>
              </a:rPr>
              <a:t>Web </a:t>
            </a: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Server </a:t>
            </a: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(public):  </a:t>
            </a: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79.216.59.75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8122662" y="1840484"/>
            <a:ext cx="143764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Server</a:t>
            </a:r>
            <a:r>
              <a:rPr sz="1800" spc="-7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(public):  </a:t>
            </a: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211.139.37.43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7039798" y="3544316"/>
            <a:ext cx="245618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444949"/>
                </a:solidFill>
                <a:latin typeface="Calibri"/>
                <a:cs typeface="Calibri"/>
              </a:rPr>
              <a:t>Internet </a:t>
            </a:r>
            <a:r>
              <a:rPr sz="1800" spc="-15" dirty="0">
                <a:solidFill>
                  <a:srgbClr val="444949"/>
                </a:solidFill>
                <a:latin typeface="Calibri"/>
                <a:cs typeface="Calibri"/>
              </a:rPr>
              <a:t>Gateway </a:t>
            </a: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(public):  </a:t>
            </a: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253.144.139.205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459122" y="3053588"/>
            <a:ext cx="6356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WWW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4712728" y="2565534"/>
            <a:ext cx="668020" cy="470534"/>
          </a:xfrm>
          <a:custGeom>
            <a:avLst/>
            <a:gdLst/>
            <a:ahLst/>
            <a:cxnLst/>
            <a:rect l="l" t="t" r="r" b="b"/>
            <a:pathLst>
              <a:path w="668020" h="470535">
                <a:moveTo>
                  <a:pt x="603513" y="428649"/>
                </a:moveTo>
                <a:lnTo>
                  <a:pt x="583412" y="457208"/>
                </a:lnTo>
                <a:lnTo>
                  <a:pt x="667654" y="469910"/>
                </a:lnTo>
                <a:lnTo>
                  <a:pt x="649376" y="435959"/>
                </a:lnTo>
                <a:lnTo>
                  <a:pt x="613898" y="435959"/>
                </a:lnTo>
                <a:lnTo>
                  <a:pt x="603513" y="428649"/>
                </a:lnTo>
                <a:close/>
              </a:path>
              <a:path w="668020" h="470535">
                <a:moveTo>
                  <a:pt x="607168" y="423456"/>
                </a:moveTo>
                <a:lnTo>
                  <a:pt x="603513" y="428649"/>
                </a:lnTo>
                <a:lnTo>
                  <a:pt x="613898" y="435959"/>
                </a:lnTo>
                <a:lnTo>
                  <a:pt x="617554" y="430766"/>
                </a:lnTo>
                <a:lnTo>
                  <a:pt x="607168" y="423456"/>
                </a:lnTo>
                <a:close/>
              </a:path>
              <a:path w="668020" h="470535">
                <a:moveTo>
                  <a:pt x="627269" y="394896"/>
                </a:moveTo>
                <a:lnTo>
                  <a:pt x="607168" y="423456"/>
                </a:lnTo>
                <a:lnTo>
                  <a:pt x="617554" y="430766"/>
                </a:lnTo>
                <a:lnTo>
                  <a:pt x="613898" y="435959"/>
                </a:lnTo>
                <a:lnTo>
                  <a:pt x="649376" y="435959"/>
                </a:lnTo>
                <a:lnTo>
                  <a:pt x="627269" y="394896"/>
                </a:lnTo>
                <a:close/>
              </a:path>
              <a:path w="668020" h="470535">
                <a:moveTo>
                  <a:pt x="64141" y="41261"/>
                </a:moveTo>
                <a:lnTo>
                  <a:pt x="60486" y="46455"/>
                </a:lnTo>
                <a:lnTo>
                  <a:pt x="603513" y="428649"/>
                </a:lnTo>
                <a:lnTo>
                  <a:pt x="607168" y="423456"/>
                </a:lnTo>
                <a:lnTo>
                  <a:pt x="64141" y="41261"/>
                </a:lnTo>
                <a:close/>
              </a:path>
              <a:path w="668020" h="470535">
                <a:moveTo>
                  <a:pt x="0" y="0"/>
                </a:moveTo>
                <a:lnTo>
                  <a:pt x="40384" y="75015"/>
                </a:lnTo>
                <a:lnTo>
                  <a:pt x="60486" y="46455"/>
                </a:lnTo>
                <a:lnTo>
                  <a:pt x="50100" y="39145"/>
                </a:lnTo>
                <a:lnTo>
                  <a:pt x="53755" y="33952"/>
                </a:lnTo>
                <a:lnTo>
                  <a:pt x="69285" y="33952"/>
                </a:lnTo>
                <a:lnTo>
                  <a:pt x="84242" y="12701"/>
                </a:lnTo>
                <a:lnTo>
                  <a:pt x="0" y="0"/>
                </a:lnTo>
                <a:close/>
              </a:path>
              <a:path w="668020" h="470535">
                <a:moveTo>
                  <a:pt x="53755" y="33952"/>
                </a:moveTo>
                <a:lnTo>
                  <a:pt x="50100" y="39145"/>
                </a:lnTo>
                <a:lnTo>
                  <a:pt x="60486" y="46455"/>
                </a:lnTo>
                <a:lnTo>
                  <a:pt x="64141" y="41261"/>
                </a:lnTo>
                <a:lnTo>
                  <a:pt x="53755" y="33952"/>
                </a:lnTo>
                <a:close/>
              </a:path>
              <a:path w="668020" h="470535">
                <a:moveTo>
                  <a:pt x="69285" y="33952"/>
                </a:moveTo>
                <a:lnTo>
                  <a:pt x="53755" y="33952"/>
                </a:lnTo>
                <a:lnTo>
                  <a:pt x="64141" y="41261"/>
                </a:lnTo>
                <a:lnTo>
                  <a:pt x="69285" y="33952"/>
                </a:lnTo>
                <a:close/>
              </a:path>
            </a:pathLst>
          </a:custGeom>
          <a:solidFill>
            <a:srgbClr val="5091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558747" y="3404777"/>
            <a:ext cx="821690" cy="701040"/>
          </a:xfrm>
          <a:custGeom>
            <a:avLst/>
            <a:gdLst/>
            <a:ahLst/>
            <a:cxnLst/>
            <a:rect l="l" t="t" r="r" b="b"/>
            <a:pathLst>
              <a:path w="821689" h="701039">
                <a:moveTo>
                  <a:pt x="33258" y="622239"/>
                </a:moveTo>
                <a:lnTo>
                  <a:pt x="0" y="700674"/>
                </a:lnTo>
                <a:lnTo>
                  <a:pt x="82702" y="680219"/>
                </a:lnTo>
                <a:lnTo>
                  <a:pt x="67068" y="661885"/>
                </a:lnTo>
                <a:lnTo>
                  <a:pt x="50378" y="661885"/>
                </a:lnTo>
                <a:lnTo>
                  <a:pt x="46257" y="657053"/>
                </a:lnTo>
                <a:lnTo>
                  <a:pt x="55920" y="648813"/>
                </a:lnTo>
                <a:lnTo>
                  <a:pt x="33258" y="622239"/>
                </a:lnTo>
                <a:close/>
              </a:path>
              <a:path w="821689" h="701039">
                <a:moveTo>
                  <a:pt x="55920" y="648813"/>
                </a:moveTo>
                <a:lnTo>
                  <a:pt x="46257" y="657053"/>
                </a:lnTo>
                <a:lnTo>
                  <a:pt x="50378" y="661885"/>
                </a:lnTo>
                <a:lnTo>
                  <a:pt x="60041" y="653645"/>
                </a:lnTo>
                <a:lnTo>
                  <a:pt x="55920" y="648813"/>
                </a:lnTo>
                <a:close/>
              </a:path>
              <a:path w="821689" h="701039">
                <a:moveTo>
                  <a:pt x="60041" y="653645"/>
                </a:moveTo>
                <a:lnTo>
                  <a:pt x="50378" y="661885"/>
                </a:lnTo>
                <a:lnTo>
                  <a:pt x="67068" y="661885"/>
                </a:lnTo>
                <a:lnTo>
                  <a:pt x="60041" y="653645"/>
                </a:lnTo>
                <a:close/>
              </a:path>
              <a:path w="821689" h="701039">
                <a:moveTo>
                  <a:pt x="761595" y="47027"/>
                </a:moveTo>
                <a:lnTo>
                  <a:pt x="55920" y="648813"/>
                </a:lnTo>
                <a:lnTo>
                  <a:pt x="60041" y="653645"/>
                </a:lnTo>
                <a:lnTo>
                  <a:pt x="765715" y="51859"/>
                </a:lnTo>
                <a:lnTo>
                  <a:pt x="761595" y="47027"/>
                </a:lnTo>
                <a:close/>
              </a:path>
              <a:path w="821689" h="701039">
                <a:moveTo>
                  <a:pt x="805188" y="38787"/>
                </a:moveTo>
                <a:lnTo>
                  <a:pt x="771258" y="38787"/>
                </a:lnTo>
                <a:lnTo>
                  <a:pt x="775378" y="43619"/>
                </a:lnTo>
                <a:lnTo>
                  <a:pt x="765715" y="51859"/>
                </a:lnTo>
                <a:lnTo>
                  <a:pt x="788377" y="78433"/>
                </a:lnTo>
                <a:lnTo>
                  <a:pt x="805188" y="38787"/>
                </a:lnTo>
                <a:close/>
              </a:path>
              <a:path w="821689" h="701039">
                <a:moveTo>
                  <a:pt x="771258" y="38787"/>
                </a:moveTo>
                <a:lnTo>
                  <a:pt x="761595" y="47027"/>
                </a:lnTo>
                <a:lnTo>
                  <a:pt x="765715" y="51859"/>
                </a:lnTo>
                <a:lnTo>
                  <a:pt x="775378" y="43619"/>
                </a:lnTo>
                <a:lnTo>
                  <a:pt x="771258" y="38787"/>
                </a:lnTo>
                <a:close/>
              </a:path>
              <a:path w="821689" h="701039">
                <a:moveTo>
                  <a:pt x="821635" y="0"/>
                </a:moveTo>
                <a:lnTo>
                  <a:pt x="738932" y="20453"/>
                </a:lnTo>
                <a:lnTo>
                  <a:pt x="761595" y="47027"/>
                </a:lnTo>
                <a:lnTo>
                  <a:pt x="771258" y="38787"/>
                </a:lnTo>
                <a:lnTo>
                  <a:pt x="805188" y="38787"/>
                </a:lnTo>
                <a:lnTo>
                  <a:pt x="821635" y="0"/>
                </a:lnTo>
                <a:close/>
              </a:path>
            </a:pathLst>
          </a:custGeom>
          <a:solidFill>
            <a:srgbClr val="5091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202018" y="2748955"/>
            <a:ext cx="828040" cy="299085"/>
          </a:xfrm>
          <a:custGeom>
            <a:avLst/>
            <a:gdLst/>
            <a:ahLst/>
            <a:cxnLst/>
            <a:rect l="l" t="t" r="r" b="b"/>
            <a:pathLst>
              <a:path w="828040" h="299085">
                <a:moveTo>
                  <a:pt x="60341" y="226348"/>
                </a:moveTo>
                <a:lnTo>
                  <a:pt x="0" y="286489"/>
                </a:lnTo>
                <a:lnTo>
                  <a:pt x="84317" y="298677"/>
                </a:lnTo>
                <a:lnTo>
                  <a:pt x="74653" y="269523"/>
                </a:lnTo>
                <a:lnTo>
                  <a:pt x="61273" y="269523"/>
                </a:lnTo>
                <a:lnTo>
                  <a:pt x="59275" y="263495"/>
                </a:lnTo>
                <a:lnTo>
                  <a:pt x="71330" y="259499"/>
                </a:lnTo>
                <a:lnTo>
                  <a:pt x="60341" y="226348"/>
                </a:lnTo>
                <a:close/>
              </a:path>
              <a:path w="828040" h="299085">
                <a:moveTo>
                  <a:pt x="71330" y="259499"/>
                </a:moveTo>
                <a:lnTo>
                  <a:pt x="59275" y="263495"/>
                </a:lnTo>
                <a:lnTo>
                  <a:pt x="61273" y="269523"/>
                </a:lnTo>
                <a:lnTo>
                  <a:pt x="73328" y="265527"/>
                </a:lnTo>
                <a:lnTo>
                  <a:pt x="71330" y="259499"/>
                </a:lnTo>
                <a:close/>
              </a:path>
              <a:path w="828040" h="299085">
                <a:moveTo>
                  <a:pt x="73328" y="265527"/>
                </a:moveTo>
                <a:lnTo>
                  <a:pt x="61273" y="269523"/>
                </a:lnTo>
                <a:lnTo>
                  <a:pt x="74653" y="269523"/>
                </a:lnTo>
                <a:lnTo>
                  <a:pt x="73328" y="265527"/>
                </a:lnTo>
                <a:close/>
              </a:path>
              <a:path w="828040" h="299085">
                <a:moveTo>
                  <a:pt x="754159" y="33151"/>
                </a:moveTo>
                <a:lnTo>
                  <a:pt x="71330" y="259499"/>
                </a:lnTo>
                <a:lnTo>
                  <a:pt x="73328" y="265527"/>
                </a:lnTo>
                <a:lnTo>
                  <a:pt x="756157" y="39178"/>
                </a:lnTo>
                <a:lnTo>
                  <a:pt x="754159" y="33151"/>
                </a:lnTo>
                <a:close/>
              </a:path>
              <a:path w="828040" h="299085">
                <a:moveTo>
                  <a:pt x="810463" y="29155"/>
                </a:moveTo>
                <a:lnTo>
                  <a:pt x="766213" y="29155"/>
                </a:lnTo>
                <a:lnTo>
                  <a:pt x="768211" y="35182"/>
                </a:lnTo>
                <a:lnTo>
                  <a:pt x="756157" y="39178"/>
                </a:lnTo>
                <a:lnTo>
                  <a:pt x="767146" y="72329"/>
                </a:lnTo>
                <a:lnTo>
                  <a:pt x="810463" y="29155"/>
                </a:lnTo>
                <a:close/>
              </a:path>
              <a:path w="828040" h="299085">
                <a:moveTo>
                  <a:pt x="766213" y="29155"/>
                </a:moveTo>
                <a:lnTo>
                  <a:pt x="754159" y="33151"/>
                </a:lnTo>
                <a:lnTo>
                  <a:pt x="756157" y="39178"/>
                </a:lnTo>
                <a:lnTo>
                  <a:pt x="768211" y="35182"/>
                </a:lnTo>
                <a:lnTo>
                  <a:pt x="766213" y="29155"/>
                </a:lnTo>
                <a:close/>
              </a:path>
              <a:path w="828040" h="299085">
                <a:moveTo>
                  <a:pt x="743169" y="0"/>
                </a:moveTo>
                <a:lnTo>
                  <a:pt x="754159" y="33151"/>
                </a:lnTo>
                <a:lnTo>
                  <a:pt x="766213" y="29155"/>
                </a:lnTo>
                <a:lnTo>
                  <a:pt x="810463" y="29155"/>
                </a:lnTo>
                <a:lnTo>
                  <a:pt x="827487" y="12188"/>
                </a:lnTo>
                <a:lnTo>
                  <a:pt x="743169" y="0"/>
                </a:lnTo>
                <a:close/>
              </a:path>
            </a:pathLst>
          </a:custGeom>
          <a:solidFill>
            <a:srgbClr val="5091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202018" y="3404777"/>
            <a:ext cx="743585" cy="466090"/>
          </a:xfrm>
          <a:custGeom>
            <a:avLst/>
            <a:gdLst/>
            <a:ahLst/>
            <a:cxnLst/>
            <a:rect l="l" t="t" r="r" b="b"/>
            <a:pathLst>
              <a:path w="743584" h="466089">
                <a:moveTo>
                  <a:pt x="677128" y="428139"/>
                </a:moveTo>
                <a:lnTo>
                  <a:pt x="658581" y="457732"/>
                </a:lnTo>
                <a:lnTo>
                  <a:pt x="743380" y="465916"/>
                </a:lnTo>
                <a:lnTo>
                  <a:pt x="724470" y="434883"/>
                </a:lnTo>
                <a:lnTo>
                  <a:pt x="687889" y="434883"/>
                </a:lnTo>
                <a:lnTo>
                  <a:pt x="677128" y="428139"/>
                </a:lnTo>
                <a:close/>
              </a:path>
              <a:path w="743584" h="466089">
                <a:moveTo>
                  <a:pt x="680501" y="422758"/>
                </a:moveTo>
                <a:lnTo>
                  <a:pt x="677128" y="428139"/>
                </a:lnTo>
                <a:lnTo>
                  <a:pt x="687889" y="434883"/>
                </a:lnTo>
                <a:lnTo>
                  <a:pt x="691262" y="429502"/>
                </a:lnTo>
                <a:lnTo>
                  <a:pt x="680501" y="422758"/>
                </a:lnTo>
                <a:close/>
              </a:path>
              <a:path w="743584" h="466089">
                <a:moveTo>
                  <a:pt x="699048" y="393165"/>
                </a:moveTo>
                <a:lnTo>
                  <a:pt x="680501" y="422758"/>
                </a:lnTo>
                <a:lnTo>
                  <a:pt x="691262" y="429502"/>
                </a:lnTo>
                <a:lnTo>
                  <a:pt x="687889" y="434883"/>
                </a:lnTo>
                <a:lnTo>
                  <a:pt x="724470" y="434883"/>
                </a:lnTo>
                <a:lnTo>
                  <a:pt x="699048" y="393165"/>
                </a:lnTo>
                <a:close/>
              </a:path>
              <a:path w="743584" h="466089">
                <a:moveTo>
                  <a:pt x="66252" y="37777"/>
                </a:moveTo>
                <a:lnTo>
                  <a:pt x="62881" y="43156"/>
                </a:lnTo>
                <a:lnTo>
                  <a:pt x="677128" y="428139"/>
                </a:lnTo>
                <a:lnTo>
                  <a:pt x="680501" y="422758"/>
                </a:lnTo>
                <a:lnTo>
                  <a:pt x="66252" y="37777"/>
                </a:lnTo>
                <a:close/>
              </a:path>
              <a:path w="743584" h="466089">
                <a:moveTo>
                  <a:pt x="0" y="0"/>
                </a:moveTo>
                <a:lnTo>
                  <a:pt x="44333" y="72750"/>
                </a:lnTo>
                <a:lnTo>
                  <a:pt x="62881" y="43156"/>
                </a:lnTo>
                <a:lnTo>
                  <a:pt x="52119" y="36412"/>
                </a:lnTo>
                <a:lnTo>
                  <a:pt x="55491" y="31032"/>
                </a:lnTo>
                <a:lnTo>
                  <a:pt x="70480" y="31032"/>
                </a:lnTo>
                <a:lnTo>
                  <a:pt x="84800" y="8183"/>
                </a:lnTo>
                <a:lnTo>
                  <a:pt x="0" y="0"/>
                </a:lnTo>
                <a:close/>
              </a:path>
              <a:path w="743584" h="466089">
                <a:moveTo>
                  <a:pt x="55491" y="31032"/>
                </a:moveTo>
                <a:lnTo>
                  <a:pt x="52119" y="36412"/>
                </a:lnTo>
                <a:lnTo>
                  <a:pt x="62881" y="43156"/>
                </a:lnTo>
                <a:lnTo>
                  <a:pt x="66252" y="37777"/>
                </a:lnTo>
                <a:lnTo>
                  <a:pt x="55491" y="31032"/>
                </a:lnTo>
                <a:close/>
              </a:path>
              <a:path w="743584" h="466089">
                <a:moveTo>
                  <a:pt x="70480" y="31032"/>
                </a:moveTo>
                <a:lnTo>
                  <a:pt x="55491" y="31032"/>
                </a:lnTo>
                <a:lnTo>
                  <a:pt x="66252" y="37777"/>
                </a:lnTo>
                <a:lnTo>
                  <a:pt x="70480" y="31032"/>
                </a:lnTo>
                <a:close/>
              </a:path>
            </a:pathLst>
          </a:custGeom>
          <a:solidFill>
            <a:srgbClr val="5091D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810789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41892" y="6471592"/>
            <a:ext cx="1276985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72644"/>
            <a:ext cx="5552440" cy="1298575"/>
          </a:xfrm>
          <a:prstGeom prst="rect">
            <a:avLst/>
          </a:prstGeom>
        </p:spPr>
        <p:txBody>
          <a:bodyPr vert="horz" wrap="square" lIns="0" tIns="87630" rIns="0" bIns="0" rtlCol="0">
            <a:spAutoFit/>
          </a:bodyPr>
          <a:lstStyle/>
          <a:p>
            <a:pPr marL="12700" marR="5080">
              <a:lnSpc>
                <a:spcPts val="4750"/>
              </a:lnSpc>
              <a:spcBef>
                <a:spcPts val="690"/>
              </a:spcBef>
            </a:pPr>
            <a:r>
              <a:rPr spc="-80" dirty="0"/>
              <a:t>Private </a:t>
            </a:r>
            <a:r>
              <a:rPr spc="-100" dirty="0"/>
              <a:t>vs </a:t>
            </a:r>
            <a:r>
              <a:rPr spc="-80" dirty="0"/>
              <a:t>Public </a:t>
            </a:r>
            <a:r>
              <a:rPr spc="-100" dirty="0"/>
              <a:t>IP </a:t>
            </a:r>
            <a:r>
              <a:rPr spc="-30" dirty="0"/>
              <a:t>(IPv4)  </a:t>
            </a:r>
            <a:r>
              <a:rPr spc="-55" dirty="0"/>
              <a:t>Fundamental</a:t>
            </a:r>
            <a:r>
              <a:rPr spc="-40" dirty="0"/>
              <a:t> </a:t>
            </a:r>
            <a:r>
              <a:rPr spc="-80" dirty="0"/>
              <a:t>Differences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16939" y="1388744"/>
            <a:ext cx="10274935" cy="4231005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385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50" dirty="0">
                <a:solidFill>
                  <a:srgbClr val="444949"/>
                </a:solidFill>
                <a:latin typeface="Gill Sans MT"/>
                <a:cs typeface="Gill Sans MT"/>
              </a:rPr>
              <a:t>Public</a:t>
            </a:r>
            <a:r>
              <a:rPr sz="260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spc="-80" dirty="0">
                <a:solidFill>
                  <a:srgbClr val="444949"/>
                </a:solidFill>
                <a:latin typeface="Gill Sans MT"/>
                <a:cs typeface="Gill Sans MT"/>
              </a:rPr>
              <a:t>IP:</a:t>
            </a:r>
            <a:endParaRPr sz="2600">
              <a:latin typeface="Gill Sans MT"/>
              <a:cs typeface="Gill Sans MT"/>
            </a:endParaRPr>
          </a:p>
          <a:p>
            <a:pPr marL="698500" lvl="1" indent="-228600">
              <a:lnSpc>
                <a:spcPct val="100000"/>
              </a:lnSpc>
              <a:spcBef>
                <a:spcPts val="254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200" spc="-40" dirty="0">
                <a:solidFill>
                  <a:srgbClr val="444949"/>
                </a:solidFill>
                <a:latin typeface="Gill Sans MT"/>
                <a:cs typeface="Gill Sans MT"/>
              </a:rPr>
              <a:t>Public </a:t>
            </a:r>
            <a:r>
              <a:rPr sz="2200" spc="-45" dirty="0">
                <a:solidFill>
                  <a:srgbClr val="444949"/>
                </a:solidFill>
                <a:latin typeface="Gill Sans MT"/>
                <a:cs typeface="Gill Sans MT"/>
              </a:rPr>
              <a:t>IP </a:t>
            </a:r>
            <a:r>
              <a:rPr sz="2200" spc="-20" dirty="0">
                <a:solidFill>
                  <a:srgbClr val="444949"/>
                </a:solidFill>
                <a:latin typeface="Gill Sans MT"/>
                <a:cs typeface="Gill Sans MT"/>
              </a:rPr>
              <a:t>means </a:t>
            </a:r>
            <a:r>
              <a:rPr sz="2200" spc="-35" dirty="0">
                <a:solidFill>
                  <a:srgbClr val="444949"/>
                </a:solidFill>
                <a:latin typeface="Gill Sans MT"/>
                <a:cs typeface="Gill Sans MT"/>
              </a:rPr>
              <a:t>the </a:t>
            </a:r>
            <a:r>
              <a:rPr sz="2200" spc="-30" dirty="0">
                <a:solidFill>
                  <a:srgbClr val="444949"/>
                </a:solidFill>
                <a:latin typeface="Gill Sans MT"/>
                <a:cs typeface="Gill Sans MT"/>
              </a:rPr>
              <a:t>machine </a:t>
            </a:r>
            <a:r>
              <a:rPr sz="2200" spc="-25" dirty="0">
                <a:solidFill>
                  <a:srgbClr val="444949"/>
                </a:solidFill>
                <a:latin typeface="Gill Sans MT"/>
                <a:cs typeface="Gill Sans MT"/>
              </a:rPr>
              <a:t>can </a:t>
            </a:r>
            <a:r>
              <a:rPr sz="2200" spc="10" dirty="0">
                <a:solidFill>
                  <a:srgbClr val="444949"/>
                </a:solidFill>
                <a:latin typeface="Gill Sans MT"/>
                <a:cs typeface="Gill Sans MT"/>
              </a:rPr>
              <a:t>be </a:t>
            </a:r>
            <a:r>
              <a:rPr sz="2200" spc="-40" dirty="0">
                <a:solidFill>
                  <a:srgbClr val="444949"/>
                </a:solidFill>
                <a:latin typeface="Gill Sans MT"/>
                <a:cs typeface="Gill Sans MT"/>
              </a:rPr>
              <a:t>identified </a:t>
            </a:r>
            <a:r>
              <a:rPr sz="2200" spc="-25" dirty="0">
                <a:solidFill>
                  <a:srgbClr val="444949"/>
                </a:solidFill>
                <a:latin typeface="Gill Sans MT"/>
                <a:cs typeface="Gill Sans MT"/>
              </a:rPr>
              <a:t>on </a:t>
            </a:r>
            <a:r>
              <a:rPr sz="2200" spc="-35" dirty="0">
                <a:solidFill>
                  <a:srgbClr val="444949"/>
                </a:solidFill>
                <a:latin typeface="Gill Sans MT"/>
                <a:cs typeface="Gill Sans MT"/>
              </a:rPr>
              <a:t>the </a:t>
            </a:r>
            <a:r>
              <a:rPr sz="2200" spc="-45" dirty="0">
                <a:solidFill>
                  <a:srgbClr val="444949"/>
                </a:solidFill>
                <a:latin typeface="Gill Sans MT"/>
                <a:cs typeface="Gill Sans MT"/>
              </a:rPr>
              <a:t>internet</a:t>
            </a:r>
            <a:r>
              <a:rPr sz="2200" spc="19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200" spc="-10" dirty="0">
                <a:solidFill>
                  <a:srgbClr val="444949"/>
                </a:solidFill>
                <a:latin typeface="Gill Sans MT"/>
                <a:cs typeface="Gill Sans MT"/>
              </a:rPr>
              <a:t>(WWW)</a:t>
            </a:r>
            <a:endParaRPr sz="2200">
              <a:latin typeface="Gill Sans MT"/>
              <a:cs typeface="Gill Sans MT"/>
            </a:endParaRPr>
          </a:p>
          <a:p>
            <a:pPr marL="698500" lvl="1" indent="-228600">
              <a:lnSpc>
                <a:spcPct val="100000"/>
              </a:lnSpc>
              <a:spcBef>
                <a:spcPts val="240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200" spc="-45" dirty="0">
                <a:solidFill>
                  <a:srgbClr val="444949"/>
                </a:solidFill>
                <a:latin typeface="Gill Sans MT"/>
                <a:cs typeface="Gill Sans MT"/>
              </a:rPr>
              <a:t>Must </a:t>
            </a:r>
            <a:r>
              <a:rPr sz="2200" spc="10" dirty="0">
                <a:solidFill>
                  <a:srgbClr val="444949"/>
                </a:solidFill>
                <a:latin typeface="Gill Sans MT"/>
                <a:cs typeface="Gill Sans MT"/>
              </a:rPr>
              <a:t>be </a:t>
            </a:r>
            <a:r>
              <a:rPr sz="2200" spc="-25" dirty="0">
                <a:solidFill>
                  <a:srgbClr val="444949"/>
                </a:solidFill>
                <a:latin typeface="Gill Sans MT"/>
                <a:cs typeface="Gill Sans MT"/>
              </a:rPr>
              <a:t>unique </a:t>
            </a:r>
            <a:r>
              <a:rPr sz="2200" spc="-60" dirty="0">
                <a:solidFill>
                  <a:srgbClr val="444949"/>
                </a:solidFill>
                <a:latin typeface="Gill Sans MT"/>
                <a:cs typeface="Gill Sans MT"/>
              </a:rPr>
              <a:t>across </a:t>
            </a:r>
            <a:r>
              <a:rPr sz="2200" spc="-35" dirty="0">
                <a:solidFill>
                  <a:srgbClr val="444949"/>
                </a:solidFill>
                <a:latin typeface="Gill Sans MT"/>
                <a:cs typeface="Gill Sans MT"/>
              </a:rPr>
              <a:t>the </a:t>
            </a:r>
            <a:r>
              <a:rPr sz="2200" spc="-30" dirty="0">
                <a:solidFill>
                  <a:srgbClr val="444949"/>
                </a:solidFill>
                <a:latin typeface="Gill Sans MT"/>
                <a:cs typeface="Gill Sans MT"/>
              </a:rPr>
              <a:t>whole </a:t>
            </a:r>
            <a:r>
              <a:rPr sz="2200" spc="-15" dirty="0">
                <a:solidFill>
                  <a:srgbClr val="444949"/>
                </a:solidFill>
                <a:latin typeface="Gill Sans MT"/>
                <a:cs typeface="Gill Sans MT"/>
              </a:rPr>
              <a:t>web </a:t>
            </a:r>
            <a:r>
              <a:rPr sz="2200" spc="-25" dirty="0">
                <a:solidFill>
                  <a:srgbClr val="444949"/>
                </a:solidFill>
                <a:latin typeface="Gill Sans MT"/>
                <a:cs typeface="Gill Sans MT"/>
              </a:rPr>
              <a:t>(not </a:t>
            </a:r>
            <a:r>
              <a:rPr sz="2200" spc="-50" dirty="0">
                <a:solidFill>
                  <a:srgbClr val="444949"/>
                </a:solidFill>
                <a:latin typeface="Gill Sans MT"/>
                <a:cs typeface="Gill Sans MT"/>
              </a:rPr>
              <a:t>two </a:t>
            </a:r>
            <a:r>
              <a:rPr sz="2200" spc="-35" dirty="0">
                <a:solidFill>
                  <a:srgbClr val="444949"/>
                </a:solidFill>
                <a:latin typeface="Gill Sans MT"/>
                <a:cs typeface="Gill Sans MT"/>
              </a:rPr>
              <a:t>machines </a:t>
            </a:r>
            <a:r>
              <a:rPr sz="2200" spc="-25" dirty="0">
                <a:solidFill>
                  <a:srgbClr val="444949"/>
                </a:solidFill>
                <a:latin typeface="Gill Sans MT"/>
                <a:cs typeface="Gill Sans MT"/>
              </a:rPr>
              <a:t>can </a:t>
            </a:r>
            <a:r>
              <a:rPr sz="2200" spc="-40" dirty="0">
                <a:solidFill>
                  <a:srgbClr val="444949"/>
                </a:solidFill>
                <a:latin typeface="Gill Sans MT"/>
                <a:cs typeface="Gill Sans MT"/>
              </a:rPr>
              <a:t>have </a:t>
            </a:r>
            <a:r>
              <a:rPr sz="2200" spc="-35" dirty="0">
                <a:solidFill>
                  <a:srgbClr val="444949"/>
                </a:solidFill>
                <a:latin typeface="Gill Sans MT"/>
                <a:cs typeface="Gill Sans MT"/>
              </a:rPr>
              <a:t>the </a:t>
            </a:r>
            <a:r>
              <a:rPr sz="2200" spc="-20" dirty="0">
                <a:solidFill>
                  <a:srgbClr val="444949"/>
                </a:solidFill>
                <a:latin typeface="Gill Sans MT"/>
                <a:cs typeface="Gill Sans MT"/>
              </a:rPr>
              <a:t>same </a:t>
            </a:r>
            <a:r>
              <a:rPr sz="2200" spc="-35" dirty="0">
                <a:solidFill>
                  <a:srgbClr val="444949"/>
                </a:solidFill>
                <a:latin typeface="Gill Sans MT"/>
                <a:cs typeface="Gill Sans MT"/>
              </a:rPr>
              <a:t>public</a:t>
            </a:r>
            <a:r>
              <a:rPr sz="2200" spc="33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200" spc="-40" dirty="0">
                <a:solidFill>
                  <a:srgbClr val="444949"/>
                </a:solidFill>
                <a:latin typeface="Gill Sans MT"/>
                <a:cs typeface="Gill Sans MT"/>
              </a:rPr>
              <a:t>IP).</a:t>
            </a:r>
            <a:endParaRPr sz="2200">
              <a:latin typeface="Gill Sans MT"/>
              <a:cs typeface="Gill Sans MT"/>
            </a:endParaRPr>
          </a:p>
          <a:p>
            <a:pPr marL="698500" lvl="1" indent="-228600">
              <a:lnSpc>
                <a:spcPct val="100000"/>
              </a:lnSpc>
              <a:spcBef>
                <a:spcPts val="215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200" spc="-35" dirty="0">
                <a:solidFill>
                  <a:srgbClr val="444949"/>
                </a:solidFill>
                <a:latin typeface="Gill Sans MT"/>
                <a:cs typeface="Gill Sans MT"/>
              </a:rPr>
              <a:t>Can </a:t>
            </a:r>
            <a:r>
              <a:rPr sz="2200" spc="10" dirty="0">
                <a:solidFill>
                  <a:srgbClr val="444949"/>
                </a:solidFill>
                <a:latin typeface="Gill Sans MT"/>
                <a:cs typeface="Gill Sans MT"/>
              </a:rPr>
              <a:t>be </a:t>
            </a:r>
            <a:r>
              <a:rPr sz="2200" spc="-30" dirty="0">
                <a:solidFill>
                  <a:srgbClr val="444949"/>
                </a:solidFill>
                <a:latin typeface="Gill Sans MT"/>
                <a:cs typeface="Gill Sans MT"/>
              </a:rPr>
              <a:t>geo-located</a:t>
            </a:r>
            <a:r>
              <a:rPr sz="220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200" spc="-50" dirty="0">
                <a:solidFill>
                  <a:srgbClr val="444949"/>
                </a:solidFill>
                <a:latin typeface="Gill Sans MT"/>
                <a:cs typeface="Gill Sans MT"/>
              </a:rPr>
              <a:t>easily</a:t>
            </a:r>
            <a:endParaRPr sz="2200">
              <a:latin typeface="Gill Sans MT"/>
              <a:cs typeface="Gill Sans MT"/>
            </a:endParaRPr>
          </a:p>
          <a:p>
            <a:pPr lvl="1">
              <a:lnSpc>
                <a:spcPct val="100000"/>
              </a:lnSpc>
              <a:spcBef>
                <a:spcPts val="50"/>
              </a:spcBef>
              <a:buClr>
                <a:srgbClr val="444949"/>
              </a:buClr>
              <a:buFont typeface="Arial"/>
              <a:buChar char="•"/>
            </a:pPr>
            <a:endParaRPr sz="305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45" dirty="0">
                <a:solidFill>
                  <a:srgbClr val="444949"/>
                </a:solidFill>
                <a:latin typeface="Gill Sans MT"/>
                <a:cs typeface="Gill Sans MT"/>
              </a:rPr>
              <a:t>Private</a:t>
            </a:r>
            <a:r>
              <a:rPr sz="2600" spc="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spc="-80" dirty="0">
                <a:solidFill>
                  <a:srgbClr val="444949"/>
                </a:solidFill>
                <a:latin typeface="Gill Sans MT"/>
                <a:cs typeface="Gill Sans MT"/>
              </a:rPr>
              <a:t>IP:</a:t>
            </a:r>
            <a:endParaRPr sz="2600">
              <a:latin typeface="Gill Sans MT"/>
              <a:cs typeface="Gill Sans MT"/>
            </a:endParaRPr>
          </a:p>
          <a:p>
            <a:pPr marL="698500" lvl="1" indent="-228600">
              <a:lnSpc>
                <a:spcPct val="100000"/>
              </a:lnSpc>
              <a:spcBef>
                <a:spcPts val="254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200" spc="-40" dirty="0">
                <a:solidFill>
                  <a:srgbClr val="444949"/>
                </a:solidFill>
                <a:latin typeface="Gill Sans MT"/>
                <a:cs typeface="Gill Sans MT"/>
              </a:rPr>
              <a:t>Private </a:t>
            </a:r>
            <a:r>
              <a:rPr sz="2200" spc="-45" dirty="0">
                <a:solidFill>
                  <a:srgbClr val="444949"/>
                </a:solidFill>
                <a:latin typeface="Gill Sans MT"/>
                <a:cs typeface="Gill Sans MT"/>
              </a:rPr>
              <a:t>IP </a:t>
            </a:r>
            <a:r>
              <a:rPr sz="2200" spc="-20" dirty="0">
                <a:solidFill>
                  <a:srgbClr val="444949"/>
                </a:solidFill>
                <a:latin typeface="Gill Sans MT"/>
                <a:cs typeface="Gill Sans MT"/>
              </a:rPr>
              <a:t>means </a:t>
            </a:r>
            <a:r>
              <a:rPr sz="2200" spc="-35" dirty="0">
                <a:solidFill>
                  <a:srgbClr val="444949"/>
                </a:solidFill>
                <a:latin typeface="Gill Sans MT"/>
                <a:cs typeface="Gill Sans MT"/>
              </a:rPr>
              <a:t>the </a:t>
            </a:r>
            <a:r>
              <a:rPr sz="2200" spc="-30" dirty="0">
                <a:solidFill>
                  <a:srgbClr val="444949"/>
                </a:solidFill>
                <a:latin typeface="Gill Sans MT"/>
                <a:cs typeface="Gill Sans MT"/>
              </a:rPr>
              <a:t>machine </a:t>
            </a:r>
            <a:r>
              <a:rPr sz="2200" spc="-25" dirty="0">
                <a:solidFill>
                  <a:srgbClr val="444949"/>
                </a:solidFill>
                <a:latin typeface="Gill Sans MT"/>
                <a:cs typeface="Gill Sans MT"/>
              </a:rPr>
              <a:t>can </a:t>
            </a:r>
            <a:r>
              <a:rPr sz="2200" spc="-50" dirty="0">
                <a:solidFill>
                  <a:srgbClr val="444949"/>
                </a:solidFill>
                <a:latin typeface="Gill Sans MT"/>
                <a:cs typeface="Gill Sans MT"/>
              </a:rPr>
              <a:t>only </a:t>
            </a:r>
            <a:r>
              <a:rPr sz="2200" spc="10" dirty="0">
                <a:solidFill>
                  <a:srgbClr val="444949"/>
                </a:solidFill>
                <a:latin typeface="Gill Sans MT"/>
                <a:cs typeface="Gill Sans MT"/>
              </a:rPr>
              <a:t>be </a:t>
            </a:r>
            <a:r>
              <a:rPr sz="2200" spc="-40" dirty="0">
                <a:solidFill>
                  <a:srgbClr val="444949"/>
                </a:solidFill>
                <a:latin typeface="Gill Sans MT"/>
                <a:cs typeface="Gill Sans MT"/>
              </a:rPr>
              <a:t>identified </a:t>
            </a:r>
            <a:r>
              <a:rPr sz="2200" spc="-25" dirty="0">
                <a:solidFill>
                  <a:srgbClr val="444949"/>
                </a:solidFill>
                <a:latin typeface="Gill Sans MT"/>
                <a:cs typeface="Gill Sans MT"/>
              </a:rPr>
              <a:t>on </a:t>
            </a:r>
            <a:r>
              <a:rPr sz="2200" dirty="0">
                <a:solidFill>
                  <a:srgbClr val="444949"/>
                </a:solidFill>
                <a:latin typeface="Gill Sans MT"/>
                <a:cs typeface="Gill Sans MT"/>
              </a:rPr>
              <a:t>a </a:t>
            </a:r>
            <a:r>
              <a:rPr sz="2200" spc="-35" dirty="0">
                <a:solidFill>
                  <a:srgbClr val="444949"/>
                </a:solidFill>
                <a:latin typeface="Gill Sans MT"/>
                <a:cs typeface="Gill Sans MT"/>
              </a:rPr>
              <a:t>private </a:t>
            </a:r>
            <a:r>
              <a:rPr sz="2200" spc="-50" dirty="0">
                <a:solidFill>
                  <a:srgbClr val="444949"/>
                </a:solidFill>
                <a:latin typeface="Gill Sans MT"/>
                <a:cs typeface="Gill Sans MT"/>
              </a:rPr>
              <a:t>network</a:t>
            </a:r>
            <a:r>
              <a:rPr sz="2200" spc="25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200" spc="-50" dirty="0">
                <a:solidFill>
                  <a:srgbClr val="444949"/>
                </a:solidFill>
                <a:latin typeface="Gill Sans MT"/>
                <a:cs typeface="Gill Sans MT"/>
              </a:rPr>
              <a:t>only</a:t>
            </a:r>
            <a:endParaRPr sz="2200">
              <a:latin typeface="Gill Sans MT"/>
              <a:cs typeface="Gill Sans MT"/>
            </a:endParaRPr>
          </a:p>
          <a:p>
            <a:pPr marL="698500" lvl="1" indent="-228600">
              <a:lnSpc>
                <a:spcPct val="100000"/>
              </a:lnSpc>
              <a:spcBef>
                <a:spcPts val="240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200" spc="-35" dirty="0">
                <a:solidFill>
                  <a:srgbClr val="444949"/>
                </a:solidFill>
                <a:latin typeface="Gill Sans MT"/>
                <a:cs typeface="Gill Sans MT"/>
              </a:rPr>
              <a:t>The </a:t>
            </a:r>
            <a:r>
              <a:rPr sz="2200" spc="-45" dirty="0">
                <a:solidFill>
                  <a:srgbClr val="444949"/>
                </a:solidFill>
                <a:latin typeface="Gill Sans MT"/>
                <a:cs typeface="Gill Sans MT"/>
              </a:rPr>
              <a:t>IP </a:t>
            </a:r>
            <a:r>
              <a:rPr sz="2200" spc="-55" dirty="0">
                <a:solidFill>
                  <a:srgbClr val="444949"/>
                </a:solidFill>
                <a:latin typeface="Gill Sans MT"/>
                <a:cs typeface="Gill Sans MT"/>
              </a:rPr>
              <a:t>must </a:t>
            </a:r>
            <a:r>
              <a:rPr sz="2200" spc="10" dirty="0">
                <a:solidFill>
                  <a:srgbClr val="444949"/>
                </a:solidFill>
                <a:latin typeface="Gill Sans MT"/>
                <a:cs typeface="Gill Sans MT"/>
              </a:rPr>
              <a:t>be </a:t>
            </a:r>
            <a:r>
              <a:rPr sz="2200" spc="-25" dirty="0">
                <a:solidFill>
                  <a:srgbClr val="444949"/>
                </a:solidFill>
                <a:latin typeface="Gill Sans MT"/>
                <a:cs typeface="Gill Sans MT"/>
              </a:rPr>
              <a:t>unique </a:t>
            </a:r>
            <a:r>
              <a:rPr sz="2200" spc="-60" dirty="0">
                <a:solidFill>
                  <a:srgbClr val="444949"/>
                </a:solidFill>
                <a:latin typeface="Gill Sans MT"/>
                <a:cs typeface="Gill Sans MT"/>
              </a:rPr>
              <a:t>across </a:t>
            </a:r>
            <a:r>
              <a:rPr sz="2200" spc="-35" dirty="0">
                <a:solidFill>
                  <a:srgbClr val="444949"/>
                </a:solidFill>
                <a:latin typeface="Gill Sans MT"/>
                <a:cs typeface="Gill Sans MT"/>
              </a:rPr>
              <a:t>the private</a:t>
            </a:r>
            <a:r>
              <a:rPr sz="2200" spc="21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200" spc="-50" dirty="0">
                <a:solidFill>
                  <a:srgbClr val="444949"/>
                </a:solidFill>
                <a:latin typeface="Gill Sans MT"/>
                <a:cs typeface="Gill Sans MT"/>
              </a:rPr>
              <a:t>network</a:t>
            </a:r>
            <a:endParaRPr sz="2200">
              <a:latin typeface="Gill Sans MT"/>
              <a:cs typeface="Gill Sans MT"/>
            </a:endParaRPr>
          </a:p>
          <a:p>
            <a:pPr marL="698500" lvl="1" indent="-228600">
              <a:lnSpc>
                <a:spcPct val="100000"/>
              </a:lnSpc>
              <a:spcBef>
                <a:spcPts val="215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200" spc="-55" dirty="0">
                <a:solidFill>
                  <a:srgbClr val="444949"/>
                </a:solidFill>
                <a:latin typeface="Gill Sans MT"/>
                <a:cs typeface="Gill Sans MT"/>
              </a:rPr>
              <a:t>BUT </a:t>
            </a:r>
            <a:r>
              <a:rPr sz="2200" spc="-50" dirty="0">
                <a:solidFill>
                  <a:srgbClr val="444949"/>
                </a:solidFill>
                <a:latin typeface="Gill Sans MT"/>
                <a:cs typeface="Gill Sans MT"/>
              </a:rPr>
              <a:t>two </a:t>
            </a:r>
            <a:r>
              <a:rPr sz="2200" spc="-45" dirty="0">
                <a:solidFill>
                  <a:srgbClr val="444949"/>
                </a:solidFill>
                <a:latin typeface="Gill Sans MT"/>
                <a:cs typeface="Gill Sans MT"/>
              </a:rPr>
              <a:t>different </a:t>
            </a:r>
            <a:r>
              <a:rPr sz="2200" spc="-35" dirty="0">
                <a:solidFill>
                  <a:srgbClr val="444949"/>
                </a:solidFill>
                <a:latin typeface="Gill Sans MT"/>
                <a:cs typeface="Gill Sans MT"/>
              </a:rPr>
              <a:t>private </a:t>
            </a:r>
            <a:r>
              <a:rPr sz="2200" spc="-55" dirty="0">
                <a:solidFill>
                  <a:srgbClr val="444949"/>
                </a:solidFill>
                <a:latin typeface="Gill Sans MT"/>
                <a:cs typeface="Gill Sans MT"/>
              </a:rPr>
              <a:t>networks </a:t>
            </a:r>
            <a:r>
              <a:rPr sz="2200" spc="-30" dirty="0">
                <a:solidFill>
                  <a:srgbClr val="444949"/>
                </a:solidFill>
                <a:latin typeface="Gill Sans MT"/>
                <a:cs typeface="Gill Sans MT"/>
              </a:rPr>
              <a:t>(two </a:t>
            </a:r>
            <a:r>
              <a:rPr sz="2200" spc="-25" dirty="0">
                <a:solidFill>
                  <a:srgbClr val="444949"/>
                </a:solidFill>
                <a:latin typeface="Gill Sans MT"/>
                <a:cs typeface="Gill Sans MT"/>
              </a:rPr>
              <a:t>companies) can </a:t>
            </a:r>
            <a:r>
              <a:rPr sz="2200" spc="-40" dirty="0">
                <a:solidFill>
                  <a:srgbClr val="444949"/>
                </a:solidFill>
                <a:latin typeface="Gill Sans MT"/>
                <a:cs typeface="Gill Sans MT"/>
              </a:rPr>
              <a:t>have </a:t>
            </a:r>
            <a:r>
              <a:rPr sz="2200" spc="-35" dirty="0">
                <a:solidFill>
                  <a:srgbClr val="444949"/>
                </a:solidFill>
                <a:latin typeface="Gill Sans MT"/>
                <a:cs typeface="Gill Sans MT"/>
              </a:rPr>
              <a:t>the </a:t>
            </a:r>
            <a:r>
              <a:rPr sz="2200" spc="-20" dirty="0">
                <a:solidFill>
                  <a:srgbClr val="444949"/>
                </a:solidFill>
                <a:latin typeface="Gill Sans MT"/>
                <a:cs typeface="Gill Sans MT"/>
              </a:rPr>
              <a:t>same</a:t>
            </a:r>
            <a:r>
              <a:rPr sz="2200" spc="31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200" spc="-65" dirty="0">
                <a:solidFill>
                  <a:srgbClr val="444949"/>
                </a:solidFill>
                <a:latin typeface="Gill Sans MT"/>
                <a:cs typeface="Gill Sans MT"/>
              </a:rPr>
              <a:t>IPs.</a:t>
            </a:r>
            <a:endParaRPr sz="2200">
              <a:latin typeface="Gill Sans MT"/>
              <a:cs typeface="Gill Sans MT"/>
            </a:endParaRPr>
          </a:p>
          <a:p>
            <a:pPr marL="698500" lvl="1" indent="-228600">
              <a:lnSpc>
                <a:spcPct val="100000"/>
              </a:lnSpc>
              <a:spcBef>
                <a:spcPts val="240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200" spc="-35" dirty="0">
                <a:solidFill>
                  <a:srgbClr val="444949"/>
                </a:solidFill>
                <a:latin typeface="Gill Sans MT"/>
                <a:cs typeface="Gill Sans MT"/>
              </a:rPr>
              <a:t>Machines </a:t>
            </a:r>
            <a:r>
              <a:rPr sz="2200" spc="-40" dirty="0">
                <a:solidFill>
                  <a:srgbClr val="444949"/>
                </a:solidFill>
                <a:latin typeface="Gill Sans MT"/>
                <a:cs typeface="Gill Sans MT"/>
              </a:rPr>
              <a:t>connect </a:t>
            </a:r>
            <a:r>
              <a:rPr sz="2200" spc="-45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2200" spc="-30" dirty="0">
                <a:solidFill>
                  <a:srgbClr val="444949"/>
                </a:solidFill>
                <a:latin typeface="Gill Sans MT"/>
                <a:cs typeface="Gill Sans MT"/>
              </a:rPr>
              <a:t>WWW </a:t>
            </a:r>
            <a:r>
              <a:rPr sz="2200" spc="-40" dirty="0">
                <a:solidFill>
                  <a:srgbClr val="444949"/>
                </a:solidFill>
                <a:latin typeface="Gill Sans MT"/>
                <a:cs typeface="Gill Sans MT"/>
              </a:rPr>
              <a:t>using </a:t>
            </a:r>
            <a:r>
              <a:rPr sz="2200" spc="-10" dirty="0">
                <a:solidFill>
                  <a:srgbClr val="444949"/>
                </a:solidFill>
                <a:latin typeface="Gill Sans MT"/>
                <a:cs typeface="Gill Sans MT"/>
              </a:rPr>
              <a:t>an </a:t>
            </a:r>
            <a:r>
              <a:rPr sz="2200" spc="-45" dirty="0">
                <a:solidFill>
                  <a:srgbClr val="444949"/>
                </a:solidFill>
                <a:latin typeface="Gill Sans MT"/>
                <a:cs typeface="Gill Sans MT"/>
              </a:rPr>
              <a:t>internet </a:t>
            </a:r>
            <a:r>
              <a:rPr sz="2200" spc="-30" dirty="0">
                <a:solidFill>
                  <a:srgbClr val="444949"/>
                </a:solidFill>
                <a:latin typeface="Gill Sans MT"/>
                <a:cs typeface="Gill Sans MT"/>
              </a:rPr>
              <a:t>gateway </a:t>
            </a:r>
            <a:r>
              <a:rPr sz="2200" spc="10" dirty="0">
                <a:solidFill>
                  <a:srgbClr val="444949"/>
                </a:solidFill>
                <a:latin typeface="Gill Sans MT"/>
                <a:cs typeface="Gill Sans MT"/>
              </a:rPr>
              <a:t>(a</a:t>
            </a:r>
            <a:r>
              <a:rPr sz="2200" spc="-2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200" spc="-45" dirty="0">
                <a:solidFill>
                  <a:srgbClr val="444949"/>
                </a:solidFill>
                <a:latin typeface="Gill Sans MT"/>
                <a:cs typeface="Gill Sans MT"/>
              </a:rPr>
              <a:t>proxy)</a:t>
            </a:r>
            <a:endParaRPr sz="2200">
              <a:latin typeface="Gill Sans MT"/>
              <a:cs typeface="Gill Sans MT"/>
            </a:endParaRPr>
          </a:p>
          <a:p>
            <a:pPr marL="698500" lvl="1" indent="-228600">
              <a:lnSpc>
                <a:spcPct val="100000"/>
              </a:lnSpc>
              <a:spcBef>
                <a:spcPts val="240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200" spc="-45" dirty="0">
                <a:solidFill>
                  <a:srgbClr val="444949"/>
                </a:solidFill>
                <a:latin typeface="Gill Sans MT"/>
                <a:cs typeface="Gill Sans MT"/>
              </a:rPr>
              <a:t>Only </a:t>
            </a:r>
            <a:r>
              <a:rPr sz="2200" dirty="0">
                <a:solidFill>
                  <a:srgbClr val="444949"/>
                </a:solidFill>
                <a:latin typeface="Gill Sans MT"/>
                <a:cs typeface="Gill Sans MT"/>
              </a:rPr>
              <a:t>a </a:t>
            </a:r>
            <a:r>
              <a:rPr sz="2200" spc="-40" dirty="0">
                <a:solidFill>
                  <a:srgbClr val="444949"/>
                </a:solidFill>
                <a:latin typeface="Gill Sans MT"/>
                <a:cs typeface="Gill Sans MT"/>
              </a:rPr>
              <a:t>specified </a:t>
            </a:r>
            <a:r>
              <a:rPr sz="2200" spc="-25" dirty="0">
                <a:solidFill>
                  <a:srgbClr val="444949"/>
                </a:solidFill>
                <a:latin typeface="Gill Sans MT"/>
                <a:cs typeface="Gill Sans MT"/>
              </a:rPr>
              <a:t>range of </a:t>
            </a:r>
            <a:r>
              <a:rPr sz="2200" spc="-55" dirty="0">
                <a:solidFill>
                  <a:srgbClr val="444949"/>
                </a:solidFill>
                <a:latin typeface="Gill Sans MT"/>
                <a:cs typeface="Gill Sans MT"/>
              </a:rPr>
              <a:t>IPs </a:t>
            </a:r>
            <a:r>
              <a:rPr sz="2200" spc="-25" dirty="0">
                <a:solidFill>
                  <a:srgbClr val="444949"/>
                </a:solidFill>
                <a:latin typeface="Gill Sans MT"/>
                <a:cs typeface="Gill Sans MT"/>
              </a:rPr>
              <a:t>can </a:t>
            </a:r>
            <a:r>
              <a:rPr sz="2200" spc="10" dirty="0">
                <a:solidFill>
                  <a:srgbClr val="444949"/>
                </a:solidFill>
                <a:latin typeface="Gill Sans MT"/>
                <a:cs typeface="Gill Sans MT"/>
              </a:rPr>
              <a:t>be </a:t>
            </a:r>
            <a:r>
              <a:rPr sz="2200" spc="-30" dirty="0">
                <a:solidFill>
                  <a:srgbClr val="444949"/>
                </a:solidFill>
                <a:latin typeface="Gill Sans MT"/>
                <a:cs typeface="Gill Sans MT"/>
              </a:rPr>
              <a:t>used </a:t>
            </a:r>
            <a:r>
              <a:rPr sz="2200" spc="-35" dirty="0">
                <a:solidFill>
                  <a:srgbClr val="444949"/>
                </a:solidFill>
                <a:latin typeface="Gill Sans MT"/>
                <a:cs typeface="Gill Sans MT"/>
              </a:rPr>
              <a:t>as private</a:t>
            </a:r>
            <a:r>
              <a:rPr sz="2200" spc="22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200" spc="-45" dirty="0">
                <a:solidFill>
                  <a:srgbClr val="444949"/>
                </a:solidFill>
                <a:latin typeface="Gill Sans MT"/>
                <a:cs typeface="Gill Sans MT"/>
              </a:rPr>
              <a:t>IP</a:t>
            </a:r>
            <a:endParaRPr sz="2200"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8091560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41892" y="6471592"/>
            <a:ext cx="1276985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374395"/>
            <a:ext cx="2099310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105" dirty="0"/>
              <a:t>Elastic</a:t>
            </a:r>
            <a:r>
              <a:rPr spc="-60" dirty="0"/>
              <a:t> </a:t>
            </a:r>
            <a:r>
              <a:rPr spc="-114" dirty="0"/>
              <a:t>IPs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16939" y="1419860"/>
            <a:ext cx="10127615" cy="2754630"/>
          </a:xfrm>
          <a:prstGeom prst="rect">
            <a:avLst/>
          </a:prstGeom>
        </p:spPr>
        <p:txBody>
          <a:bodyPr vert="horz" wrap="square" lIns="0" tIns="62230" rIns="0" bIns="0" rtlCol="0">
            <a:spAutoFit/>
          </a:bodyPr>
          <a:lstStyle/>
          <a:p>
            <a:pPr marL="241300" marR="5080" indent="-228600">
              <a:lnSpc>
                <a:spcPts val="3020"/>
              </a:lnSpc>
              <a:spcBef>
                <a:spcPts val="49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25" dirty="0">
                <a:solidFill>
                  <a:srgbClr val="444949"/>
                </a:solidFill>
                <a:latin typeface="Gill Sans MT"/>
                <a:cs typeface="Gill Sans MT"/>
              </a:rPr>
              <a:t>When </a:t>
            </a:r>
            <a:r>
              <a:rPr sz="2800" spc="-65" dirty="0">
                <a:solidFill>
                  <a:srgbClr val="444949"/>
                </a:solidFill>
                <a:latin typeface="Gill Sans MT"/>
                <a:cs typeface="Gill Sans MT"/>
              </a:rPr>
              <a:t>you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stop </a:t>
            </a:r>
            <a:r>
              <a:rPr sz="2800" spc="-10" dirty="0">
                <a:solidFill>
                  <a:srgbClr val="444949"/>
                </a:solidFill>
                <a:latin typeface="Gill Sans MT"/>
                <a:cs typeface="Gill Sans MT"/>
              </a:rPr>
              <a:t>and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then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start </a:t>
            </a:r>
            <a:r>
              <a:rPr sz="2800" spc="-10" dirty="0">
                <a:solidFill>
                  <a:srgbClr val="444949"/>
                </a:solidFill>
                <a:latin typeface="Gill Sans MT"/>
                <a:cs typeface="Gill Sans MT"/>
              </a:rPr>
              <a:t>an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EC2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instance, </a:t>
            </a:r>
            <a:r>
              <a:rPr sz="2800" spc="-90" dirty="0">
                <a:solidFill>
                  <a:srgbClr val="444949"/>
                </a:solidFill>
                <a:latin typeface="Gill Sans MT"/>
                <a:cs typeface="Gill Sans MT"/>
              </a:rPr>
              <a:t>it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can </a:t>
            </a:r>
            <a:r>
              <a:rPr sz="2800" spc="-20" dirty="0">
                <a:solidFill>
                  <a:srgbClr val="444949"/>
                </a:solidFill>
                <a:latin typeface="Gill Sans MT"/>
                <a:cs typeface="Gill Sans MT"/>
              </a:rPr>
              <a:t>change </a:t>
            </a:r>
            <a:r>
              <a:rPr sz="2800" spc="-90" dirty="0">
                <a:solidFill>
                  <a:srgbClr val="444949"/>
                </a:solidFill>
                <a:latin typeface="Gill Sans MT"/>
                <a:cs typeface="Gill Sans MT"/>
              </a:rPr>
              <a:t>its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public  </a:t>
            </a:r>
            <a:r>
              <a:rPr sz="2800" spc="-250" dirty="0">
                <a:solidFill>
                  <a:srgbClr val="444949"/>
                </a:solidFill>
                <a:latin typeface="Gill Sans MT"/>
                <a:cs typeface="Gill Sans MT"/>
              </a:rPr>
              <a:t>IP.</a:t>
            </a:r>
            <a:endParaRPr sz="2800">
              <a:latin typeface="Gill Sans MT"/>
              <a:cs typeface="Gill Sans MT"/>
            </a:endParaRPr>
          </a:p>
          <a:p>
            <a:pPr marL="241300" marR="611505" indent="-228600">
              <a:lnSpc>
                <a:spcPts val="3020"/>
              </a:lnSpc>
              <a:spcBef>
                <a:spcPts val="99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75" dirty="0">
                <a:solidFill>
                  <a:srgbClr val="444949"/>
                </a:solidFill>
                <a:latin typeface="Gill Sans MT"/>
                <a:cs typeface="Gill Sans MT"/>
              </a:rPr>
              <a:t>If </a:t>
            </a:r>
            <a:r>
              <a:rPr sz="2800" spc="-65" dirty="0">
                <a:solidFill>
                  <a:srgbClr val="444949"/>
                </a:solidFill>
                <a:latin typeface="Gill Sans MT"/>
                <a:cs typeface="Gill Sans MT"/>
              </a:rPr>
              <a:t>you </a:t>
            </a:r>
            <a:r>
              <a:rPr sz="2800" spc="-10" dirty="0">
                <a:solidFill>
                  <a:srgbClr val="444949"/>
                </a:solidFill>
                <a:latin typeface="Gill Sans MT"/>
                <a:cs typeface="Gill Sans MT"/>
              </a:rPr>
              <a:t>need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have </a:t>
            </a:r>
            <a:r>
              <a:rPr sz="2800" dirty="0">
                <a:solidFill>
                  <a:srgbClr val="444949"/>
                </a:solidFill>
                <a:latin typeface="Gill Sans MT"/>
                <a:cs typeface="Gill Sans MT"/>
              </a:rPr>
              <a:t>a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fixed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public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IP </a:t>
            </a:r>
            <a:r>
              <a:rPr sz="2800" spc="-90" dirty="0">
                <a:solidFill>
                  <a:srgbClr val="444949"/>
                </a:solidFill>
                <a:latin typeface="Gill Sans MT"/>
                <a:cs typeface="Gill Sans MT"/>
              </a:rPr>
              <a:t>for </a:t>
            </a:r>
            <a:r>
              <a:rPr sz="2800" spc="-95" dirty="0">
                <a:solidFill>
                  <a:srgbClr val="444949"/>
                </a:solidFill>
                <a:latin typeface="Gill Sans MT"/>
                <a:cs typeface="Gill Sans MT"/>
              </a:rPr>
              <a:t>your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instance, </a:t>
            </a:r>
            <a:r>
              <a:rPr sz="2800" spc="-65" dirty="0">
                <a:solidFill>
                  <a:srgbClr val="444949"/>
                </a:solidFill>
                <a:latin typeface="Gill Sans MT"/>
                <a:cs typeface="Gill Sans MT"/>
              </a:rPr>
              <a:t>you </a:t>
            </a:r>
            <a:r>
              <a:rPr sz="2800" spc="-10" dirty="0">
                <a:solidFill>
                  <a:srgbClr val="444949"/>
                </a:solidFill>
                <a:latin typeface="Gill Sans MT"/>
                <a:cs typeface="Gill Sans MT"/>
              </a:rPr>
              <a:t>need an  </a:t>
            </a:r>
            <a:r>
              <a:rPr sz="2800" spc="-65" dirty="0">
                <a:solidFill>
                  <a:srgbClr val="444949"/>
                </a:solidFill>
                <a:latin typeface="Gill Sans MT"/>
                <a:cs typeface="Gill Sans MT"/>
              </a:rPr>
              <a:t>Elastic</a:t>
            </a:r>
            <a:r>
              <a:rPr sz="2800" spc="-2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IP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3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20" dirty="0">
                <a:solidFill>
                  <a:srgbClr val="444949"/>
                </a:solidFill>
                <a:latin typeface="Gill Sans MT"/>
                <a:cs typeface="Gill Sans MT"/>
              </a:rPr>
              <a:t>An </a:t>
            </a:r>
            <a:r>
              <a:rPr sz="2800" spc="-65" dirty="0">
                <a:solidFill>
                  <a:srgbClr val="444949"/>
                </a:solidFill>
                <a:latin typeface="Gill Sans MT"/>
                <a:cs typeface="Gill Sans MT"/>
              </a:rPr>
              <a:t>Elastic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IP </a:t>
            </a:r>
            <a:r>
              <a:rPr sz="2800" spc="-90" dirty="0">
                <a:solidFill>
                  <a:srgbClr val="444949"/>
                </a:solidFill>
                <a:latin typeface="Gill Sans MT"/>
                <a:cs typeface="Gill Sans MT"/>
              </a:rPr>
              <a:t>is </a:t>
            </a:r>
            <a:r>
              <a:rPr sz="2800" dirty="0">
                <a:solidFill>
                  <a:srgbClr val="444949"/>
                </a:solidFill>
                <a:latin typeface="Gill Sans MT"/>
                <a:cs typeface="Gill Sans MT"/>
              </a:rPr>
              <a:t>a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public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IPv4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IP </a:t>
            </a:r>
            <a:r>
              <a:rPr sz="2800" spc="-65" dirty="0">
                <a:solidFill>
                  <a:srgbClr val="444949"/>
                </a:solidFill>
                <a:latin typeface="Gill Sans MT"/>
                <a:cs typeface="Gill Sans MT"/>
              </a:rPr>
              <a:t>you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own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as long as </a:t>
            </a:r>
            <a:r>
              <a:rPr sz="2800" spc="-65" dirty="0">
                <a:solidFill>
                  <a:srgbClr val="444949"/>
                </a:solidFill>
                <a:latin typeface="Gill Sans MT"/>
                <a:cs typeface="Gill Sans MT"/>
              </a:rPr>
              <a:t>you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don’t </a:t>
            </a:r>
            <a:r>
              <a:rPr sz="2800" spc="-35" dirty="0">
                <a:solidFill>
                  <a:srgbClr val="444949"/>
                </a:solidFill>
                <a:latin typeface="Gill Sans MT"/>
                <a:cs typeface="Gill Sans MT"/>
              </a:rPr>
              <a:t>delete</a:t>
            </a:r>
            <a:r>
              <a:rPr sz="2800" spc="63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90" dirty="0">
                <a:solidFill>
                  <a:srgbClr val="444949"/>
                </a:solidFill>
                <a:latin typeface="Gill Sans MT"/>
                <a:cs typeface="Gill Sans MT"/>
              </a:rPr>
              <a:t>it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7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75" dirty="0">
                <a:solidFill>
                  <a:srgbClr val="444949"/>
                </a:solidFill>
                <a:latin typeface="Gill Sans MT"/>
                <a:cs typeface="Gill Sans MT"/>
              </a:rPr>
              <a:t>You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can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attach </a:t>
            </a:r>
            <a:r>
              <a:rPr sz="2800" spc="-90" dirty="0">
                <a:solidFill>
                  <a:srgbClr val="444949"/>
                </a:solidFill>
                <a:latin typeface="Gill Sans MT"/>
                <a:cs typeface="Gill Sans MT"/>
              </a:rPr>
              <a:t>it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2800" spc="-25" dirty="0">
                <a:solidFill>
                  <a:srgbClr val="444949"/>
                </a:solidFill>
                <a:latin typeface="Gill Sans MT"/>
                <a:cs typeface="Gill Sans MT"/>
              </a:rPr>
              <a:t>one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instance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at </a:t>
            </a:r>
            <a:r>
              <a:rPr sz="2800" dirty="0">
                <a:solidFill>
                  <a:srgbClr val="444949"/>
                </a:solidFill>
                <a:latin typeface="Gill Sans MT"/>
                <a:cs typeface="Gill Sans MT"/>
              </a:rPr>
              <a:t>a</a:t>
            </a:r>
            <a:r>
              <a:rPr sz="2800" spc="459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time</a:t>
            </a:r>
            <a:endParaRPr sz="2800"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2372939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374395"/>
            <a:ext cx="8319770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135" dirty="0"/>
              <a:t>Welcome! </a:t>
            </a:r>
            <a:r>
              <a:rPr spc="-204" dirty="0"/>
              <a:t>We’re </a:t>
            </a:r>
            <a:r>
              <a:rPr spc="-70" dirty="0"/>
              <a:t>starting </a:t>
            </a:r>
            <a:r>
              <a:rPr spc="-100" dirty="0"/>
              <a:t>in </a:t>
            </a:r>
            <a:r>
              <a:rPr spc="-5" dirty="0"/>
              <a:t>5</a:t>
            </a:r>
            <a:r>
              <a:rPr spc="65" dirty="0"/>
              <a:t> </a:t>
            </a:r>
            <a:r>
              <a:rPr spc="-80" dirty="0"/>
              <a:t>minutes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16939" y="1469847"/>
            <a:ext cx="10070465" cy="3875404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4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30" dirty="0">
                <a:solidFill>
                  <a:srgbClr val="444949"/>
                </a:solidFill>
                <a:latin typeface="Gill Sans MT"/>
                <a:cs typeface="Gill Sans MT"/>
              </a:rPr>
              <a:t>We’re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going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prepare </a:t>
            </a:r>
            <a:r>
              <a:rPr sz="2800" spc="-90" dirty="0">
                <a:solidFill>
                  <a:srgbClr val="444949"/>
                </a:solidFill>
                <a:latin typeface="Gill Sans MT"/>
                <a:cs typeface="Gill Sans MT"/>
              </a:rPr>
              <a:t>for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the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Solutions </a:t>
            </a:r>
            <a:r>
              <a:rPr sz="2800" spc="-70" dirty="0">
                <a:solidFill>
                  <a:srgbClr val="444949"/>
                </a:solidFill>
                <a:latin typeface="Gill Sans MT"/>
                <a:cs typeface="Gill Sans MT"/>
              </a:rPr>
              <a:t>Architect </a:t>
            </a:r>
            <a:r>
              <a:rPr sz="2800" spc="-20" dirty="0">
                <a:solidFill>
                  <a:srgbClr val="444949"/>
                </a:solidFill>
                <a:latin typeface="Gill Sans MT"/>
                <a:cs typeface="Gill Sans MT"/>
              </a:rPr>
              <a:t>exam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-</a:t>
            </a:r>
            <a:r>
              <a:rPr sz="2800" spc="254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15" dirty="0">
                <a:solidFill>
                  <a:srgbClr val="444949"/>
                </a:solidFill>
                <a:latin typeface="Gill Sans MT"/>
                <a:cs typeface="Gill Sans MT"/>
              </a:rPr>
              <a:t>SAA-C01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5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30" dirty="0">
                <a:solidFill>
                  <a:srgbClr val="444949"/>
                </a:solidFill>
                <a:latin typeface="Gill Sans MT"/>
                <a:cs typeface="Gill Sans MT"/>
              </a:rPr>
              <a:t>It’s </a:t>
            </a:r>
            <a:r>
              <a:rPr sz="2800" dirty="0">
                <a:solidFill>
                  <a:srgbClr val="444949"/>
                </a:solidFill>
                <a:latin typeface="Gill Sans MT"/>
                <a:cs typeface="Gill Sans MT"/>
              </a:rPr>
              <a:t>a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challenging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certification, so </a:t>
            </a:r>
            <a:r>
              <a:rPr sz="2800" spc="-75" dirty="0">
                <a:solidFill>
                  <a:srgbClr val="444949"/>
                </a:solidFill>
                <a:latin typeface="Gill Sans MT"/>
                <a:cs typeface="Gill Sans MT"/>
              </a:rPr>
              <a:t>this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course </a:t>
            </a:r>
            <a:r>
              <a:rPr sz="2800" spc="-75" dirty="0">
                <a:solidFill>
                  <a:srgbClr val="444949"/>
                </a:solidFill>
                <a:latin typeface="Gill Sans MT"/>
                <a:cs typeface="Gill Sans MT"/>
              </a:rPr>
              <a:t>will </a:t>
            </a:r>
            <a:r>
              <a:rPr sz="2800" spc="10" dirty="0">
                <a:solidFill>
                  <a:srgbClr val="444949"/>
                </a:solidFill>
                <a:latin typeface="Gill Sans MT"/>
                <a:cs typeface="Gill Sans MT"/>
              </a:rPr>
              <a:t>be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long </a:t>
            </a:r>
            <a:r>
              <a:rPr sz="2800" spc="-10" dirty="0">
                <a:solidFill>
                  <a:srgbClr val="444949"/>
                </a:solidFill>
                <a:latin typeface="Gill Sans MT"/>
                <a:cs typeface="Gill Sans MT"/>
              </a:rPr>
              <a:t>and</a:t>
            </a:r>
            <a:r>
              <a:rPr sz="2800" spc="254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65" dirty="0">
                <a:solidFill>
                  <a:srgbClr val="444949"/>
                </a:solidFill>
                <a:latin typeface="Gill Sans MT"/>
                <a:cs typeface="Gill Sans MT"/>
              </a:rPr>
              <a:t>interesting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7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70" dirty="0">
                <a:solidFill>
                  <a:srgbClr val="444949"/>
                </a:solidFill>
                <a:latin typeface="Gill Sans MT"/>
                <a:cs typeface="Gill Sans MT"/>
              </a:rPr>
              <a:t>Basic </a:t>
            </a:r>
            <a:r>
              <a:rPr sz="2800" spc="-100" dirty="0">
                <a:solidFill>
                  <a:srgbClr val="444949"/>
                </a:solidFill>
                <a:latin typeface="Gill Sans MT"/>
                <a:cs typeface="Gill Sans MT"/>
              </a:rPr>
              <a:t>IT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knowledge </a:t>
            </a:r>
            <a:r>
              <a:rPr sz="2800" spc="-90" dirty="0">
                <a:solidFill>
                  <a:srgbClr val="444949"/>
                </a:solidFill>
                <a:latin typeface="Gill Sans MT"/>
                <a:cs typeface="Gill Sans MT"/>
              </a:rPr>
              <a:t>is</a:t>
            </a:r>
            <a:r>
              <a:rPr sz="2800" spc="15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necessary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7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75" dirty="0">
                <a:solidFill>
                  <a:srgbClr val="444949"/>
                </a:solidFill>
                <a:latin typeface="Gill Sans MT"/>
                <a:cs typeface="Gill Sans MT"/>
              </a:rPr>
              <a:t>This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course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contains</a:t>
            </a:r>
            <a:r>
              <a:rPr sz="2800" spc="9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videos…</a:t>
            </a:r>
            <a:endParaRPr sz="2800">
              <a:latin typeface="Gill Sans MT"/>
              <a:cs typeface="Gill Sans MT"/>
            </a:endParaRPr>
          </a:p>
          <a:p>
            <a:pPr marL="698500" lvl="1" indent="-228600">
              <a:lnSpc>
                <a:spcPct val="100000"/>
              </a:lnSpc>
              <a:spcBef>
                <a:spcPts val="235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65" dirty="0">
                <a:solidFill>
                  <a:srgbClr val="444949"/>
                </a:solidFill>
                <a:latin typeface="Gill Sans MT"/>
                <a:cs typeface="Gill Sans MT"/>
              </a:rPr>
              <a:t>From </a:t>
            </a:r>
            <a:r>
              <a:rPr sz="2400" spc="-35" dirty="0">
                <a:solidFill>
                  <a:srgbClr val="444949"/>
                </a:solidFill>
                <a:latin typeface="Gill Sans MT"/>
                <a:cs typeface="Gill Sans MT"/>
              </a:rPr>
              <a:t>the </a:t>
            </a:r>
            <a:r>
              <a:rPr sz="2400" spc="-40" dirty="0">
                <a:solidFill>
                  <a:srgbClr val="444949"/>
                </a:solidFill>
                <a:latin typeface="Gill Sans MT"/>
                <a:cs typeface="Gill Sans MT"/>
              </a:rPr>
              <a:t>Developer </a:t>
            </a:r>
            <a:r>
              <a:rPr sz="2400" spc="-10" dirty="0">
                <a:solidFill>
                  <a:srgbClr val="444949"/>
                </a:solidFill>
                <a:latin typeface="Gill Sans MT"/>
                <a:cs typeface="Gill Sans MT"/>
              </a:rPr>
              <a:t>and </a:t>
            </a:r>
            <a:r>
              <a:rPr sz="2400" spc="-30" dirty="0">
                <a:solidFill>
                  <a:srgbClr val="444949"/>
                </a:solidFill>
                <a:latin typeface="Gill Sans MT"/>
                <a:cs typeface="Gill Sans MT"/>
              </a:rPr>
              <a:t>SysOps </a:t>
            </a:r>
            <a:r>
              <a:rPr sz="2400" spc="-45" dirty="0">
                <a:solidFill>
                  <a:srgbClr val="444949"/>
                </a:solidFill>
                <a:latin typeface="Gill Sans MT"/>
                <a:cs typeface="Gill Sans MT"/>
              </a:rPr>
              <a:t>course </a:t>
            </a:r>
            <a:r>
              <a:rPr sz="2400" spc="-25" dirty="0">
                <a:solidFill>
                  <a:srgbClr val="444949"/>
                </a:solidFill>
                <a:latin typeface="Gill Sans MT"/>
                <a:cs typeface="Gill Sans MT"/>
              </a:rPr>
              <a:t>- </a:t>
            </a:r>
            <a:r>
              <a:rPr sz="2400" spc="-45" dirty="0">
                <a:solidFill>
                  <a:srgbClr val="444949"/>
                </a:solidFill>
                <a:latin typeface="Gill Sans MT"/>
                <a:cs typeface="Gill Sans MT"/>
              </a:rPr>
              <a:t>shared</a:t>
            </a:r>
            <a:r>
              <a:rPr sz="2400" spc="20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40" dirty="0">
                <a:solidFill>
                  <a:srgbClr val="444949"/>
                </a:solidFill>
                <a:latin typeface="Gill Sans MT"/>
                <a:cs typeface="Gill Sans MT"/>
              </a:rPr>
              <a:t>knowledge</a:t>
            </a:r>
            <a:endParaRPr sz="2400">
              <a:latin typeface="Gill Sans MT"/>
              <a:cs typeface="Gill Sans MT"/>
            </a:endParaRPr>
          </a:p>
          <a:p>
            <a:pPr marL="698500" lvl="1" indent="-228600">
              <a:lnSpc>
                <a:spcPct val="100000"/>
              </a:lnSpc>
              <a:spcBef>
                <a:spcPts val="215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40" dirty="0">
                <a:solidFill>
                  <a:srgbClr val="444949"/>
                </a:solidFill>
                <a:latin typeface="Gill Sans MT"/>
                <a:cs typeface="Gill Sans MT"/>
              </a:rPr>
              <a:t>Specific </a:t>
            </a:r>
            <a:r>
              <a:rPr sz="2400" spc="-50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2400" spc="-40" dirty="0">
                <a:solidFill>
                  <a:srgbClr val="444949"/>
                </a:solidFill>
                <a:latin typeface="Gill Sans MT"/>
                <a:cs typeface="Gill Sans MT"/>
              </a:rPr>
              <a:t>the </a:t>
            </a:r>
            <a:r>
              <a:rPr sz="2400" spc="-50" dirty="0">
                <a:solidFill>
                  <a:srgbClr val="444949"/>
                </a:solidFill>
                <a:latin typeface="Gill Sans MT"/>
                <a:cs typeface="Gill Sans MT"/>
              </a:rPr>
              <a:t>Solutions </a:t>
            </a:r>
            <a:r>
              <a:rPr sz="2400" spc="-60" dirty="0">
                <a:solidFill>
                  <a:srgbClr val="444949"/>
                </a:solidFill>
                <a:latin typeface="Gill Sans MT"/>
                <a:cs typeface="Gill Sans MT"/>
              </a:rPr>
              <a:t>Architect </a:t>
            </a:r>
            <a:r>
              <a:rPr sz="2400" spc="-15" dirty="0">
                <a:solidFill>
                  <a:srgbClr val="444949"/>
                </a:solidFill>
                <a:latin typeface="Gill Sans MT"/>
                <a:cs typeface="Gill Sans MT"/>
              </a:rPr>
              <a:t>exam </a:t>
            </a:r>
            <a:r>
              <a:rPr sz="2400" spc="-25" dirty="0">
                <a:solidFill>
                  <a:srgbClr val="444949"/>
                </a:solidFill>
                <a:latin typeface="Gill Sans MT"/>
                <a:cs typeface="Gill Sans MT"/>
              </a:rPr>
              <a:t>- </a:t>
            </a:r>
            <a:r>
              <a:rPr sz="2400" spc="-50" dirty="0">
                <a:solidFill>
                  <a:srgbClr val="444949"/>
                </a:solidFill>
                <a:latin typeface="Gill Sans MT"/>
                <a:cs typeface="Gill Sans MT"/>
              </a:rPr>
              <a:t>exciting </a:t>
            </a:r>
            <a:r>
              <a:rPr sz="2400" spc="-35" dirty="0">
                <a:solidFill>
                  <a:srgbClr val="444949"/>
                </a:solidFill>
                <a:latin typeface="Gill Sans MT"/>
                <a:cs typeface="Gill Sans MT"/>
              </a:rPr>
              <a:t>ones </a:t>
            </a:r>
            <a:r>
              <a:rPr sz="2400" spc="-30" dirty="0">
                <a:solidFill>
                  <a:srgbClr val="444949"/>
                </a:solidFill>
                <a:latin typeface="Gill Sans MT"/>
                <a:cs typeface="Gill Sans MT"/>
              </a:rPr>
              <a:t>on</a:t>
            </a:r>
            <a:r>
              <a:rPr sz="2400" spc="19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75" dirty="0">
                <a:solidFill>
                  <a:srgbClr val="444949"/>
                </a:solidFill>
                <a:latin typeface="Gill Sans MT"/>
                <a:cs typeface="Gill Sans MT"/>
              </a:rPr>
              <a:t>architecture!</a:t>
            </a:r>
            <a:endParaRPr sz="24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3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14" dirty="0">
                <a:solidFill>
                  <a:srgbClr val="444949"/>
                </a:solidFill>
                <a:latin typeface="Gill Sans MT"/>
                <a:cs typeface="Gill Sans MT"/>
              </a:rPr>
              <a:t>We </a:t>
            </a:r>
            <a:r>
              <a:rPr sz="2800" spc="-75" dirty="0">
                <a:solidFill>
                  <a:srgbClr val="444949"/>
                </a:solidFill>
                <a:latin typeface="Gill Sans MT"/>
                <a:cs typeface="Gill Sans MT"/>
              </a:rPr>
              <a:t>will </a:t>
            </a:r>
            <a:r>
              <a:rPr sz="2800" spc="-85" dirty="0">
                <a:solidFill>
                  <a:srgbClr val="444949"/>
                </a:solidFill>
                <a:latin typeface="Gill Sans MT"/>
                <a:cs typeface="Gill Sans MT"/>
              </a:rPr>
              <a:t>cover </a:t>
            </a:r>
            <a:r>
              <a:rPr sz="2800" spc="-90" dirty="0">
                <a:solidFill>
                  <a:srgbClr val="444949"/>
                </a:solidFill>
                <a:latin typeface="Gill Sans MT"/>
                <a:cs typeface="Gill Sans MT"/>
              </a:rPr>
              <a:t>over </a:t>
            </a:r>
            <a:r>
              <a:rPr sz="4125" spc="37" baseline="1010" dirty="0">
                <a:solidFill>
                  <a:srgbClr val="444949"/>
                </a:solidFill>
                <a:latin typeface="Gill Sans MT"/>
                <a:cs typeface="Gill Sans MT"/>
              </a:rPr>
              <a:t>30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AWS</a:t>
            </a:r>
            <a:r>
              <a:rPr sz="2800" spc="13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services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7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AWS </a:t>
            </a:r>
            <a:r>
              <a:rPr sz="2800" dirty="0">
                <a:solidFill>
                  <a:srgbClr val="444949"/>
                </a:solidFill>
                <a:latin typeface="Gill Sans MT"/>
                <a:cs typeface="Gill Sans MT"/>
              </a:rPr>
              <a:t>/ </a:t>
            </a:r>
            <a:r>
              <a:rPr sz="2800" spc="-100" dirty="0">
                <a:solidFill>
                  <a:srgbClr val="444949"/>
                </a:solidFill>
                <a:latin typeface="Gill Sans MT"/>
                <a:cs typeface="Gill Sans MT"/>
              </a:rPr>
              <a:t>IT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Beginners </a:t>
            </a:r>
            <a:r>
              <a:rPr sz="2800" spc="-70" dirty="0">
                <a:solidFill>
                  <a:srgbClr val="444949"/>
                </a:solidFill>
                <a:latin typeface="Gill Sans MT"/>
                <a:cs typeface="Gill Sans MT"/>
              </a:rPr>
              <a:t>welcome! </a:t>
            </a:r>
            <a:r>
              <a:rPr sz="2800" spc="-25" dirty="0">
                <a:solidFill>
                  <a:srgbClr val="444949"/>
                </a:solidFill>
                <a:latin typeface="Gill Sans MT"/>
                <a:cs typeface="Gill Sans MT"/>
              </a:rPr>
              <a:t>(but </a:t>
            </a:r>
            <a:r>
              <a:rPr sz="2800" spc="-65" dirty="0">
                <a:solidFill>
                  <a:srgbClr val="444949"/>
                </a:solidFill>
                <a:latin typeface="Gill Sans MT"/>
                <a:cs typeface="Gill Sans MT"/>
              </a:rPr>
              <a:t>take </a:t>
            </a:r>
            <a:r>
              <a:rPr sz="2800" spc="-90" dirty="0">
                <a:solidFill>
                  <a:srgbClr val="444949"/>
                </a:solidFill>
                <a:latin typeface="Gill Sans MT"/>
                <a:cs typeface="Gill Sans MT"/>
              </a:rPr>
              <a:t>your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time, </a:t>
            </a:r>
            <a:r>
              <a:rPr sz="2800" spc="-125" dirty="0">
                <a:solidFill>
                  <a:srgbClr val="444949"/>
                </a:solidFill>
                <a:latin typeface="Gill Sans MT"/>
                <a:cs typeface="Gill Sans MT"/>
              </a:rPr>
              <a:t>it’s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not </a:t>
            </a:r>
            <a:r>
              <a:rPr sz="2800" dirty="0">
                <a:solidFill>
                  <a:srgbClr val="444949"/>
                </a:solidFill>
                <a:latin typeface="Gill Sans MT"/>
                <a:cs typeface="Gill Sans MT"/>
              </a:rPr>
              <a:t>a</a:t>
            </a:r>
            <a:r>
              <a:rPr sz="2800" spc="35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race)</a:t>
            </a:r>
            <a:endParaRPr sz="2800">
              <a:latin typeface="Gill Sans MT"/>
              <a:cs typeface="Gill Sans MT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0576559" y="262127"/>
            <a:ext cx="1185672" cy="11856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41892" y="6471592"/>
            <a:ext cx="1276985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397610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41892" y="6471592"/>
            <a:ext cx="1276985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374395"/>
            <a:ext cx="1902460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105" dirty="0"/>
              <a:t>Elastic</a:t>
            </a:r>
            <a:r>
              <a:rPr spc="-65" dirty="0"/>
              <a:t> </a:t>
            </a:r>
            <a:r>
              <a:rPr spc="-100" dirty="0"/>
              <a:t>IP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16939" y="1425956"/>
            <a:ext cx="10318115" cy="4166235"/>
          </a:xfrm>
          <a:prstGeom prst="rect">
            <a:avLst/>
          </a:prstGeom>
        </p:spPr>
        <p:txBody>
          <a:bodyPr vert="horz" wrap="square" lIns="0" tIns="55880" rIns="0" bIns="0" rtlCol="0">
            <a:spAutoFit/>
          </a:bodyPr>
          <a:lstStyle/>
          <a:p>
            <a:pPr marL="241300" marR="5080" indent="-228600">
              <a:lnSpc>
                <a:spcPts val="2810"/>
              </a:lnSpc>
              <a:spcBef>
                <a:spcPts val="440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60" dirty="0">
                <a:solidFill>
                  <a:srgbClr val="444949"/>
                </a:solidFill>
                <a:latin typeface="Gill Sans MT"/>
                <a:cs typeface="Gill Sans MT"/>
              </a:rPr>
              <a:t>With </a:t>
            </a:r>
            <a:r>
              <a:rPr sz="2600" spc="-15" dirty="0">
                <a:solidFill>
                  <a:srgbClr val="444949"/>
                </a:solidFill>
                <a:latin typeface="Gill Sans MT"/>
                <a:cs typeface="Gill Sans MT"/>
              </a:rPr>
              <a:t>an </a:t>
            </a:r>
            <a:r>
              <a:rPr sz="2600" spc="-60" dirty="0">
                <a:solidFill>
                  <a:srgbClr val="444949"/>
                </a:solidFill>
                <a:latin typeface="Gill Sans MT"/>
                <a:cs typeface="Gill Sans MT"/>
              </a:rPr>
              <a:t>Elastic IP </a:t>
            </a:r>
            <a:r>
              <a:rPr sz="2600" spc="-55" dirty="0">
                <a:solidFill>
                  <a:srgbClr val="444949"/>
                </a:solidFill>
                <a:latin typeface="Gill Sans MT"/>
                <a:cs typeface="Gill Sans MT"/>
              </a:rPr>
              <a:t>address, you </a:t>
            </a:r>
            <a:r>
              <a:rPr sz="2600" spc="-30" dirty="0">
                <a:solidFill>
                  <a:srgbClr val="444949"/>
                </a:solidFill>
                <a:latin typeface="Gill Sans MT"/>
                <a:cs typeface="Gill Sans MT"/>
              </a:rPr>
              <a:t>can </a:t>
            </a:r>
            <a:r>
              <a:rPr sz="2600" spc="-60" dirty="0">
                <a:solidFill>
                  <a:srgbClr val="444949"/>
                </a:solidFill>
                <a:latin typeface="Gill Sans MT"/>
                <a:cs typeface="Gill Sans MT"/>
              </a:rPr>
              <a:t>mask </a:t>
            </a:r>
            <a:r>
              <a:rPr sz="2600" spc="-40" dirty="0">
                <a:solidFill>
                  <a:srgbClr val="444949"/>
                </a:solidFill>
                <a:latin typeface="Gill Sans MT"/>
                <a:cs typeface="Gill Sans MT"/>
              </a:rPr>
              <a:t>the </a:t>
            </a:r>
            <a:r>
              <a:rPr sz="2600" spc="-60" dirty="0">
                <a:solidFill>
                  <a:srgbClr val="444949"/>
                </a:solidFill>
                <a:latin typeface="Gill Sans MT"/>
                <a:cs typeface="Gill Sans MT"/>
              </a:rPr>
              <a:t>failure </a:t>
            </a:r>
            <a:r>
              <a:rPr sz="2600" spc="-30" dirty="0">
                <a:solidFill>
                  <a:srgbClr val="444949"/>
                </a:solidFill>
                <a:latin typeface="Gill Sans MT"/>
                <a:cs typeface="Gill Sans MT"/>
              </a:rPr>
              <a:t>of </a:t>
            </a:r>
            <a:r>
              <a:rPr sz="2600" spc="-15" dirty="0">
                <a:solidFill>
                  <a:srgbClr val="444949"/>
                </a:solidFill>
                <a:latin typeface="Gill Sans MT"/>
                <a:cs typeface="Gill Sans MT"/>
              </a:rPr>
              <a:t>an </a:t>
            </a:r>
            <a:r>
              <a:rPr sz="2600" spc="-45" dirty="0">
                <a:solidFill>
                  <a:srgbClr val="444949"/>
                </a:solidFill>
                <a:latin typeface="Gill Sans MT"/>
                <a:cs typeface="Gill Sans MT"/>
              </a:rPr>
              <a:t>instance </a:t>
            </a:r>
            <a:r>
              <a:rPr sz="2600" spc="-100" dirty="0">
                <a:solidFill>
                  <a:srgbClr val="444949"/>
                </a:solidFill>
                <a:latin typeface="Gill Sans MT"/>
                <a:cs typeface="Gill Sans MT"/>
              </a:rPr>
              <a:t>or </a:t>
            </a:r>
            <a:r>
              <a:rPr sz="2600" spc="-55" dirty="0">
                <a:solidFill>
                  <a:srgbClr val="444949"/>
                </a:solidFill>
                <a:latin typeface="Gill Sans MT"/>
                <a:cs typeface="Gill Sans MT"/>
              </a:rPr>
              <a:t>software  </a:t>
            </a:r>
            <a:r>
              <a:rPr sz="2600" spc="-40" dirty="0">
                <a:solidFill>
                  <a:srgbClr val="444949"/>
                </a:solidFill>
                <a:latin typeface="Gill Sans MT"/>
                <a:cs typeface="Gill Sans MT"/>
              </a:rPr>
              <a:t>by </a:t>
            </a:r>
            <a:r>
              <a:rPr sz="2600" spc="-50" dirty="0">
                <a:solidFill>
                  <a:srgbClr val="444949"/>
                </a:solidFill>
                <a:latin typeface="Gill Sans MT"/>
                <a:cs typeface="Gill Sans MT"/>
              </a:rPr>
              <a:t>rapidly </a:t>
            </a:r>
            <a:r>
              <a:rPr sz="2600" spc="-30" dirty="0">
                <a:solidFill>
                  <a:srgbClr val="444949"/>
                </a:solidFill>
                <a:latin typeface="Gill Sans MT"/>
                <a:cs typeface="Gill Sans MT"/>
              </a:rPr>
              <a:t>remapping </a:t>
            </a:r>
            <a:r>
              <a:rPr sz="2600" spc="-40" dirty="0">
                <a:solidFill>
                  <a:srgbClr val="444949"/>
                </a:solidFill>
                <a:latin typeface="Gill Sans MT"/>
                <a:cs typeface="Gill Sans MT"/>
              </a:rPr>
              <a:t>the </a:t>
            </a:r>
            <a:r>
              <a:rPr sz="2600" spc="-50" dirty="0">
                <a:solidFill>
                  <a:srgbClr val="444949"/>
                </a:solidFill>
                <a:latin typeface="Gill Sans MT"/>
                <a:cs typeface="Gill Sans MT"/>
              </a:rPr>
              <a:t>address </a:t>
            </a:r>
            <a:r>
              <a:rPr sz="2600" spc="-55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2600" spc="-50" dirty="0">
                <a:solidFill>
                  <a:srgbClr val="444949"/>
                </a:solidFill>
                <a:latin typeface="Gill Sans MT"/>
                <a:cs typeface="Gill Sans MT"/>
              </a:rPr>
              <a:t>another </a:t>
            </a:r>
            <a:r>
              <a:rPr sz="2600" spc="-45" dirty="0">
                <a:solidFill>
                  <a:srgbClr val="444949"/>
                </a:solidFill>
                <a:latin typeface="Gill Sans MT"/>
                <a:cs typeface="Gill Sans MT"/>
              </a:rPr>
              <a:t>instance </a:t>
            </a:r>
            <a:r>
              <a:rPr sz="2600" spc="-60" dirty="0">
                <a:solidFill>
                  <a:srgbClr val="444949"/>
                </a:solidFill>
                <a:latin typeface="Gill Sans MT"/>
                <a:cs typeface="Gill Sans MT"/>
              </a:rPr>
              <a:t>in </a:t>
            </a:r>
            <a:r>
              <a:rPr sz="2600" spc="-85" dirty="0">
                <a:solidFill>
                  <a:srgbClr val="444949"/>
                </a:solidFill>
                <a:latin typeface="Gill Sans MT"/>
                <a:cs typeface="Gill Sans MT"/>
              </a:rPr>
              <a:t>your</a:t>
            </a:r>
            <a:r>
              <a:rPr sz="2600" spc="49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spc="-50" dirty="0">
                <a:solidFill>
                  <a:srgbClr val="444949"/>
                </a:solidFill>
                <a:latin typeface="Gill Sans MT"/>
                <a:cs typeface="Gill Sans MT"/>
              </a:rPr>
              <a:t>account.</a:t>
            </a:r>
            <a:endParaRPr sz="2600">
              <a:latin typeface="Gill Sans MT"/>
              <a:cs typeface="Gill Sans MT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lr>
                <a:srgbClr val="444949"/>
              </a:buClr>
              <a:buFont typeface="Arial"/>
              <a:buChar char="•"/>
            </a:pPr>
            <a:endParaRPr sz="4150">
              <a:latin typeface="Times New Roman"/>
              <a:cs typeface="Times New Roman"/>
            </a:endParaRPr>
          </a:p>
          <a:p>
            <a:pPr marL="241300" marR="189230" indent="-228600">
              <a:lnSpc>
                <a:spcPts val="2810"/>
              </a:lnSpc>
              <a:buFont typeface="Arial"/>
              <a:buChar char="•"/>
              <a:tabLst>
                <a:tab pos="241300" algn="l"/>
              </a:tabLst>
            </a:pPr>
            <a:r>
              <a:rPr sz="2600" spc="-160" dirty="0">
                <a:solidFill>
                  <a:srgbClr val="444949"/>
                </a:solidFill>
                <a:latin typeface="Gill Sans MT"/>
                <a:cs typeface="Gill Sans MT"/>
              </a:rPr>
              <a:t>You </a:t>
            </a:r>
            <a:r>
              <a:rPr sz="2600" spc="-30" dirty="0">
                <a:solidFill>
                  <a:srgbClr val="444949"/>
                </a:solidFill>
                <a:latin typeface="Gill Sans MT"/>
                <a:cs typeface="Gill Sans MT"/>
              </a:rPr>
              <a:t>can </a:t>
            </a:r>
            <a:r>
              <a:rPr sz="2600" spc="-60" dirty="0">
                <a:solidFill>
                  <a:srgbClr val="444949"/>
                </a:solidFill>
                <a:latin typeface="Gill Sans MT"/>
                <a:cs typeface="Gill Sans MT"/>
              </a:rPr>
              <a:t>only </a:t>
            </a:r>
            <a:r>
              <a:rPr sz="2600" spc="-45" dirty="0">
                <a:solidFill>
                  <a:srgbClr val="444949"/>
                </a:solidFill>
                <a:latin typeface="Gill Sans MT"/>
                <a:cs typeface="Gill Sans MT"/>
              </a:rPr>
              <a:t>have </a:t>
            </a:r>
            <a:r>
              <a:rPr sz="2600" spc="-5" dirty="0">
                <a:solidFill>
                  <a:srgbClr val="444949"/>
                </a:solidFill>
                <a:latin typeface="Gill Sans MT"/>
                <a:cs typeface="Gill Sans MT"/>
              </a:rPr>
              <a:t>5 </a:t>
            </a:r>
            <a:r>
              <a:rPr sz="2600" spc="-60" dirty="0">
                <a:solidFill>
                  <a:srgbClr val="444949"/>
                </a:solidFill>
                <a:latin typeface="Gill Sans MT"/>
                <a:cs typeface="Gill Sans MT"/>
              </a:rPr>
              <a:t>Elastic IP in </a:t>
            </a:r>
            <a:r>
              <a:rPr sz="2600" spc="-85" dirty="0">
                <a:solidFill>
                  <a:srgbClr val="444949"/>
                </a:solidFill>
                <a:latin typeface="Gill Sans MT"/>
                <a:cs typeface="Gill Sans MT"/>
              </a:rPr>
              <a:t>your </a:t>
            </a:r>
            <a:r>
              <a:rPr sz="2600" spc="-40" dirty="0">
                <a:solidFill>
                  <a:srgbClr val="444949"/>
                </a:solidFill>
                <a:latin typeface="Gill Sans MT"/>
                <a:cs typeface="Gill Sans MT"/>
              </a:rPr>
              <a:t>account </a:t>
            </a:r>
            <a:r>
              <a:rPr sz="2600" spc="-35" dirty="0">
                <a:solidFill>
                  <a:srgbClr val="444949"/>
                </a:solidFill>
                <a:latin typeface="Gill Sans MT"/>
                <a:cs typeface="Gill Sans MT"/>
              </a:rPr>
              <a:t>(you </a:t>
            </a:r>
            <a:r>
              <a:rPr sz="2600" spc="-30" dirty="0">
                <a:solidFill>
                  <a:srgbClr val="444949"/>
                </a:solidFill>
                <a:latin typeface="Gill Sans MT"/>
                <a:cs typeface="Gill Sans MT"/>
              </a:rPr>
              <a:t>can </a:t>
            </a:r>
            <a:r>
              <a:rPr sz="2600" spc="-75" dirty="0">
                <a:solidFill>
                  <a:srgbClr val="444949"/>
                </a:solidFill>
                <a:latin typeface="Gill Sans MT"/>
                <a:cs typeface="Gill Sans MT"/>
              </a:rPr>
              <a:t>ask </a:t>
            </a:r>
            <a:r>
              <a:rPr sz="2600" spc="-50" dirty="0">
                <a:solidFill>
                  <a:srgbClr val="444949"/>
                </a:solidFill>
                <a:latin typeface="Gill Sans MT"/>
                <a:cs typeface="Gill Sans MT"/>
              </a:rPr>
              <a:t>AWS </a:t>
            </a:r>
            <a:r>
              <a:rPr sz="2600" spc="-55" dirty="0">
                <a:solidFill>
                  <a:srgbClr val="444949"/>
                </a:solidFill>
                <a:latin typeface="Gill Sans MT"/>
                <a:cs typeface="Gill Sans MT"/>
              </a:rPr>
              <a:t>to increase  </a:t>
            </a:r>
            <a:r>
              <a:rPr sz="2600" spc="-45" dirty="0">
                <a:solidFill>
                  <a:srgbClr val="444949"/>
                </a:solidFill>
                <a:latin typeface="Gill Sans MT"/>
                <a:cs typeface="Gill Sans MT"/>
              </a:rPr>
              <a:t>that).</a:t>
            </a:r>
            <a:endParaRPr sz="2600">
              <a:latin typeface="Gill Sans MT"/>
              <a:cs typeface="Gill Sans MT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444949"/>
              </a:buClr>
              <a:buFont typeface="Arial"/>
              <a:buChar char="•"/>
            </a:pPr>
            <a:endParaRPr sz="385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60" dirty="0">
                <a:solidFill>
                  <a:srgbClr val="444949"/>
                </a:solidFill>
                <a:latin typeface="Gill Sans MT"/>
                <a:cs typeface="Gill Sans MT"/>
              </a:rPr>
              <a:t>Overall, </a:t>
            </a:r>
            <a:r>
              <a:rPr sz="2600" spc="-45" dirty="0">
                <a:solidFill>
                  <a:srgbClr val="5091D0"/>
                </a:solidFill>
                <a:latin typeface="Gill Sans MT"/>
                <a:cs typeface="Gill Sans MT"/>
              </a:rPr>
              <a:t>try </a:t>
            </a:r>
            <a:r>
              <a:rPr sz="2600" spc="-55" dirty="0">
                <a:solidFill>
                  <a:srgbClr val="5091D0"/>
                </a:solidFill>
                <a:latin typeface="Gill Sans MT"/>
                <a:cs typeface="Gill Sans MT"/>
              </a:rPr>
              <a:t>to </a:t>
            </a:r>
            <a:r>
              <a:rPr sz="2600" spc="-50" dirty="0">
                <a:solidFill>
                  <a:srgbClr val="5091D0"/>
                </a:solidFill>
                <a:latin typeface="Gill Sans MT"/>
                <a:cs typeface="Gill Sans MT"/>
              </a:rPr>
              <a:t>avoid using </a:t>
            </a:r>
            <a:r>
              <a:rPr sz="2600" spc="-60" dirty="0">
                <a:solidFill>
                  <a:srgbClr val="5091D0"/>
                </a:solidFill>
                <a:latin typeface="Gill Sans MT"/>
                <a:cs typeface="Gill Sans MT"/>
              </a:rPr>
              <a:t>Elastic</a:t>
            </a:r>
            <a:r>
              <a:rPr sz="2600" spc="95" dirty="0">
                <a:solidFill>
                  <a:srgbClr val="5091D0"/>
                </a:solidFill>
                <a:latin typeface="Gill Sans MT"/>
                <a:cs typeface="Gill Sans MT"/>
              </a:rPr>
              <a:t> </a:t>
            </a:r>
            <a:r>
              <a:rPr sz="2600" spc="-80" dirty="0">
                <a:solidFill>
                  <a:srgbClr val="5091D0"/>
                </a:solidFill>
                <a:latin typeface="Gill Sans MT"/>
                <a:cs typeface="Gill Sans MT"/>
              </a:rPr>
              <a:t>IP:</a:t>
            </a:r>
            <a:endParaRPr sz="2600">
              <a:latin typeface="Gill Sans MT"/>
              <a:cs typeface="Gill Sans MT"/>
            </a:endParaRPr>
          </a:p>
          <a:p>
            <a:pPr marL="698500" lvl="1" indent="-228600">
              <a:lnSpc>
                <a:spcPct val="100000"/>
              </a:lnSpc>
              <a:spcBef>
                <a:spcPts val="254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200" spc="-40" dirty="0">
                <a:solidFill>
                  <a:srgbClr val="444949"/>
                </a:solidFill>
                <a:latin typeface="Gill Sans MT"/>
                <a:cs typeface="Gill Sans MT"/>
              </a:rPr>
              <a:t>They </a:t>
            </a:r>
            <a:r>
              <a:rPr sz="2200" spc="-35" dirty="0">
                <a:solidFill>
                  <a:srgbClr val="444949"/>
                </a:solidFill>
                <a:latin typeface="Gill Sans MT"/>
                <a:cs typeface="Gill Sans MT"/>
              </a:rPr>
              <a:t>often </a:t>
            </a:r>
            <a:r>
              <a:rPr sz="2200" spc="-55" dirty="0">
                <a:solidFill>
                  <a:srgbClr val="444949"/>
                </a:solidFill>
                <a:latin typeface="Gill Sans MT"/>
                <a:cs typeface="Gill Sans MT"/>
              </a:rPr>
              <a:t>reflect </a:t>
            </a:r>
            <a:r>
              <a:rPr sz="2200" spc="-45" dirty="0">
                <a:solidFill>
                  <a:srgbClr val="444949"/>
                </a:solidFill>
                <a:latin typeface="Gill Sans MT"/>
                <a:cs typeface="Gill Sans MT"/>
              </a:rPr>
              <a:t>poor </a:t>
            </a:r>
            <a:r>
              <a:rPr sz="2200" spc="-55" dirty="0">
                <a:solidFill>
                  <a:srgbClr val="444949"/>
                </a:solidFill>
                <a:latin typeface="Gill Sans MT"/>
                <a:cs typeface="Gill Sans MT"/>
              </a:rPr>
              <a:t>architectural</a:t>
            </a:r>
            <a:r>
              <a:rPr sz="2200" spc="14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200" spc="-45" dirty="0">
                <a:solidFill>
                  <a:srgbClr val="444949"/>
                </a:solidFill>
                <a:latin typeface="Gill Sans MT"/>
                <a:cs typeface="Gill Sans MT"/>
              </a:rPr>
              <a:t>decisions</a:t>
            </a:r>
            <a:endParaRPr sz="2200">
              <a:latin typeface="Gill Sans MT"/>
              <a:cs typeface="Gill Sans MT"/>
            </a:endParaRPr>
          </a:p>
          <a:p>
            <a:pPr marL="698500" lvl="1" indent="-228600">
              <a:lnSpc>
                <a:spcPct val="100000"/>
              </a:lnSpc>
              <a:spcBef>
                <a:spcPts val="240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200" spc="-50" dirty="0">
                <a:solidFill>
                  <a:srgbClr val="444949"/>
                </a:solidFill>
                <a:latin typeface="Gill Sans MT"/>
                <a:cs typeface="Gill Sans MT"/>
              </a:rPr>
              <a:t>Instead, </a:t>
            </a:r>
            <a:r>
              <a:rPr sz="2200" spc="-35" dirty="0">
                <a:solidFill>
                  <a:srgbClr val="444949"/>
                </a:solidFill>
                <a:latin typeface="Gill Sans MT"/>
                <a:cs typeface="Gill Sans MT"/>
              </a:rPr>
              <a:t>use </a:t>
            </a:r>
            <a:r>
              <a:rPr sz="2200" dirty="0">
                <a:solidFill>
                  <a:srgbClr val="444949"/>
                </a:solidFill>
                <a:latin typeface="Gill Sans MT"/>
                <a:cs typeface="Gill Sans MT"/>
              </a:rPr>
              <a:t>a </a:t>
            </a:r>
            <a:r>
              <a:rPr sz="2200" spc="-25" dirty="0">
                <a:solidFill>
                  <a:srgbClr val="444949"/>
                </a:solidFill>
                <a:latin typeface="Gill Sans MT"/>
                <a:cs typeface="Gill Sans MT"/>
              </a:rPr>
              <a:t>random </a:t>
            </a:r>
            <a:r>
              <a:rPr sz="2200" spc="-35" dirty="0">
                <a:solidFill>
                  <a:srgbClr val="444949"/>
                </a:solidFill>
                <a:latin typeface="Gill Sans MT"/>
                <a:cs typeface="Gill Sans MT"/>
              </a:rPr>
              <a:t>public </a:t>
            </a:r>
            <a:r>
              <a:rPr sz="2200" spc="-45" dirty="0">
                <a:solidFill>
                  <a:srgbClr val="444949"/>
                </a:solidFill>
                <a:latin typeface="Gill Sans MT"/>
                <a:cs typeface="Gill Sans MT"/>
              </a:rPr>
              <a:t>IP </a:t>
            </a:r>
            <a:r>
              <a:rPr sz="2200" spc="-10" dirty="0">
                <a:solidFill>
                  <a:srgbClr val="444949"/>
                </a:solidFill>
                <a:latin typeface="Gill Sans MT"/>
                <a:cs typeface="Gill Sans MT"/>
              </a:rPr>
              <a:t>and </a:t>
            </a:r>
            <a:r>
              <a:rPr sz="2200" spc="-65" dirty="0">
                <a:solidFill>
                  <a:srgbClr val="444949"/>
                </a:solidFill>
                <a:latin typeface="Gill Sans MT"/>
                <a:cs typeface="Gill Sans MT"/>
              </a:rPr>
              <a:t>register </a:t>
            </a:r>
            <a:r>
              <a:rPr sz="2200" dirty="0">
                <a:solidFill>
                  <a:srgbClr val="444949"/>
                </a:solidFill>
                <a:latin typeface="Gill Sans MT"/>
                <a:cs typeface="Gill Sans MT"/>
              </a:rPr>
              <a:t>a </a:t>
            </a:r>
            <a:r>
              <a:rPr sz="2200" spc="-10" dirty="0">
                <a:solidFill>
                  <a:srgbClr val="444949"/>
                </a:solidFill>
                <a:latin typeface="Gill Sans MT"/>
                <a:cs typeface="Gill Sans MT"/>
              </a:rPr>
              <a:t>DNS name </a:t>
            </a:r>
            <a:r>
              <a:rPr sz="2200" spc="-45" dirty="0">
                <a:solidFill>
                  <a:srgbClr val="444949"/>
                </a:solidFill>
                <a:latin typeface="Gill Sans MT"/>
                <a:cs typeface="Gill Sans MT"/>
              </a:rPr>
              <a:t>to</a:t>
            </a:r>
            <a:r>
              <a:rPr sz="2200" spc="5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200" spc="-70" dirty="0">
                <a:solidFill>
                  <a:srgbClr val="444949"/>
                </a:solidFill>
                <a:latin typeface="Gill Sans MT"/>
                <a:cs typeface="Gill Sans MT"/>
              </a:rPr>
              <a:t>it</a:t>
            </a:r>
            <a:endParaRPr sz="2200">
              <a:latin typeface="Gill Sans MT"/>
              <a:cs typeface="Gill Sans MT"/>
            </a:endParaRPr>
          </a:p>
          <a:p>
            <a:pPr marL="698500" lvl="1" indent="-228600">
              <a:lnSpc>
                <a:spcPct val="100000"/>
              </a:lnSpc>
              <a:spcBef>
                <a:spcPts val="240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200" spc="-145" dirty="0">
                <a:solidFill>
                  <a:srgbClr val="444949"/>
                </a:solidFill>
                <a:latin typeface="Gill Sans MT"/>
                <a:cs typeface="Gill Sans MT"/>
              </a:rPr>
              <a:t>Or, </a:t>
            </a:r>
            <a:r>
              <a:rPr sz="2200" spc="-35" dirty="0">
                <a:solidFill>
                  <a:srgbClr val="444949"/>
                </a:solidFill>
                <a:latin typeface="Gill Sans MT"/>
                <a:cs typeface="Gill Sans MT"/>
              </a:rPr>
              <a:t>as </a:t>
            </a:r>
            <a:r>
              <a:rPr sz="2200" spc="-60" dirty="0">
                <a:solidFill>
                  <a:srgbClr val="444949"/>
                </a:solidFill>
                <a:latin typeface="Gill Sans MT"/>
                <a:cs typeface="Gill Sans MT"/>
              </a:rPr>
              <a:t>we’ll </a:t>
            </a:r>
            <a:r>
              <a:rPr sz="2200" spc="-30" dirty="0">
                <a:solidFill>
                  <a:srgbClr val="444949"/>
                </a:solidFill>
                <a:latin typeface="Gill Sans MT"/>
                <a:cs typeface="Gill Sans MT"/>
              </a:rPr>
              <a:t>see </a:t>
            </a:r>
            <a:r>
              <a:rPr sz="2200" spc="-100" dirty="0">
                <a:solidFill>
                  <a:srgbClr val="444949"/>
                </a:solidFill>
                <a:latin typeface="Gill Sans MT"/>
                <a:cs typeface="Gill Sans MT"/>
              </a:rPr>
              <a:t>later, </a:t>
            </a:r>
            <a:r>
              <a:rPr sz="2200" spc="-35" dirty="0">
                <a:solidFill>
                  <a:srgbClr val="444949"/>
                </a:solidFill>
                <a:latin typeface="Gill Sans MT"/>
                <a:cs typeface="Gill Sans MT"/>
              </a:rPr>
              <a:t>use </a:t>
            </a:r>
            <a:r>
              <a:rPr sz="2200" dirty="0">
                <a:solidFill>
                  <a:srgbClr val="444949"/>
                </a:solidFill>
                <a:latin typeface="Gill Sans MT"/>
                <a:cs typeface="Gill Sans MT"/>
              </a:rPr>
              <a:t>a </a:t>
            </a:r>
            <a:r>
              <a:rPr sz="2200" spc="-20" dirty="0">
                <a:solidFill>
                  <a:srgbClr val="444949"/>
                </a:solidFill>
                <a:latin typeface="Gill Sans MT"/>
                <a:cs typeface="Gill Sans MT"/>
              </a:rPr>
              <a:t>Load </a:t>
            </a:r>
            <a:r>
              <a:rPr sz="2200" spc="-50" dirty="0">
                <a:solidFill>
                  <a:srgbClr val="444949"/>
                </a:solidFill>
                <a:latin typeface="Gill Sans MT"/>
                <a:cs typeface="Gill Sans MT"/>
              </a:rPr>
              <a:t>Balancer </a:t>
            </a:r>
            <a:r>
              <a:rPr sz="2200" spc="-10" dirty="0">
                <a:solidFill>
                  <a:srgbClr val="444949"/>
                </a:solidFill>
                <a:latin typeface="Gill Sans MT"/>
                <a:cs typeface="Gill Sans MT"/>
              </a:rPr>
              <a:t>and </a:t>
            </a:r>
            <a:r>
              <a:rPr sz="2200" spc="-45" dirty="0">
                <a:solidFill>
                  <a:srgbClr val="444949"/>
                </a:solidFill>
                <a:latin typeface="Gill Sans MT"/>
                <a:cs typeface="Gill Sans MT"/>
              </a:rPr>
              <a:t>don’t </a:t>
            </a:r>
            <a:r>
              <a:rPr sz="2200" spc="-35" dirty="0">
                <a:solidFill>
                  <a:srgbClr val="444949"/>
                </a:solidFill>
                <a:latin typeface="Gill Sans MT"/>
                <a:cs typeface="Gill Sans MT"/>
              </a:rPr>
              <a:t>use </a:t>
            </a:r>
            <a:r>
              <a:rPr sz="2200" dirty="0">
                <a:solidFill>
                  <a:srgbClr val="444949"/>
                </a:solidFill>
                <a:latin typeface="Gill Sans MT"/>
                <a:cs typeface="Gill Sans MT"/>
              </a:rPr>
              <a:t>a </a:t>
            </a:r>
            <a:r>
              <a:rPr sz="2200" spc="-35" dirty="0">
                <a:solidFill>
                  <a:srgbClr val="444949"/>
                </a:solidFill>
                <a:latin typeface="Gill Sans MT"/>
                <a:cs typeface="Gill Sans MT"/>
              </a:rPr>
              <a:t>public</a:t>
            </a:r>
            <a:r>
              <a:rPr sz="2200" spc="17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200" spc="-45" dirty="0">
                <a:solidFill>
                  <a:srgbClr val="444949"/>
                </a:solidFill>
                <a:latin typeface="Gill Sans MT"/>
                <a:cs typeface="Gill Sans MT"/>
              </a:rPr>
              <a:t>IP</a:t>
            </a:r>
            <a:endParaRPr sz="2200"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4219280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41892" y="6471592"/>
            <a:ext cx="1276985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72644"/>
            <a:ext cx="5685790" cy="1298575"/>
          </a:xfrm>
          <a:prstGeom prst="rect">
            <a:avLst/>
          </a:prstGeom>
        </p:spPr>
        <p:txBody>
          <a:bodyPr vert="horz" wrap="square" lIns="0" tIns="87630" rIns="0" bIns="0" rtlCol="0">
            <a:spAutoFit/>
          </a:bodyPr>
          <a:lstStyle/>
          <a:p>
            <a:pPr marL="12700" marR="5080">
              <a:lnSpc>
                <a:spcPts val="4750"/>
              </a:lnSpc>
              <a:spcBef>
                <a:spcPts val="690"/>
              </a:spcBef>
            </a:pPr>
            <a:r>
              <a:rPr spc="-80" dirty="0"/>
              <a:t>Private </a:t>
            </a:r>
            <a:r>
              <a:rPr spc="-100" dirty="0"/>
              <a:t>vs </a:t>
            </a:r>
            <a:r>
              <a:rPr spc="-80" dirty="0"/>
              <a:t>Public </a:t>
            </a:r>
            <a:r>
              <a:rPr spc="-100" dirty="0"/>
              <a:t>IP </a:t>
            </a:r>
            <a:r>
              <a:rPr spc="-30" dirty="0"/>
              <a:t>(IPv4)  </a:t>
            </a:r>
            <a:r>
              <a:rPr spc="-120" dirty="0"/>
              <a:t>In </a:t>
            </a:r>
            <a:r>
              <a:rPr spc="-80" dirty="0"/>
              <a:t>AWS </a:t>
            </a:r>
            <a:r>
              <a:rPr spc="-65" dirty="0"/>
              <a:t>EC2 </a:t>
            </a:r>
            <a:r>
              <a:rPr spc="-5" dirty="0"/>
              <a:t>– </a:t>
            </a:r>
            <a:r>
              <a:rPr spc="-50" dirty="0"/>
              <a:t>Hands</a:t>
            </a:r>
            <a:r>
              <a:rPr spc="-35" dirty="0"/>
              <a:t> </a:t>
            </a:r>
            <a:r>
              <a:rPr spc="-25" dirty="0"/>
              <a:t>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16939" y="1385625"/>
            <a:ext cx="8673465" cy="4243705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37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75" dirty="0">
                <a:solidFill>
                  <a:srgbClr val="444949"/>
                </a:solidFill>
                <a:latin typeface="Gill Sans MT"/>
                <a:cs typeface="Gill Sans MT"/>
              </a:rPr>
              <a:t>By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default, </a:t>
            </a:r>
            <a:r>
              <a:rPr sz="2800" spc="-95" dirty="0">
                <a:solidFill>
                  <a:srgbClr val="444949"/>
                </a:solidFill>
                <a:latin typeface="Gill Sans MT"/>
                <a:cs typeface="Gill Sans MT"/>
              </a:rPr>
              <a:t>your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EC2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machine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comes</a:t>
            </a:r>
            <a:r>
              <a:rPr sz="2800" spc="-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75" dirty="0">
                <a:solidFill>
                  <a:srgbClr val="444949"/>
                </a:solidFill>
                <a:latin typeface="Gill Sans MT"/>
                <a:cs typeface="Gill Sans MT"/>
              </a:rPr>
              <a:t>with:</a:t>
            </a:r>
            <a:endParaRPr sz="2800">
              <a:latin typeface="Gill Sans MT"/>
              <a:cs typeface="Gill Sans MT"/>
            </a:endParaRPr>
          </a:p>
          <a:p>
            <a:pPr marL="698500" lvl="1" indent="-228600">
              <a:lnSpc>
                <a:spcPct val="100000"/>
              </a:lnSpc>
              <a:spcBef>
                <a:spcPts val="234"/>
              </a:spcBef>
              <a:buFont typeface="Arial"/>
              <a:buChar char="•"/>
              <a:tabLst>
                <a:tab pos="698500" algn="l"/>
              </a:tabLst>
            </a:pPr>
            <a:r>
              <a:rPr sz="2400" dirty="0">
                <a:solidFill>
                  <a:srgbClr val="444949"/>
                </a:solidFill>
                <a:latin typeface="Gill Sans MT"/>
                <a:cs typeface="Gill Sans MT"/>
              </a:rPr>
              <a:t>A </a:t>
            </a:r>
            <a:r>
              <a:rPr sz="2400" spc="-40" dirty="0">
                <a:solidFill>
                  <a:srgbClr val="444949"/>
                </a:solidFill>
                <a:latin typeface="Gill Sans MT"/>
                <a:cs typeface="Gill Sans MT"/>
              </a:rPr>
              <a:t>private </a:t>
            </a:r>
            <a:r>
              <a:rPr sz="2400" spc="-55" dirty="0">
                <a:solidFill>
                  <a:srgbClr val="444949"/>
                </a:solidFill>
                <a:latin typeface="Gill Sans MT"/>
                <a:cs typeface="Gill Sans MT"/>
              </a:rPr>
              <a:t>IP </a:t>
            </a:r>
            <a:r>
              <a:rPr sz="2400" spc="-80" dirty="0">
                <a:solidFill>
                  <a:srgbClr val="444949"/>
                </a:solidFill>
                <a:latin typeface="Gill Sans MT"/>
                <a:cs typeface="Gill Sans MT"/>
              </a:rPr>
              <a:t>for </a:t>
            </a:r>
            <a:r>
              <a:rPr sz="2400" spc="-40" dirty="0">
                <a:solidFill>
                  <a:srgbClr val="444949"/>
                </a:solidFill>
                <a:latin typeface="Gill Sans MT"/>
                <a:cs typeface="Gill Sans MT"/>
              </a:rPr>
              <a:t>the </a:t>
            </a:r>
            <a:r>
              <a:rPr sz="2400" spc="-50" dirty="0">
                <a:solidFill>
                  <a:srgbClr val="444949"/>
                </a:solidFill>
                <a:latin typeface="Gill Sans MT"/>
                <a:cs typeface="Gill Sans MT"/>
              </a:rPr>
              <a:t>internal </a:t>
            </a:r>
            <a:r>
              <a:rPr sz="2400" spc="-45" dirty="0">
                <a:solidFill>
                  <a:srgbClr val="444949"/>
                </a:solidFill>
                <a:latin typeface="Gill Sans MT"/>
                <a:cs typeface="Gill Sans MT"/>
              </a:rPr>
              <a:t>AWS</a:t>
            </a:r>
            <a:r>
              <a:rPr sz="2400" spc="6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60" dirty="0">
                <a:solidFill>
                  <a:srgbClr val="444949"/>
                </a:solidFill>
                <a:latin typeface="Gill Sans MT"/>
                <a:cs typeface="Gill Sans MT"/>
              </a:rPr>
              <a:t>Network</a:t>
            </a:r>
            <a:endParaRPr sz="2400">
              <a:latin typeface="Gill Sans MT"/>
              <a:cs typeface="Gill Sans MT"/>
            </a:endParaRPr>
          </a:p>
          <a:p>
            <a:pPr marL="698500" lvl="1" indent="-228600">
              <a:lnSpc>
                <a:spcPct val="100000"/>
              </a:lnSpc>
              <a:spcBef>
                <a:spcPts val="215"/>
              </a:spcBef>
              <a:buFont typeface="Arial"/>
              <a:buChar char="•"/>
              <a:tabLst>
                <a:tab pos="698500" algn="l"/>
              </a:tabLst>
            </a:pPr>
            <a:r>
              <a:rPr sz="2400" dirty="0">
                <a:solidFill>
                  <a:srgbClr val="444949"/>
                </a:solidFill>
                <a:latin typeface="Gill Sans MT"/>
                <a:cs typeface="Gill Sans MT"/>
              </a:rPr>
              <a:t>A </a:t>
            </a:r>
            <a:r>
              <a:rPr sz="2400" spc="-40" dirty="0">
                <a:solidFill>
                  <a:srgbClr val="444949"/>
                </a:solidFill>
                <a:latin typeface="Gill Sans MT"/>
                <a:cs typeface="Gill Sans MT"/>
              </a:rPr>
              <a:t>public </a:t>
            </a:r>
            <a:r>
              <a:rPr sz="2400" spc="-215" dirty="0">
                <a:solidFill>
                  <a:srgbClr val="444949"/>
                </a:solidFill>
                <a:latin typeface="Gill Sans MT"/>
                <a:cs typeface="Gill Sans MT"/>
              </a:rPr>
              <a:t>IP, </a:t>
            </a:r>
            <a:r>
              <a:rPr sz="2400" spc="-80" dirty="0">
                <a:solidFill>
                  <a:srgbClr val="444949"/>
                </a:solidFill>
                <a:latin typeface="Gill Sans MT"/>
                <a:cs typeface="Gill Sans MT"/>
              </a:rPr>
              <a:t>for </a:t>
            </a:r>
            <a:r>
              <a:rPr sz="2400" spc="-40" dirty="0">
                <a:solidFill>
                  <a:srgbClr val="444949"/>
                </a:solidFill>
                <a:latin typeface="Gill Sans MT"/>
                <a:cs typeface="Gill Sans MT"/>
              </a:rPr>
              <a:t>the</a:t>
            </a:r>
            <a:r>
              <a:rPr sz="2400" spc="-14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110" dirty="0">
                <a:solidFill>
                  <a:srgbClr val="444949"/>
                </a:solidFill>
                <a:latin typeface="Gill Sans MT"/>
                <a:cs typeface="Gill Sans MT"/>
                <a:hlinkClick r:id="rId3"/>
              </a:rPr>
              <a:t>WWW.</a:t>
            </a:r>
            <a:endParaRPr sz="2400">
              <a:latin typeface="Gill Sans MT"/>
              <a:cs typeface="Gill Sans MT"/>
            </a:endParaRPr>
          </a:p>
          <a:p>
            <a:pPr lvl="1">
              <a:lnSpc>
                <a:spcPct val="100000"/>
              </a:lnSpc>
              <a:spcBef>
                <a:spcPts val="45"/>
              </a:spcBef>
              <a:buClr>
                <a:srgbClr val="444949"/>
              </a:buClr>
              <a:buFont typeface="Arial"/>
              <a:buChar char="•"/>
            </a:pPr>
            <a:endParaRPr sz="32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buFont typeface="Arial"/>
              <a:buChar char="•"/>
              <a:tabLst>
                <a:tab pos="241300" algn="l"/>
              </a:tabLst>
            </a:pPr>
            <a:r>
              <a:rPr sz="2800" spc="-25" dirty="0">
                <a:solidFill>
                  <a:srgbClr val="444949"/>
                </a:solidFill>
                <a:latin typeface="Gill Sans MT"/>
                <a:cs typeface="Gill Sans MT"/>
              </a:rPr>
              <a:t>When </a:t>
            </a:r>
            <a:r>
              <a:rPr sz="2800" spc="-35" dirty="0">
                <a:solidFill>
                  <a:srgbClr val="444949"/>
                </a:solidFill>
                <a:latin typeface="Gill Sans MT"/>
                <a:cs typeface="Gill Sans MT"/>
              </a:rPr>
              <a:t>we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are </a:t>
            </a:r>
            <a:r>
              <a:rPr sz="2800" spc="-35" dirty="0">
                <a:solidFill>
                  <a:srgbClr val="444949"/>
                </a:solidFill>
                <a:latin typeface="Gill Sans MT"/>
                <a:cs typeface="Gill Sans MT"/>
              </a:rPr>
              <a:t>doing </a:t>
            </a:r>
            <a:r>
              <a:rPr sz="2800" spc="5" dirty="0">
                <a:solidFill>
                  <a:srgbClr val="444949"/>
                </a:solidFill>
                <a:latin typeface="Gill Sans MT"/>
                <a:cs typeface="Gill Sans MT"/>
              </a:rPr>
              <a:t>SSH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into </a:t>
            </a:r>
            <a:r>
              <a:rPr sz="2800" spc="-80" dirty="0">
                <a:solidFill>
                  <a:srgbClr val="444949"/>
                </a:solidFill>
                <a:latin typeface="Gill Sans MT"/>
                <a:cs typeface="Gill Sans MT"/>
              </a:rPr>
              <a:t>our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EC2</a:t>
            </a:r>
            <a:r>
              <a:rPr sz="2800" spc="21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machines:</a:t>
            </a:r>
            <a:endParaRPr sz="2800">
              <a:latin typeface="Gill Sans MT"/>
              <a:cs typeface="Gill Sans MT"/>
            </a:endParaRPr>
          </a:p>
          <a:p>
            <a:pPr marL="698500" lvl="1" indent="-228600">
              <a:lnSpc>
                <a:spcPct val="100000"/>
              </a:lnSpc>
              <a:spcBef>
                <a:spcPts val="235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100" dirty="0">
                <a:solidFill>
                  <a:srgbClr val="444949"/>
                </a:solidFill>
                <a:latin typeface="Gill Sans MT"/>
                <a:cs typeface="Gill Sans MT"/>
              </a:rPr>
              <a:t>We </a:t>
            </a:r>
            <a:r>
              <a:rPr sz="2400" spc="-55" dirty="0">
                <a:solidFill>
                  <a:srgbClr val="444949"/>
                </a:solidFill>
                <a:latin typeface="Gill Sans MT"/>
                <a:cs typeface="Gill Sans MT"/>
              </a:rPr>
              <a:t>can’t </a:t>
            </a:r>
            <a:r>
              <a:rPr sz="2400" spc="-35" dirty="0">
                <a:solidFill>
                  <a:srgbClr val="444949"/>
                </a:solidFill>
                <a:latin typeface="Gill Sans MT"/>
                <a:cs typeface="Gill Sans MT"/>
              </a:rPr>
              <a:t>use </a:t>
            </a:r>
            <a:r>
              <a:rPr sz="2400" dirty="0">
                <a:solidFill>
                  <a:srgbClr val="444949"/>
                </a:solidFill>
                <a:latin typeface="Gill Sans MT"/>
                <a:cs typeface="Gill Sans MT"/>
              </a:rPr>
              <a:t>a </a:t>
            </a:r>
            <a:r>
              <a:rPr sz="2400" spc="-40" dirty="0">
                <a:solidFill>
                  <a:srgbClr val="444949"/>
                </a:solidFill>
                <a:latin typeface="Gill Sans MT"/>
                <a:cs typeface="Gill Sans MT"/>
              </a:rPr>
              <a:t>private </a:t>
            </a:r>
            <a:r>
              <a:rPr sz="2400" spc="-215" dirty="0">
                <a:solidFill>
                  <a:srgbClr val="444949"/>
                </a:solidFill>
                <a:latin typeface="Gill Sans MT"/>
                <a:cs typeface="Gill Sans MT"/>
              </a:rPr>
              <a:t>IP, </a:t>
            </a:r>
            <a:r>
              <a:rPr sz="2400" spc="-20" dirty="0">
                <a:solidFill>
                  <a:srgbClr val="444949"/>
                </a:solidFill>
                <a:latin typeface="Gill Sans MT"/>
                <a:cs typeface="Gill Sans MT"/>
              </a:rPr>
              <a:t>because </a:t>
            </a:r>
            <a:r>
              <a:rPr sz="2400" spc="-35" dirty="0">
                <a:solidFill>
                  <a:srgbClr val="444949"/>
                </a:solidFill>
                <a:latin typeface="Gill Sans MT"/>
                <a:cs typeface="Gill Sans MT"/>
              </a:rPr>
              <a:t>we </a:t>
            </a:r>
            <a:r>
              <a:rPr sz="2400" spc="-55" dirty="0">
                <a:solidFill>
                  <a:srgbClr val="444949"/>
                </a:solidFill>
                <a:latin typeface="Gill Sans MT"/>
                <a:cs typeface="Gill Sans MT"/>
              </a:rPr>
              <a:t>are </a:t>
            </a:r>
            <a:r>
              <a:rPr sz="2400" spc="-45" dirty="0">
                <a:solidFill>
                  <a:srgbClr val="444949"/>
                </a:solidFill>
                <a:latin typeface="Gill Sans MT"/>
                <a:cs typeface="Gill Sans MT"/>
              </a:rPr>
              <a:t>not </a:t>
            </a:r>
            <a:r>
              <a:rPr sz="2400" spc="-55" dirty="0">
                <a:solidFill>
                  <a:srgbClr val="444949"/>
                </a:solidFill>
                <a:latin typeface="Gill Sans MT"/>
                <a:cs typeface="Gill Sans MT"/>
              </a:rPr>
              <a:t>in </a:t>
            </a:r>
            <a:r>
              <a:rPr sz="2400" spc="-35" dirty="0">
                <a:solidFill>
                  <a:srgbClr val="444949"/>
                </a:solidFill>
                <a:latin typeface="Gill Sans MT"/>
                <a:cs typeface="Gill Sans MT"/>
              </a:rPr>
              <a:t>the </a:t>
            </a:r>
            <a:r>
              <a:rPr sz="2400" spc="-20" dirty="0">
                <a:solidFill>
                  <a:srgbClr val="444949"/>
                </a:solidFill>
                <a:latin typeface="Gill Sans MT"/>
                <a:cs typeface="Gill Sans MT"/>
              </a:rPr>
              <a:t>same</a:t>
            </a:r>
            <a:r>
              <a:rPr sz="2400" spc="44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55" dirty="0">
                <a:solidFill>
                  <a:srgbClr val="444949"/>
                </a:solidFill>
                <a:latin typeface="Gill Sans MT"/>
                <a:cs typeface="Gill Sans MT"/>
              </a:rPr>
              <a:t>network</a:t>
            </a:r>
            <a:endParaRPr sz="2400">
              <a:latin typeface="Gill Sans MT"/>
              <a:cs typeface="Gill Sans MT"/>
            </a:endParaRPr>
          </a:p>
          <a:p>
            <a:pPr marL="698500" lvl="1" indent="-228600">
              <a:lnSpc>
                <a:spcPct val="100000"/>
              </a:lnSpc>
              <a:spcBef>
                <a:spcPts val="215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100" dirty="0">
                <a:solidFill>
                  <a:srgbClr val="444949"/>
                </a:solidFill>
                <a:latin typeface="Gill Sans MT"/>
                <a:cs typeface="Gill Sans MT"/>
              </a:rPr>
              <a:t>We </a:t>
            </a:r>
            <a:r>
              <a:rPr sz="2400" spc="-30" dirty="0">
                <a:solidFill>
                  <a:srgbClr val="444949"/>
                </a:solidFill>
                <a:latin typeface="Gill Sans MT"/>
                <a:cs typeface="Gill Sans MT"/>
              </a:rPr>
              <a:t>can </a:t>
            </a:r>
            <a:r>
              <a:rPr sz="2400" spc="-55" dirty="0">
                <a:solidFill>
                  <a:srgbClr val="444949"/>
                </a:solidFill>
                <a:latin typeface="Gill Sans MT"/>
                <a:cs typeface="Gill Sans MT"/>
              </a:rPr>
              <a:t>only </a:t>
            </a:r>
            <a:r>
              <a:rPr sz="2400" spc="-35" dirty="0">
                <a:solidFill>
                  <a:srgbClr val="444949"/>
                </a:solidFill>
                <a:latin typeface="Gill Sans MT"/>
                <a:cs typeface="Gill Sans MT"/>
              </a:rPr>
              <a:t>use the </a:t>
            </a:r>
            <a:r>
              <a:rPr sz="2400" spc="-40" dirty="0">
                <a:solidFill>
                  <a:srgbClr val="444949"/>
                </a:solidFill>
                <a:latin typeface="Gill Sans MT"/>
                <a:cs typeface="Gill Sans MT"/>
              </a:rPr>
              <a:t>public</a:t>
            </a:r>
            <a:r>
              <a:rPr sz="2400" spc="21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215" dirty="0">
                <a:solidFill>
                  <a:srgbClr val="444949"/>
                </a:solidFill>
                <a:latin typeface="Gill Sans MT"/>
                <a:cs typeface="Gill Sans MT"/>
              </a:rPr>
              <a:t>IP.</a:t>
            </a:r>
            <a:endParaRPr sz="2400">
              <a:latin typeface="Gill Sans MT"/>
              <a:cs typeface="Gill Sans MT"/>
            </a:endParaRPr>
          </a:p>
          <a:p>
            <a:pPr lvl="1">
              <a:lnSpc>
                <a:spcPct val="100000"/>
              </a:lnSpc>
              <a:spcBef>
                <a:spcPts val="50"/>
              </a:spcBef>
              <a:buClr>
                <a:srgbClr val="444949"/>
              </a:buClr>
              <a:buFont typeface="Arial"/>
              <a:buChar char="•"/>
            </a:pPr>
            <a:endParaRPr sz="3200">
              <a:latin typeface="Times New Roman"/>
              <a:cs typeface="Times New Roman"/>
            </a:endParaRPr>
          </a:p>
          <a:p>
            <a:pPr marL="241300" indent="-228600">
              <a:lnSpc>
                <a:spcPts val="3200"/>
              </a:lnSpc>
              <a:buFont typeface="Arial"/>
              <a:buChar char="•"/>
              <a:tabLst>
                <a:tab pos="241300" algn="l"/>
              </a:tabLst>
            </a:pPr>
            <a:r>
              <a:rPr sz="2800" spc="-75" dirty="0">
                <a:solidFill>
                  <a:srgbClr val="444949"/>
                </a:solidFill>
                <a:latin typeface="Gill Sans MT"/>
                <a:cs typeface="Gill Sans MT"/>
              </a:rPr>
              <a:t>If </a:t>
            </a:r>
            <a:r>
              <a:rPr sz="2800" spc="-95" dirty="0">
                <a:solidFill>
                  <a:srgbClr val="444949"/>
                </a:solidFill>
                <a:latin typeface="Gill Sans MT"/>
                <a:cs typeface="Gill Sans MT"/>
              </a:rPr>
              <a:t>your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machine </a:t>
            </a:r>
            <a:r>
              <a:rPr sz="2800" spc="-90" dirty="0">
                <a:solidFill>
                  <a:srgbClr val="444949"/>
                </a:solidFill>
                <a:latin typeface="Gill Sans MT"/>
                <a:cs typeface="Gill Sans MT"/>
              </a:rPr>
              <a:t>is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stopped </a:t>
            </a:r>
            <a:r>
              <a:rPr sz="2800" spc="-10" dirty="0">
                <a:solidFill>
                  <a:srgbClr val="444949"/>
                </a:solidFill>
                <a:latin typeface="Gill Sans MT"/>
                <a:cs typeface="Gill Sans MT"/>
              </a:rPr>
              <a:t>and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then</a:t>
            </a:r>
            <a:r>
              <a:rPr sz="2800" spc="26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started,</a:t>
            </a:r>
            <a:endParaRPr sz="2800">
              <a:latin typeface="Gill Sans MT"/>
              <a:cs typeface="Gill Sans MT"/>
            </a:endParaRPr>
          </a:p>
          <a:p>
            <a:pPr marL="241300">
              <a:lnSpc>
                <a:spcPts val="3140"/>
              </a:lnSpc>
            </a:pPr>
            <a:r>
              <a:rPr sz="2750" spc="-15" dirty="0">
                <a:solidFill>
                  <a:srgbClr val="5091D0"/>
                </a:solidFill>
                <a:latin typeface="Gill Sans MT"/>
                <a:cs typeface="Gill Sans MT"/>
              </a:rPr>
              <a:t>the </a:t>
            </a:r>
            <a:r>
              <a:rPr sz="2750" spc="-25" dirty="0">
                <a:solidFill>
                  <a:srgbClr val="5091D0"/>
                </a:solidFill>
                <a:latin typeface="Gill Sans MT"/>
                <a:cs typeface="Gill Sans MT"/>
              </a:rPr>
              <a:t>public </a:t>
            </a:r>
            <a:r>
              <a:rPr sz="2750" spc="-40" dirty="0">
                <a:solidFill>
                  <a:srgbClr val="5091D0"/>
                </a:solidFill>
                <a:latin typeface="Gill Sans MT"/>
                <a:cs typeface="Gill Sans MT"/>
              </a:rPr>
              <a:t>IP </a:t>
            </a:r>
            <a:r>
              <a:rPr sz="2750" spc="-5" dirty="0">
                <a:solidFill>
                  <a:srgbClr val="5091D0"/>
                </a:solidFill>
                <a:latin typeface="Gill Sans MT"/>
                <a:cs typeface="Gill Sans MT"/>
              </a:rPr>
              <a:t>can</a:t>
            </a:r>
            <a:r>
              <a:rPr sz="2750" spc="90" dirty="0">
                <a:solidFill>
                  <a:srgbClr val="5091D0"/>
                </a:solidFill>
                <a:latin typeface="Gill Sans MT"/>
                <a:cs typeface="Gill Sans MT"/>
              </a:rPr>
              <a:t> </a:t>
            </a:r>
            <a:r>
              <a:rPr sz="2750" spc="5" dirty="0">
                <a:solidFill>
                  <a:srgbClr val="5091D0"/>
                </a:solidFill>
                <a:latin typeface="Gill Sans MT"/>
                <a:cs typeface="Gill Sans MT"/>
              </a:rPr>
              <a:t>change</a:t>
            </a:r>
            <a:endParaRPr sz="2750"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38311162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41892" y="6471592"/>
            <a:ext cx="1276985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374395"/>
            <a:ext cx="8077200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60" dirty="0"/>
              <a:t>Launching </a:t>
            </a:r>
            <a:r>
              <a:rPr spc="-30" dirty="0"/>
              <a:t>an </a:t>
            </a:r>
            <a:r>
              <a:rPr spc="-20" dirty="0"/>
              <a:t>Apache </a:t>
            </a:r>
            <a:r>
              <a:rPr spc="-55" dirty="0"/>
              <a:t>Server </a:t>
            </a:r>
            <a:r>
              <a:rPr spc="-45" dirty="0"/>
              <a:t>on</a:t>
            </a:r>
            <a:r>
              <a:rPr spc="-105" dirty="0"/>
              <a:t> </a:t>
            </a:r>
            <a:r>
              <a:rPr spc="-65" dirty="0"/>
              <a:t>EC2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16939" y="1419860"/>
            <a:ext cx="9747250" cy="198691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95" dirty="0">
                <a:solidFill>
                  <a:srgbClr val="444949"/>
                </a:solidFill>
                <a:latin typeface="Gill Sans MT"/>
                <a:cs typeface="Gill Sans MT"/>
              </a:rPr>
              <a:t>Let’s </a:t>
            </a:r>
            <a:r>
              <a:rPr sz="2800" spc="-35" dirty="0">
                <a:solidFill>
                  <a:srgbClr val="444949"/>
                </a:solidFill>
                <a:latin typeface="Gill Sans MT"/>
                <a:cs typeface="Gill Sans MT"/>
              </a:rPr>
              <a:t>leverage </a:t>
            </a:r>
            <a:r>
              <a:rPr sz="2800" spc="-80" dirty="0">
                <a:solidFill>
                  <a:srgbClr val="444949"/>
                </a:solidFill>
                <a:latin typeface="Gill Sans MT"/>
                <a:cs typeface="Gill Sans MT"/>
              </a:rPr>
              <a:t>our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EC2</a:t>
            </a:r>
            <a:r>
              <a:rPr sz="2800" spc="17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instance</a:t>
            </a:r>
            <a:endParaRPr sz="2800">
              <a:latin typeface="Gill Sans MT"/>
              <a:cs typeface="Gill Sans MT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lr>
                <a:srgbClr val="444949"/>
              </a:buClr>
              <a:buFont typeface="Arial"/>
              <a:buChar char="•"/>
            </a:pPr>
            <a:endParaRPr sz="405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buFont typeface="Arial"/>
              <a:buChar char="•"/>
              <a:tabLst>
                <a:tab pos="241300" algn="l"/>
              </a:tabLst>
            </a:pPr>
            <a:r>
              <a:rPr sz="2800" spc="-110" dirty="0">
                <a:solidFill>
                  <a:srgbClr val="444949"/>
                </a:solidFill>
                <a:latin typeface="Gill Sans MT"/>
                <a:cs typeface="Gill Sans MT"/>
              </a:rPr>
              <a:t>We’ll </a:t>
            </a:r>
            <a:r>
              <a:rPr sz="2800" spc="-70" dirty="0">
                <a:solidFill>
                  <a:srgbClr val="444949"/>
                </a:solidFill>
                <a:latin typeface="Gill Sans MT"/>
                <a:cs typeface="Gill Sans MT"/>
              </a:rPr>
              <a:t>install </a:t>
            </a:r>
            <a:r>
              <a:rPr sz="2800" spc="-10" dirty="0">
                <a:solidFill>
                  <a:srgbClr val="444949"/>
                </a:solidFill>
                <a:latin typeface="Gill Sans MT"/>
                <a:cs typeface="Gill Sans MT"/>
              </a:rPr>
              <a:t>an </a:t>
            </a:r>
            <a:r>
              <a:rPr sz="2800" spc="-15" dirty="0">
                <a:solidFill>
                  <a:srgbClr val="444949"/>
                </a:solidFill>
                <a:latin typeface="Gill Sans MT"/>
                <a:cs typeface="Gill Sans MT"/>
              </a:rPr>
              <a:t>Apache </a:t>
            </a:r>
            <a:r>
              <a:rPr sz="2800" spc="-70" dirty="0">
                <a:solidFill>
                  <a:srgbClr val="444949"/>
                </a:solidFill>
                <a:latin typeface="Gill Sans MT"/>
                <a:cs typeface="Gill Sans MT"/>
              </a:rPr>
              <a:t>Web </a:t>
            </a:r>
            <a:r>
              <a:rPr sz="2800" spc="-35" dirty="0">
                <a:solidFill>
                  <a:srgbClr val="444949"/>
                </a:solidFill>
                <a:latin typeface="Gill Sans MT"/>
                <a:cs typeface="Gill Sans MT"/>
              </a:rPr>
              <a:t>Server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to display </a:t>
            </a:r>
            <a:r>
              <a:rPr sz="2800" dirty="0">
                <a:solidFill>
                  <a:srgbClr val="444949"/>
                </a:solidFill>
                <a:latin typeface="Gill Sans MT"/>
                <a:cs typeface="Gill Sans MT"/>
              </a:rPr>
              <a:t>a </a:t>
            </a:r>
            <a:r>
              <a:rPr sz="2800" spc="-20" dirty="0">
                <a:solidFill>
                  <a:srgbClr val="444949"/>
                </a:solidFill>
                <a:latin typeface="Gill Sans MT"/>
                <a:cs typeface="Gill Sans MT"/>
              </a:rPr>
              <a:t>web</a:t>
            </a:r>
            <a:r>
              <a:rPr sz="2800" spc="-12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5" dirty="0">
                <a:solidFill>
                  <a:srgbClr val="444949"/>
                </a:solidFill>
                <a:latin typeface="Gill Sans MT"/>
                <a:cs typeface="Gill Sans MT"/>
              </a:rPr>
              <a:t>page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7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10" dirty="0">
                <a:solidFill>
                  <a:srgbClr val="444949"/>
                </a:solidFill>
                <a:latin typeface="Gill Sans MT"/>
                <a:cs typeface="Gill Sans MT"/>
              </a:rPr>
              <a:t>We’ll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create </a:t>
            </a:r>
            <a:r>
              <a:rPr sz="2800" spc="-10" dirty="0">
                <a:solidFill>
                  <a:srgbClr val="444949"/>
                </a:solidFill>
                <a:latin typeface="Gill Sans MT"/>
                <a:cs typeface="Gill Sans MT"/>
              </a:rPr>
              <a:t>an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index.html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that </a:t>
            </a:r>
            <a:r>
              <a:rPr sz="2800" spc="-65" dirty="0">
                <a:solidFill>
                  <a:srgbClr val="444949"/>
                </a:solidFill>
                <a:latin typeface="Gill Sans MT"/>
                <a:cs typeface="Gill Sans MT"/>
              </a:rPr>
              <a:t>shows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the </a:t>
            </a:r>
            <a:r>
              <a:rPr sz="2800" spc="-35" dirty="0">
                <a:solidFill>
                  <a:srgbClr val="444949"/>
                </a:solidFill>
                <a:latin typeface="Gill Sans MT"/>
                <a:cs typeface="Gill Sans MT"/>
              </a:rPr>
              <a:t>hostname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of </a:t>
            </a:r>
            <a:r>
              <a:rPr sz="2800" spc="-80" dirty="0">
                <a:solidFill>
                  <a:srgbClr val="444949"/>
                </a:solidFill>
                <a:latin typeface="Gill Sans MT"/>
                <a:cs typeface="Gill Sans MT"/>
              </a:rPr>
              <a:t>our</a:t>
            </a:r>
            <a:r>
              <a:rPr sz="2800" spc="37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machine</a:t>
            </a:r>
            <a:endParaRPr sz="2800"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6225204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41892" y="6471592"/>
            <a:ext cx="1276985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374395"/>
            <a:ext cx="3370579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65" dirty="0"/>
              <a:t>EC2 </a:t>
            </a:r>
            <a:r>
              <a:rPr spc="-114" dirty="0"/>
              <a:t>User</a:t>
            </a:r>
            <a:r>
              <a:rPr spc="-10" dirty="0"/>
              <a:t> </a:t>
            </a:r>
            <a:r>
              <a:rPr spc="-50" dirty="0"/>
              <a:t>Data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16939" y="1338783"/>
            <a:ext cx="10000615" cy="4149725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4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05" dirty="0">
                <a:solidFill>
                  <a:srgbClr val="444949"/>
                </a:solidFill>
                <a:latin typeface="Gill Sans MT"/>
                <a:cs typeface="Gill Sans MT"/>
              </a:rPr>
              <a:t>It </a:t>
            </a:r>
            <a:r>
              <a:rPr sz="2800" spc="-90" dirty="0">
                <a:solidFill>
                  <a:srgbClr val="444949"/>
                </a:solidFill>
                <a:latin typeface="Gill Sans MT"/>
                <a:cs typeface="Gill Sans MT"/>
              </a:rPr>
              <a:t>is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possible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bootstrap </a:t>
            </a:r>
            <a:r>
              <a:rPr sz="2800" spc="-80" dirty="0">
                <a:solidFill>
                  <a:srgbClr val="444949"/>
                </a:solidFill>
                <a:latin typeface="Gill Sans MT"/>
                <a:cs typeface="Gill Sans MT"/>
              </a:rPr>
              <a:t>our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instances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using </a:t>
            </a:r>
            <a:r>
              <a:rPr sz="2800" spc="-10" dirty="0">
                <a:solidFill>
                  <a:srgbClr val="444949"/>
                </a:solidFill>
                <a:latin typeface="Gill Sans MT"/>
                <a:cs typeface="Gill Sans MT"/>
              </a:rPr>
              <a:t>an </a:t>
            </a:r>
            <a:r>
              <a:rPr sz="2800" spc="-40" dirty="0">
                <a:solidFill>
                  <a:srgbClr val="5091D0"/>
                </a:solidFill>
                <a:latin typeface="Gill Sans MT"/>
                <a:cs typeface="Gill Sans MT"/>
              </a:rPr>
              <a:t>EC2 </a:t>
            </a:r>
            <a:r>
              <a:rPr sz="2800" spc="-80" dirty="0">
                <a:solidFill>
                  <a:srgbClr val="5091D0"/>
                </a:solidFill>
                <a:latin typeface="Gill Sans MT"/>
                <a:cs typeface="Gill Sans MT"/>
              </a:rPr>
              <a:t>User </a:t>
            </a:r>
            <a:r>
              <a:rPr sz="2800" spc="-25" dirty="0">
                <a:solidFill>
                  <a:srgbClr val="5091D0"/>
                </a:solidFill>
                <a:latin typeface="Gill Sans MT"/>
                <a:cs typeface="Gill Sans MT"/>
              </a:rPr>
              <a:t>data</a:t>
            </a:r>
            <a:r>
              <a:rPr sz="2800" spc="605" dirty="0">
                <a:solidFill>
                  <a:srgbClr val="5091D0"/>
                </a:solidFill>
                <a:latin typeface="Gill Sans MT"/>
                <a:cs typeface="Gill Sans MT"/>
              </a:rPr>
              <a:t> </a:t>
            </a:r>
            <a:r>
              <a:rPr sz="2800" spc="-80" dirty="0">
                <a:solidFill>
                  <a:srgbClr val="444949"/>
                </a:solidFill>
                <a:latin typeface="Gill Sans MT"/>
                <a:cs typeface="Gill Sans MT"/>
              </a:rPr>
              <a:t>script.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5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40" dirty="0">
                <a:solidFill>
                  <a:srgbClr val="5091D0"/>
                </a:solidFill>
                <a:latin typeface="Gill Sans MT"/>
                <a:cs typeface="Gill Sans MT"/>
              </a:rPr>
              <a:t>bootstrapping </a:t>
            </a:r>
            <a:r>
              <a:rPr sz="2800" spc="-25" dirty="0">
                <a:solidFill>
                  <a:srgbClr val="444949"/>
                </a:solidFill>
                <a:latin typeface="Gill Sans MT"/>
                <a:cs typeface="Gill Sans MT"/>
              </a:rPr>
              <a:t>means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launching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commands </a:t>
            </a:r>
            <a:r>
              <a:rPr sz="2800" spc="-25" dirty="0">
                <a:solidFill>
                  <a:srgbClr val="444949"/>
                </a:solidFill>
                <a:latin typeface="Gill Sans MT"/>
                <a:cs typeface="Gill Sans MT"/>
              </a:rPr>
              <a:t>when </a:t>
            </a:r>
            <a:r>
              <a:rPr sz="2800" dirty="0">
                <a:solidFill>
                  <a:srgbClr val="444949"/>
                </a:solidFill>
                <a:latin typeface="Gill Sans MT"/>
                <a:cs typeface="Gill Sans MT"/>
              </a:rPr>
              <a:t>a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machine</a:t>
            </a:r>
            <a:r>
              <a:rPr sz="2800" spc="114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starts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7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That </a:t>
            </a:r>
            <a:r>
              <a:rPr sz="2800" spc="-70" dirty="0">
                <a:solidFill>
                  <a:srgbClr val="444949"/>
                </a:solidFill>
                <a:latin typeface="Gill Sans MT"/>
                <a:cs typeface="Gill Sans MT"/>
              </a:rPr>
              <a:t>script </a:t>
            </a:r>
            <a:r>
              <a:rPr sz="2800" spc="-90" dirty="0">
                <a:solidFill>
                  <a:srgbClr val="444949"/>
                </a:solidFill>
                <a:latin typeface="Gill Sans MT"/>
                <a:cs typeface="Gill Sans MT"/>
              </a:rPr>
              <a:t>is </a:t>
            </a:r>
            <a:r>
              <a:rPr sz="2800" spc="-60" dirty="0">
                <a:solidFill>
                  <a:srgbClr val="5091D0"/>
                </a:solidFill>
                <a:latin typeface="Gill Sans MT"/>
                <a:cs typeface="Gill Sans MT"/>
              </a:rPr>
              <a:t>only </a:t>
            </a:r>
            <a:r>
              <a:rPr sz="2800" spc="-40" dirty="0">
                <a:solidFill>
                  <a:srgbClr val="5091D0"/>
                </a:solidFill>
                <a:latin typeface="Gill Sans MT"/>
                <a:cs typeface="Gill Sans MT"/>
              </a:rPr>
              <a:t>run </a:t>
            </a:r>
            <a:r>
              <a:rPr sz="2800" spc="-35" dirty="0">
                <a:solidFill>
                  <a:srgbClr val="5091D0"/>
                </a:solidFill>
                <a:latin typeface="Gill Sans MT"/>
                <a:cs typeface="Gill Sans MT"/>
              </a:rPr>
              <a:t>once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at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the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instance </a:t>
            </a:r>
            <a:r>
              <a:rPr sz="2800" spc="-85" dirty="0">
                <a:solidFill>
                  <a:srgbClr val="5091D0"/>
                </a:solidFill>
                <a:latin typeface="Gill Sans MT"/>
                <a:cs typeface="Gill Sans MT"/>
              </a:rPr>
              <a:t>first</a:t>
            </a:r>
            <a:r>
              <a:rPr sz="2800" spc="400" dirty="0">
                <a:solidFill>
                  <a:srgbClr val="5091D0"/>
                </a:solidFill>
                <a:latin typeface="Gill Sans MT"/>
                <a:cs typeface="Gill Sans MT"/>
              </a:rPr>
              <a:t> </a:t>
            </a:r>
            <a:r>
              <a:rPr sz="2800" spc="-45" dirty="0">
                <a:solidFill>
                  <a:srgbClr val="5091D0"/>
                </a:solidFill>
                <a:latin typeface="Gill Sans MT"/>
                <a:cs typeface="Gill Sans MT"/>
              </a:rPr>
              <a:t>start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7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EC2 </a:t>
            </a:r>
            <a:r>
              <a:rPr sz="2800" spc="-80" dirty="0">
                <a:solidFill>
                  <a:srgbClr val="444949"/>
                </a:solidFill>
                <a:latin typeface="Gill Sans MT"/>
                <a:cs typeface="Gill Sans MT"/>
              </a:rPr>
              <a:t>user </a:t>
            </a:r>
            <a:r>
              <a:rPr sz="2800" spc="-25" dirty="0">
                <a:solidFill>
                  <a:srgbClr val="444949"/>
                </a:solidFill>
                <a:latin typeface="Gill Sans MT"/>
                <a:cs typeface="Gill Sans MT"/>
              </a:rPr>
              <a:t>data </a:t>
            </a:r>
            <a:r>
              <a:rPr sz="2800" spc="-90" dirty="0">
                <a:solidFill>
                  <a:srgbClr val="444949"/>
                </a:solidFill>
                <a:latin typeface="Gill Sans MT"/>
                <a:cs typeface="Gill Sans MT"/>
              </a:rPr>
              <a:t>is </a:t>
            </a:r>
            <a:r>
              <a:rPr sz="2800" spc="-35" dirty="0">
                <a:solidFill>
                  <a:srgbClr val="444949"/>
                </a:solidFill>
                <a:latin typeface="Gill Sans MT"/>
                <a:cs typeface="Gill Sans MT"/>
              </a:rPr>
              <a:t>used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automate </a:t>
            </a:r>
            <a:r>
              <a:rPr sz="2800" spc="-35" dirty="0">
                <a:solidFill>
                  <a:srgbClr val="444949"/>
                </a:solidFill>
                <a:latin typeface="Gill Sans MT"/>
                <a:cs typeface="Gill Sans MT"/>
              </a:rPr>
              <a:t>boot </a:t>
            </a:r>
            <a:r>
              <a:rPr sz="2800" spc="-85" dirty="0">
                <a:solidFill>
                  <a:srgbClr val="444949"/>
                </a:solidFill>
                <a:latin typeface="Gill Sans MT"/>
                <a:cs typeface="Gill Sans MT"/>
              </a:rPr>
              <a:t>tasks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such</a:t>
            </a:r>
            <a:r>
              <a:rPr sz="2800" spc="38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70" dirty="0">
                <a:solidFill>
                  <a:srgbClr val="444949"/>
                </a:solidFill>
                <a:latin typeface="Gill Sans MT"/>
                <a:cs typeface="Gill Sans MT"/>
              </a:rPr>
              <a:t>as:</a:t>
            </a:r>
            <a:endParaRPr sz="2800">
              <a:latin typeface="Gill Sans MT"/>
              <a:cs typeface="Gill Sans MT"/>
            </a:endParaRPr>
          </a:p>
          <a:p>
            <a:pPr marL="698500" lvl="1" indent="-228600">
              <a:lnSpc>
                <a:spcPct val="100000"/>
              </a:lnSpc>
              <a:spcBef>
                <a:spcPts val="235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55" dirty="0">
                <a:solidFill>
                  <a:srgbClr val="444949"/>
                </a:solidFill>
                <a:latin typeface="Gill Sans MT"/>
                <a:cs typeface="Gill Sans MT"/>
              </a:rPr>
              <a:t>Installing</a:t>
            </a:r>
            <a:r>
              <a:rPr sz="2400" spc="-1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25" dirty="0">
                <a:solidFill>
                  <a:srgbClr val="444949"/>
                </a:solidFill>
                <a:latin typeface="Gill Sans MT"/>
                <a:cs typeface="Gill Sans MT"/>
              </a:rPr>
              <a:t>updates</a:t>
            </a:r>
            <a:endParaRPr sz="2400">
              <a:latin typeface="Gill Sans MT"/>
              <a:cs typeface="Gill Sans MT"/>
            </a:endParaRPr>
          </a:p>
          <a:p>
            <a:pPr marL="698500" lvl="1" indent="-228600">
              <a:lnSpc>
                <a:spcPct val="100000"/>
              </a:lnSpc>
              <a:spcBef>
                <a:spcPts val="215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55" dirty="0">
                <a:solidFill>
                  <a:srgbClr val="444949"/>
                </a:solidFill>
                <a:latin typeface="Gill Sans MT"/>
                <a:cs typeface="Gill Sans MT"/>
              </a:rPr>
              <a:t>Installing</a:t>
            </a:r>
            <a:r>
              <a:rPr sz="2400" spc="-1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50" dirty="0">
                <a:solidFill>
                  <a:srgbClr val="444949"/>
                </a:solidFill>
                <a:latin typeface="Gill Sans MT"/>
                <a:cs typeface="Gill Sans MT"/>
              </a:rPr>
              <a:t>software</a:t>
            </a:r>
            <a:endParaRPr sz="2400">
              <a:latin typeface="Gill Sans MT"/>
              <a:cs typeface="Gill Sans MT"/>
            </a:endParaRPr>
          </a:p>
          <a:p>
            <a:pPr marL="698500" lvl="1" indent="-228600">
              <a:lnSpc>
                <a:spcPct val="100000"/>
              </a:lnSpc>
              <a:spcBef>
                <a:spcPts val="190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35" dirty="0">
                <a:solidFill>
                  <a:srgbClr val="444949"/>
                </a:solidFill>
                <a:latin typeface="Gill Sans MT"/>
                <a:cs typeface="Gill Sans MT"/>
              </a:rPr>
              <a:t>Downloading </a:t>
            </a:r>
            <a:r>
              <a:rPr sz="2400" spc="-25" dirty="0">
                <a:solidFill>
                  <a:srgbClr val="444949"/>
                </a:solidFill>
                <a:latin typeface="Gill Sans MT"/>
                <a:cs typeface="Gill Sans MT"/>
              </a:rPr>
              <a:t>common </a:t>
            </a:r>
            <a:r>
              <a:rPr sz="2400" spc="-65" dirty="0">
                <a:solidFill>
                  <a:srgbClr val="444949"/>
                </a:solidFill>
                <a:latin typeface="Gill Sans MT"/>
                <a:cs typeface="Gill Sans MT"/>
              </a:rPr>
              <a:t>files </a:t>
            </a:r>
            <a:r>
              <a:rPr sz="2400" spc="-55" dirty="0">
                <a:solidFill>
                  <a:srgbClr val="444949"/>
                </a:solidFill>
                <a:latin typeface="Gill Sans MT"/>
                <a:cs typeface="Gill Sans MT"/>
              </a:rPr>
              <a:t>from </a:t>
            </a:r>
            <a:r>
              <a:rPr sz="2400" spc="-35" dirty="0">
                <a:solidFill>
                  <a:srgbClr val="444949"/>
                </a:solidFill>
                <a:latin typeface="Gill Sans MT"/>
                <a:cs typeface="Gill Sans MT"/>
              </a:rPr>
              <a:t>the</a:t>
            </a:r>
            <a:r>
              <a:rPr sz="2400" spc="14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50" dirty="0">
                <a:solidFill>
                  <a:srgbClr val="444949"/>
                </a:solidFill>
                <a:latin typeface="Gill Sans MT"/>
                <a:cs typeface="Gill Sans MT"/>
              </a:rPr>
              <a:t>internet</a:t>
            </a:r>
            <a:endParaRPr sz="2400">
              <a:latin typeface="Gill Sans MT"/>
              <a:cs typeface="Gill Sans MT"/>
            </a:endParaRPr>
          </a:p>
          <a:p>
            <a:pPr marL="698500" lvl="1" indent="-228600">
              <a:lnSpc>
                <a:spcPct val="100000"/>
              </a:lnSpc>
              <a:spcBef>
                <a:spcPts val="219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45" dirty="0">
                <a:solidFill>
                  <a:srgbClr val="444949"/>
                </a:solidFill>
                <a:latin typeface="Gill Sans MT"/>
                <a:cs typeface="Gill Sans MT"/>
              </a:rPr>
              <a:t>Anything </a:t>
            </a:r>
            <a:r>
              <a:rPr sz="2400" spc="-55" dirty="0">
                <a:solidFill>
                  <a:srgbClr val="444949"/>
                </a:solidFill>
                <a:latin typeface="Gill Sans MT"/>
                <a:cs typeface="Gill Sans MT"/>
              </a:rPr>
              <a:t>you </a:t>
            </a:r>
            <a:r>
              <a:rPr sz="2400" spc="-30" dirty="0">
                <a:solidFill>
                  <a:srgbClr val="444949"/>
                </a:solidFill>
                <a:latin typeface="Gill Sans MT"/>
                <a:cs typeface="Gill Sans MT"/>
              </a:rPr>
              <a:t>can </a:t>
            </a:r>
            <a:r>
              <a:rPr sz="2400" spc="-65" dirty="0">
                <a:solidFill>
                  <a:srgbClr val="444949"/>
                </a:solidFill>
                <a:latin typeface="Gill Sans MT"/>
                <a:cs typeface="Gill Sans MT"/>
              </a:rPr>
              <a:t>think</a:t>
            </a:r>
            <a:r>
              <a:rPr sz="2400" spc="9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30" dirty="0">
                <a:solidFill>
                  <a:srgbClr val="444949"/>
                </a:solidFill>
                <a:latin typeface="Gill Sans MT"/>
                <a:cs typeface="Gill Sans MT"/>
              </a:rPr>
              <a:t>of</a:t>
            </a:r>
            <a:endParaRPr sz="24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5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The EC2 </a:t>
            </a:r>
            <a:r>
              <a:rPr sz="2800" spc="-80" dirty="0">
                <a:solidFill>
                  <a:srgbClr val="444949"/>
                </a:solidFill>
                <a:latin typeface="Gill Sans MT"/>
                <a:cs typeface="Gill Sans MT"/>
              </a:rPr>
              <a:t>User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Data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Script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runs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with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the </a:t>
            </a:r>
            <a:r>
              <a:rPr sz="2800" spc="-85" dirty="0">
                <a:solidFill>
                  <a:srgbClr val="444949"/>
                </a:solidFill>
                <a:latin typeface="Gill Sans MT"/>
                <a:cs typeface="Gill Sans MT"/>
              </a:rPr>
              <a:t>root</a:t>
            </a:r>
            <a:r>
              <a:rPr sz="2800" spc="33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80" dirty="0">
                <a:solidFill>
                  <a:srgbClr val="444949"/>
                </a:solidFill>
                <a:latin typeface="Gill Sans MT"/>
                <a:cs typeface="Gill Sans MT"/>
              </a:rPr>
              <a:t>user</a:t>
            </a:r>
            <a:endParaRPr sz="2800"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23890602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41892" y="6471592"/>
            <a:ext cx="1276985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72644"/>
            <a:ext cx="3370579" cy="1298575"/>
          </a:xfrm>
          <a:prstGeom prst="rect">
            <a:avLst/>
          </a:prstGeom>
        </p:spPr>
        <p:txBody>
          <a:bodyPr vert="horz" wrap="square" lIns="0" tIns="87630" rIns="0" bIns="0" rtlCol="0">
            <a:spAutoFit/>
          </a:bodyPr>
          <a:lstStyle/>
          <a:p>
            <a:pPr marL="12700" marR="5080">
              <a:lnSpc>
                <a:spcPts val="4750"/>
              </a:lnSpc>
              <a:spcBef>
                <a:spcPts val="690"/>
              </a:spcBef>
            </a:pPr>
            <a:r>
              <a:rPr spc="-65" dirty="0"/>
              <a:t>EC2 </a:t>
            </a:r>
            <a:r>
              <a:rPr spc="-114" dirty="0"/>
              <a:t>User </a:t>
            </a:r>
            <a:r>
              <a:rPr spc="-50" dirty="0"/>
              <a:t>Data  </a:t>
            </a:r>
            <a:r>
              <a:rPr spc="-45" dirty="0"/>
              <a:t>Hands-On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16939" y="1419860"/>
            <a:ext cx="9663430" cy="2879725"/>
          </a:xfrm>
          <a:prstGeom prst="rect">
            <a:avLst/>
          </a:prstGeom>
        </p:spPr>
        <p:txBody>
          <a:bodyPr vert="horz" wrap="square" lIns="0" tIns="62230" rIns="0" bIns="0" rtlCol="0">
            <a:spAutoFit/>
          </a:bodyPr>
          <a:lstStyle/>
          <a:p>
            <a:pPr marL="241300" marR="5080" indent="-228600">
              <a:lnSpc>
                <a:spcPts val="3020"/>
              </a:lnSpc>
              <a:spcBef>
                <a:spcPts val="49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14" dirty="0">
                <a:solidFill>
                  <a:srgbClr val="444949"/>
                </a:solidFill>
                <a:latin typeface="Gill Sans MT"/>
                <a:cs typeface="Gill Sans MT"/>
              </a:rPr>
              <a:t>We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want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make </a:t>
            </a:r>
            <a:r>
              <a:rPr sz="2800" spc="-75" dirty="0">
                <a:solidFill>
                  <a:srgbClr val="444949"/>
                </a:solidFill>
                <a:latin typeface="Gill Sans MT"/>
                <a:cs typeface="Gill Sans MT"/>
              </a:rPr>
              <a:t>sure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that </a:t>
            </a:r>
            <a:r>
              <a:rPr sz="2800" spc="-75" dirty="0">
                <a:solidFill>
                  <a:srgbClr val="444949"/>
                </a:solidFill>
                <a:latin typeface="Gill Sans MT"/>
                <a:cs typeface="Gill Sans MT"/>
              </a:rPr>
              <a:t>this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EC2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instance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has </a:t>
            </a:r>
            <a:r>
              <a:rPr sz="2800" spc="-10" dirty="0">
                <a:solidFill>
                  <a:srgbClr val="444949"/>
                </a:solidFill>
                <a:latin typeface="Gill Sans MT"/>
                <a:cs typeface="Gill Sans MT"/>
              </a:rPr>
              <a:t>an </a:t>
            </a:r>
            <a:r>
              <a:rPr sz="2800" spc="-15" dirty="0">
                <a:solidFill>
                  <a:srgbClr val="444949"/>
                </a:solidFill>
                <a:latin typeface="Gill Sans MT"/>
                <a:cs typeface="Gill Sans MT"/>
              </a:rPr>
              <a:t>Apache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HTTP 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server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installed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on </a:t>
            </a:r>
            <a:r>
              <a:rPr sz="2800" spc="-90" dirty="0">
                <a:solidFill>
                  <a:srgbClr val="444949"/>
                </a:solidFill>
                <a:latin typeface="Gill Sans MT"/>
                <a:cs typeface="Gill Sans MT"/>
              </a:rPr>
              <a:t>it </a:t>
            </a:r>
            <a:r>
              <a:rPr sz="2800" dirty="0">
                <a:solidFill>
                  <a:srgbClr val="444949"/>
                </a:solidFill>
                <a:latin typeface="Gill Sans MT"/>
                <a:cs typeface="Gill Sans MT"/>
              </a:rPr>
              <a:t>–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to display </a:t>
            </a:r>
            <a:r>
              <a:rPr sz="2800" dirty="0">
                <a:solidFill>
                  <a:srgbClr val="444949"/>
                </a:solidFill>
                <a:latin typeface="Gill Sans MT"/>
                <a:cs typeface="Gill Sans MT"/>
              </a:rPr>
              <a:t>a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simple </a:t>
            </a:r>
            <a:r>
              <a:rPr sz="2800" spc="-20" dirty="0">
                <a:solidFill>
                  <a:srgbClr val="444949"/>
                </a:solidFill>
                <a:latin typeface="Gill Sans MT"/>
                <a:cs typeface="Gill Sans MT"/>
              </a:rPr>
              <a:t>web</a:t>
            </a:r>
            <a:r>
              <a:rPr sz="2800" spc="30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5" dirty="0">
                <a:solidFill>
                  <a:srgbClr val="444949"/>
                </a:solidFill>
                <a:latin typeface="Gill Sans MT"/>
                <a:cs typeface="Gill Sans MT"/>
              </a:rPr>
              <a:t>page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1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05" dirty="0">
                <a:solidFill>
                  <a:srgbClr val="444949"/>
                </a:solidFill>
                <a:latin typeface="Gill Sans MT"/>
                <a:cs typeface="Gill Sans MT"/>
              </a:rPr>
              <a:t>For </a:t>
            </a:r>
            <a:r>
              <a:rPr sz="2800" spc="-100" dirty="0">
                <a:solidFill>
                  <a:srgbClr val="444949"/>
                </a:solidFill>
                <a:latin typeface="Gill Sans MT"/>
                <a:cs typeface="Gill Sans MT"/>
              </a:rPr>
              <a:t>it, </a:t>
            </a:r>
            <a:r>
              <a:rPr sz="2800" spc="-35" dirty="0">
                <a:solidFill>
                  <a:srgbClr val="444949"/>
                </a:solidFill>
                <a:latin typeface="Gill Sans MT"/>
                <a:cs typeface="Gill Sans MT"/>
              </a:rPr>
              <a:t>we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are </a:t>
            </a:r>
            <a:r>
              <a:rPr sz="2800" spc="-35" dirty="0">
                <a:solidFill>
                  <a:srgbClr val="444949"/>
                </a:solidFill>
                <a:latin typeface="Gill Sans MT"/>
                <a:cs typeface="Gill Sans MT"/>
              </a:rPr>
              <a:t>going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2800" spc="-65" dirty="0">
                <a:solidFill>
                  <a:srgbClr val="444949"/>
                </a:solidFill>
                <a:latin typeface="Gill Sans MT"/>
                <a:cs typeface="Gill Sans MT"/>
              </a:rPr>
              <a:t>write </a:t>
            </a:r>
            <a:r>
              <a:rPr sz="2800" dirty="0">
                <a:solidFill>
                  <a:srgbClr val="444949"/>
                </a:solidFill>
                <a:latin typeface="Gill Sans MT"/>
                <a:cs typeface="Gill Sans MT"/>
              </a:rPr>
              <a:t>a </a:t>
            </a:r>
            <a:r>
              <a:rPr sz="2800" spc="-75" dirty="0">
                <a:solidFill>
                  <a:srgbClr val="444949"/>
                </a:solidFill>
                <a:latin typeface="Gill Sans MT"/>
                <a:cs typeface="Gill Sans MT"/>
              </a:rPr>
              <a:t>user-data</a:t>
            </a:r>
            <a:r>
              <a:rPr sz="2800" spc="18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80" dirty="0">
                <a:solidFill>
                  <a:srgbClr val="444949"/>
                </a:solidFill>
                <a:latin typeface="Gill Sans MT"/>
                <a:cs typeface="Gill Sans MT"/>
              </a:rPr>
              <a:t>script.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7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75" dirty="0">
                <a:solidFill>
                  <a:srgbClr val="444949"/>
                </a:solidFill>
                <a:latin typeface="Gill Sans MT"/>
                <a:cs typeface="Gill Sans MT"/>
              </a:rPr>
              <a:t>This </a:t>
            </a:r>
            <a:r>
              <a:rPr sz="2800" spc="-70" dirty="0">
                <a:solidFill>
                  <a:srgbClr val="444949"/>
                </a:solidFill>
                <a:latin typeface="Gill Sans MT"/>
                <a:cs typeface="Gill Sans MT"/>
              </a:rPr>
              <a:t>script </a:t>
            </a:r>
            <a:r>
              <a:rPr sz="2800" spc="-75" dirty="0">
                <a:solidFill>
                  <a:srgbClr val="444949"/>
                </a:solidFill>
                <a:latin typeface="Gill Sans MT"/>
                <a:cs typeface="Gill Sans MT"/>
              </a:rPr>
              <a:t>will </a:t>
            </a:r>
            <a:r>
              <a:rPr sz="2800" spc="10" dirty="0">
                <a:solidFill>
                  <a:srgbClr val="444949"/>
                </a:solidFill>
                <a:latin typeface="Gill Sans MT"/>
                <a:cs typeface="Gill Sans MT"/>
              </a:rPr>
              <a:t>be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executed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at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the </a:t>
            </a:r>
            <a:r>
              <a:rPr sz="2800" spc="-85" dirty="0">
                <a:solidFill>
                  <a:srgbClr val="444949"/>
                </a:solidFill>
                <a:latin typeface="Gill Sans MT"/>
                <a:cs typeface="Gill Sans MT"/>
              </a:rPr>
              <a:t>first </a:t>
            </a:r>
            <a:r>
              <a:rPr sz="2800" spc="-35" dirty="0">
                <a:solidFill>
                  <a:srgbClr val="444949"/>
                </a:solidFill>
                <a:latin typeface="Gill Sans MT"/>
                <a:cs typeface="Gill Sans MT"/>
              </a:rPr>
              <a:t>boot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of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the</a:t>
            </a:r>
            <a:r>
              <a:rPr sz="2800" spc="39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instance.</a:t>
            </a:r>
            <a:endParaRPr sz="2800">
              <a:latin typeface="Gill Sans MT"/>
              <a:cs typeface="Gill Sans MT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Clr>
                <a:srgbClr val="444949"/>
              </a:buClr>
              <a:buFont typeface="Arial"/>
              <a:buChar char="•"/>
            </a:pPr>
            <a:endParaRPr sz="405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95" dirty="0">
                <a:solidFill>
                  <a:srgbClr val="444949"/>
                </a:solidFill>
                <a:latin typeface="Gill Sans MT"/>
                <a:cs typeface="Gill Sans MT"/>
              </a:rPr>
              <a:t>Let’s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get hands</a:t>
            </a:r>
            <a:r>
              <a:rPr sz="2800" spc="10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110" dirty="0">
                <a:solidFill>
                  <a:srgbClr val="444949"/>
                </a:solidFill>
                <a:latin typeface="Gill Sans MT"/>
                <a:cs typeface="Gill Sans MT"/>
              </a:rPr>
              <a:t>on!</a:t>
            </a:r>
            <a:endParaRPr sz="2800"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5860469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41892" y="6471592"/>
            <a:ext cx="1276985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374395"/>
            <a:ext cx="5910580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65" dirty="0"/>
              <a:t>EC2 </a:t>
            </a:r>
            <a:r>
              <a:rPr spc="-85" dirty="0"/>
              <a:t>Instance </a:t>
            </a:r>
            <a:r>
              <a:rPr spc="-55" dirty="0"/>
              <a:t>Launch</a:t>
            </a:r>
            <a:r>
              <a:rPr spc="-509" dirty="0"/>
              <a:t> </a:t>
            </a:r>
            <a:r>
              <a:rPr spc="-170" dirty="0"/>
              <a:t>Types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16938" y="1338783"/>
            <a:ext cx="10772775" cy="3601085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4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20" dirty="0">
                <a:solidFill>
                  <a:srgbClr val="444949"/>
                </a:solidFill>
                <a:latin typeface="Gill Sans MT"/>
                <a:cs typeface="Gill Sans MT"/>
              </a:rPr>
              <a:t>On </a:t>
            </a:r>
            <a:r>
              <a:rPr sz="2800" spc="-10" dirty="0">
                <a:solidFill>
                  <a:srgbClr val="444949"/>
                </a:solidFill>
                <a:latin typeface="Gill Sans MT"/>
                <a:cs typeface="Gill Sans MT"/>
              </a:rPr>
              <a:t>Demand </a:t>
            </a:r>
            <a:r>
              <a:rPr sz="2800" spc="-65" dirty="0">
                <a:solidFill>
                  <a:srgbClr val="444949"/>
                </a:solidFill>
                <a:latin typeface="Gill Sans MT"/>
                <a:cs typeface="Gill Sans MT"/>
              </a:rPr>
              <a:t>Instances: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short </a:t>
            </a:r>
            <a:r>
              <a:rPr sz="2800" spc="-65" dirty="0">
                <a:solidFill>
                  <a:srgbClr val="444949"/>
                </a:solidFill>
                <a:latin typeface="Gill Sans MT"/>
                <a:cs typeface="Gill Sans MT"/>
              </a:rPr>
              <a:t>workload,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predictable</a:t>
            </a:r>
            <a:r>
              <a:rPr sz="2800" spc="-28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pricing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5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35" dirty="0">
                <a:solidFill>
                  <a:srgbClr val="444949"/>
                </a:solidFill>
                <a:latin typeface="Gill Sans MT"/>
                <a:cs typeface="Gill Sans MT"/>
              </a:rPr>
              <a:t>Reserved </a:t>
            </a:r>
            <a:r>
              <a:rPr sz="2800" spc="-65" dirty="0">
                <a:solidFill>
                  <a:srgbClr val="444949"/>
                </a:solidFill>
                <a:latin typeface="Gill Sans MT"/>
                <a:cs typeface="Gill Sans MT"/>
              </a:rPr>
              <a:t>Instances: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long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workloads </a:t>
            </a:r>
            <a:r>
              <a:rPr sz="2800" spc="150" dirty="0">
                <a:solidFill>
                  <a:srgbClr val="444949"/>
                </a:solidFill>
                <a:latin typeface="Gill Sans MT"/>
                <a:cs typeface="Gill Sans MT"/>
              </a:rPr>
              <a:t>(&gt;= </a:t>
            </a:r>
            <a:r>
              <a:rPr sz="2800" dirty="0">
                <a:solidFill>
                  <a:srgbClr val="444949"/>
                </a:solidFill>
                <a:latin typeface="Gill Sans MT"/>
                <a:cs typeface="Gill Sans MT"/>
              </a:rPr>
              <a:t>1</a:t>
            </a:r>
            <a:r>
              <a:rPr sz="2800" spc="-229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year)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7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Convertible </a:t>
            </a:r>
            <a:r>
              <a:rPr sz="2800" spc="-35" dirty="0">
                <a:solidFill>
                  <a:srgbClr val="444949"/>
                </a:solidFill>
                <a:latin typeface="Gill Sans MT"/>
                <a:cs typeface="Gill Sans MT"/>
              </a:rPr>
              <a:t>Reserved </a:t>
            </a:r>
            <a:r>
              <a:rPr sz="2800" spc="-65" dirty="0">
                <a:solidFill>
                  <a:srgbClr val="444949"/>
                </a:solidFill>
                <a:latin typeface="Gill Sans MT"/>
                <a:cs typeface="Gill Sans MT"/>
              </a:rPr>
              <a:t>Instances: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long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workloads with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flexible</a:t>
            </a:r>
            <a:r>
              <a:rPr sz="2800" spc="1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instances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7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25" dirty="0">
                <a:solidFill>
                  <a:srgbClr val="444949"/>
                </a:solidFill>
                <a:latin typeface="Gill Sans MT"/>
                <a:cs typeface="Gill Sans MT"/>
              </a:rPr>
              <a:t>Scheduled </a:t>
            </a:r>
            <a:r>
              <a:rPr sz="2800" spc="-35" dirty="0">
                <a:solidFill>
                  <a:srgbClr val="444949"/>
                </a:solidFill>
                <a:latin typeface="Gill Sans MT"/>
                <a:cs typeface="Gill Sans MT"/>
              </a:rPr>
              <a:t>Reserved </a:t>
            </a:r>
            <a:r>
              <a:rPr sz="2800" spc="-65" dirty="0">
                <a:solidFill>
                  <a:srgbClr val="444949"/>
                </a:solidFill>
                <a:latin typeface="Gill Sans MT"/>
                <a:cs typeface="Gill Sans MT"/>
              </a:rPr>
              <a:t>Instances: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launch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within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time window </a:t>
            </a:r>
            <a:r>
              <a:rPr sz="2800" spc="-65" dirty="0">
                <a:solidFill>
                  <a:srgbClr val="444949"/>
                </a:solidFill>
                <a:latin typeface="Gill Sans MT"/>
                <a:cs typeface="Gill Sans MT"/>
              </a:rPr>
              <a:t>you</a:t>
            </a:r>
            <a:r>
              <a:rPr sz="2800" spc="5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reserve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5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20" dirty="0">
                <a:solidFill>
                  <a:srgbClr val="444949"/>
                </a:solidFill>
                <a:latin typeface="Gill Sans MT"/>
                <a:cs typeface="Gill Sans MT"/>
              </a:rPr>
              <a:t>Spot </a:t>
            </a:r>
            <a:r>
              <a:rPr sz="2800" spc="-65" dirty="0">
                <a:solidFill>
                  <a:srgbClr val="444949"/>
                </a:solidFill>
                <a:latin typeface="Gill Sans MT"/>
                <a:cs typeface="Gill Sans MT"/>
              </a:rPr>
              <a:t>Instances: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short </a:t>
            </a:r>
            <a:r>
              <a:rPr sz="2800" spc="-70" dirty="0">
                <a:solidFill>
                  <a:srgbClr val="444949"/>
                </a:solidFill>
                <a:latin typeface="Gill Sans MT"/>
                <a:cs typeface="Gill Sans MT"/>
              </a:rPr>
              <a:t>workloads, </a:t>
            </a:r>
            <a:r>
              <a:rPr sz="2800" spc="-90" dirty="0">
                <a:solidFill>
                  <a:srgbClr val="444949"/>
                </a:solidFill>
                <a:latin typeface="Gill Sans MT"/>
                <a:cs typeface="Gill Sans MT"/>
              </a:rPr>
              <a:t>for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cheap,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can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lose</a:t>
            </a:r>
            <a:r>
              <a:rPr sz="2800" spc="-32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instances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7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35" dirty="0">
                <a:solidFill>
                  <a:srgbClr val="444949"/>
                </a:solidFill>
                <a:latin typeface="Gill Sans MT"/>
                <a:cs typeface="Gill Sans MT"/>
              </a:rPr>
              <a:t>Dedicated </a:t>
            </a:r>
            <a:r>
              <a:rPr sz="2800" spc="-65" dirty="0">
                <a:solidFill>
                  <a:srgbClr val="444949"/>
                </a:solidFill>
                <a:latin typeface="Gill Sans MT"/>
                <a:cs typeface="Gill Sans MT"/>
              </a:rPr>
              <a:t>Instances: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no </a:t>
            </a:r>
            <a:r>
              <a:rPr sz="2800" spc="-70" dirty="0">
                <a:solidFill>
                  <a:srgbClr val="444949"/>
                </a:solidFill>
                <a:latin typeface="Gill Sans MT"/>
                <a:cs typeface="Gill Sans MT"/>
              </a:rPr>
              <a:t>other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customers </a:t>
            </a:r>
            <a:r>
              <a:rPr sz="2800" spc="-75" dirty="0">
                <a:solidFill>
                  <a:srgbClr val="444949"/>
                </a:solidFill>
                <a:latin typeface="Gill Sans MT"/>
                <a:cs typeface="Gill Sans MT"/>
              </a:rPr>
              <a:t>will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share </a:t>
            </a:r>
            <a:r>
              <a:rPr sz="2800" spc="-90" dirty="0">
                <a:solidFill>
                  <a:srgbClr val="444949"/>
                </a:solidFill>
                <a:latin typeface="Gill Sans MT"/>
                <a:cs typeface="Gill Sans MT"/>
              </a:rPr>
              <a:t>your</a:t>
            </a:r>
            <a:r>
              <a:rPr sz="2800" spc="12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hardware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7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35" dirty="0">
                <a:solidFill>
                  <a:srgbClr val="444949"/>
                </a:solidFill>
                <a:latin typeface="Gill Sans MT"/>
                <a:cs typeface="Gill Sans MT"/>
              </a:rPr>
              <a:t>Dedicated </a:t>
            </a:r>
            <a:r>
              <a:rPr sz="2800" spc="-80" dirty="0">
                <a:solidFill>
                  <a:srgbClr val="444949"/>
                </a:solidFill>
                <a:latin typeface="Gill Sans MT"/>
                <a:cs typeface="Gill Sans MT"/>
              </a:rPr>
              <a:t>Hosts: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book </a:t>
            </a:r>
            <a:r>
              <a:rPr sz="2800" spc="-10" dirty="0">
                <a:solidFill>
                  <a:srgbClr val="444949"/>
                </a:solidFill>
                <a:latin typeface="Gill Sans MT"/>
                <a:cs typeface="Gill Sans MT"/>
              </a:rPr>
              <a:t>an </a:t>
            </a:r>
            <a:r>
              <a:rPr sz="2800" spc="-65" dirty="0">
                <a:solidFill>
                  <a:srgbClr val="444949"/>
                </a:solidFill>
                <a:latin typeface="Gill Sans MT"/>
                <a:cs typeface="Gill Sans MT"/>
              </a:rPr>
              <a:t>entire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physical </a:t>
            </a:r>
            <a:r>
              <a:rPr sz="2800" spc="-100" dirty="0">
                <a:solidFill>
                  <a:srgbClr val="444949"/>
                </a:solidFill>
                <a:latin typeface="Gill Sans MT"/>
                <a:cs typeface="Gill Sans MT"/>
              </a:rPr>
              <a:t>server, </a:t>
            </a:r>
            <a:r>
              <a:rPr sz="2800" spc="-75" dirty="0">
                <a:solidFill>
                  <a:srgbClr val="444949"/>
                </a:solidFill>
                <a:latin typeface="Gill Sans MT"/>
                <a:cs typeface="Gill Sans MT"/>
              </a:rPr>
              <a:t>control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instance</a:t>
            </a:r>
            <a:r>
              <a:rPr sz="2800" spc="1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placement</a:t>
            </a:r>
            <a:endParaRPr sz="2800"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125821830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41892" y="6471592"/>
            <a:ext cx="1276985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374395"/>
            <a:ext cx="3912870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65" dirty="0"/>
              <a:t>EC2 </a:t>
            </a:r>
            <a:r>
              <a:rPr spc="-25" dirty="0"/>
              <a:t>On</a:t>
            </a:r>
            <a:r>
              <a:rPr dirty="0"/>
              <a:t> </a:t>
            </a:r>
            <a:r>
              <a:rPr spc="-20" dirty="0"/>
              <a:t>Demand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16939" y="1338783"/>
            <a:ext cx="9843135" cy="2842260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4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Pay </a:t>
            </a:r>
            <a:r>
              <a:rPr sz="2800" spc="-90" dirty="0">
                <a:solidFill>
                  <a:srgbClr val="444949"/>
                </a:solidFill>
                <a:latin typeface="Gill Sans MT"/>
                <a:cs typeface="Gill Sans MT"/>
              </a:rPr>
              <a:t>for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what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you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use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(billing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per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second,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after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the </a:t>
            </a:r>
            <a:r>
              <a:rPr sz="2800" spc="-85" dirty="0">
                <a:solidFill>
                  <a:srgbClr val="444949"/>
                </a:solidFill>
                <a:latin typeface="Gill Sans MT"/>
                <a:cs typeface="Gill Sans MT"/>
              </a:rPr>
              <a:t>first</a:t>
            </a:r>
            <a:r>
              <a:rPr sz="2800" spc="26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35" dirty="0">
                <a:solidFill>
                  <a:srgbClr val="444949"/>
                </a:solidFill>
                <a:latin typeface="Gill Sans MT"/>
                <a:cs typeface="Gill Sans MT"/>
              </a:rPr>
              <a:t>minute)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5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Has the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highest </a:t>
            </a:r>
            <a:r>
              <a:rPr sz="2800" spc="-70" dirty="0">
                <a:solidFill>
                  <a:srgbClr val="444949"/>
                </a:solidFill>
                <a:latin typeface="Gill Sans MT"/>
                <a:cs typeface="Gill Sans MT"/>
              </a:rPr>
              <a:t>cost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but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no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upfront</a:t>
            </a:r>
            <a:r>
              <a:rPr sz="2800" spc="20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payment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7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25" dirty="0">
                <a:solidFill>
                  <a:srgbClr val="444949"/>
                </a:solidFill>
                <a:latin typeface="Gill Sans MT"/>
                <a:cs typeface="Gill Sans MT"/>
              </a:rPr>
              <a:t>No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long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term</a:t>
            </a:r>
            <a:r>
              <a:rPr sz="2800" spc="3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commitment</a:t>
            </a:r>
            <a:endParaRPr sz="2800">
              <a:latin typeface="Gill Sans MT"/>
              <a:cs typeface="Gill Sans MT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Clr>
                <a:srgbClr val="444949"/>
              </a:buClr>
              <a:buFont typeface="Arial"/>
              <a:buChar char="•"/>
            </a:pPr>
            <a:endParaRPr sz="3550">
              <a:latin typeface="Times New Roman"/>
              <a:cs typeface="Times New Roman"/>
            </a:endParaRPr>
          </a:p>
          <a:p>
            <a:pPr marL="241300" marR="5080" indent="-228600">
              <a:lnSpc>
                <a:spcPts val="3020"/>
              </a:lnSpc>
              <a:buFont typeface="Arial"/>
              <a:buChar char="•"/>
              <a:tabLst>
                <a:tab pos="241300" algn="l"/>
              </a:tabLst>
            </a:pPr>
            <a:r>
              <a:rPr sz="2800" spc="-25" dirty="0">
                <a:solidFill>
                  <a:srgbClr val="444949"/>
                </a:solidFill>
                <a:latin typeface="Gill Sans MT"/>
                <a:cs typeface="Gill Sans MT"/>
              </a:rPr>
              <a:t>Recommended </a:t>
            </a:r>
            <a:r>
              <a:rPr sz="2800" spc="-90" dirty="0">
                <a:solidFill>
                  <a:srgbClr val="444949"/>
                </a:solidFill>
                <a:latin typeface="Gill Sans MT"/>
                <a:cs typeface="Gill Sans MT"/>
              </a:rPr>
              <a:t>for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short-term </a:t>
            </a:r>
            <a:r>
              <a:rPr sz="2800" spc="-10" dirty="0">
                <a:solidFill>
                  <a:srgbClr val="444949"/>
                </a:solidFill>
                <a:latin typeface="Gill Sans MT"/>
                <a:cs typeface="Gill Sans MT"/>
              </a:rPr>
              <a:t>and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un-interrupted </a:t>
            </a:r>
            <a:r>
              <a:rPr sz="2800" spc="-65" dirty="0">
                <a:solidFill>
                  <a:srgbClr val="444949"/>
                </a:solidFill>
                <a:latin typeface="Gill Sans MT"/>
                <a:cs typeface="Gill Sans MT"/>
              </a:rPr>
              <a:t>workloads,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where 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you </a:t>
            </a:r>
            <a:r>
              <a:rPr sz="2800" spc="-20" dirty="0">
                <a:solidFill>
                  <a:srgbClr val="444949"/>
                </a:solidFill>
                <a:latin typeface="Gill Sans MT"/>
                <a:cs typeface="Gill Sans MT"/>
              </a:rPr>
              <a:t>can't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predict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how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the application </a:t>
            </a:r>
            <a:r>
              <a:rPr sz="2800" spc="-75" dirty="0">
                <a:solidFill>
                  <a:srgbClr val="444949"/>
                </a:solidFill>
                <a:latin typeface="Gill Sans MT"/>
                <a:cs typeface="Gill Sans MT"/>
              </a:rPr>
              <a:t>will</a:t>
            </a:r>
            <a:r>
              <a:rPr sz="2800" spc="22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behave.</a:t>
            </a:r>
            <a:endParaRPr sz="2800"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20951509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41892" y="6471592"/>
            <a:ext cx="1276985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374395"/>
            <a:ext cx="5299710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65" dirty="0"/>
              <a:t>EC2 </a:t>
            </a:r>
            <a:r>
              <a:rPr spc="-45" dirty="0"/>
              <a:t>Reserved</a:t>
            </a:r>
            <a:r>
              <a:rPr spc="10" dirty="0"/>
              <a:t> </a:t>
            </a:r>
            <a:r>
              <a:rPr spc="-90" dirty="0"/>
              <a:t>Instances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16939" y="1368044"/>
            <a:ext cx="8216900" cy="41821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-5" dirty="0">
                <a:solidFill>
                  <a:srgbClr val="444949"/>
                </a:solidFill>
                <a:latin typeface="Gill Sans MT"/>
                <a:cs typeface="Gill Sans MT"/>
              </a:rPr>
              <a:t>Up </a:t>
            </a:r>
            <a:r>
              <a:rPr sz="2400" spc="-50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2400" spc="15" dirty="0">
                <a:solidFill>
                  <a:srgbClr val="444949"/>
                </a:solidFill>
                <a:latin typeface="Gill Sans MT"/>
                <a:cs typeface="Gill Sans MT"/>
              </a:rPr>
              <a:t>75% </a:t>
            </a:r>
            <a:r>
              <a:rPr sz="2400" spc="-50" dirty="0">
                <a:solidFill>
                  <a:srgbClr val="444949"/>
                </a:solidFill>
                <a:latin typeface="Gill Sans MT"/>
                <a:cs typeface="Gill Sans MT"/>
              </a:rPr>
              <a:t>discount </a:t>
            </a:r>
            <a:r>
              <a:rPr sz="2400" spc="-30" dirty="0">
                <a:solidFill>
                  <a:srgbClr val="444949"/>
                </a:solidFill>
                <a:latin typeface="Gill Sans MT"/>
                <a:cs typeface="Gill Sans MT"/>
              </a:rPr>
              <a:t>compared </a:t>
            </a:r>
            <a:r>
              <a:rPr sz="2400" spc="-50" dirty="0">
                <a:solidFill>
                  <a:srgbClr val="444949"/>
                </a:solidFill>
                <a:latin typeface="Gill Sans MT"/>
                <a:cs typeface="Gill Sans MT"/>
              </a:rPr>
              <a:t>to</a:t>
            </a:r>
            <a:r>
              <a:rPr sz="2400" spc="8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15" dirty="0">
                <a:solidFill>
                  <a:srgbClr val="444949"/>
                </a:solidFill>
                <a:latin typeface="Gill Sans MT"/>
                <a:cs typeface="Gill Sans MT"/>
              </a:rPr>
              <a:t>On-demand</a:t>
            </a:r>
            <a:endParaRPr sz="24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140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-50" dirty="0">
                <a:solidFill>
                  <a:srgbClr val="444949"/>
                </a:solidFill>
                <a:latin typeface="Gill Sans MT"/>
                <a:cs typeface="Gill Sans MT"/>
              </a:rPr>
              <a:t>Pay upfront </a:t>
            </a:r>
            <a:r>
              <a:rPr sz="2400" spc="-80" dirty="0">
                <a:solidFill>
                  <a:srgbClr val="444949"/>
                </a:solidFill>
                <a:latin typeface="Gill Sans MT"/>
                <a:cs typeface="Gill Sans MT"/>
              </a:rPr>
              <a:t>for </a:t>
            </a:r>
            <a:r>
              <a:rPr sz="2400" spc="-35" dirty="0">
                <a:solidFill>
                  <a:srgbClr val="444949"/>
                </a:solidFill>
                <a:latin typeface="Gill Sans MT"/>
                <a:cs typeface="Gill Sans MT"/>
              </a:rPr>
              <a:t>what </a:t>
            </a:r>
            <a:r>
              <a:rPr sz="2400" spc="-55" dirty="0">
                <a:solidFill>
                  <a:srgbClr val="444949"/>
                </a:solidFill>
                <a:latin typeface="Gill Sans MT"/>
                <a:cs typeface="Gill Sans MT"/>
              </a:rPr>
              <a:t>you </a:t>
            </a:r>
            <a:r>
              <a:rPr sz="2400" spc="-35" dirty="0">
                <a:solidFill>
                  <a:srgbClr val="444949"/>
                </a:solidFill>
                <a:latin typeface="Gill Sans MT"/>
                <a:cs typeface="Gill Sans MT"/>
              </a:rPr>
              <a:t>use </a:t>
            </a:r>
            <a:r>
              <a:rPr sz="2400" spc="-55" dirty="0">
                <a:solidFill>
                  <a:srgbClr val="444949"/>
                </a:solidFill>
                <a:latin typeface="Gill Sans MT"/>
                <a:cs typeface="Gill Sans MT"/>
              </a:rPr>
              <a:t>with </a:t>
            </a:r>
            <a:r>
              <a:rPr sz="2400" spc="-35" dirty="0">
                <a:solidFill>
                  <a:srgbClr val="444949"/>
                </a:solidFill>
                <a:latin typeface="Gill Sans MT"/>
                <a:cs typeface="Gill Sans MT"/>
              </a:rPr>
              <a:t>long </a:t>
            </a:r>
            <a:r>
              <a:rPr sz="2400" spc="-45" dirty="0">
                <a:solidFill>
                  <a:srgbClr val="444949"/>
                </a:solidFill>
                <a:latin typeface="Gill Sans MT"/>
                <a:cs typeface="Gill Sans MT"/>
              </a:rPr>
              <a:t>term</a:t>
            </a:r>
            <a:r>
              <a:rPr sz="2400" spc="36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40" dirty="0">
                <a:solidFill>
                  <a:srgbClr val="444949"/>
                </a:solidFill>
                <a:latin typeface="Gill Sans MT"/>
                <a:cs typeface="Gill Sans MT"/>
              </a:rPr>
              <a:t>commitment</a:t>
            </a:r>
            <a:endParaRPr sz="24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120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-35" dirty="0">
                <a:solidFill>
                  <a:srgbClr val="444949"/>
                </a:solidFill>
                <a:latin typeface="Gill Sans MT"/>
                <a:cs typeface="Gill Sans MT"/>
              </a:rPr>
              <a:t>Reservation </a:t>
            </a:r>
            <a:r>
              <a:rPr sz="2400" spc="-30" dirty="0">
                <a:solidFill>
                  <a:srgbClr val="444949"/>
                </a:solidFill>
                <a:latin typeface="Gill Sans MT"/>
                <a:cs typeface="Gill Sans MT"/>
              </a:rPr>
              <a:t>period can </a:t>
            </a:r>
            <a:r>
              <a:rPr sz="2400" spc="10" dirty="0">
                <a:solidFill>
                  <a:srgbClr val="444949"/>
                </a:solidFill>
                <a:latin typeface="Gill Sans MT"/>
                <a:cs typeface="Gill Sans MT"/>
              </a:rPr>
              <a:t>be </a:t>
            </a:r>
            <a:r>
              <a:rPr sz="2400" dirty="0">
                <a:solidFill>
                  <a:srgbClr val="444949"/>
                </a:solidFill>
                <a:latin typeface="Gill Sans MT"/>
                <a:cs typeface="Gill Sans MT"/>
              </a:rPr>
              <a:t>1 </a:t>
            </a:r>
            <a:r>
              <a:rPr sz="2400" spc="-90" dirty="0">
                <a:solidFill>
                  <a:srgbClr val="444949"/>
                </a:solidFill>
                <a:latin typeface="Gill Sans MT"/>
                <a:cs typeface="Gill Sans MT"/>
              </a:rPr>
              <a:t>or </a:t>
            </a:r>
            <a:r>
              <a:rPr sz="2400" dirty="0">
                <a:solidFill>
                  <a:srgbClr val="444949"/>
                </a:solidFill>
                <a:latin typeface="Gill Sans MT"/>
                <a:cs typeface="Gill Sans MT"/>
              </a:rPr>
              <a:t>3</a:t>
            </a:r>
            <a:r>
              <a:rPr sz="2400" spc="12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50" dirty="0">
                <a:solidFill>
                  <a:srgbClr val="444949"/>
                </a:solidFill>
                <a:latin typeface="Gill Sans MT"/>
                <a:cs typeface="Gill Sans MT"/>
              </a:rPr>
              <a:t>years</a:t>
            </a:r>
            <a:endParaRPr sz="24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145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-35" dirty="0">
                <a:solidFill>
                  <a:srgbClr val="444949"/>
                </a:solidFill>
                <a:latin typeface="Gill Sans MT"/>
                <a:cs typeface="Gill Sans MT"/>
              </a:rPr>
              <a:t>Reserve </a:t>
            </a:r>
            <a:r>
              <a:rPr sz="2400" dirty="0">
                <a:solidFill>
                  <a:srgbClr val="444949"/>
                </a:solidFill>
                <a:latin typeface="Gill Sans MT"/>
                <a:cs typeface="Gill Sans MT"/>
              </a:rPr>
              <a:t>a </a:t>
            </a:r>
            <a:r>
              <a:rPr sz="2400" spc="-50" dirty="0">
                <a:solidFill>
                  <a:srgbClr val="444949"/>
                </a:solidFill>
                <a:latin typeface="Gill Sans MT"/>
                <a:cs typeface="Gill Sans MT"/>
              </a:rPr>
              <a:t>specific </a:t>
            </a:r>
            <a:r>
              <a:rPr sz="2400" spc="-45" dirty="0">
                <a:solidFill>
                  <a:srgbClr val="444949"/>
                </a:solidFill>
                <a:latin typeface="Gill Sans MT"/>
                <a:cs typeface="Gill Sans MT"/>
              </a:rPr>
              <a:t>instance</a:t>
            </a:r>
            <a:r>
              <a:rPr sz="2400" spc="6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30" dirty="0">
                <a:solidFill>
                  <a:srgbClr val="444949"/>
                </a:solidFill>
                <a:latin typeface="Gill Sans MT"/>
                <a:cs typeface="Gill Sans MT"/>
              </a:rPr>
              <a:t>type</a:t>
            </a:r>
            <a:endParaRPr sz="24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145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-20" dirty="0">
                <a:solidFill>
                  <a:srgbClr val="444949"/>
                </a:solidFill>
                <a:latin typeface="Gill Sans MT"/>
                <a:cs typeface="Gill Sans MT"/>
              </a:rPr>
              <a:t>Recommended </a:t>
            </a:r>
            <a:r>
              <a:rPr sz="2400" spc="-80" dirty="0">
                <a:solidFill>
                  <a:srgbClr val="444949"/>
                </a:solidFill>
                <a:latin typeface="Gill Sans MT"/>
                <a:cs typeface="Gill Sans MT"/>
              </a:rPr>
              <a:t>for </a:t>
            </a:r>
            <a:r>
              <a:rPr sz="2400" spc="-40" dirty="0">
                <a:solidFill>
                  <a:srgbClr val="444949"/>
                </a:solidFill>
                <a:latin typeface="Gill Sans MT"/>
                <a:cs typeface="Gill Sans MT"/>
              </a:rPr>
              <a:t>steady </a:t>
            </a:r>
            <a:r>
              <a:rPr sz="2400" spc="-50" dirty="0">
                <a:solidFill>
                  <a:srgbClr val="444949"/>
                </a:solidFill>
                <a:latin typeface="Gill Sans MT"/>
                <a:cs typeface="Gill Sans MT"/>
              </a:rPr>
              <a:t>state </a:t>
            </a:r>
            <a:r>
              <a:rPr sz="2400" spc="-25" dirty="0">
                <a:solidFill>
                  <a:srgbClr val="444949"/>
                </a:solidFill>
                <a:latin typeface="Gill Sans MT"/>
                <a:cs typeface="Gill Sans MT"/>
              </a:rPr>
              <a:t>usage </a:t>
            </a:r>
            <a:r>
              <a:rPr sz="2400" spc="-40" dirty="0">
                <a:solidFill>
                  <a:srgbClr val="444949"/>
                </a:solidFill>
                <a:latin typeface="Gill Sans MT"/>
                <a:cs typeface="Gill Sans MT"/>
              </a:rPr>
              <a:t>applications </a:t>
            </a:r>
            <a:r>
              <a:rPr sz="2400" spc="-55" dirty="0">
                <a:solidFill>
                  <a:srgbClr val="444949"/>
                </a:solidFill>
                <a:latin typeface="Gill Sans MT"/>
                <a:cs typeface="Gill Sans MT"/>
              </a:rPr>
              <a:t>(think</a:t>
            </a:r>
            <a:r>
              <a:rPr sz="2400" spc="22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15" dirty="0">
                <a:solidFill>
                  <a:srgbClr val="444949"/>
                </a:solidFill>
                <a:latin typeface="Gill Sans MT"/>
                <a:cs typeface="Gill Sans MT"/>
              </a:rPr>
              <a:t>database)</a:t>
            </a:r>
            <a:endParaRPr sz="2400">
              <a:latin typeface="Gill Sans MT"/>
              <a:cs typeface="Gill Sans MT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lr>
                <a:srgbClr val="444949"/>
              </a:buClr>
              <a:buFont typeface="Arial"/>
              <a:buChar char="•"/>
            </a:pPr>
            <a:endParaRPr sz="2750">
              <a:latin typeface="Times New Roman"/>
              <a:cs typeface="Times New Roman"/>
            </a:endParaRPr>
          </a:p>
          <a:p>
            <a:pPr marL="241300" indent="-228600">
              <a:lnSpc>
                <a:spcPts val="2715"/>
              </a:lnSpc>
              <a:buSzPct val="102127"/>
              <a:buFont typeface="Arial"/>
              <a:buChar char="•"/>
              <a:tabLst>
                <a:tab pos="241300" algn="l"/>
              </a:tabLst>
            </a:pPr>
            <a:r>
              <a:rPr sz="3525" spc="-30" baseline="1182" dirty="0">
                <a:solidFill>
                  <a:srgbClr val="444949"/>
                </a:solidFill>
                <a:latin typeface="Gill Sans MT"/>
                <a:cs typeface="Gill Sans MT"/>
              </a:rPr>
              <a:t>Convertible </a:t>
            </a:r>
            <a:r>
              <a:rPr sz="3525" spc="-7" baseline="1182" dirty="0">
                <a:solidFill>
                  <a:srgbClr val="444949"/>
                </a:solidFill>
                <a:latin typeface="Gill Sans MT"/>
                <a:cs typeface="Gill Sans MT"/>
              </a:rPr>
              <a:t>Reserved</a:t>
            </a:r>
            <a:r>
              <a:rPr sz="3525" spc="52" baseline="1182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3525" spc="-37" baseline="1182" dirty="0">
                <a:solidFill>
                  <a:srgbClr val="444949"/>
                </a:solidFill>
                <a:latin typeface="Gill Sans MT"/>
                <a:cs typeface="Gill Sans MT"/>
              </a:rPr>
              <a:t>Instance</a:t>
            </a:r>
            <a:endParaRPr sz="3525" baseline="1182">
              <a:latin typeface="Gill Sans MT"/>
              <a:cs typeface="Gill Sans MT"/>
            </a:endParaRPr>
          </a:p>
          <a:p>
            <a:pPr marL="698500" lvl="1" indent="-228600">
              <a:lnSpc>
                <a:spcPts val="2185"/>
              </a:lnSpc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000" spc="-25" dirty="0">
                <a:solidFill>
                  <a:srgbClr val="444949"/>
                </a:solidFill>
                <a:latin typeface="Gill Sans MT"/>
                <a:cs typeface="Gill Sans MT"/>
              </a:rPr>
              <a:t>can </a:t>
            </a:r>
            <a:r>
              <a:rPr sz="2000" spc="-20" dirty="0">
                <a:solidFill>
                  <a:srgbClr val="444949"/>
                </a:solidFill>
                <a:latin typeface="Gill Sans MT"/>
                <a:cs typeface="Gill Sans MT"/>
              </a:rPr>
              <a:t>change </a:t>
            </a:r>
            <a:r>
              <a:rPr sz="2000" spc="-35" dirty="0">
                <a:solidFill>
                  <a:srgbClr val="444949"/>
                </a:solidFill>
                <a:latin typeface="Gill Sans MT"/>
                <a:cs typeface="Gill Sans MT"/>
              </a:rPr>
              <a:t>the EC2 </a:t>
            </a:r>
            <a:r>
              <a:rPr sz="2000" spc="-40" dirty="0">
                <a:solidFill>
                  <a:srgbClr val="444949"/>
                </a:solidFill>
                <a:latin typeface="Gill Sans MT"/>
                <a:cs typeface="Gill Sans MT"/>
              </a:rPr>
              <a:t>instance</a:t>
            </a:r>
            <a:r>
              <a:rPr sz="2000" spc="9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000" spc="-25" dirty="0">
                <a:solidFill>
                  <a:srgbClr val="444949"/>
                </a:solidFill>
                <a:latin typeface="Gill Sans MT"/>
                <a:cs typeface="Gill Sans MT"/>
              </a:rPr>
              <a:t>type</a:t>
            </a:r>
            <a:endParaRPr sz="2000">
              <a:latin typeface="Gill Sans MT"/>
              <a:cs typeface="Gill Sans MT"/>
            </a:endParaRPr>
          </a:p>
          <a:p>
            <a:pPr marL="698500" lvl="1" indent="-228600">
              <a:lnSpc>
                <a:spcPts val="2290"/>
              </a:lnSpc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000" spc="-5" dirty="0">
                <a:solidFill>
                  <a:srgbClr val="444949"/>
                </a:solidFill>
                <a:latin typeface="Gill Sans MT"/>
                <a:cs typeface="Gill Sans MT"/>
              </a:rPr>
              <a:t>Up </a:t>
            </a:r>
            <a:r>
              <a:rPr sz="2000" spc="-50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2000" spc="10" dirty="0">
                <a:solidFill>
                  <a:srgbClr val="444949"/>
                </a:solidFill>
                <a:latin typeface="Gill Sans MT"/>
                <a:cs typeface="Gill Sans MT"/>
              </a:rPr>
              <a:t>54%</a:t>
            </a:r>
            <a:r>
              <a:rPr sz="2000" spc="5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000" spc="-40" dirty="0">
                <a:solidFill>
                  <a:srgbClr val="444949"/>
                </a:solidFill>
                <a:latin typeface="Gill Sans MT"/>
                <a:cs typeface="Gill Sans MT"/>
              </a:rPr>
              <a:t>discount</a:t>
            </a:r>
            <a:endParaRPr sz="2000">
              <a:latin typeface="Gill Sans MT"/>
              <a:cs typeface="Gill Sans MT"/>
            </a:endParaRPr>
          </a:p>
          <a:p>
            <a:pPr marL="241300" indent="-228600">
              <a:lnSpc>
                <a:spcPts val="2725"/>
              </a:lnSpc>
              <a:spcBef>
                <a:spcPts val="180"/>
              </a:spcBef>
              <a:buSzPct val="102127"/>
              <a:buFont typeface="Arial"/>
              <a:buChar char="•"/>
              <a:tabLst>
                <a:tab pos="241300" algn="l"/>
              </a:tabLst>
            </a:pPr>
            <a:r>
              <a:rPr sz="3525" baseline="1182" dirty="0">
                <a:solidFill>
                  <a:srgbClr val="444949"/>
                </a:solidFill>
                <a:latin typeface="Gill Sans MT"/>
                <a:cs typeface="Gill Sans MT"/>
              </a:rPr>
              <a:t>Scheduled </a:t>
            </a:r>
            <a:r>
              <a:rPr sz="3525" spc="-7" baseline="1182" dirty="0">
                <a:solidFill>
                  <a:srgbClr val="444949"/>
                </a:solidFill>
                <a:latin typeface="Gill Sans MT"/>
                <a:cs typeface="Gill Sans MT"/>
              </a:rPr>
              <a:t>Reserved</a:t>
            </a:r>
            <a:r>
              <a:rPr sz="3525" spc="22" baseline="1182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3525" spc="-44" baseline="1182" dirty="0">
                <a:solidFill>
                  <a:srgbClr val="444949"/>
                </a:solidFill>
                <a:latin typeface="Gill Sans MT"/>
                <a:cs typeface="Gill Sans MT"/>
              </a:rPr>
              <a:t>Instances</a:t>
            </a:r>
            <a:endParaRPr sz="3525" baseline="1182">
              <a:latin typeface="Gill Sans MT"/>
              <a:cs typeface="Gill Sans MT"/>
            </a:endParaRPr>
          </a:p>
          <a:p>
            <a:pPr marL="698500" lvl="1" indent="-228600">
              <a:lnSpc>
                <a:spcPts val="2195"/>
              </a:lnSpc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000" spc="-35" dirty="0">
                <a:solidFill>
                  <a:srgbClr val="444949"/>
                </a:solidFill>
                <a:latin typeface="Gill Sans MT"/>
                <a:cs typeface="Gill Sans MT"/>
              </a:rPr>
              <a:t>launch </a:t>
            </a:r>
            <a:r>
              <a:rPr sz="2000" spc="-50" dirty="0">
                <a:solidFill>
                  <a:srgbClr val="444949"/>
                </a:solidFill>
                <a:latin typeface="Gill Sans MT"/>
                <a:cs typeface="Gill Sans MT"/>
              </a:rPr>
              <a:t>within </a:t>
            </a:r>
            <a:r>
              <a:rPr sz="2000" spc="-40" dirty="0">
                <a:solidFill>
                  <a:srgbClr val="444949"/>
                </a:solidFill>
                <a:latin typeface="Gill Sans MT"/>
                <a:cs typeface="Gill Sans MT"/>
              </a:rPr>
              <a:t>time </a:t>
            </a:r>
            <a:r>
              <a:rPr sz="2000" spc="-35" dirty="0">
                <a:solidFill>
                  <a:srgbClr val="444949"/>
                </a:solidFill>
                <a:latin typeface="Gill Sans MT"/>
                <a:cs typeface="Gill Sans MT"/>
              </a:rPr>
              <a:t>window </a:t>
            </a:r>
            <a:r>
              <a:rPr sz="2000" spc="-45" dirty="0">
                <a:solidFill>
                  <a:srgbClr val="444949"/>
                </a:solidFill>
                <a:latin typeface="Gill Sans MT"/>
                <a:cs typeface="Gill Sans MT"/>
              </a:rPr>
              <a:t>you</a:t>
            </a:r>
            <a:r>
              <a:rPr sz="2000" spc="12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000" spc="-40" dirty="0">
                <a:solidFill>
                  <a:srgbClr val="444949"/>
                </a:solidFill>
                <a:latin typeface="Gill Sans MT"/>
                <a:cs typeface="Gill Sans MT"/>
              </a:rPr>
              <a:t>reserve</a:t>
            </a:r>
            <a:endParaRPr sz="2000">
              <a:latin typeface="Gill Sans MT"/>
              <a:cs typeface="Gill Sans MT"/>
            </a:endParaRPr>
          </a:p>
          <a:p>
            <a:pPr marL="698500" lvl="1" indent="-228600">
              <a:lnSpc>
                <a:spcPts val="2290"/>
              </a:lnSpc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000" spc="-20" dirty="0">
                <a:solidFill>
                  <a:srgbClr val="444949"/>
                </a:solidFill>
                <a:latin typeface="Gill Sans MT"/>
                <a:cs typeface="Gill Sans MT"/>
              </a:rPr>
              <a:t>When </a:t>
            </a:r>
            <a:r>
              <a:rPr sz="2000" spc="-45" dirty="0">
                <a:solidFill>
                  <a:srgbClr val="444949"/>
                </a:solidFill>
                <a:latin typeface="Gill Sans MT"/>
                <a:cs typeface="Gill Sans MT"/>
              </a:rPr>
              <a:t>you </a:t>
            </a:r>
            <a:r>
              <a:rPr sz="2000" spc="-50" dirty="0">
                <a:solidFill>
                  <a:srgbClr val="444949"/>
                </a:solidFill>
                <a:latin typeface="Gill Sans MT"/>
                <a:cs typeface="Gill Sans MT"/>
              </a:rPr>
              <a:t>require </a:t>
            </a:r>
            <a:r>
              <a:rPr sz="2000" spc="-5" dirty="0">
                <a:solidFill>
                  <a:srgbClr val="444949"/>
                </a:solidFill>
                <a:latin typeface="Gill Sans MT"/>
                <a:cs typeface="Gill Sans MT"/>
              </a:rPr>
              <a:t>a </a:t>
            </a:r>
            <a:r>
              <a:rPr sz="2000" spc="-45" dirty="0">
                <a:solidFill>
                  <a:srgbClr val="444949"/>
                </a:solidFill>
                <a:latin typeface="Gill Sans MT"/>
                <a:cs typeface="Gill Sans MT"/>
              </a:rPr>
              <a:t>fraction </a:t>
            </a:r>
            <a:r>
              <a:rPr sz="2000" spc="-25" dirty="0">
                <a:solidFill>
                  <a:srgbClr val="444949"/>
                </a:solidFill>
                <a:latin typeface="Gill Sans MT"/>
                <a:cs typeface="Gill Sans MT"/>
              </a:rPr>
              <a:t>of </a:t>
            </a:r>
            <a:r>
              <a:rPr sz="2000" spc="-30" dirty="0">
                <a:solidFill>
                  <a:srgbClr val="444949"/>
                </a:solidFill>
                <a:latin typeface="Gill Sans MT"/>
                <a:cs typeface="Gill Sans MT"/>
              </a:rPr>
              <a:t>day </a:t>
            </a:r>
            <a:r>
              <a:rPr sz="2000" spc="-5" dirty="0">
                <a:solidFill>
                  <a:srgbClr val="444949"/>
                </a:solidFill>
                <a:latin typeface="Gill Sans MT"/>
                <a:cs typeface="Gill Sans MT"/>
              </a:rPr>
              <a:t>/ </a:t>
            </a:r>
            <a:r>
              <a:rPr sz="2000" spc="-45" dirty="0">
                <a:solidFill>
                  <a:srgbClr val="444949"/>
                </a:solidFill>
                <a:latin typeface="Gill Sans MT"/>
                <a:cs typeface="Gill Sans MT"/>
              </a:rPr>
              <a:t>week </a:t>
            </a:r>
            <a:r>
              <a:rPr sz="2000" spc="-5" dirty="0">
                <a:solidFill>
                  <a:srgbClr val="444949"/>
                </a:solidFill>
                <a:latin typeface="Gill Sans MT"/>
                <a:cs typeface="Gill Sans MT"/>
              </a:rPr>
              <a:t>/</a:t>
            </a:r>
            <a:r>
              <a:rPr sz="2000" spc="19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000" spc="-30" dirty="0">
                <a:solidFill>
                  <a:srgbClr val="444949"/>
                </a:solidFill>
                <a:latin typeface="Gill Sans MT"/>
                <a:cs typeface="Gill Sans MT"/>
              </a:rPr>
              <a:t>month</a:t>
            </a:r>
            <a:endParaRPr sz="2000"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284160519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1892" y="6464300"/>
            <a:ext cx="127698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16939" y="374395"/>
            <a:ext cx="4254500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65" dirty="0"/>
              <a:t>EC2 </a:t>
            </a:r>
            <a:r>
              <a:rPr spc="-30" dirty="0"/>
              <a:t>Spot</a:t>
            </a:r>
            <a:r>
              <a:rPr spc="20" dirty="0"/>
              <a:t> </a:t>
            </a:r>
            <a:r>
              <a:rPr spc="-90" dirty="0"/>
              <a:t>Instances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16939" y="1338783"/>
            <a:ext cx="10218420" cy="4368800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4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Can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get </a:t>
            </a:r>
            <a:r>
              <a:rPr sz="2800" dirty="0">
                <a:solidFill>
                  <a:srgbClr val="444949"/>
                </a:solidFill>
                <a:latin typeface="Gill Sans MT"/>
                <a:cs typeface="Gill Sans MT"/>
              </a:rPr>
              <a:t>a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discount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of </a:t>
            </a:r>
            <a:r>
              <a:rPr sz="2800" dirty="0">
                <a:solidFill>
                  <a:srgbClr val="444949"/>
                </a:solidFill>
                <a:latin typeface="Gill Sans MT"/>
                <a:cs typeface="Gill Sans MT"/>
              </a:rPr>
              <a:t>up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2800" spc="20" dirty="0">
                <a:solidFill>
                  <a:srgbClr val="444949"/>
                </a:solidFill>
                <a:latin typeface="Gill Sans MT"/>
                <a:cs typeface="Gill Sans MT"/>
              </a:rPr>
              <a:t>90% </a:t>
            </a:r>
            <a:r>
              <a:rPr sz="2800" spc="-35" dirty="0">
                <a:solidFill>
                  <a:srgbClr val="444949"/>
                </a:solidFill>
                <a:latin typeface="Gill Sans MT"/>
                <a:cs typeface="Gill Sans MT"/>
              </a:rPr>
              <a:t>compared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to</a:t>
            </a:r>
            <a:r>
              <a:rPr sz="2800" spc="11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10" dirty="0">
                <a:solidFill>
                  <a:srgbClr val="444949"/>
                </a:solidFill>
                <a:latin typeface="Gill Sans MT"/>
                <a:cs typeface="Gill Sans MT"/>
              </a:rPr>
              <a:t>On-demand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5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75" dirty="0">
                <a:solidFill>
                  <a:srgbClr val="444949"/>
                </a:solidFill>
                <a:latin typeface="Gill Sans MT"/>
                <a:cs typeface="Gill Sans MT"/>
              </a:rPr>
              <a:t>You </a:t>
            </a:r>
            <a:r>
              <a:rPr sz="2800" spc="-25" dirty="0">
                <a:solidFill>
                  <a:srgbClr val="444949"/>
                </a:solidFill>
                <a:latin typeface="Gill Sans MT"/>
                <a:cs typeface="Gill Sans MT"/>
              </a:rPr>
              <a:t>bid </a:t>
            </a:r>
            <a:r>
              <a:rPr sz="2800" dirty="0">
                <a:solidFill>
                  <a:srgbClr val="444949"/>
                </a:solidFill>
                <a:latin typeface="Gill Sans MT"/>
                <a:cs typeface="Gill Sans MT"/>
              </a:rPr>
              <a:t>a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price </a:t>
            </a:r>
            <a:r>
              <a:rPr sz="2800" spc="-10" dirty="0">
                <a:solidFill>
                  <a:srgbClr val="444949"/>
                </a:solidFill>
                <a:latin typeface="Gill Sans MT"/>
                <a:cs typeface="Gill Sans MT"/>
              </a:rPr>
              <a:t>and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get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the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instance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as long as </a:t>
            </a:r>
            <a:r>
              <a:rPr sz="2800" spc="-90" dirty="0">
                <a:solidFill>
                  <a:srgbClr val="444949"/>
                </a:solidFill>
                <a:latin typeface="Gill Sans MT"/>
                <a:cs typeface="Gill Sans MT"/>
              </a:rPr>
              <a:t>its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under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the</a:t>
            </a:r>
            <a:r>
              <a:rPr sz="2800" spc="56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price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7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Price varies </a:t>
            </a:r>
            <a:r>
              <a:rPr sz="2800" spc="-15" dirty="0">
                <a:solidFill>
                  <a:srgbClr val="444949"/>
                </a:solidFill>
                <a:latin typeface="Gill Sans MT"/>
                <a:cs typeface="Gill Sans MT"/>
              </a:rPr>
              <a:t>based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on </a:t>
            </a:r>
            <a:r>
              <a:rPr sz="2800" spc="-65" dirty="0">
                <a:solidFill>
                  <a:srgbClr val="444949"/>
                </a:solidFill>
                <a:latin typeface="Gill Sans MT"/>
                <a:cs typeface="Gill Sans MT"/>
              </a:rPr>
              <a:t>offer </a:t>
            </a:r>
            <a:r>
              <a:rPr sz="2800" spc="-10" dirty="0">
                <a:solidFill>
                  <a:srgbClr val="444949"/>
                </a:solidFill>
                <a:latin typeface="Gill Sans MT"/>
                <a:cs typeface="Gill Sans MT"/>
              </a:rPr>
              <a:t>and</a:t>
            </a:r>
            <a:r>
              <a:rPr sz="2800" spc="16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10" dirty="0">
                <a:solidFill>
                  <a:srgbClr val="444949"/>
                </a:solidFill>
                <a:latin typeface="Gill Sans MT"/>
                <a:cs typeface="Gill Sans MT"/>
              </a:rPr>
              <a:t>demand</a:t>
            </a:r>
            <a:endParaRPr sz="2800">
              <a:latin typeface="Gill Sans MT"/>
              <a:cs typeface="Gill Sans MT"/>
            </a:endParaRPr>
          </a:p>
          <a:p>
            <a:pPr marL="241300" marR="5080" indent="-228600">
              <a:lnSpc>
                <a:spcPts val="3020"/>
              </a:lnSpc>
              <a:spcBef>
                <a:spcPts val="105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20" dirty="0">
                <a:solidFill>
                  <a:srgbClr val="444949"/>
                </a:solidFill>
                <a:latin typeface="Gill Sans MT"/>
                <a:cs typeface="Gill Sans MT"/>
              </a:rPr>
              <a:t>Spot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instances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are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reclaimed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with </a:t>
            </a:r>
            <a:r>
              <a:rPr sz="2800" dirty="0">
                <a:solidFill>
                  <a:srgbClr val="444949"/>
                </a:solidFill>
                <a:latin typeface="Gill Sans MT"/>
                <a:cs typeface="Gill Sans MT"/>
              </a:rPr>
              <a:t>a 2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minute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notification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warning </a:t>
            </a:r>
            <a:r>
              <a:rPr sz="2800" spc="-25" dirty="0">
                <a:solidFill>
                  <a:srgbClr val="444949"/>
                </a:solidFill>
                <a:latin typeface="Gill Sans MT"/>
                <a:cs typeface="Gill Sans MT"/>
              </a:rPr>
              <a:t>when 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the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spot price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goes above </a:t>
            </a:r>
            <a:r>
              <a:rPr sz="2800" spc="-95" dirty="0">
                <a:solidFill>
                  <a:srgbClr val="444949"/>
                </a:solidFill>
                <a:latin typeface="Gill Sans MT"/>
                <a:cs typeface="Gill Sans MT"/>
              </a:rPr>
              <a:t>your</a:t>
            </a:r>
            <a:r>
              <a:rPr sz="2800" spc="12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25" dirty="0">
                <a:solidFill>
                  <a:srgbClr val="444949"/>
                </a:solidFill>
                <a:latin typeface="Gill Sans MT"/>
                <a:cs typeface="Gill Sans MT"/>
              </a:rPr>
              <a:t>bid</a:t>
            </a:r>
            <a:endParaRPr sz="2800">
              <a:latin typeface="Gill Sans MT"/>
              <a:cs typeface="Gill Sans MT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Clr>
                <a:srgbClr val="444949"/>
              </a:buClr>
              <a:buFont typeface="Arial"/>
              <a:buChar char="•"/>
            </a:pPr>
            <a:endParaRPr sz="4350">
              <a:latin typeface="Times New Roman"/>
              <a:cs typeface="Times New Roman"/>
            </a:endParaRPr>
          </a:p>
          <a:p>
            <a:pPr marL="241300" marR="62230" indent="-228600">
              <a:lnSpc>
                <a:spcPts val="2990"/>
              </a:lnSpc>
              <a:buSzPct val="101818"/>
              <a:buFont typeface="Arial"/>
              <a:buChar char="•"/>
              <a:tabLst>
                <a:tab pos="241300" algn="l"/>
              </a:tabLst>
            </a:pPr>
            <a:r>
              <a:rPr sz="4125" spc="-7" baseline="1010" dirty="0">
                <a:solidFill>
                  <a:srgbClr val="444949"/>
                </a:solidFill>
                <a:latin typeface="Gill Sans MT"/>
                <a:cs typeface="Gill Sans MT"/>
              </a:rPr>
              <a:t>Used </a:t>
            </a:r>
            <a:r>
              <a:rPr sz="4125" spc="-97" baseline="1010" dirty="0">
                <a:solidFill>
                  <a:srgbClr val="444949"/>
                </a:solidFill>
                <a:latin typeface="Gill Sans MT"/>
                <a:cs typeface="Gill Sans MT"/>
              </a:rPr>
              <a:t>for </a:t>
            </a:r>
            <a:r>
              <a:rPr sz="4125" spc="-15" baseline="1010" dirty="0">
                <a:solidFill>
                  <a:srgbClr val="444949"/>
                </a:solidFill>
                <a:latin typeface="Gill Sans MT"/>
                <a:cs typeface="Gill Sans MT"/>
              </a:rPr>
              <a:t>batch </a:t>
            </a:r>
            <a:r>
              <a:rPr sz="4125" spc="-67" baseline="1010" dirty="0">
                <a:solidFill>
                  <a:srgbClr val="444949"/>
                </a:solidFill>
                <a:latin typeface="Gill Sans MT"/>
                <a:cs typeface="Gill Sans MT"/>
              </a:rPr>
              <a:t>jobs, </a:t>
            </a:r>
            <a:r>
              <a:rPr sz="4125" spc="-60" baseline="1010" dirty="0">
                <a:solidFill>
                  <a:srgbClr val="444949"/>
                </a:solidFill>
                <a:latin typeface="Gill Sans MT"/>
                <a:cs typeface="Gill Sans MT"/>
              </a:rPr>
              <a:t>Big </a:t>
            </a:r>
            <a:r>
              <a:rPr sz="4125" spc="-7" baseline="1010" dirty="0">
                <a:solidFill>
                  <a:srgbClr val="444949"/>
                </a:solidFill>
                <a:latin typeface="Gill Sans MT"/>
                <a:cs typeface="Gill Sans MT"/>
              </a:rPr>
              <a:t>Data </a:t>
            </a:r>
            <a:r>
              <a:rPr sz="4125" spc="-75" baseline="1010" dirty="0">
                <a:solidFill>
                  <a:srgbClr val="444949"/>
                </a:solidFill>
                <a:latin typeface="Gill Sans MT"/>
                <a:cs typeface="Gill Sans MT"/>
              </a:rPr>
              <a:t>analysis, </a:t>
            </a:r>
            <a:r>
              <a:rPr sz="4125" spc="-112" baseline="1010" dirty="0">
                <a:solidFill>
                  <a:srgbClr val="444949"/>
                </a:solidFill>
                <a:latin typeface="Gill Sans MT"/>
                <a:cs typeface="Gill Sans MT"/>
              </a:rPr>
              <a:t>or </a:t>
            </a:r>
            <a:r>
              <a:rPr sz="4125" spc="-52" baseline="1010" dirty="0">
                <a:solidFill>
                  <a:srgbClr val="444949"/>
                </a:solidFill>
                <a:latin typeface="Gill Sans MT"/>
                <a:cs typeface="Gill Sans MT"/>
              </a:rPr>
              <a:t>workloads </a:t>
            </a:r>
            <a:r>
              <a:rPr sz="4125" spc="-44" baseline="1010" dirty="0">
                <a:solidFill>
                  <a:srgbClr val="444949"/>
                </a:solidFill>
                <a:latin typeface="Gill Sans MT"/>
                <a:cs typeface="Gill Sans MT"/>
              </a:rPr>
              <a:t>that </a:t>
            </a:r>
            <a:r>
              <a:rPr sz="4125" spc="-52" baseline="1010" dirty="0">
                <a:solidFill>
                  <a:srgbClr val="444949"/>
                </a:solidFill>
                <a:latin typeface="Gill Sans MT"/>
                <a:cs typeface="Gill Sans MT"/>
              </a:rPr>
              <a:t>are </a:t>
            </a:r>
            <a:r>
              <a:rPr sz="4125" spc="-89" baseline="1010" dirty="0">
                <a:solidFill>
                  <a:srgbClr val="444949"/>
                </a:solidFill>
                <a:latin typeface="Gill Sans MT"/>
                <a:cs typeface="Gill Sans MT"/>
              </a:rPr>
              <a:t>resilient </a:t>
            </a:r>
            <a:r>
              <a:rPr sz="4125" spc="-52" baseline="1010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2750" spc="-3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750" spc="-55" dirty="0">
                <a:solidFill>
                  <a:srgbClr val="444949"/>
                </a:solidFill>
                <a:latin typeface="Gill Sans MT"/>
                <a:cs typeface="Gill Sans MT"/>
              </a:rPr>
              <a:t>failures.</a:t>
            </a:r>
            <a:endParaRPr sz="275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720"/>
              </a:spcBef>
              <a:buSzPct val="101818"/>
              <a:buFont typeface="Arial"/>
              <a:buChar char="•"/>
              <a:tabLst>
                <a:tab pos="241300" algn="l"/>
              </a:tabLst>
            </a:pPr>
            <a:r>
              <a:rPr sz="4125" spc="-30" baseline="1010" dirty="0">
                <a:solidFill>
                  <a:srgbClr val="444949"/>
                </a:solidFill>
                <a:latin typeface="Gill Sans MT"/>
                <a:cs typeface="Gill Sans MT"/>
              </a:rPr>
              <a:t>Not </a:t>
            </a:r>
            <a:r>
              <a:rPr sz="4125" spc="-52" baseline="1010" dirty="0">
                <a:solidFill>
                  <a:srgbClr val="444949"/>
                </a:solidFill>
                <a:latin typeface="Gill Sans MT"/>
                <a:cs typeface="Gill Sans MT"/>
              </a:rPr>
              <a:t>great </a:t>
            </a:r>
            <a:r>
              <a:rPr sz="4125" spc="-97" baseline="1010" dirty="0">
                <a:solidFill>
                  <a:srgbClr val="444949"/>
                </a:solidFill>
                <a:latin typeface="Gill Sans MT"/>
                <a:cs typeface="Gill Sans MT"/>
              </a:rPr>
              <a:t>for </a:t>
            </a:r>
            <a:r>
              <a:rPr sz="4125" spc="-82" baseline="1010" dirty="0">
                <a:solidFill>
                  <a:srgbClr val="444949"/>
                </a:solidFill>
                <a:latin typeface="Gill Sans MT"/>
                <a:cs typeface="Gill Sans MT"/>
              </a:rPr>
              <a:t>critical </a:t>
            </a:r>
            <a:r>
              <a:rPr sz="4125" spc="-37" baseline="1010" dirty="0">
                <a:solidFill>
                  <a:srgbClr val="444949"/>
                </a:solidFill>
                <a:latin typeface="Gill Sans MT"/>
                <a:cs typeface="Gill Sans MT"/>
              </a:rPr>
              <a:t>jobs </a:t>
            </a:r>
            <a:r>
              <a:rPr sz="4125" spc="-112" baseline="1010" dirty="0">
                <a:solidFill>
                  <a:srgbClr val="444949"/>
                </a:solidFill>
                <a:latin typeface="Gill Sans MT"/>
                <a:cs typeface="Gill Sans MT"/>
              </a:rPr>
              <a:t>or</a:t>
            </a:r>
            <a:r>
              <a:rPr sz="4125" spc="382" baseline="101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4125" spc="-15" baseline="1010" dirty="0">
                <a:solidFill>
                  <a:srgbClr val="444949"/>
                </a:solidFill>
                <a:latin typeface="Gill Sans MT"/>
                <a:cs typeface="Gill Sans MT"/>
              </a:rPr>
              <a:t>databases</a:t>
            </a:r>
            <a:endParaRPr sz="4125" baseline="1010"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252042640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1892" y="6464300"/>
            <a:ext cx="127698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16939" y="374395"/>
            <a:ext cx="4799330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65" dirty="0"/>
              <a:t>EC2 </a:t>
            </a:r>
            <a:r>
              <a:rPr spc="-50" dirty="0"/>
              <a:t>Dedicated</a:t>
            </a:r>
            <a:r>
              <a:rPr dirty="0"/>
              <a:t> </a:t>
            </a:r>
            <a:r>
              <a:rPr spc="-105" dirty="0"/>
              <a:t>Hosts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16939" y="1338783"/>
            <a:ext cx="9758045" cy="4116070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434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Physical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dedicated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EC2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server </a:t>
            </a:r>
            <a:r>
              <a:rPr sz="2800" spc="-90" dirty="0">
                <a:solidFill>
                  <a:srgbClr val="444949"/>
                </a:solidFill>
                <a:latin typeface="Gill Sans MT"/>
                <a:cs typeface="Gill Sans MT"/>
              </a:rPr>
              <a:t>for your</a:t>
            </a:r>
            <a:r>
              <a:rPr sz="2800" spc="22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use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33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75" dirty="0">
                <a:solidFill>
                  <a:srgbClr val="444949"/>
                </a:solidFill>
                <a:latin typeface="Gill Sans MT"/>
                <a:cs typeface="Gill Sans MT"/>
              </a:rPr>
              <a:t>Full control </a:t>
            </a:r>
            <a:r>
              <a:rPr sz="2800" spc="-35" dirty="0">
                <a:solidFill>
                  <a:srgbClr val="444949"/>
                </a:solidFill>
                <a:latin typeface="Gill Sans MT"/>
                <a:cs typeface="Gill Sans MT"/>
              </a:rPr>
              <a:t>of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EC2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Instance</a:t>
            </a:r>
            <a:r>
              <a:rPr sz="2800" spc="18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placement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31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70" dirty="0">
                <a:solidFill>
                  <a:srgbClr val="444949"/>
                </a:solidFill>
                <a:latin typeface="Gill Sans MT"/>
                <a:cs typeface="Gill Sans MT"/>
              </a:rPr>
              <a:t>Visibility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into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the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underlying </a:t>
            </a:r>
            <a:r>
              <a:rPr sz="2800" spc="-80" dirty="0">
                <a:solidFill>
                  <a:srgbClr val="444949"/>
                </a:solidFill>
                <a:latin typeface="Gill Sans MT"/>
                <a:cs typeface="Gill Sans MT"/>
              </a:rPr>
              <a:t>sockets </a:t>
            </a:r>
            <a:r>
              <a:rPr sz="2800" dirty="0">
                <a:solidFill>
                  <a:srgbClr val="444949"/>
                </a:solidFill>
                <a:latin typeface="Gill Sans MT"/>
                <a:cs typeface="Gill Sans MT"/>
              </a:rPr>
              <a:t>/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physical </a:t>
            </a:r>
            <a:r>
              <a:rPr sz="2800" spc="-75" dirty="0">
                <a:solidFill>
                  <a:srgbClr val="444949"/>
                </a:solidFill>
                <a:latin typeface="Gill Sans MT"/>
                <a:cs typeface="Gill Sans MT"/>
              </a:rPr>
              <a:t>cores </a:t>
            </a:r>
            <a:r>
              <a:rPr sz="2800" spc="-35" dirty="0">
                <a:solidFill>
                  <a:srgbClr val="444949"/>
                </a:solidFill>
                <a:latin typeface="Gill Sans MT"/>
                <a:cs typeface="Gill Sans MT"/>
              </a:rPr>
              <a:t>of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the</a:t>
            </a:r>
            <a:r>
              <a:rPr sz="2800" spc="37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hardware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33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Allocated </a:t>
            </a:r>
            <a:r>
              <a:rPr sz="2800" spc="-90" dirty="0">
                <a:solidFill>
                  <a:srgbClr val="444949"/>
                </a:solidFill>
                <a:latin typeface="Gill Sans MT"/>
                <a:cs typeface="Gill Sans MT"/>
              </a:rPr>
              <a:t>for </a:t>
            </a:r>
            <a:r>
              <a:rPr sz="2800" spc="-95" dirty="0">
                <a:solidFill>
                  <a:srgbClr val="444949"/>
                </a:solidFill>
                <a:latin typeface="Gill Sans MT"/>
                <a:cs typeface="Gill Sans MT"/>
              </a:rPr>
              <a:t>your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account </a:t>
            </a:r>
            <a:r>
              <a:rPr sz="2800" spc="-90" dirty="0">
                <a:solidFill>
                  <a:srgbClr val="444949"/>
                </a:solidFill>
                <a:latin typeface="Gill Sans MT"/>
                <a:cs typeface="Gill Sans MT"/>
              </a:rPr>
              <a:t>for </a:t>
            </a:r>
            <a:r>
              <a:rPr sz="2800" dirty="0">
                <a:solidFill>
                  <a:srgbClr val="444949"/>
                </a:solidFill>
                <a:latin typeface="Gill Sans MT"/>
                <a:cs typeface="Gill Sans MT"/>
              </a:rPr>
              <a:t>a 3 </a:t>
            </a:r>
            <a:r>
              <a:rPr sz="2800" spc="-75" dirty="0">
                <a:solidFill>
                  <a:srgbClr val="444949"/>
                </a:solidFill>
                <a:latin typeface="Gill Sans MT"/>
                <a:cs typeface="Gill Sans MT"/>
              </a:rPr>
              <a:t>year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period</a:t>
            </a:r>
            <a:r>
              <a:rPr sz="2800" spc="40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reservation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3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More</a:t>
            </a:r>
            <a:r>
              <a:rPr sz="2800" spc="-2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expensive</a:t>
            </a:r>
            <a:endParaRPr sz="2800">
              <a:latin typeface="Gill Sans MT"/>
              <a:cs typeface="Gill Sans MT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Clr>
                <a:srgbClr val="444949"/>
              </a:buClr>
              <a:buFont typeface="Arial"/>
              <a:buChar char="•"/>
            </a:pPr>
            <a:endParaRPr sz="4000">
              <a:latin typeface="Times New Roman"/>
              <a:cs typeface="Times New Roman"/>
            </a:endParaRPr>
          </a:p>
          <a:p>
            <a:pPr marL="241300" marR="137160" indent="-228600">
              <a:lnSpc>
                <a:spcPts val="2690"/>
              </a:lnSpc>
              <a:buFont typeface="Arial"/>
              <a:buChar char="•"/>
              <a:tabLst>
                <a:tab pos="241300" algn="l"/>
              </a:tabLst>
            </a:pP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Useful </a:t>
            </a:r>
            <a:r>
              <a:rPr sz="2800" spc="-90" dirty="0">
                <a:solidFill>
                  <a:srgbClr val="444949"/>
                </a:solidFill>
                <a:latin typeface="Gill Sans MT"/>
                <a:cs typeface="Gill Sans MT"/>
              </a:rPr>
              <a:t>for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software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that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have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complicated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licensing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model </a:t>
            </a:r>
            <a:r>
              <a:rPr sz="2800" spc="-85" dirty="0">
                <a:solidFill>
                  <a:srgbClr val="444949"/>
                </a:solidFill>
                <a:latin typeface="Gill Sans MT"/>
                <a:cs typeface="Gill Sans MT"/>
              </a:rPr>
              <a:t>(BYOL </a:t>
            </a:r>
            <a:r>
              <a:rPr sz="2800" dirty="0">
                <a:solidFill>
                  <a:srgbClr val="444949"/>
                </a:solidFill>
                <a:latin typeface="Gill Sans MT"/>
                <a:cs typeface="Gill Sans MT"/>
              </a:rPr>
              <a:t>–  </a:t>
            </a:r>
            <a:r>
              <a:rPr sz="2800" spc="-65" dirty="0">
                <a:solidFill>
                  <a:srgbClr val="444949"/>
                </a:solidFill>
                <a:latin typeface="Gill Sans MT"/>
                <a:cs typeface="Gill Sans MT"/>
              </a:rPr>
              <a:t>Bring </a:t>
            </a:r>
            <a:r>
              <a:rPr sz="2800" spc="-175" dirty="0">
                <a:solidFill>
                  <a:srgbClr val="444949"/>
                </a:solidFill>
                <a:latin typeface="Gill Sans MT"/>
                <a:cs typeface="Gill Sans MT"/>
              </a:rPr>
              <a:t>Your </a:t>
            </a:r>
            <a:r>
              <a:rPr sz="2800" spc="-25" dirty="0">
                <a:solidFill>
                  <a:srgbClr val="444949"/>
                </a:solidFill>
                <a:latin typeface="Gill Sans MT"/>
                <a:cs typeface="Gill Sans MT"/>
              </a:rPr>
              <a:t>Own</a:t>
            </a:r>
            <a:r>
              <a:rPr sz="2800" spc="-20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License)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35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95" dirty="0">
                <a:solidFill>
                  <a:srgbClr val="444949"/>
                </a:solidFill>
                <a:latin typeface="Gill Sans MT"/>
                <a:cs typeface="Gill Sans MT"/>
              </a:rPr>
              <a:t>Or </a:t>
            </a:r>
            <a:r>
              <a:rPr sz="2800" spc="-90" dirty="0">
                <a:solidFill>
                  <a:srgbClr val="444949"/>
                </a:solidFill>
                <a:latin typeface="Gill Sans MT"/>
                <a:cs typeface="Gill Sans MT"/>
              </a:rPr>
              <a:t>for </a:t>
            </a:r>
            <a:r>
              <a:rPr sz="2800" spc="-35" dirty="0">
                <a:solidFill>
                  <a:srgbClr val="444949"/>
                </a:solidFill>
                <a:latin typeface="Gill Sans MT"/>
                <a:cs typeface="Gill Sans MT"/>
              </a:rPr>
              <a:t>companies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that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have </a:t>
            </a:r>
            <a:r>
              <a:rPr sz="2800" spc="-70" dirty="0">
                <a:solidFill>
                  <a:srgbClr val="444949"/>
                </a:solidFill>
                <a:latin typeface="Gill Sans MT"/>
                <a:cs typeface="Gill Sans MT"/>
              </a:rPr>
              <a:t>strong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regulatory </a:t>
            </a:r>
            <a:r>
              <a:rPr sz="2800" spc="-105" dirty="0">
                <a:solidFill>
                  <a:srgbClr val="444949"/>
                </a:solidFill>
                <a:latin typeface="Gill Sans MT"/>
                <a:cs typeface="Gill Sans MT"/>
              </a:rPr>
              <a:t>or </a:t>
            </a:r>
            <a:r>
              <a:rPr sz="2800" spc="-35" dirty="0">
                <a:solidFill>
                  <a:srgbClr val="444949"/>
                </a:solidFill>
                <a:latin typeface="Gill Sans MT"/>
                <a:cs typeface="Gill Sans MT"/>
              </a:rPr>
              <a:t>compliance</a:t>
            </a:r>
            <a:r>
              <a:rPr sz="2800" spc="48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needs</a:t>
            </a:r>
            <a:endParaRPr sz="2800"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8871045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374395"/>
            <a:ext cx="4942840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50" dirty="0"/>
              <a:t>My </a:t>
            </a:r>
            <a:r>
              <a:rPr spc="-90" dirty="0"/>
              <a:t>certification:</a:t>
            </a:r>
            <a:r>
              <a:rPr spc="-355" dirty="0"/>
              <a:t> </a:t>
            </a:r>
            <a:r>
              <a:rPr spc="-25" dirty="0"/>
              <a:t>98.2%</a:t>
            </a:r>
          </a:p>
        </p:txBody>
      </p:sp>
      <p:sp>
        <p:nvSpPr>
          <p:cNvPr id="4" name="object 4"/>
          <p:cNvSpPr/>
          <p:nvPr/>
        </p:nvSpPr>
        <p:spPr>
          <a:xfrm>
            <a:off x="697991" y="1953767"/>
            <a:ext cx="10796016" cy="29504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93737" y="1951037"/>
            <a:ext cx="10804525" cy="2955925"/>
          </a:xfrm>
          <a:custGeom>
            <a:avLst/>
            <a:gdLst/>
            <a:ahLst/>
            <a:cxnLst/>
            <a:rect l="l" t="t" r="r" b="b"/>
            <a:pathLst>
              <a:path w="10804525" h="2955925">
                <a:moveTo>
                  <a:pt x="0" y="0"/>
                </a:moveTo>
                <a:lnTo>
                  <a:pt x="10804524" y="0"/>
                </a:lnTo>
                <a:lnTo>
                  <a:pt x="10804524" y="2955924"/>
                </a:lnTo>
                <a:lnTo>
                  <a:pt x="0" y="2955924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44494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41892" y="6471592"/>
            <a:ext cx="1276985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5415288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1892" y="6464300"/>
            <a:ext cx="127698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16939" y="374395"/>
            <a:ext cx="5499735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65" dirty="0"/>
              <a:t>EC2 </a:t>
            </a:r>
            <a:r>
              <a:rPr spc="-50" dirty="0"/>
              <a:t>Dedicated</a:t>
            </a:r>
            <a:r>
              <a:rPr spc="15" dirty="0"/>
              <a:t> </a:t>
            </a:r>
            <a:r>
              <a:rPr spc="-90" dirty="0"/>
              <a:t>Instances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16939" y="1419860"/>
            <a:ext cx="4246245" cy="3778885"/>
          </a:xfrm>
          <a:prstGeom prst="rect">
            <a:avLst/>
          </a:prstGeom>
        </p:spPr>
        <p:txBody>
          <a:bodyPr vert="horz" wrap="square" lIns="0" tIns="62230" rIns="0" bIns="0" rtlCol="0">
            <a:spAutoFit/>
          </a:bodyPr>
          <a:lstStyle/>
          <a:p>
            <a:pPr marL="241300" marR="5080" indent="-228600">
              <a:lnSpc>
                <a:spcPts val="3020"/>
              </a:lnSpc>
              <a:spcBef>
                <a:spcPts val="49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Instances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running </a:t>
            </a:r>
            <a:r>
              <a:rPr sz="2800" spc="-35" dirty="0">
                <a:solidFill>
                  <a:srgbClr val="444949"/>
                </a:solidFill>
                <a:latin typeface="Gill Sans MT"/>
                <a:cs typeface="Gill Sans MT"/>
              </a:rPr>
              <a:t>on 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hardware </a:t>
            </a:r>
            <a:r>
              <a:rPr sz="2800" spc="-85" dirty="0">
                <a:solidFill>
                  <a:srgbClr val="444949"/>
                </a:solidFill>
                <a:latin typeface="Gill Sans MT"/>
                <a:cs typeface="Gill Sans MT"/>
              </a:rPr>
              <a:t>that’s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dedicated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to 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you</a:t>
            </a:r>
            <a:endParaRPr sz="2800">
              <a:latin typeface="Gill Sans MT"/>
              <a:cs typeface="Gill Sans MT"/>
            </a:endParaRPr>
          </a:p>
          <a:p>
            <a:pPr marL="241300" marR="466090" indent="-228600">
              <a:lnSpc>
                <a:spcPts val="3020"/>
              </a:lnSpc>
              <a:spcBef>
                <a:spcPts val="994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35" dirty="0">
                <a:solidFill>
                  <a:srgbClr val="444949"/>
                </a:solidFill>
                <a:latin typeface="Gill Sans MT"/>
                <a:cs typeface="Gill Sans MT"/>
              </a:rPr>
              <a:t>May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share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hardware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with  </a:t>
            </a:r>
            <a:r>
              <a:rPr sz="2800" spc="-70" dirty="0">
                <a:solidFill>
                  <a:srgbClr val="444949"/>
                </a:solidFill>
                <a:latin typeface="Gill Sans MT"/>
                <a:cs typeface="Gill Sans MT"/>
              </a:rPr>
              <a:t>other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instances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in </a:t>
            </a:r>
            <a:r>
              <a:rPr sz="2800" spc="-25" dirty="0">
                <a:solidFill>
                  <a:srgbClr val="444949"/>
                </a:solidFill>
                <a:latin typeface="Gill Sans MT"/>
                <a:cs typeface="Gill Sans MT"/>
              </a:rPr>
              <a:t>same 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account</a:t>
            </a:r>
            <a:endParaRPr sz="2800">
              <a:latin typeface="Gill Sans MT"/>
              <a:cs typeface="Gill Sans MT"/>
            </a:endParaRPr>
          </a:p>
          <a:p>
            <a:pPr marL="241300" marR="97790" indent="-228600">
              <a:lnSpc>
                <a:spcPts val="3020"/>
              </a:lnSpc>
              <a:spcBef>
                <a:spcPts val="1019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25" dirty="0">
                <a:solidFill>
                  <a:srgbClr val="444949"/>
                </a:solidFill>
                <a:latin typeface="Gill Sans MT"/>
                <a:cs typeface="Gill Sans MT"/>
              </a:rPr>
              <a:t>No </a:t>
            </a:r>
            <a:r>
              <a:rPr sz="2800" spc="-75" dirty="0">
                <a:solidFill>
                  <a:srgbClr val="444949"/>
                </a:solidFill>
                <a:latin typeface="Gill Sans MT"/>
                <a:cs typeface="Gill Sans MT"/>
              </a:rPr>
              <a:t>control </a:t>
            </a:r>
            <a:r>
              <a:rPr sz="2800" spc="-90" dirty="0">
                <a:solidFill>
                  <a:srgbClr val="444949"/>
                </a:solidFill>
                <a:latin typeface="Gill Sans MT"/>
                <a:cs typeface="Gill Sans MT"/>
              </a:rPr>
              <a:t>over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instance 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placement </a:t>
            </a:r>
            <a:r>
              <a:rPr sz="2800" spc="-15" dirty="0">
                <a:solidFill>
                  <a:srgbClr val="444949"/>
                </a:solidFill>
                <a:latin typeface="Gill Sans MT"/>
                <a:cs typeface="Gill Sans MT"/>
              </a:rPr>
              <a:t>(can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move 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hardware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after </a:t>
            </a:r>
            <a:r>
              <a:rPr sz="2800" spc="-15" dirty="0">
                <a:solidFill>
                  <a:srgbClr val="444949"/>
                </a:solidFill>
                <a:latin typeface="Gill Sans MT"/>
                <a:cs typeface="Gill Sans MT"/>
              </a:rPr>
              <a:t>Stop </a:t>
            </a:r>
            <a:r>
              <a:rPr sz="2800" dirty="0">
                <a:solidFill>
                  <a:srgbClr val="444949"/>
                </a:solidFill>
                <a:latin typeface="Gill Sans MT"/>
                <a:cs typeface="Gill Sans MT"/>
              </a:rPr>
              <a:t>/</a:t>
            </a:r>
            <a:r>
              <a:rPr sz="2800" spc="5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10" dirty="0">
                <a:solidFill>
                  <a:srgbClr val="444949"/>
                </a:solidFill>
                <a:latin typeface="Gill Sans MT"/>
                <a:cs typeface="Gill Sans MT"/>
              </a:rPr>
              <a:t>Start)</a:t>
            </a:r>
            <a:endParaRPr sz="2800">
              <a:latin typeface="Gill Sans MT"/>
              <a:cs typeface="Gill Sans MT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571744" y="1277111"/>
            <a:ext cx="5675376" cy="46908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568480" y="1274271"/>
            <a:ext cx="5682615" cy="4696460"/>
          </a:xfrm>
          <a:custGeom>
            <a:avLst/>
            <a:gdLst/>
            <a:ahLst/>
            <a:cxnLst/>
            <a:rect l="l" t="t" r="r" b="b"/>
            <a:pathLst>
              <a:path w="5682615" h="4696460">
                <a:moveTo>
                  <a:pt x="0" y="0"/>
                </a:moveTo>
                <a:lnTo>
                  <a:pt x="5682504" y="0"/>
                </a:lnTo>
                <a:lnTo>
                  <a:pt x="5682504" y="4695899"/>
                </a:lnTo>
                <a:lnTo>
                  <a:pt x="0" y="4695899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44494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8458876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1892" y="6464300"/>
            <a:ext cx="127698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16939" y="374395"/>
            <a:ext cx="5974080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75" dirty="0"/>
              <a:t>Which </a:t>
            </a:r>
            <a:r>
              <a:rPr spc="-90" dirty="0"/>
              <a:t>host </a:t>
            </a:r>
            <a:r>
              <a:rPr spc="-145" dirty="0"/>
              <a:t>is </a:t>
            </a:r>
            <a:r>
              <a:rPr spc="-105" dirty="0"/>
              <a:t>right </a:t>
            </a:r>
            <a:r>
              <a:rPr spc="-140" dirty="0"/>
              <a:t>for</a:t>
            </a:r>
            <a:r>
              <a:rPr spc="385" dirty="0"/>
              <a:t> </a:t>
            </a:r>
            <a:r>
              <a:rPr spc="-80" dirty="0"/>
              <a:t>me?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403313" y="1380236"/>
            <a:ext cx="6773545" cy="4248150"/>
          </a:xfrm>
          <a:prstGeom prst="rect">
            <a:avLst/>
          </a:prstGeom>
        </p:spPr>
        <p:txBody>
          <a:bodyPr vert="horz" wrap="square" lIns="0" tIns="95885" rIns="0" bIns="0" rtlCol="0">
            <a:spAutoFit/>
          </a:bodyPr>
          <a:lstStyle/>
          <a:p>
            <a:pPr marL="241300" marR="755650" indent="-228600">
              <a:lnSpc>
                <a:spcPts val="2690"/>
              </a:lnSpc>
              <a:spcBef>
                <a:spcPts val="755"/>
              </a:spcBef>
              <a:buSzPct val="101818"/>
              <a:buFont typeface="Arial"/>
              <a:buChar char="•"/>
              <a:tabLst>
                <a:tab pos="241300" algn="l"/>
              </a:tabLst>
            </a:pPr>
            <a:r>
              <a:rPr sz="4125" spc="30" baseline="1010" dirty="0">
                <a:solidFill>
                  <a:srgbClr val="444949"/>
                </a:solidFill>
                <a:latin typeface="Gill Sans MT"/>
                <a:cs typeface="Gill Sans MT"/>
              </a:rPr>
              <a:t>On </a:t>
            </a:r>
            <a:r>
              <a:rPr sz="4125" baseline="1010" dirty="0">
                <a:solidFill>
                  <a:srgbClr val="444949"/>
                </a:solidFill>
                <a:latin typeface="Gill Sans MT"/>
                <a:cs typeface="Gill Sans MT"/>
              </a:rPr>
              <a:t>demand: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coming </a:t>
            </a:r>
            <a:r>
              <a:rPr sz="2800" spc="-10" dirty="0">
                <a:solidFill>
                  <a:srgbClr val="444949"/>
                </a:solidFill>
                <a:latin typeface="Gill Sans MT"/>
                <a:cs typeface="Gill Sans MT"/>
              </a:rPr>
              <a:t>and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staying in resort 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whenever </a:t>
            </a:r>
            <a:r>
              <a:rPr sz="2800" spc="-35" dirty="0">
                <a:solidFill>
                  <a:srgbClr val="444949"/>
                </a:solidFill>
                <a:latin typeface="Gill Sans MT"/>
                <a:cs typeface="Gill Sans MT"/>
              </a:rPr>
              <a:t>we </a:t>
            </a:r>
            <a:r>
              <a:rPr sz="2800" spc="-80" dirty="0">
                <a:solidFill>
                  <a:srgbClr val="444949"/>
                </a:solidFill>
                <a:latin typeface="Gill Sans MT"/>
                <a:cs typeface="Gill Sans MT"/>
              </a:rPr>
              <a:t>like, </a:t>
            </a:r>
            <a:r>
              <a:rPr sz="2800" spc="-35" dirty="0">
                <a:solidFill>
                  <a:srgbClr val="444949"/>
                </a:solidFill>
                <a:latin typeface="Gill Sans MT"/>
                <a:cs typeface="Gill Sans MT"/>
              </a:rPr>
              <a:t>we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pay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the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full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price</a:t>
            </a:r>
            <a:endParaRPr sz="2800">
              <a:latin typeface="Gill Sans MT"/>
              <a:cs typeface="Gill Sans MT"/>
            </a:endParaRPr>
          </a:p>
          <a:p>
            <a:pPr marL="241300" marR="11430" indent="-228600">
              <a:lnSpc>
                <a:spcPct val="80000"/>
              </a:lnSpc>
              <a:spcBef>
                <a:spcPts val="1025"/>
              </a:spcBef>
              <a:buSzPct val="101818"/>
              <a:buFont typeface="Arial"/>
              <a:buChar char="•"/>
              <a:tabLst>
                <a:tab pos="241300" algn="l"/>
              </a:tabLst>
            </a:pPr>
            <a:r>
              <a:rPr sz="4125" spc="-30" baseline="1010" dirty="0">
                <a:solidFill>
                  <a:srgbClr val="444949"/>
                </a:solidFill>
                <a:latin typeface="Gill Sans MT"/>
                <a:cs typeface="Gill Sans MT"/>
              </a:rPr>
              <a:t>Reserved: </a:t>
            </a:r>
            <a:r>
              <a:rPr sz="2800" spc="-90" dirty="0">
                <a:solidFill>
                  <a:srgbClr val="444949"/>
                </a:solidFill>
                <a:latin typeface="Gill Sans MT"/>
                <a:cs typeface="Gill Sans MT"/>
              </a:rPr>
              <a:t>like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planning </a:t>
            </a:r>
            <a:r>
              <a:rPr sz="2800" spc="-5" dirty="0">
                <a:solidFill>
                  <a:srgbClr val="444949"/>
                </a:solidFill>
                <a:latin typeface="Gill Sans MT"/>
                <a:cs typeface="Gill Sans MT"/>
              </a:rPr>
              <a:t>ahead </a:t>
            </a:r>
            <a:r>
              <a:rPr sz="2800" spc="-10" dirty="0">
                <a:solidFill>
                  <a:srgbClr val="444949"/>
                </a:solidFill>
                <a:latin typeface="Gill Sans MT"/>
                <a:cs typeface="Gill Sans MT"/>
              </a:rPr>
              <a:t>and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if </a:t>
            </a:r>
            <a:r>
              <a:rPr sz="2800" spc="-35" dirty="0">
                <a:solidFill>
                  <a:srgbClr val="444949"/>
                </a:solidFill>
                <a:latin typeface="Gill Sans MT"/>
                <a:cs typeface="Gill Sans MT"/>
              </a:rPr>
              <a:t>we </a:t>
            </a:r>
            <a:r>
              <a:rPr sz="2800" spc="-25" dirty="0">
                <a:solidFill>
                  <a:srgbClr val="444949"/>
                </a:solidFill>
                <a:latin typeface="Gill Sans MT"/>
                <a:cs typeface="Gill Sans MT"/>
              </a:rPr>
              <a:t>plan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to  </a:t>
            </a:r>
            <a:r>
              <a:rPr sz="2800" spc="-70" dirty="0">
                <a:solidFill>
                  <a:srgbClr val="444949"/>
                </a:solidFill>
                <a:latin typeface="Gill Sans MT"/>
                <a:cs typeface="Gill Sans MT"/>
              </a:rPr>
              <a:t>stay </a:t>
            </a:r>
            <a:r>
              <a:rPr sz="2800" spc="-90" dirty="0">
                <a:solidFill>
                  <a:srgbClr val="444949"/>
                </a:solidFill>
                <a:latin typeface="Gill Sans MT"/>
                <a:cs typeface="Gill Sans MT"/>
              </a:rPr>
              <a:t>for </a:t>
            </a:r>
            <a:r>
              <a:rPr sz="2800" dirty="0">
                <a:solidFill>
                  <a:srgbClr val="444949"/>
                </a:solidFill>
                <a:latin typeface="Gill Sans MT"/>
                <a:cs typeface="Gill Sans MT"/>
              </a:rPr>
              <a:t>a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long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time, </a:t>
            </a:r>
            <a:r>
              <a:rPr sz="2800" spc="-35" dirty="0">
                <a:solidFill>
                  <a:srgbClr val="444949"/>
                </a:solidFill>
                <a:latin typeface="Gill Sans MT"/>
                <a:cs typeface="Gill Sans MT"/>
              </a:rPr>
              <a:t>we may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get </a:t>
            </a:r>
            <a:r>
              <a:rPr sz="2800" dirty="0">
                <a:solidFill>
                  <a:srgbClr val="444949"/>
                </a:solidFill>
                <a:latin typeface="Gill Sans MT"/>
                <a:cs typeface="Gill Sans MT"/>
              </a:rPr>
              <a:t>a </a:t>
            </a:r>
            <a:r>
              <a:rPr sz="2800" spc="-15" dirty="0">
                <a:solidFill>
                  <a:srgbClr val="444949"/>
                </a:solidFill>
                <a:latin typeface="Gill Sans MT"/>
                <a:cs typeface="Gill Sans MT"/>
              </a:rPr>
              <a:t>good  </a:t>
            </a:r>
            <a:r>
              <a:rPr sz="2800" spc="-65" dirty="0">
                <a:solidFill>
                  <a:srgbClr val="444949"/>
                </a:solidFill>
                <a:latin typeface="Gill Sans MT"/>
                <a:cs typeface="Gill Sans MT"/>
              </a:rPr>
              <a:t>discount.</a:t>
            </a:r>
            <a:endParaRPr sz="2800">
              <a:latin typeface="Gill Sans MT"/>
              <a:cs typeface="Gill Sans MT"/>
            </a:endParaRPr>
          </a:p>
          <a:p>
            <a:pPr marL="241300" marR="5080" indent="-228600">
              <a:lnSpc>
                <a:spcPct val="80000"/>
              </a:lnSpc>
              <a:spcBef>
                <a:spcPts val="985"/>
              </a:spcBef>
              <a:buSzPct val="101818"/>
              <a:buFont typeface="Arial"/>
              <a:buChar char="•"/>
              <a:tabLst>
                <a:tab pos="241300" algn="l"/>
              </a:tabLst>
            </a:pPr>
            <a:r>
              <a:rPr sz="4125" spc="7" baseline="1010" dirty="0">
                <a:solidFill>
                  <a:srgbClr val="444949"/>
                </a:solidFill>
                <a:latin typeface="Gill Sans MT"/>
                <a:cs typeface="Gill Sans MT"/>
              </a:rPr>
              <a:t>Spot </a:t>
            </a:r>
            <a:r>
              <a:rPr sz="4125" spc="-67" baseline="1010" dirty="0">
                <a:solidFill>
                  <a:srgbClr val="444949"/>
                </a:solidFill>
                <a:latin typeface="Gill Sans MT"/>
                <a:cs typeface="Gill Sans MT"/>
              </a:rPr>
              <a:t>instances: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the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hotel </a:t>
            </a:r>
            <a:r>
              <a:rPr sz="2800" spc="-65" dirty="0">
                <a:solidFill>
                  <a:srgbClr val="444949"/>
                </a:solidFill>
                <a:latin typeface="Gill Sans MT"/>
                <a:cs typeface="Gill Sans MT"/>
              </a:rPr>
              <a:t>allows </a:t>
            </a:r>
            <a:r>
              <a:rPr sz="2800" spc="-15" dirty="0">
                <a:solidFill>
                  <a:srgbClr val="444949"/>
                </a:solidFill>
                <a:latin typeface="Gill Sans MT"/>
                <a:cs typeface="Gill Sans MT"/>
              </a:rPr>
              <a:t>people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2800" spc="-25" dirty="0">
                <a:solidFill>
                  <a:srgbClr val="444949"/>
                </a:solidFill>
                <a:latin typeface="Gill Sans MT"/>
                <a:cs typeface="Gill Sans MT"/>
              </a:rPr>
              <a:t>bid  </a:t>
            </a:r>
            <a:r>
              <a:rPr sz="2800" spc="-90" dirty="0">
                <a:solidFill>
                  <a:srgbClr val="444949"/>
                </a:solidFill>
                <a:latin typeface="Gill Sans MT"/>
                <a:cs typeface="Gill Sans MT"/>
              </a:rPr>
              <a:t>for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the </a:t>
            </a:r>
            <a:r>
              <a:rPr sz="2800" spc="-25" dirty="0">
                <a:solidFill>
                  <a:srgbClr val="444949"/>
                </a:solidFill>
                <a:latin typeface="Gill Sans MT"/>
                <a:cs typeface="Gill Sans MT"/>
              </a:rPr>
              <a:t>empty </a:t>
            </a:r>
            <a:r>
              <a:rPr sz="2800" spc="-65" dirty="0">
                <a:solidFill>
                  <a:srgbClr val="444949"/>
                </a:solidFill>
                <a:latin typeface="Gill Sans MT"/>
                <a:cs typeface="Gill Sans MT"/>
              </a:rPr>
              <a:t>rooms </a:t>
            </a:r>
            <a:r>
              <a:rPr sz="2800" spc="-10" dirty="0">
                <a:solidFill>
                  <a:srgbClr val="444949"/>
                </a:solidFill>
                <a:latin typeface="Gill Sans MT"/>
                <a:cs typeface="Gill Sans MT"/>
              </a:rPr>
              <a:t>and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the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highest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bidder 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keeps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the </a:t>
            </a:r>
            <a:r>
              <a:rPr sz="2800" spc="-95" dirty="0">
                <a:solidFill>
                  <a:srgbClr val="444949"/>
                </a:solidFill>
                <a:latin typeface="Gill Sans MT"/>
                <a:cs typeface="Gill Sans MT"/>
              </a:rPr>
              <a:t>rooms.You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can get </a:t>
            </a:r>
            <a:r>
              <a:rPr sz="2800" spc="-80" dirty="0">
                <a:solidFill>
                  <a:srgbClr val="444949"/>
                </a:solidFill>
                <a:latin typeface="Gill Sans MT"/>
                <a:cs typeface="Gill Sans MT"/>
              </a:rPr>
              <a:t>kicked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out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at any  time</a:t>
            </a:r>
            <a:endParaRPr sz="2800">
              <a:latin typeface="Gill Sans MT"/>
              <a:cs typeface="Gill Sans MT"/>
            </a:endParaRPr>
          </a:p>
          <a:p>
            <a:pPr marL="241300" marR="224790" indent="-228600">
              <a:lnSpc>
                <a:spcPts val="2690"/>
              </a:lnSpc>
              <a:spcBef>
                <a:spcPts val="985"/>
              </a:spcBef>
              <a:buSzPct val="101818"/>
              <a:buFont typeface="Arial"/>
              <a:buChar char="•"/>
              <a:tabLst>
                <a:tab pos="241300" algn="l"/>
              </a:tabLst>
            </a:pPr>
            <a:r>
              <a:rPr sz="4125" spc="-15" baseline="1010" dirty="0">
                <a:solidFill>
                  <a:srgbClr val="444949"/>
                </a:solidFill>
                <a:latin typeface="Gill Sans MT"/>
                <a:cs typeface="Gill Sans MT"/>
              </a:rPr>
              <a:t>Dedicated </a:t>
            </a:r>
            <a:r>
              <a:rPr sz="4125" spc="-82" baseline="1010" dirty="0">
                <a:solidFill>
                  <a:srgbClr val="444949"/>
                </a:solidFill>
                <a:latin typeface="Gill Sans MT"/>
                <a:cs typeface="Gill Sans MT"/>
              </a:rPr>
              <a:t>Hosts: </a:t>
            </a:r>
            <a:r>
              <a:rPr sz="2800" spc="-114" dirty="0">
                <a:solidFill>
                  <a:srgbClr val="444949"/>
                </a:solidFill>
                <a:latin typeface="Gill Sans MT"/>
                <a:cs typeface="Gill Sans MT"/>
              </a:rPr>
              <a:t>We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book </a:t>
            </a:r>
            <a:r>
              <a:rPr sz="2800" spc="-10" dirty="0">
                <a:solidFill>
                  <a:srgbClr val="444949"/>
                </a:solidFill>
                <a:latin typeface="Gill Sans MT"/>
                <a:cs typeface="Gill Sans MT"/>
              </a:rPr>
              <a:t>an </a:t>
            </a:r>
            <a:r>
              <a:rPr sz="2800" spc="-65" dirty="0">
                <a:solidFill>
                  <a:srgbClr val="444949"/>
                </a:solidFill>
                <a:latin typeface="Gill Sans MT"/>
                <a:cs typeface="Gill Sans MT"/>
              </a:rPr>
              <a:t>entire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building 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of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the</a:t>
            </a:r>
            <a:r>
              <a:rPr sz="2800" spc="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resort</a:t>
            </a:r>
            <a:endParaRPr sz="2800">
              <a:latin typeface="Gill Sans MT"/>
              <a:cs typeface="Gill Sans MT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30351" y="2182367"/>
            <a:ext cx="3611879" cy="240791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1040397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1892" y="6464300"/>
            <a:ext cx="127698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16939" y="374395"/>
            <a:ext cx="7044690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65" dirty="0"/>
              <a:t>EC2 </a:t>
            </a:r>
            <a:r>
              <a:rPr spc="-85" dirty="0"/>
              <a:t>Instance </a:t>
            </a:r>
            <a:r>
              <a:rPr spc="-175" dirty="0"/>
              <a:t>Types </a:t>
            </a:r>
            <a:r>
              <a:rPr spc="-5" dirty="0"/>
              <a:t>– </a:t>
            </a:r>
            <a:r>
              <a:rPr spc="-55" dirty="0"/>
              <a:t>Main</a:t>
            </a:r>
            <a:r>
              <a:rPr spc="-260" dirty="0"/>
              <a:t> </a:t>
            </a:r>
            <a:r>
              <a:rPr spc="-55" dirty="0"/>
              <a:t>ones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16939" y="1358900"/>
            <a:ext cx="9474200" cy="40601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0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100" dirty="0">
                <a:solidFill>
                  <a:srgbClr val="444949"/>
                </a:solidFill>
                <a:latin typeface="Gill Sans MT"/>
                <a:cs typeface="Gill Sans MT"/>
              </a:rPr>
              <a:t>R: </a:t>
            </a:r>
            <a:r>
              <a:rPr sz="2600" spc="-45" dirty="0">
                <a:solidFill>
                  <a:srgbClr val="444949"/>
                </a:solidFill>
                <a:latin typeface="Gill Sans MT"/>
                <a:cs typeface="Gill Sans MT"/>
              </a:rPr>
              <a:t>applications </a:t>
            </a:r>
            <a:r>
              <a:rPr sz="2600" spc="-50" dirty="0">
                <a:solidFill>
                  <a:srgbClr val="444949"/>
                </a:solidFill>
                <a:latin typeface="Gill Sans MT"/>
                <a:cs typeface="Gill Sans MT"/>
              </a:rPr>
              <a:t>that </a:t>
            </a:r>
            <a:r>
              <a:rPr sz="2600" spc="-25" dirty="0">
                <a:solidFill>
                  <a:srgbClr val="444949"/>
                </a:solidFill>
                <a:latin typeface="Gill Sans MT"/>
                <a:cs typeface="Gill Sans MT"/>
              </a:rPr>
              <a:t>needs </a:t>
            </a:r>
            <a:r>
              <a:rPr sz="2600" spc="-5" dirty="0">
                <a:solidFill>
                  <a:srgbClr val="444949"/>
                </a:solidFill>
                <a:latin typeface="Gill Sans MT"/>
                <a:cs typeface="Gill Sans MT"/>
              </a:rPr>
              <a:t>a </a:t>
            </a:r>
            <a:r>
              <a:rPr sz="2600" spc="-70" dirty="0">
                <a:solidFill>
                  <a:srgbClr val="444949"/>
                </a:solidFill>
                <a:latin typeface="Gill Sans MT"/>
                <a:cs typeface="Gill Sans MT"/>
              </a:rPr>
              <a:t>lot </a:t>
            </a:r>
            <a:r>
              <a:rPr sz="2600" spc="-30" dirty="0">
                <a:solidFill>
                  <a:srgbClr val="444949"/>
                </a:solidFill>
                <a:latin typeface="Gill Sans MT"/>
                <a:cs typeface="Gill Sans MT"/>
              </a:rPr>
              <a:t>of </a:t>
            </a:r>
            <a:r>
              <a:rPr sz="2600" spc="-35" dirty="0">
                <a:solidFill>
                  <a:srgbClr val="444949"/>
                </a:solidFill>
                <a:latin typeface="Gill Sans MT"/>
                <a:cs typeface="Gill Sans MT"/>
              </a:rPr>
              <a:t>RAM </a:t>
            </a:r>
            <a:r>
              <a:rPr sz="2600" spc="-5" dirty="0">
                <a:solidFill>
                  <a:srgbClr val="444949"/>
                </a:solidFill>
                <a:latin typeface="Gill Sans MT"/>
                <a:cs typeface="Gill Sans MT"/>
              </a:rPr>
              <a:t>– </a:t>
            </a:r>
            <a:r>
              <a:rPr sz="2600" spc="-25" dirty="0">
                <a:solidFill>
                  <a:srgbClr val="444949"/>
                </a:solidFill>
                <a:latin typeface="Gill Sans MT"/>
                <a:cs typeface="Gill Sans MT"/>
              </a:rPr>
              <a:t>in-memory</a:t>
            </a:r>
            <a:r>
              <a:rPr sz="2600" spc="229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spc="-40" dirty="0">
                <a:solidFill>
                  <a:srgbClr val="444949"/>
                </a:solidFill>
                <a:latin typeface="Gill Sans MT"/>
                <a:cs typeface="Gill Sans MT"/>
              </a:rPr>
              <a:t>caches</a:t>
            </a:r>
            <a:endParaRPr sz="26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70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100" dirty="0">
                <a:solidFill>
                  <a:srgbClr val="444949"/>
                </a:solidFill>
                <a:latin typeface="Gill Sans MT"/>
                <a:cs typeface="Gill Sans MT"/>
              </a:rPr>
              <a:t>C: </a:t>
            </a:r>
            <a:r>
              <a:rPr sz="2600" spc="-40" dirty="0">
                <a:solidFill>
                  <a:srgbClr val="444949"/>
                </a:solidFill>
                <a:latin typeface="Gill Sans MT"/>
                <a:cs typeface="Gill Sans MT"/>
              </a:rPr>
              <a:t>applications </a:t>
            </a:r>
            <a:r>
              <a:rPr sz="2600" spc="-50" dirty="0">
                <a:solidFill>
                  <a:srgbClr val="444949"/>
                </a:solidFill>
                <a:latin typeface="Gill Sans MT"/>
                <a:cs typeface="Gill Sans MT"/>
              </a:rPr>
              <a:t>that </a:t>
            </a:r>
            <a:r>
              <a:rPr sz="2600" spc="-25" dirty="0">
                <a:solidFill>
                  <a:srgbClr val="444949"/>
                </a:solidFill>
                <a:latin typeface="Gill Sans MT"/>
                <a:cs typeface="Gill Sans MT"/>
              </a:rPr>
              <a:t>needs </a:t>
            </a:r>
            <a:r>
              <a:rPr sz="2600" spc="-15" dirty="0">
                <a:solidFill>
                  <a:srgbClr val="444949"/>
                </a:solidFill>
                <a:latin typeface="Gill Sans MT"/>
                <a:cs typeface="Gill Sans MT"/>
              </a:rPr>
              <a:t>good </a:t>
            </a:r>
            <a:r>
              <a:rPr sz="2600" spc="-40" dirty="0">
                <a:solidFill>
                  <a:srgbClr val="444949"/>
                </a:solidFill>
                <a:latin typeface="Gill Sans MT"/>
                <a:cs typeface="Gill Sans MT"/>
              </a:rPr>
              <a:t>CPU </a:t>
            </a:r>
            <a:r>
              <a:rPr sz="2600" spc="-5" dirty="0">
                <a:solidFill>
                  <a:srgbClr val="444949"/>
                </a:solidFill>
                <a:latin typeface="Gill Sans MT"/>
                <a:cs typeface="Gill Sans MT"/>
              </a:rPr>
              <a:t>– </a:t>
            </a:r>
            <a:r>
              <a:rPr sz="2600" spc="-30" dirty="0">
                <a:solidFill>
                  <a:srgbClr val="444949"/>
                </a:solidFill>
                <a:latin typeface="Gill Sans MT"/>
                <a:cs typeface="Gill Sans MT"/>
              </a:rPr>
              <a:t>compute </a:t>
            </a:r>
            <a:r>
              <a:rPr sz="2600" spc="-5" dirty="0">
                <a:solidFill>
                  <a:srgbClr val="444949"/>
                </a:solidFill>
                <a:latin typeface="Gill Sans MT"/>
                <a:cs typeface="Gill Sans MT"/>
              </a:rPr>
              <a:t>/</a:t>
            </a:r>
            <a:r>
              <a:rPr sz="2600" spc="13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spc="-25" dirty="0">
                <a:solidFill>
                  <a:srgbClr val="444949"/>
                </a:solidFill>
                <a:latin typeface="Gill Sans MT"/>
                <a:cs typeface="Gill Sans MT"/>
              </a:rPr>
              <a:t>databases</a:t>
            </a:r>
            <a:endParaRPr sz="26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75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60" dirty="0">
                <a:solidFill>
                  <a:srgbClr val="444949"/>
                </a:solidFill>
                <a:latin typeface="Gill Sans MT"/>
                <a:cs typeface="Gill Sans MT"/>
              </a:rPr>
              <a:t>M: </a:t>
            </a:r>
            <a:r>
              <a:rPr sz="2600" spc="-40" dirty="0">
                <a:solidFill>
                  <a:srgbClr val="444949"/>
                </a:solidFill>
                <a:latin typeface="Gill Sans MT"/>
                <a:cs typeface="Gill Sans MT"/>
              </a:rPr>
              <a:t>applications </a:t>
            </a:r>
            <a:r>
              <a:rPr sz="2600" spc="-50" dirty="0">
                <a:solidFill>
                  <a:srgbClr val="444949"/>
                </a:solidFill>
                <a:latin typeface="Gill Sans MT"/>
                <a:cs typeface="Gill Sans MT"/>
              </a:rPr>
              <a:t>that </a:t>
            </a:r>
            <a:r>
              <a:rPr sz="2600" spc="-60" dirty="0">
                <a:solidFill>
                  <a:srgbClr val="444949"/>
                </a:solidFill>
                <a:latin typeface="Gill Sans MT"/>
                <a:cs typeface="Gill Sans MT"/>
              </a:rPr>
              <a:t>are </a:t>
            </a:r>
            <a:r>
              <a:rPr sz="2600" spc="-20" dirty="0">
                <a:solidFill>
                  <a:srgbClr val="444949"/>
                </a:solidFill>
                <a:latin typeface="Gill Sans MT"/>
                <a:cs typeface="Gill Sans MT"/>
              </a:rPr>
              <a:t>balanced </a:t>
            </a:r>
            <a:r>
              <a:rPr sz="2600" spc="-60" dirty="0">
                <a:solidFill>
                  <a:srgbClr val="444949"/>
                </a:solidFill>
                <a:latin typeface="Gill Sans MT"/>
                <a:cs typeface="Gill Sans MT"/>
              </a:rPr>
              <a:t>(think </a:t>
            </a:r>
            <a:r>
              <a:rPr sz="2600" spc="-35" dirty="0">
                <a:solidFill>
                  <a:srgbClr val="444949"/>
                </a:solidFill>
                <a:latin typeface="Gill Sans MT"/>
                <a:cs typeface="Gill Sans MT"/>
              </a:rPr>
              <a:t>“medium”) </a:t>
            </a:r>
            <a:r>
              <a:rPr sz="2600" spc="-5" dirty="0">
                <a:solidFill>
                  <a:srgbClr val="444949"/>
                </a:solidFill>
                <a:latin typeface="Gill Sans MT"/>
                <a:cs typeface="Gill Sans MT"/>
              </a:rPr>
              <a:t>– </a:t>
            </a:r>
            <a:r>
              <a:rPr sz="2600" spc="-30" dirty="0">
                <a:solidFill>
                  <a:srgbClr val="444949"/>
                </a:solidFill>
                <a:latin typeface="Gill Sans MT"/>
                <a:cs typeface="Gill Sans MT"/>
              </a:rPr>
              <a:t>general </a:t>
            </a:r>
            <a:r>
              <a:rPr sz="2600" spc="-5" dirty="0">
                <a:solidFill>
                  <a:srgbClr val="444949"/>
                </a:solidFill>
                <a:latin typeface="Gill Sans MT"/>
                <a:cs typeface="Gill Sans MT"/>
              </a:rPr>
              <a:t>/ </a:t>
            </a:r>
            <a:r>
              <a:rPr sz="2600" spc="-20" dirty="0">
                <a:solidFill>
                  <a:srgbClr val="444949"/>
                </a:solidFill>
                <a:latin typeface="Gill Sans MT"/>
                <a:cs typeface="Gill Sans MT"/>
              </a:rPr>
              <a:t>web </a:t>
            </a:r>
            <a:r>
              <a:rPr sz="2600" spc="10" dirty="0">
                <a:solidFill>
                  <a:srgbClr val="444949"/>
                </a:solidFill>
                <a:latin typeface="Gill Sans MT"/>
                <a:cs typeface="Gill Sans MT"/>
              </a:rPr>
              <a:t>app</a:t>
            </a:r>
            <a:endParaRPr sz="26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45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114" dirty="0">
                <a:solidFill>
                  <a:srgbClr val="444949"/>
                </a:solidFill>
                <a:latin typeface="Gill Sans MT"/>
                <a:cs typeface="Gill Sans MT"/>
              </a:rPr>
              <a:t>I: </a:t>
            </a:r>
            <a:r>
              <a:rPr sz="2600" spc="-40" dirty="0">
                <a:solidFill>
                  <a:srgbClr val="444949"/>
                </a:solidFill>
                <a:latin typeface="Gill Sans MT"/>
                <a:cs typeface="Gill Sans MT"/>
              </a:rPr>
              <a:t>applications </a:t>
            </a:r>
            <a:r>
              <a:rPr sz="2600" spc="-50" dirty="0">
                <a:solidFill>
                  <a:srgbClr val="444949"/>
                </a:solidFill>
                <a:latin typeface="Gill Sans MT"/>
                <a:cs typeface="Gill Sans MT"/>
              </a:rPr>
              <a:t>that </a:t>
            </a:r>
            <a:r>
              <a:rPr sz="2600" spc="-10" dirty="0">
                <a:solidFill>
                  <a:srgbClr val="444949"/>
                </a:solidFill>
                <a:latin typeface="Gill Sans MT"/>
                <a:cs typeface="Gill Sans MT"/>
              </a:rPr>
              <a:t>need </a:t>
            </a:r>
            <a:r>
              <a:rPr sz="2600" spc="-15" dirty="0">
                <a:solidFill>
                  <a:srgbClr val="444949"/>
                </a:solidFill>
                <a:latin typeface="Gill Sans MT"/>
                <a:cs typeface="Gill Sans MT"/>
              </a:rPr>
              <a:t>good </a:t>
            </a:r>
            <a:r>
              <a:rPr sz="2600" spc="-50" dirty="0">
                <a:solidFill>
                  <a:srgbClr val="444949"/>
                </a:solidFill>
                <a:latin typeface="Gill Sans MT"/>
                <a:cs typeface="Gill Sans MT"/>
              </a:rPr>
              <a:t>local </a:t>
            </a:r>
            <a:r>
              <a:rPr sz="2600" spc="-45" dirty="0">
                <a:solidFill>
                  <a:srgbClr val="444949"/>
                </a:solidFill>
                <a:latin typeface="Gill Sans MT"/>
                <a:cs typeface="Gill Sans MT"/>
              </a:rPr>
              <a:t>I/O </a:t>
            </a:r>
            <a:r>
              <a:rPr sz="2600" spc="-40" dirty="0">
                <a:solidFill>
                  <a:srgbClr val="444949"/>
                </a:solidFill>
                <a:latin typeface="Gill Sans MT"/>
                <a:cs typeface="Gill Sans MT"/>
              </a:rPr>
              <a:t>(instance </a:t>
            </a:r>
            <a:r>
              <a:rPr sz="2600" spc="-35" dirty="0">
                <a:solidFill>
                  <a:srgbClr val="444949"/>
                </a:solidFill>
                <a:latin typeface="Gill Sans MT"/>
                <a:cs typeface="Gill Sans MT"/>
              </a:rPr>
              <a:t>storage) </a:t>
            </a:r>
            <a:r>
              <a:rPr sz="2600" spc="-5" dirty="0">
                <a:solidFill>
                  <a:srgbClr val="444949"/>
                </a:solidFill>
                <a:latin typeface="Gill Sans MT"/>
                <a:cs typeface="Gill Sans MT"/>
              </a:rPr>
              <a:t>–</a:t>
            </a:r>
            <a:r>
              <a:rPr sz="2600" spc="229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spc="-25" dirty="0">
                <a:solidFill>
                  <a:srgbClr val="444949"/>
                </a:solidFill>
                <a:latin typeface="Gill Sans MT"/>
                <a:cs typeface="Gill Sans MT"/>
              </a:rPr>
              <a:t>databases</a:t>
            </a:r>
            <a:endParaRPr sz="26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75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85" dirty="0">
                <a:solidFill>
                  <a:srgbClr val="444949"/>
                </a:solidFill>
                <a:latin typeface="Gill Sans MT"/>
                <a:cs typeface="Gill Sans MT"/>
              </a:rPr>
              <a:t>G: </a:t>
            </a:r>
            <a:r>
              <a:rPr sz="2600" spc="-40" dirty="0">
                <a:solidFill>
                  <a:srgbClr val="444949"/>
                </a:solidFill>
                <a:latin typeface="Gill Sans MT"/>
                <a:cs typeface="Gill Sans MT"/>
              </a:rPr>
              <a:t>applications </a:t>
            </a:r>
            <a:r>
              <a:rPr sz="2600" spc="-50" dirty="0">
                <a:solidFill>
                  <a:srgbClr val="444949"/>
                </a:solidFill>
                <a:latin typeface="Gill Sans MT"/>
                <a:cs typeface="Gill Sans MT"/>
              </a:rPr>
              <a:t>that </a:t>
            </a:r>
            <a:r>
              <a:rPr sz="2600" spc="-10" dirty="0">
                <a:solidFill>
                  <a:srgbClr val="444949"/>
                </a:solidFill>
                <a:latin typeface="Gill Sans MT"/>
                <a:cs typeface="Gill Sans MT"/>
              </a:rPr>
              <a:t>need </a:t>
            </a:r>
            <a:r>
              <a:rPr sz="2600" spc="-5" dirty="0">
                <a:solidFill>
                  <a:srgbClr val="444949"/>
                </a:solidFill>
                <a:latin typeface="Gill Sans MT"/>
                <a:cs typeface="Gill Sans MT"/>
              </a:rPr>
              <a:t>a </a:t>
            </a:r>
            <a:r>
              <a:rPr sz="2600" spc="-30" dirty="0">
                <a:solidFill>
                  <a:srgbClr val="444949"/>
                </a:solidFill>
                <a:latin typeface="Gill Sans MT"/>
                <a:cs typeface="Gill Sans MT"/>
              </a:rPr>
              <a:t>GPU </a:t>
            </a:r>
            <a:r>
              <a:rPr sz="2600" spc="-5" dirty="0">
                <a:solidFill>
                  <a:srgbClr val="444949"/>
                </a:solidFill>
                <a:latin typeface="Gill Sans MT"/>
                <a:cs typeface="Gill Sans MT"/>
              </a:rPr>
              <a:t>– </a:t>
            </a:r>
            <a:r>
              <a:rPr sz="2600" spc="-30" dirty="0">
                <a:solidFill>
                  <a:srgbClr val="444949"/>
                </a:solidFill>
                <a:latin typeface="Gill Sans MT"/>
                <a:cs typeface="Gill Sans MT"/>
              </a:rPr>
              <a:t>video </a:t>
            </a:r>
            <a:r>
              <a:rPr sz="2600" spc="-50" dirty="0">
                <a:solidFill>
                  <a:srgbClr val="444949"/>
                </a:solidFill>
                <a:latin typeface="Gill Sans MT"/>
                <a:cs typeface="Gill Sans MT"/>
              </a:rPr>
              <a:t>rendering </a:t>
            </a:r>
            <a:r>
              <a:rPr sz="2600" spc="-5" dirty="0">
                <a:solidFill>
                  <a:srgbClr val="444949"/>
                </a:solidFill>
                <a:latin typeface="Gill Sans MT"/>
                <a:cs typeface="Gill Sans MT"/>
              </a:rPr>
              <a:t>/ </a:t>
            </a:r>
            <a:r>
              <a:rPr sz="2600" spc="-30" dirty="0">
                <a:solidFill>
                  <a:srgbClr val="444949"/>
                </a:solidFill>
                <a:latin typeface="Gill Sans MT"/>
                <a:cs typeface="Gill Sans MT"/>
              </a:rPr>
              <a:t>machine</a:t>
            </a:r>
            <a:r>
              <a:rPr sz="2600" spc="18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spc="-45" dirty="0">
                <a:solidFill>
                  <a:srgbClr val="444949"/>
                </a:solidFill>
                <a:latin typeface="Gill Sans MT"/>
                <a:cs typeface="Gill Sans MT"/>
              </a:rPr>
              <a:t>learning</a:t>
            </a:r>
            <a:endParaRPr sz="2600">
              <a:latin typeface="Gill Sans MT"/>
              <a:cs typeface="Gill Sans MT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Clr>
                <a:srgbClr val="444949"/>
              </a:buClr>
              <a:buFont typeface="Arial"/>
              <a:buChar char="•"/>
            </a:pPr>
            <a:endParaRPr sz="28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buFont typeface="Arial"/>
              <a:buChar char="•"/>
              <a:tabLst>
                <a:tab pos="241300" algn="l"/>
              </a:tabLst>
            </a:pPr>
            <a:r>
              <a:rPr sz="2600" spc="-45" dirty="0">
                <a:solidFill>
                  <a:srgbClr val="444949"/>
                </a:solidFill>
                <a:latin typeface="Gill Sans MT"/>
                <a:cs typeface="Gill Sans MT"/>
              </a:rPr>
              <a:t>T2 </a:t>
            </a:r>
            <a:r>
              <a:rPr sz="2600" spc="-5" dirty="0">
                <a:solidFill>
                  <a:srgbClr val="444949"/>
                </a:solidFill>
                <a:latin typeface="Gill Sans MT"/>
                <a:cs typeface="Gill Sans MT"/>
              </a:rPr>
              <a:t>/ </a:t>
            </a:r>
            <a:r>
              <a:rPr sz="2600" spc="-70" dirty="0">
                <a:solidFill>
                  <a:srgbClr val="444949"/>
                </a:solidFill>
                <a:latin typeface="Gill Sans MT"/>
                <a:cs typeface="Gill Sans MT"/>
              </a:rPr>
              <a:t>T3: </a:t>
            </a:r>
            <a:r>
              <a:rPr sz="2600" spc="-45" dirty="0">
                <a:solidFill>
                  <a:srgbClr val="444949"/>
                </a:solidFill>
                <a:latin typeface="Gill Sans MT"/>
                <a:cs typeface="Gill Sans MT"/>
              </a:rPr>
              <a:t>burstable </a:t>
            </a:r>
            <a:r>
              <a:rPr sz="2600" spc="-50" dirty="0">
                <a:solidFill>
                  <a:srgbClr val="444949"/>
                </a:solidFill>
                <a:latin typeface="Gill Sans MT"/>
                <a:cs typeface="Gill Sans MT"/>
              </a:rPr>
              <a:t>instances </a:t>
            </a:r>
            <a:r>
              <a:rPr sz="2600" dirty="0">
                <a:solidFill>
                  <a:srgbClr val="444949"/>
                </a:solidFill>
                <a:latin typeface="Gill Sans MT"/>
                <a:cs typeface="Gill Sans MT"/>
              </a:rPr>
              <a:t>(up </a:t>
            </a:r>
            <a:r>
              <a:rPr sz="2600" spc="-55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2600" spc="-5" dirty="0">
                <a:solidFill>
                  <a:srgbClr val="444949"/>
                </a:solidFill>
                <a:latin typeface="Gill Sans MT"/>
                <a:cs typeface="Gill Sans MT"/>
              </a:rPr>
              <a:t>a</a:t>
            </a:r>
            <a:r>
              <a:rPr sz="2600" spc="-254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spc="-35" dirty="0">
                <a:solidFill>
                  <a:srgbClr val="444949"/>
                </a:solidFill>
                <a:latin typeface="Gill Sans MT"/>
                <a:cs typeface="Gill Sans MT"/>
              </a:rPr>
              <a:t>capacity)</a:t>
            </a:r>
            <a:endParaRPr sz="26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70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45" dirty="0">
                <a:solidFill>
                  <a:srgbClr val="444949"/>
                </a:solidFill>
                <a:latin typeface="Gill Sans MT"/>
                <a:cs typeface="Gill Sans MT"/>
              </a:rPr>
              <a:t>T2 </a:t>
            </a:r>
            <a:r>
              <a:rPr sz="2600" spc="-5" dirty="0">
                <a:solidFill>
                  <a:srgbClr val="444949"/>
                </a:solidFill>
                <a:latin typeface="Gill Sans MT"/>
                <a:cs typeface="Gill Sans MT"/>
              </a:rPr>
              <a:t>/ </a:t>
            </a:r>
            <a:r>
              <a:rPr sz="2600" spc="-45" dirty="0">
                <a:solidFill>
                  <a:srgbClr val="444949"/>
                </a:solidFill>
                <a:latin typeface="Gill Sans MT"/>
                <a:cs typeface="Gill Sans MT"/>
              </a:rPr>
              <a:t>T3 </a:t>
            </a:r>
            <a:r>
              <a:rPr sz="2600" spc="-30" dirty="0">
                <a:solidFill>
                  <a:srgbClr val="444949"/>
                </a:solidFill>
                <a:latin typeface="Gill Sans MT"/>
                <a:cs typeface="Gill Sans MT"/>
              </a:rPr>
              <a:t>- </a:t>
            </a:r>
            <a:r>
              <a:rPr sz="2600" spc="-55" dirty="0">
                <a:solidFill>
                  <a:srgbClr val="444949"/>
                </a:solidFill>
                <a:latin typeface="Gill Sans MT"/>
                <a:cs typeface="Gill Sans MT"/>
              </a:rPr>
              <a:t>unlimited: </a:t>
            </a:r>
            <a:r>
              <a:rPr sz="2600" spc="-50" dirty="0">
                <a:solidFill>
                  <a:srgbClr val="444949"/>
                </a:solidFill>
                <a:latin typeface="Gill Sans MT"/>
                <a:cs typeface="Gill Sans MT"/>
              </a:rPr>
              <a:t>unlimited</a:t>
            </a:r>
            <a:r>
              <a:rPr sz="2600" spc="-38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spc="-55" dirty="0">
                <a:solidFill>
                  <a:srgbClr val="444949"/>
                </a:solidFill>
                <a:latin typeface="Gill Sans MT"/>
                <a:cs typeface="Gill Sans MT"/>
              </a:rPr>
              <a:t>burst</a:t>
            </a:r>
            <a:endParaRPr sz="2600">
              <a:latin typeface="Gill Sans MT"/>
              <a:cs typeface="Gill Sans MT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Clr>
                <a:srgbClr val="444949"/>
              </a:buClr>
              <a:buFont typeface="Arial"/>
              <a:buChar char="•"/>
            </a:pPr>
            <a:endParaRPr sz="28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buFont typeface="Arial"/>
              <a:buChar char="•"/>
              <a:tabLst>
                <a:tab pos="241300" algn="l"/>
              </a:tabLst>
            </a:pPr>
            <a:r>
              <a:rPr sz="2600" spc="-50" dirty="0">
                <a:solidFill>
                  <a:srgbClr val="444949"/>
                </a:solidFill>
                <a:latin typeface="Gill Sans MT"/>
                <a:cs typeface="Gill Sans MT"/>
              </a:rPr>
              <a:t>Real-world </a:t>
            </a:r>
            <a:r>
              <a:rPr sz="2600" spc="-65" dirty="0">
                <a:solidFill>
                  <a:srgbClr val="444949"/>
                </a:solidFill>
                <a:latin typeface="Gill Sans MT"/>
                <a:cs typeface="Gill Sans MT"/>
              </a:rPr>
              <a:t>tip: </a:t>
            </a:r>
            <a:r>
              <a:rPr sz="2600" spc="-40" dirty="0">
                <a:solidFill>
                  <a:srgbClr val="444949"/>
                </a:solidFill>
                <a:latin typeface="Gill Sans MT"/>
                <a:cs typeface="Gill Sans MT"/>
              </a:rPr>
              <a:t>use</a:t>
            </a:r>
            <a:r>
              <a:rPr sz="2600" spc="-75" dirty="0">
                <a:solidFill>
                  <a:srgbClr val="0563C1"/>
                </a:solidFill>
                <a:latin typeface="Gill Sans MT"/>
                <a:cs typeface="Gill Sans MT"/>
              </a:rPr>
              <a:t> </a:t>
            </a:r>
            <a:r>
              <a:rPr sz="2600" u="heavy" spc="-5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Gill Sans MT"/>
                <a:cs typeface="Gill Sans MT"/>
              </a:rPr>
              <a:t>https://</a:t>
            </a:r>
            <a:r>
              <a:rPr sz="2600" u="heavy" spc="-5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Gill Sans MT"/>
                <a:cs typeface="Gill Sans MT"/>
                <a:hlinkClick r:id="rId3"/>
              </a:rPr>
              <a:t>www.ec2instances.info</a:t>
            </a:r>
            <a:endParaRPr sz="2600"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31371281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41892" y="6471592"/>
            <a:ext cx="1276985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374395"/>
            <a:ext cx="6069330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85" dirty="0"/>
              <a:t>Burstable </a:t>
            </a:r>
            <a:r>
              <a:rPr spc="-90" dirty="0"/>
              <a:t>Instances</a:t>
            </a:r>
            <a:r>
              <a:rPr spc="60" dirty="0"/>
              <a:t> </a:t>
            </a:r>
            <a:r>
              <a:rPr spc="-30" dirty="0"/>
              <a:t>(T2/T3)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16939" y="1419860"/>
            <a:ext cx="10206355" cy="390397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AWS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has the concept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of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burstable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instances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(T2/T3</a:t>
            </a:r>
            <a:r>
              <a:rPr sz="2800" spc="22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35" dirty="0">
                <a:solidFill>
                  <a:srgbClr val="444949"/>
                </a:solidFill>
                <a:latin typeface="Gill Sans MT"/>
                <a:cs typeface="Gill Sans MT"/>
              </a:rPr>
              <a:t>machines)</a:t>
            </a:r>
            <a:endParaRPr sz="2800">
              <a:latin typeface="Gill Sans MT"/>
              <a:cs typeface="Gill Sans MT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lr>
                <a:srgbClr val="444949"/>
              </a:buClr>
              <a:buFont typeface="Arial"/>
              <a:buChar char="•"/>
            </a:pPr>
            <a:endParaRPr sz="405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buFont typeface="Arial"/>
              <a:buChar char="•"/>
              <a:tabLst>
                <a:tab pos="241300" algn="l"/>
              </a:tabLst>
            </a:pPr>
            <a:r>
              <a:rPr sz="2800" spc="-75" dirty="0">
                <a:solidFill>
                  <a:srgbClr val="444949"/>
                </a:solidFill>
                <a:latin typeface="Gill Sans MT"/>
                <a:cs typeface="Gill Sans MT"/>
              </a:rPr>
              <a:t>Burst </a:t>
            </a:r>
            <a:r>
              <a:rPr sz="2800" spc="-25" dirty="0">
                <a:solidFill>
                  <a:srgbClr val="444949"/>
                </a:solidFill>
                <a:latin typeface="Gill Sans MT"/>
                <a:cs typeface="Gill Sans MT"/>
              </a:rPr>
              <a:t>means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that </a:t>
            </a:r>
            <a:r>
              <a:rPr sz="2800" spc="-75" dirty="0">
                <a:solidFill>
                  <a:srgbClr val="444949"/>
                </a:solidFill>
                <a:latin typeface="Gill Sans MT"/>
                <a:cs typeface="Gill Sans MT"/>
              </a:rPr>
              <a:t>overall,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the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instance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has </a:t>
            </a:r>
            <a:r>
              <a:rPr sz="2800" spc="-180" dirty="0">
                <a:solidFill>
                  <a:srgbClr val="444949"/>
                </a:solidFill>
                <a:latin typeface="Gill Sans MT"/>
                <a:cs typeface="Gill Sans MT"/>
              </a:rPr>
              <a:t>OK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CPU</a:t>
            </a:r>
            <a:r>
              <a:rPr sz="2800" spc="21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performance.</a:t>
            </a:r>
            <a:endParaRPr sz="2800">
              <a:latin typeface="Gill Sans MT"/>
              <a:cs typeface="Gill Sans MT"/>
            </a:endParaRPr>
          </a:p>
          <a:p>
            <a:pPr marL="241300" marR="5080" indent="-228600">
              <a:lnSpc>
                <a:spcPts val="3020"/>
              </a:lnSpc>
              <a:spcBef>
                <a:spcPts val="105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25" dirty="0">
                <a:solidFill>
                  <a:srgbClr val="444949"/>
                </a:solidFill>
                <a:latin typeface="Gill Sans MT"/>
                <a:cs typeface="Gill Sans MT"/>
              </a:rPr>
              <a:t>When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the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machine needs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2800" spc="-65" dirty="0">
                <a:solidFill>
                  <a:srgbClr val="444949"/>
                </a:solidFill>
                <a:latin typeface="Gill Sans MT"/>
                <a:cs typeface="Gill Sans MT"/>
              </a:rPr>
              <a:t>process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something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unexpected </a:t>
            </a:r>
            <a:r>
              <a:rPr sz="2800" spc="15" dirty="0">
                <a:solidFill>
                  <a:srgbClr val="444949"/>
                </a:solidFill>
                <a:latin typeface="Gill Sans MT"/>
                <a:cs typeface="Gill Sans MT"/>
              </a:rPr>
              <a:t>(a </a:t>
            </a:r>
            <a:r>
              <a:rPr sz="2800" spc="-70" dirty="0">
                <a:solidFill>
                  <a:srgbClr val="444949"/>
                </a:solidFill>
                <a:latin typeface="Gill Sans MT"/>
                <a:cs typeface="Gill Sans MT"/>
              </a:rPr>
              <a:t>spike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in 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load </a:t>
            </a:r>
            <a:r>
              <a:rPr sz="2800" spc="-90" dirty="0">
                <a:solidFill>
                  <a:srgbClr val="444949"/>
                </a:solidFill>
                <a:latin typeface="Gill Sans MT"/>
                <a:cs typeface="Gill Sans MT"/>
              </a:rPr>
              <a:t>for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example), </a:t>
            </a:r>
            <a:r>
              <a:rPr sz="2800" spc="-90" dirty="0">
                <a:solidFill>
                  <a:srgbClr val="444949"/>
                </a:solidFill>
                <a:latin typeface="Gill Sans MT"/>
                <a:cs typeface="Gill Sans MT"/>
              </a:rPr>
              <a:t>it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can </a:t>
            </a:r>
            <a:r>
              <a:rPr sz="2800" spc="-70" dirty="0">
                <a:solidFill>
                  <a:srgbClr val="444949"/>
                </a:solidFill>
                <a:latin typeface="Gill Sans MT"/>
                <a:cs typeface="Gill Sans MT"/>
              </a:rPr>
              <a:t>burst, </a:t>
            </a:r>
            <a:r>
              <a:rPr sz="2800" spc="-10" dirty="0">
                <a:solidFill>
                  <a:srgbClr val="444949"/>
                </a:solidFill>
                <a:latin typeface="Gill Sans MT"/>
                <a:cs typeface="Gill Sans MT"/>
              </a:rPr>
              <a:t>and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CPU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can </a:t>
            </a:r>
            <a:r>
              <a:rPr sz="2800" spc="10" dirty="0">
                <a:solidFill>
                  <a:srgbClr val="444949"/>
                </a:solidFill>
                <a:latin typeface="Gill Sans MT"/>
                <a:cs typeface="Gill Sans MT"/>
              </a:rPr>
              <a:t>be </a:t>
            </a:r>
            <a:r>
              <a:rPr sz="2800" spc="-85" dirty="0">
                <a:solidFill>
                  <a:srgbClr val="444949"/>
                </a:solidFill>
                <a:latin typeface="Gill Sans MT"/>
                <a:cs typeface="Gill Sans MT"/>
              </a:rPr>
              <a:t>VERY</a:t>
            </a:r>
            <a:r>
              <a:rPr sz="2800" spc="-49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good.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1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75" dirty="0">
                <a:solidFill>
                  <a:srgbClr val="444949"/>
                </a:solidFill>
                <a:latin typeface="Gill Sans MT"/>
                <a:cs typeface="Gill Sans MT"/>
              </a:rPr>
              <a:t>If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the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machine </a:t>
            </a:r>
            <a:r>
              <a:rPr sz="2800" spc="-70" dirty="0">
                <a:solidFill>
                  <a:srgbClr val="444949"/>
                </a:solidFill>
                <a:latin typeface="Gill Sans MT"/>
                <a:cs typeface="Gill Sans MT"/>
              </a:rPr>
              <a:t>bursts, </a:t>
            </a:r>
            <a:r>
              <a:rPr sz="2800" spc="-90" dirty="0">
                <a:solidFill>
                  <a:srgbClr val="444949"/>
                </a:solidFill>
                <a:latin typeface="Gill Sans MT"/>
                <a:cs typeface="Gill Sans MT"/>
              </a:rPr>
              <a:t>it </a:t>
            </a:r>
            <a:r>
              <a:rPr sz="2800" spc="-75" dirty="0">
                <a:solidFill>
                  <a:srgbClr val="444949"/>
                </a:solidFill>
                <a:latin typeface="Gill Sans MT"/>
                <a:cs typeface="Gill Sans MT"/>
              </a:rPr>
              <a:t>utilizes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“burst</a:t>
            </a:r>
            <a:r>
              <a:rPr sz="2800" spc="-19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80" dirty="0">
                <a:solidFill>
                  <a:srgbClr val="444949"/>
                </a:solidFill>
                <a:latin typeface="Gill Sans MT"/>
                <a:cs typeface="Gill Sans MT"/>
              </a:rPr>
              <a:t>credits”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7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75" dirty="0">
                <a:solidFill>
                  <a:srgbClr val="444949"/>
                </a:solidFill>
                <a:latin typeface="Gill Sans MT"/>
                <a:cs typeface="Gill Sans MT"/>
              </a:rPr>
              <a:t>If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all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the </a:t>
            </a:r>
            <a:r>
              <a:rPr sz="2800" spc="-75" dirty="0">
                <a:solidFill>
                  <a:srgbClr val="444949"/>
                </a:solidFill>
                <a:latin typeface="Gill Sans MT"/>
                <a:cs typeface="Gill Sans MT"/>
              </a:rPr>
              <a:t>credits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are </a:t>
            </a:r>
            <a:r>
              <a:rPr sz="2800" spc="-25" dirty="0">
                <a:solidFill>
                  <a:srgbClr val="444949"/>
                </a:solidFill>
                <a:latin typeface="Gill Sans MT"/>
                <a:cs typeface="Gill Sans MT"/>
              </a:rPr>
              <a:t>gone,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the CPU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becomes</a:t>
            </a:r>
            <a:r>
              <a:rPr sz="2800" spc="9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25" dirty="0">
                <a:solidFill>
                  <a:srgbClr val="444949"/>
                </a:solidFill>
                <a:latin typeface="Gill Sans MT"/>
                <a:cs typeface="Gill Sans MT"/>
              </a:rPr>
              <a:t>BAD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7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75" dirty="0">
                <a:solidFill>
                  <a:srgbClr val="444949"/>
                </a:solidFill>
                <a:latin typeface="Gill Sans MT"/>
                <a:cs typeface="Gill Sans MT"/>
              </a:rPr>
              <a:t>If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the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machine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stops bursting, </a:t>
            </a:r>
            <a:r>
              <a:rPr sz="2800" spc="-75" dirty="0">
                <a:solidFill>
                  <a:srgbClr val="444949"/>
                </a:solidFill>
                <a:latin typeface="Gill Sans MT"/>
                <a:cs typeface="Gill Sans MT"/>
              </a:rPr>
              <a:t>credits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are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accumulated </a:t>
            </a:r>
            <a:r>
              <a:rPr sz="2800" spc="-90" dirty="0">
                <a:solidFill>
                  <a:srgbClr val="444949"/>
                </a:solidFill>
                <a:latin typeface="Gill Sans MT"/>
                <a:cs typeface="Gill Sans MT"/>
              </a:rPr>
              <a:t>over</a:t>
            </a:r>
            <a:r>
              <a:rPr sz="2800" spc="15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time</a:t>
            </a:r>
            <a:endParaRPr sz="2800"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333932821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374395"/>
            <a:ext cx="6069330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85" dirty="0"/>
              <a:t>Burstable </a:t>
            </a:r>
            <a:r>
              <a:rPr spc="-90" dirty="0"/>
              <a:t>Instances</a:t>
            </a:r>
            <a:r>
              <a:rPr spc="60" dirty="0"/>
              <a:t> </a:t>
            </a:r>
            <a:r>
              <a:rPr spc="-30" dirty="0"/>
              <a:t>(T2/T3)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16939" y="1236980"/>
            <a:ext cx="10078720" cy="1731010"/>
          </a:xfrm>
          <a:prstGeom prst="rect">
            <a:avLst/>
          </a:prstGeom>
        </p:spPr>
        <p:txBody>
          <a:bodyPr vert="horz" wrap="square" lIns="0" tIns="62230" rIns="0" bIns="0" rtlCol="0">
            <a:spAutoFit/>
          </a:bodyPr>
          <a:lstStyle/>
          <a:p>
            <a:pPr marL="241300" marR="321310" indent="-228600">
              <a:lnSpc>
                <a:spcPts val="3020"/>
              </a:lnSpc>
              <a:spcBef>
                <a:spcPts val="49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Burstable instances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can </a:t>
            </a:r>
            <a:r>
              <a:rPr sz="2800" spc="10" dirty="0">
                <a:solidFill>
                  <a:srgbClr val="444949"/>
                </a:solidFill>
                <a:latin typeface="Gill Sans MT"/>
                <a:cs typeface="Gill Sans MT"/>
              </a:rPr>
              <a:t>be </a:t>
            </a:r>
            <a:r>
              <a:rPr sz="2800" spc="-25" dirty="0">
                <a:solidFill>
                  <a:srgbClr val="444949"/>
                </a:solidFill>
                <a:latin typeface="Gill Sans MT"/>
                <a:cs typeface="Gill Sans MT"/>
              </a:rPr>
              <a:t>amazing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2800" spc="-25" dirty="0">
                <a:solidFill>
                  <a:srgbClr val="444949"/>
                </a:solidFill>
                <a:latin typeface="Gill Sans MT"/>
                <a:cs typeface="Gill Sans MT"/>
              </a:rPr>
              <a:t>handle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unexpected </a:t>
            </a:r>
            <a:r>
              <a:rPr sz="2800" spc="-65" dirty="0">
                <a:solidFill>
                  <a:srgbClr val="444949"/>
                </a:solidFill>
                <a:latin typeface="Gill Sans MT"/>
                <a:cs typeface="Gill Sans MT"/>
              </a:rPr>
              <a:t>traffic </a:t>
            </a:r>
            <a:r>
              <a:rPr sz="2800" spc="-10" dirty="0">
                <a:solidFill>
                  <a:srgbClr val="444949"/>
                </a:solidFill>
                <a:latin typeface="Gill Sans MT"/>
                <a:cs typeface="Gill Sans MT"/>
              </a:rPr>
              <a:t>and 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getting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the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insurance that </a:t>
            </a:r>
            <a:r>
              <a:rPr sz="2800" spc="-90" dirty="0">
                <a:solidFill>
                  <a:srgbClr val="444949"/>
                </a:solidFill>
                <a:latin typeface="Gill Sans MT"/>
                <a:cs typeface="Gill Sans MT"/>
              </a:rPr>
              <a:t>it </a:t>
            </a:r>
            <a:r>
              <a:rPr sz="2800" spc="-75" dirty="0">
                <a:solidFill>
                  <a:srgbClr val="444949"/>
                </a:solidFill>
                <a:latin typeface="Gill Sans MT"/>
                <a:cs typeface="Gill Sans MT"/>
              </a:rPr>
              <a:t>will </a:t>
            </a:r>
            <a:r>
              <a:rPr sz="2800" spc="10" dirty="0">
                <a:solidFill>
                  <a:srgbClr val="444949"/>
                </a:solidFill>
                <a:latin typeface="Gill Sans MT"/>
                <a:cs typeface="Gill Sans MT"/>
              </a:rPr>
              <a:t>be </a:t>
            </a:r>
            <a:r>
              <a:rPr sz="2800" spc="-25" dirty="0">
                <a:solidFill>
                  <a:srgbClr val="444949"/>
                </a:solidFill>
                <a:latin typeface="Gill Sans MT"/>
                <a:cs typeface="Gill Sans MT"/>
              </a:rPr>
              <a:t>handled</a:t>
            </a:r>
            <a:r>
              <a:rPr sz="2800" spc="29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80" dirty="0">
                <a:solidFill>
                  <a:srgbClr val="444949"/>
                </a:solidFill>
                <a:latin typeface="Gill Sans MT"/>
                <a:cs typeface="Gill Sans MT"/>
              </a:rPr>
              <a:t>correctly</a:t>
            </a:r>
            <a:endParaRPr sz="2800">
              <a:latin typeface="Gill Sans MT"/>
              <a:cs typeface="Gill Sans MT"/>
            </a:endParaRPr>
          </a:p>
          <a:p>
            <a:pPr marL="241300" marR="5080" indent="-228600">
              <a:lnSpc>
                <a:spcPts val="3020"/>
              </a:lnSpc>
              <a:spcBef>
                <a:spcPts val="99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75" dirty="0">
                <a:solidFill>
                  <a:srgbClr val="444949"/>
                </a:solidFill>
                <a:latin typeface="Gill Sans MT"/>
                <a:cs typeface="Gill Sans MT"/>
              </a:rPr>
              <a:t>If </a:t>
            </a:r>
            <a:r>
              <a:rPr sz="2800" spc="-95" dirty="0">
                <a:solidFill>
                  <a:srgbClr val="444949"/>
                </a:solidFill>
                <a:latin typeface="Gill Sans MT"/>
                <a:cs typeface="Gill Sans MT"/>
              </a:rPr>
              <a:t>your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instance </a:t>
            </a:r>
            <a:r>
              <a:rPr sz="2800" spc="-70" dirty="0">
                <a:solidFill>
                  <a:srgbClr val="444949"/>
                </a:solidFill>
                <a:latin typeface="Gill Sans MT"/>
                <a:cs typeface="Gill Sans MT"/>
              </a:rPr>
              <a:t>consistently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runs </a:t>
            </a:r>
            <a:r>
              <a:rPr sz="2800" spc="-65" dirty="0">
                <a:solidFill>
                  <a:srgbClr val="444949"/>
                </a:solidFill>
                <a:latin typeface="Gill Sans MT"/>
                <a:cs typeface="Gill Sans MT"/>
              </a:rPr>
              <a:t>low </a:t>
            </a:r>
            <a:r>
              <a:rPr sz="2800" spc="-35" dirty="0">
                <a:solidFill>
                  <a:srgbClr val="444949"/>
                </a:solidFill>
                <a:latin typeface="Gill Sans MT"/>
                <a:cs typeface="Gill Sans MT"/>
              </a:rPr>
              <a:t>on </a:t>
            </a:r>
            <a:r>
              <a:rPr sz="2800" spc="-80" dirty="0">
                <a:solidFill>
                  <a:srgbClr val="444949"/>
                </a:solidFill>
                <a:latin typeface="Gill Sans MT"/>
                <a:cs typeface="Gill Sans MT"/>
              </a:rPr>
              <a:t>credit, </a:t>
            </a:r>
            <a:r>
              <a:rPr sz="2800" spc="-65" dirty="0">
                <a:solidFill>
                  <a:srgbClr val="444949"/>
                </a:solidFill>
                <a:latin typeface="Gill Sans MT"/>
                <a:cs typeface="Gill Sans MT"/>
              </a:rPr>
              <a:t>you </a:t>
            </a:r>
            <a:r>
              <a:rPr sz="2800" spc="-10" dirty="0">
                <a:solidFill>
                  <a:srgbClr val="444949"/>
                </a:solidFill>
                <a:latin typeface="Gill Sans MT"/>
                <a:cs typeface="Gill Sans MT"/>
              </a:rPr>
              <a:t>need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move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2800" dirty="0">
                <a:solidFill>
                  <a:srgbClr val="444949"/>
                </a:solidFill>
                <a:latin typeface="Gill Sans MT"/>
                <a:cs typeface="Gill Sans MT"/>
              </a:rPr>
              <a:t>a 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different </a:t>
            </a:r>
            <a:r>
              <a:rPr sz="2800" spc="-65" dirty="0">
                <a:solidFill>
                  <a:srgbClr val="444949"/>
                </a:solidFill>
                <a:latin typeface="Gill Sans MT"/>
                <a:cs typeface="Gill Sans MT"/>
              </a:rPr>
              <a:t>kind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of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non-burstable</a:t>
            </a:r>
            <a:r>
              <a:rPr sz="2800" spc="114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instance</a:t>
            </a:r>
            <a:endParaRPr sz="2800">
              <a:latin typeface="Gill Sans MT"/>
              <a:cs typeface="Gill Sans MT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752600" y="3358896"/>
            <a:ext cx="4133088" cy="259384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750874" y="3356450"/>
            <a:ext cx="4138929" cy="2600325"/>
          </a:xfrm>
          <a:custGeom>
            <a:avLst/>
            <a:gdLst/>
            <a:ahLst/>
            <a:cxnLst/>
            <a:rect l="l" t="t" r="r" b="b"/>
            <a:pathLst>
              <a:path w="4138929" h="2600325">
                <a:moveTo>
                  <a:pt x="0" y="0"/>
                </a:moveTo>
                <a:lnTo>
                  <a:pt x="4138364" y="0"/>
                </a:lnTo>
                <a:lnTo>
                  <a:pt x="4138364" y="2600048"/>
                </a:lnTo>
                <a:lnTo>
                  <a:pt x="0" y="2600048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44494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492240" y="3358896"/>
            <a:ext cx="4191000" cy="261823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488803" y="3356450"/>
            <a:ext cx="4197985" cy="2625090"/>
          </a:xfrm>
          <a:custGeom>
            <a:avLst/>
            <a:gdLst/>
            <a:ahLst/>
            <a:cxnLst/>
            <a:rect l="l" t="t" r="r" b="b"/>
            <a:pathLst>
              <a:path w="4197984" h="2625090">
                <a:moveTo>
                  <a:pt x="0" y="0"/>
                </a:moveTo>
                <a:lnTo>
                  <a:pt x="4197830" y="0"/>
                </a:lnTo>
                <a:lnTo>
                  <a:pt x="4197830" y="2624874"/>
                </a:lnTo>
                <a:lnTo>
                  <a:pt x="0" y="2624874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44494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3126739" y="3010915"/>
            <a:ext cx="11791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Credit</a:t>
            </a:r>
            <a:r>
              <a:rPr sz="1800" spc="-8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usage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41892" y="6471592"/>
            <a:ext cx="1276985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877643" y="2965196"/>
            <a:ext cx="13633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Credit</a:t>
            </a:r>
            <a:r>
              <a:rPr sz="1800" spc="-6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balance</a:t>
            </a:r>
            <a:endParaRPr sz="18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1257226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374395"/>
            <a:ext cx="2820035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70" dirty="0"/>
              <a:t>CPU</a:t>
            </a:r>
            <a:r>
              <a:rPr spc="-60" dirty="0"/>
              <a:t> </a:t>
            </a:r>
            <a:r>
              <a:rPr spc="-125" dirty="0"/>
              <a:t>Credits</a:t>
            </a:r>
          </a:p>
        </p:txBody>
      </p:sp>
      <p:sp>
        <p:nvSpPr>
          <p:cNvPr id="4" name="object 4"/>
          <p:cNvSpPr/>
          <p:nvPr/>
        </p:nvSpPr>
        <p:spPr>
          <a:xfrm>
            <a:off x="246888" y="1563624"/>
            <a:ext cx="4169664" cy="42214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215384" y="1691639"/>
            <a:ext cx="7863840" cy="40386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41892" y="6471592"/>
            <a:ext cx="1276985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3572290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41892" y="6471592"/>
            <a:ext cx="1276985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374395"/>
            <a:ext cx="3670300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55" dirty="0"/>
              <a:t>T2/T3</a:t>
            </a:r>
            <a:r>
              <a:rPr spc="-75" dirty="0"/>
              <a:t> Unlimited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16939" y="1338783"/>
            <a:ext cx="10043160" cy="4241165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4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Nov </a:t>
            </a:r>
            <a:r>
              <a:rPr sz="2800" spc="-25" dirty="0">
                <a:solidFill>
                  <a:srgbClr val="444949"/>
                </a:solidFill>
                <a:latin typeface="Gill Sans MT"/>
                <a:cs typeface="Gill Sans MT"/>
              </a:rPr>
              <a:t>2017: </a:t>
            </a:r>
            <a:r>
              <a:rPr sz="2800" spc="-105" dirty="0">
                <a:solidFill>
                  <a:srgbClr val="444949"/>
                </a:solidFill>
                <a:latin typeface="Gill Sans MT"/>
                <a:cs typeface="Gill Sans MT"/>
              </a:rPr>
              <a:t>It </a:t>
            </a:r>
            <a:r>
              <a:rPr sz="2800" spc="-90" dirty="0">
                <a:solidFill>
                  <a:srgbClr val="444949"/>
                </a:solidFill>
                <a:latin typeface="Gill Sans MT"/>
                <a:cs typeface="Gill Sans MT"/>
              </a:rPr>
              <a:t>is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possible to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have </a:t>
            </a:r>
            <a:r>
              <a:rPr sz="2800" spc="-10" dirty="0">
                <a:solidFill>
                  <a:srgbClr val="444949"/>
                </a:solidFill>
                <a:latin typeface="Gill Sans MT"/>
                <a:cs typeface="Gill Sans MT"/>
              </a:rPr>
              <a:t>an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“unlimited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burst </a:t>
            </a:r>
            <a:r>
              <a:rPr sz="2800" spc="-75" dirty="0">
                <a:solidFill>
                  <a:srgbClr val="444949"/>
                </a:solidFill>
                <a:latin typeface="Gill Sans MT"/>
                <a:cs typeface="Gill Sans MT"/>
              </a:rPr>
              <a:t>credit</a:t>
            </a:r>
            <a:r>
              <a:rPr sz="2800" spc="-2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35" dirty="0">
                <a:solidFill>
                  <a:srgbClr val="444949"/>
                </a:solidFill>
                <a:latin typeface="Gill Sans MT"/>
                <a:cs typeface="Gill Sans MT"/>
              </a:rPr>
              <a:t>balance”</a:t>
            </a:r>
            <a:endParaRPr sz="2800">
              <a:latin typeface="Gill Sans MT"/>
              <a:cs typeface="Gill Sans MT"/>
            </a:endParaRPr>
          </a:p>
          <a:p>
            <a:pPr marL="241300" marR="5080" indent="-228600">
              <a:lnSpc>
                <a:spcPts val="3020"/>
              </a:lnSpc>
              <a:spcBef>
                <a:spcPts val="103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75" dirty="0">
                <a:solidFill>
                  <a:srgbClr val="444949"/>
                </a:solidFill>
                <a:latin typeface="Gill Sans MT"/>
                <a:cs typeface="Gill Sans MT"/>
              </a:rPr>
              <a:t>You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pay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extra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money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if </a:t>
            </a:r>
            <a:r>
              <a:rPr sz="2800" spc="-65" dirty="0">
                <a:solidFill>
                  <a:srgbClr val="444949"/>
                </a:solidFill>
                <a:latin typeface="Gill Sans MT"/>
                <a:cs typeface="Gill Sans MT"/>
              </a:rPr>
              <a:t>you </a:t>
            </a:r>
            <a:r>
              <a:rPr sz="2800" spc="-10" dirty="0">
                <a:solidFill>
                  <a:srgbClr val="444949"/>
                </a:solidFill>
                <a:latin typeface="Gill Sans MT"/>
                <a:cs typeface="Gill Sans MT"/>
              </a:rPr>
              <a:t>go </a:t>
            </a:r>
            <a:r>
              <a:rPr sz="2800" spc="-90" dirty="0">
                <a:solidFill>
                  <a:srgbClr val="444949"/>
                </a:solidFill>
                <a:latin typeface="Gill Sans MT"/>
                <a:cs typeface="Gill Sans MT"/>
              </a:rPr>
              <a:t>over </a:t>
            </a:r>
            <a:r>
              <a:rPr sz="2800" spc="-95" dirty="0">
                <a:solidFill>
                  <a:srgbClr val="444949"/>
                </a:solidFill>
                <a:latin typeface="Gill Sans MT"/>
                <a:cs typeface="Gill Sans MT"/>
              </a:rPr>
              <a:t>your </a:t>
            </a:r>
            <a:r>
              <a:rPr sz="2800" spc="-75" dirty="0">
                <a:solidFill>
                  <a:srgbClr val="444949"/>
                </a:solidFill>
                <a:latin typeface="Gill Sans MT"/>
                <a:cs typeface="Gill Sans MT"/>
              </a:rPr>
              <a:t>credit </a:t>
            </a:r>
            <a:r>
              <a:rPr sz="2800" spc="-25" dirty="0">
                <a:solidFill>
                  <a:srgbClr val="444949"/>
                </a:solidFill>
                <a:latin typeface="Gill Sans MT"/>
                <a:cs typeface="Gill Sans MT"/>
              </a:rPr>
              <a:t>balance,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but </a:t>
            </a:r>
            <a:r>
              <a:rPr sz="2800" spc="-65" dirty="0">
                <a:solidFill>
                  <a:srgbClr val="444949"/>
                </a:solidFill>
                <a:latin typeface="Gill Sans MT"/>
                <a:cs typeface="Gill Sans MT"/>
              </a:rPr>
              <a:t>you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don’t  lose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in</a:t>
            </a:r>
            <a:r>
              <a:rPr sz="2800" spc="3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performance</a:t>
            </a:r>
            <a:endParaRPr sz="2800">
              <a:latin typeface="Gill Sans MT"/>
              <a:cs typeface="Gill Sans MT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Clr>
                <a:srgbClr val="444949"/>
              </a:buClr>
              <a:buFont typeface="Arial"/>
              <a:buChar char="•"/>
            </a:pPr>
            <a:endParaRPr sz="4350">
              <a:latin typeface="Times New Roman"/>
              <a:cs typeface="Times New Roman"/>
            </a:endParaRPr>
          </a:p>
          <a:p>
            <a:pPr marL="241300" marR="163195" indent="-228600">
              <a:lnSpc>
                <a:spcPts val="3020"/>
              </a:lnSpc>
              <a:spcBef>
                <a:spcPts val="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65" dirty="0">
                <a:solidFill>
                  <a:srgbClr val="444949"/>
                </a:solidFill>
                <a:latin typeface="Gill Sans MT"/>
                <a:cs typeface="Gill Sans MT"/>
              </a:rPr>
              <a:t>Overall, </a:t>
            </a:r>
            <a:r>
              <a:rPr sz="2800" spc="-90" dirty="0">
                <a:solidFill>
                  <a:srgbClr val="444949"/>
                </a:solidFill>
                <a:latin typeface="Gill Sans MT"/>
                <a:cs typeface="Gill Sans MT"/>
              </a:rPr>
              <a:t>it is </a:t>
            </a:r>
            <a:r>
              <a:rPr sz="2800" dirty="0">
                <a:solidFill>
                  <a:srgbClr val="444949"/>
                </a:solidFill>
                <a:latin typeface="Gill Sans MT"/>
                <a:cs typeface="Gill Sans MT"/>
              </a:rPr>
              <a:t>a </a:t>
            </a:r>
            <a:r>
              <a:rPr sz="2800" spc="-25" dirty="0">
                <a:solidFill>
                  <a:srgbClr val="444949"/>
                </a:solidFill>
                <a:latin typeface="Gill Sans MT"/>
                <a:cs typeface="Gill Sans MT"/>
              </a:rPr>
              <a:t>new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offering,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so </a:t>
            </a:r>
            <a:r>
              <a:rPr sz="2800" spc="10" dirty="0">
                <a:solidFill>
                  <a:srgbClr val="444949"/>
                </a:solidFill>
                <a:latin typeface="Gill Sans MT"/>
                <a:cs typeface="Gill Sans MT"/>
              </a:rPr>
              <a:t>be </a:t>
            </a:r>
            <a:r>
              <a:rPr sz="2800" spc="-65" dirty="0">
                <a:solidFill>
                  <a:srgbClr val="444949"/>
                </a:solidFill>
                <a:latin typeface="Gill Sans MT"/>
                <a:cs typeface="Gill Sans MT"/>
              </a:rPr>
              <a:t>careful, </a:t>
            </a:r>
            <a:r>
              <a:rPr sz="2800" spc="-75" dirty="0">
                <a:solidFill>
                  <a:srgbClr val="444949"/>
                </a:solidFill>
                <a:latin typeface="Gill Sans MT"/>
                <a:cs typeface="Gill Sans MT"/>
              </a:rPr>
              <a:t>costs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could </a:t>
            </a:r>
            <a:r>
              <a:rPr sz="2800" spc="-10" dirty="0">
                <a:solidFill>
                  <a:srgbClr val="444949"/>
                </a:solidFill>
                <a:latin typeface="Gill Sans MT"/>
                <a:cs typeface="Gill Sans MT"/>
              </a:rPr>
              <a:t>go </a:t>
            </a:r>
            <a:r>
              <a:rPr sz="2800" spc="-35" dirty="0">
                <a:solidFill>
                  <a:srgbClr val="444949"/>
                </a:solidFill>
                <a:latin typeface="Gill Sans MT"/>
                <a:cs typeface="Gill Sans MT"/>
              </a:rPr>
              <a:t>high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if </a:t>
            </a:r>
            <a:r>
              <a:rPr sz="2800" spc="-100" dirty="0">
                <a:solidFill>
                  <a:srgbClr val="444949"/>
                </a:solidFill>
                <a:latin typeface="Gill Sans MT"/>
                <a:cs typeface="Gill Sans MT"/>
              </a:rPr>
              <a:t>you’re 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not monitoring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the health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of </a:t>
            </a:r>
            <a:r>
              <a:rPr sz="2800" spc="-95" dirty="0">
                <a:solidFill>
                  <a:srgbClr val="444949"/>
                </a:solidFill>
                <a:latin typeface="Gill Sans MT"/>
                <a:cs typeface="Gill Sans MT"/>
              </a:rPr>
              <a:t>your</a:t>
            </a:r>
            <a:r>
              <a:rPr sz="2800" spc="16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instances</a:t>
            </a:r>
            <a:endParaRPr sz="2800">
              <a:latin typeface="Gill Sans MT"/>
              <a:cs typeface="Gill Sans MT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Clr>
                <a:srgbClr val="444949"/>
              </a:buClr>
              <a:buFont typeface="Arial"/>
              <a:buChar char="•"/>
            </a:pPr>
            <a:endParaRPr sz="4350">
              <a:latin typeface="Times New Roman"/>
              <a:cs typeface="Times New Roman"/>
            </a:endParaRPr>
          </a:p>
          <a:p>
            <a:pPr marL="241300" marR="22860" indent="-228600">
              <a:lnSpc>
                <a:spcPts val="3020"/>
              </a:lnSpc>
              <a:buFont typeface="Arial"/>
              <a:buChar char="•"/>
              <a:tabLst>
                <a:tab pos="241300" algn="l"/>
              </a:tabLst>
            </a:pPr>
            <a:r>
              <a:rPr sz="2800" spc="-25" dirty="0">
                <a:solidFill>
                  <a:srgbClr val="444949"/>
                </a:solidFill>
                <a:latin typeface="Gill Sans MT"/>
                <a:cs typeface="Gill Sans MT"/>
              </a:rPr>
              <a:t>Read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more </a:t>
            </a:r>
            <a:r>
              <a:rPr sz="2800" spc="-70" dirty="0">
                <a:solidFill>
                  <a:srgbClr val="444949"/>
                </a:solidFill>
                <a:latin typeface="Gill Sans MT"/>
                <a:cs typeface="Gill Sans MT"/>
              </a:rPr>
              <a:t>here:</a:t>
            </a:r>
            <a:r>
              <a:rPr sz="2800" spc="-70" dirty="0">
                <a:solidFill>
                  <a:srgbClr val="0563C1"/>
                </a:solidFill>
                <a:latin typeface="Gill Sans MT"/>
                <a:cs typeface="Gill Sans MT"/>
              </a:rPr>
              <a:t> </a:t>
            </a:r>
            <a:r>
              <a:rPr sz="2800" u="heavy" spc="-4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Gill Sans MT"/>
                <a:cs typeface="Gill Sans MT"/>
              </a:rPr>
              <a:t>https://aws.amazon.com/blogs/aws/new-t2-unlimited-  </a:t>
            </a:r>
            <a:r>
              <a:rPr sz="2800" u="heavy" spc="-4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Gill Sans MT"/>
                <a:cs typeface="Gill Sans MT"/>
              </a:rPr>
              <a:t>going-beyond-the-burst-with-high-performance/</a:t>
            </a:r>
            <a:endParaRPr sz="2800"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44087875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1892" y="6464300"/>
            <a:ext cx="127698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16939" y="374395"/>
            <a:ext cx="3430904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125" dirty="0"/>
              <a:t>What’s </a:t>
            </a:r>
            <a:r>
              <a:rPr spc="-30" dirty="0"/>
              <a:t>an</a:t>
            </a:r>
            <a:r>
              <a:rPr spc="-195" dirty="0"/>
              <a:t> </a:t>
            </a:r>
            <a:r>
              <a:rPr spc="-105" dirty="0"/>
              <a:t>AMI?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16939" y="1389380"/>
            <a:ext cx="8684895" cy="430085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41300" indent="-228600">
              <a:lnSpc>
                <a:spcPts val="3115"/>
              </a:lnSpc>
              <a:spcBef>
                <a:spcPts val="90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45" dirty="0">
                <a:solidFill>
                  <a:srgbClr val="444949"/>
                </a:solidFill>
                <a:latin typeface="Gill Sans MT"/>
                <a:cs typeface="Gill Sans MT"/>
              </a:rPr>
              <a:t>As </a:t>
            </a:r>
            <a:r>
              <a:rPr sz="2600" spc="-40" dirty="0">
                <a:solidFill>
                  <a:srgbClr val="444949"/>
                </a:solidFill>
                <a:latin typeface="Gill Sans MT"/>
                <a:cs typeface="Gill Sans MT"/>
              </a:rPr>
              <a:t>we </a:t>
            </a:r>
            <a:r>
              <a:rPr sz="2600" spc="-105" dirty="0">
                <a:solidFill>
                  <a:srgbClr val="444949"/>
                </a:solidFill>
                <a:latin typeface="Gill Sans MT"/>
                <a:cs typeface="Gill Sans MT"/>
              </a:rPr>
              <a:t>saw, </a:t>
            </a:r>
            <a:r>
              <a:rPr sz="2600" spc="-50" dirty="0">
                <a:solidFill>
                  <a:srgbClr val="444949"/>
                </a:solidFill>
                <a:latin typeface="Gill Sans MT"/>
                <a:cs typeface="Gill Sans MT"/>
              </a:rPr>
              <a:t>AWS </a:t>
            </a:r>
            <a:r>
              <a:rPr sz="2600" spc="-35" dirty="0">
                <a:solidFill>
                  <a:srgbClr val="444949"/>
                </a:solidFill>
                <a:latin typeface="Gill Sans MT"/>
                <a:cs typeface="Gill Sans MT"/>
              </a:rPr>
              <a:t>comes </a:t>
            </a:r>
            <a:r>
              <a:rPr sz="2600" spc="-60" dirty="0">
                <a:solidFill>
                  <a:srgbClr val="444949"/>
                </a:solidFill>
                <a:latin typeface="Gill Sans MT"/>
                <a:cs typeface="Gill Sans MT"/>
              </a:rPr>
              <a:t>with </a:t>
            </a:r>
            <a:r>
              <a:rPr sz="2600" spc="-15" dirty="0">
                <a:solidFill>
                  <a:srgbClr val="444949"/>
                </a:solidFill>
                <a:latin typeface="Gill Sans MT"/>
                <a:cs typeface="Gill Sans MT"/>
              </a:rPr>
              <a:t>base </a:t>
            </a:r>
            <a:r>
              <a:rPr sz="2600" spc="-30" dirty="0">
                <a:solidFill>
                  <a:srgbClr val="444949"/>
                </a:solidFill>
                <a:latin typeface="Gill Sans MT"/>
                <a:cs typeface="Gill Sans MT"/>
              </a:rPr>
              <a:t>images </a:t>
            </a:r>
            <a:r>
              <a:rPr sz="2600" spc="-50" dirty="0">
                <a:solidFill>
                  <a:srgbClr val="444949"/>
                </a:solidFill>
                <a:latin typeface="Gill Sans MT"/>
                <a:cs typeface="Gill Sans MT"/>
              </a:rPr>
              <a:t>such</a:t>
            </a:r>
            <a:r>
              <a:rPr sz="2600" spc="8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spc="-65" dirty="0">
                <a:solidFill>
                  <a:srgbClr val="444949"/>
                </a:solidFill>
                <a:latin typeface="Gill Sans MT"/>
                <a:cs typeface="Gill Sans MT"/>
              </a:rPr>
              <a:t>as:</a:t>
            </a:r>
            <a:endParaRPr sz="2600">
              <a:latin typeface="Gill Sans MT"/>
              <a:cs typeface="Gill Sans MT"/>
            </a:endParaRPr>
          </a:p>
          <a:p>
            <a:pPr marL="698500" lvl="1" indent="-228600">
              <a:lnSpc>
                <a:spcPts val="2625"/>
              </a:lnSpc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200" spc="-30" dirty="0">
                <a:solidFill>
                  <a:srgbClr val="444949"/>
                </a:solidFill>
                <a:latin typeface="Gill Sans MT"/>
                <a:cs typeface="Gill Sans MT"/>
              </a:rPr>
              <a:t>Ubuntu</a:t>
            </a:r>
            <a:endParaRPr sz="2200">
              <a:latin typeface="Gill Sans MT"/>
              <a:cs typeface="Gill Sans MT"/>
            </a:endParaRPr>
          </a:p>
          <a:p>
            <a:pPr marL="698500" lvl="1" indent="-228600">
              <a:lnSpc>
                <a:spcPts val="2615"/>
              </a:lnSpc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200" spc="-30" dirty="0">
                <a:solidFill>
                  <a:srgbClr val="444949"/>
                </a:solidFill>
                <a:latin typeface="Gill Sans MT"/>
                <a:cs typeface="Gill Sans MT"/>
              </a:rPr>
              <a:t>Fedora</a:t>
            </a:r>
            <a:endParaRPr sz="2200">
              <a:latin typeface="Gill Sans MT"/>
              <a:cs typeface="Gill Sans MT"/>
            </a:endParaRPr>
          </a:p>
          <a:p>
            <a:pPr marL="698500" lvl="1" indent="-228600">
              <a:lnSpc>
                <a:spcPts val="2605"/>
              </a:lnSpc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200" spc="-30" dirty="0">
                <a:solidFill>
                  <a:srgbClr val="444949"/>
                </a:solidFill>
                <a:latin typeface="Gill Sans MT"/>
                <a:cs typeface="Gill Sans MT"/>
              </a:rPr>
              <a:t>RedHat</a:t>
            </a:r>
            <a:endParaRPr sz="2200">
              <a:latin typeface="Gill Sans MT"/>
              <a:cs typeface="Gill Sans MT"/>
            </a:endParaRPr>
          </a:p>
          <a:p>
            <a:pPr marL="698500" lvl="1" indent="-228600">
              <a:lnSpc>
                <a:spcPts val="2605"/>
              </a:lnSpc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200" spc="-45" dirty="0">
                <a:solidFill>
                  <a:srgbClr val="444949"/>
                </a:solidFill>
                <a:latin typeface="Gill Sans MT"/>
                <a:cs typeface="Gill Sans MT"/>
              </a:rPr>
              <a:t>Windows</a:t>
            </a:r>
            <a:endParaRPr sz="2200">
              <a:latin typeface="Gill Sans MT"/>
              <a:cs typeface="Gill Sans MT"/>
            </a:endParaRPr>
          </a:p>
          <a:p>
            <a:pPr marL="698500" lvl="1" indent="-228600">
              <a:lnSpc>
                <a:spcPts val="2630"/>
              </a:lnSpc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200" spc="-40" dirty="0">
                <a:solidFill>
                  <a:srgbClr val="444949"/>
                </a:solidFill>
                <a:latin typeface="Gill Sans MT"/>
                <a:cs typeface="Gill Sans MT"/>
              </a:rPr>
              <a:t>Etc…</a:t>
            </a:r>
            <a:endParaRPr sz="22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370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40" dirty="0">
                <a:solidFill>
                  <a:srgbClr val="444949"/>
                </a:solidFill>
                <a:latin typeface="Gill Sans MT"/>
                <a:cs typeface="Gill Sans MT"/>
              </a:rPr>
              <a:t>These </a:t>
            </a:r>
            <a:r>
              <a:rPr sz="2600" spc="-30" dirty="0">
                <a:solidFill>
                  <a:srgbClr val="444949"/>
                </a:solidFill>
                <a:latin typeface="Gill Sans MT"/>
                <a:cs typeface="Gill Sans MT"/>
              </a:rPr>
              <a:t>images can </a:t>
            </a:r>
            <a:r>
              <a:rPr sz="2600" spc="5" dirty="0">
                <a:solidFill>
                  <a:srgbClr val="444949"/>
                </a:solidFill>
                <a:latin typeface="Gill Sans MT"/>
                <a:cs typeface="Gill Sans MT"/>
              </a:rPr>
              <a:t>be </a:t>
            </a:r>
            <a:r>
              <a:rPr sz="2600" spc="-45" dirty="0">
                <a:solidFill>
                  <a:srgbClr val="444949"/>
                </a:solidFill>
                <a:latin typeface="Gill Sans MT"/>
                <a:cs typeface="Gill Sans MT"/>
              </a:rPr>
              <a:t>customised at runtime </a:t>
            </a:r>
            <a:r>
              <a:rPr sz="2600" spc="-50" dirty="0">
                <a:solidFill>
                  <a:srgbClr val="444949"/>
                </a:solidFill>
                <a:latin typeface="Gill Sans MT"/>
                <a:cs typeface="Gill Sans MT"/>
              </a:rPr>
              <a:t>using </a:t>
            </a:r>
            <a:r>
              <a:rPr sz="2600" spc="-40" dirty="0">
                <a:solidFill>
                  <a:srgbClr val="444949"/>
                </a:solidFill>
                <a:latin typeface="Gill Sans MT"/>
                <a:cs typeface="Gill Sans MT"/>
              </a:rPr>
              <a:t>EC2 </a:t>
            </a:r>
            <a:r>
              <a:rPr sz="2600" spc="-70" dirty="0">
                <a:solidFill>
                  <a:srgbClr val="444949"/>
                </a:solidFill>
                <a:latin typeface="Gill Sans MT"/>
                <a:cs typeface="Gill Sans MT"/>
              </a:rPr>
              <a:t>User</a:t>
            </a:r>
            <a:r>
              <a:rPr sz="2600" spc="39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spc="-25" dirty="0">
                <a:solidFill>
                  <a:srgbClr val="444949"/>
                </a:solidFill>
                <a:latin typeface="Gill Sans MT"/>
                <a:cs typeface="Gill Sans MT"/>
              </a:rPr>
              <a:t>data</a:t>
            </a:r>
            <a:endParaRPr sz="2600">
              <a:latin typeface="Gill Sans MT"/>
              <a:cs typeface="Gill Sans MT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Clr>
                <a:srgbClr val="444949"/>
              </a:buClr>
              <a:buFont typeface="Arial"/>
              <a:buChar char="•"/>
            </a:pPr>
            <a:endParaRPr sz="335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buFont typeface="Arial"/>
              <a:buChar char="•"/>
              <a:tabLst>
                <a:tab pos="241300" algn="l"/>
              </a:tabLst>
            </a:pPr>
            <a:r>
              <a:rPr sz="2600" spc="-70" dirty="0">
                <a:solidFill>
                  <a:srgbClr val="444949"/>
                </a:solidFill>
                <a:latin typeface="Gill Sans MT"/>
                <a:cs typeface="Gill Sans MT"/>
              </a:rPr>
              <a:t>But </a:t>
            </a:r>
            <a:r>
              <a:rPr sz="2600" spc="-40" dirty="0">
                <a:solidFill>
                  <a:srgbClr val="444949"/>
                </a:solidFill>
                <a:latin typeface="Gill Sans MT"/>
                <a:cs typeface="Gill Sans MT"/>
              </a:rPr>
              <a:t>what </a:t>
            </a:r>
            <a:r>
              <a:rPr sz="2600" spc="-55" dirty="0">
                <a:solidFill>
                  <a:srgbClr val="444949"/>
                </a:solidFill>
                <a:latin typeface="Gill Sans MT"/>
                <a:cs typeface="Gill Sans MT"/>
              </a:rPr>
              <a:t>if </a:t>
            </a:r>
            <a:r>
              <a:rPr sz="2600" spc="-40" dirty="0">
                <a:solidFill>
                  <a:srgbClr val="444949"/>
                </a:solidFill>
                <a:latin typeface="Gill Sans MT"/>
                <a:cs typeface="Gill Sans MT"/>
              </a:rPr>
              <a:t>we could </a:t>
            </a:r>
            <a:r>
              <a:rPr sz="2600" spc="-55" dirty="0">
                <a:solidFill>
                  <a:srgbClr val="444949"/>
                </a:solidFill>
                <a:latin typeface="Gill Sans MT"/>
                <a:cs typeface="Gill Sans MT"/>
              </a:rPr>
              <a:t>create </a:t>
            </a:r>
            <a:r>
              <a:rPr sz="2600" spc="-75" dirty="0">
                <a:solidFill>
                  <a:srgbClr val="444949"/>
                </a:solidFill>
                <a:latin typeface="Gill Sans MT"/>
                <a:cs typeface="Gill Sans MT"/>
              </a:rPr>
              <a:t>our </a:t>
            </a:r>
            <a:r>
              <a:rPr sz="2600" spc="-45" dirty="0">
                <a:solidFill>
                  <a:srgbClr val="444949"/>
                </a:solidFill>
                <a:latin typeface="Gill Sans MT"/>
                <a:cs typeface="Gill Sans MT"/>
              </a:rPr>
              <a:t>own </a:t>
            </a:r>
            <a:r>
              <a:rPr sz="2600" spc="-20" dirty="0">
                <a:solidFill>
                  <a:srgbClr val="444949"/>
                </a:solidFill>
                <a:latin typeface="Gill Sans MT"/>
                <a:cs typeface="Gill Sans MT"/>
              </a:rPr>
              <a:t>image, </a:t>
            </a:r>
            <a:r>
              <a:rPr sz="2600" spc="-50" dirty="0">
                <a:solidFill>
                  <a:srgbClr val="444949"/>
                </a:solidFill>
                <a:latin typeface="Gill Sans MT"/>
                <a:cs typeface="Gill Sans MT"/>
              </a:rPr>
              <a:t>ready </a:t>
            </a:r>
            <a:r>
              <a:rPr sz="2600" spc="-60" dirty="0">
                <a:solidFill>
                  <a:srgbClr val="444949"/>
                </a:solidFill>
                <a:latin typeface="Gill Sans MT"/>
                <a:cs typeface="Gill Sans MT"/>
              </a:rPr>
              <a:t>to</a:t>
            </a:r>
            <a:r>
              <a:rPr sz="2600" spc="33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spc="-55" dirty="0">
                <a:solidFill>
                  <a:srgbClr val="444949"/>
                </a:solidFill>
                <a:latin typeface="Gill Sans MT"/>
                <a:cs typeface="Gill Sans MT"/>
              </a:rPr>
              <a:t>go?</a:t>
            </a:r>
            <a:endParaRPr sz="26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385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85" dirty="0">
                <a:solidFill>
                  <a:srgbClr val="444949"/>
                </a:solidFill>
                <a:latin typeface="Gill Sans MT"/>
                <a:cs typeface="Gill Sans MT"/>
              </a:rPr>
              <a:t>That’s </a:t>
            </a:r>
            <a:r>
              <a:rPr sz="2600" spc="-15" dirty="0">
                <a:solidFill>
                  <a:srgbClr val="444949"/>
                </a:solidFill>
                <a:latin typeface="Gill Sans MT"/>
                <a:cs typeface="Gill Sans MT"/>
              </a:rPr>
              <a:t>an </a:t>
            </a:r>
            <a:r>
              <a:rPr sz="2600" spc="-40" dirty="0">
                <a:solidFill>
                  <a:srgbClr val="444949"/>
                </a:solidFill>
                <a:latin typeface="Gill Sans MT"/>
                <a:cs typeface="Gill Sans MT"/>
              </a:rPr>
              <a:t>AMI </a:t>
            </a:r>
            <a:r>
              <a:rPr sz="2600" spc="-5" dirty="0">
                <a:solidFill>
                  <a:srgbClr val="444949"/>
                </a:solidFill>
                <a:latin typeface="Gill Sans MT"/>
                <a:cs typeface="Gill Sans MT"/>
              </a:rPr>
              <a:t>– </a:t>
            </a:r>
            <a:r>
              <a:rPr sz="2600" spc="-15" dirty="0">
                <a:solidFill>
                  <a:srgbClr val="444949"/>
                </a:solidFill>
                <a:latin typeface="Gill Sans MT"/>
                <a:cs typeface="Gill Sans MT"/>
              </a:rPr>
              <a:t>an </a:t>
            </a:r>
            <a:r>
              <a:rPr sz="2600" spc="-20" dirty="0">
                <a:solidFill>
                  <a:srgbClr val="444949"/>
                </a:solidFill>
                <a:latin typeface="Gill Sans MT"/>
                <a:cs typeface="Gill Sans MT"/>
              </a:rPr>
              <a:t>image </a:t>
            </a:r>
            <a:r>
              <a:rPr sz="2600" spc="-55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2600" spc="-40" dirty="0">
                <a:solidFill>
                  <a:srgbClr val="444949"/>
                </a:solidFill>
                <a:latin typeface="Gill Sans MT"/>
                <a:cs typeface="Gill Sans MT"/>
              </a:rPr>
              <a:t>use </a:t>
            </a:r>
            <a:r>
              <a:rPr sz="2600" spc="-55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2600" spc="-50" dirty="0">
                <a:solidFill>
                  <a:srgbClr val="444949"/>
                </a:solidFill>
                <a:latin typeface="Gill Sans MT"/>
                <a:cs typeface="Gill Sans MT"/>
              </a:rPr>
              <a:t>create </a:t>
            </a:r>
            <a:r>
              <a:rPr sz="2600" spc="-75" dirty="0">
                <a:solidFill>
                  <a:srgbClr val="444949"/>
                </a:solidFill>
                <a:latin typeface="Gill Sans MT"/>
                <a:cs typeface="Gill Sans MT"/>
              </a:rPr>
              <a:t>our</a:t>
            </a:r>
            <a:r>
              <a:rPr sz="2600" spc="29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spc="-50" dirty="0">
                <a:solidFill>
                  <a:srgbClr val="444949"/>
                </a:solidFill>
                <a:latin typeface="Gill Sans MT"/>
                <a:cs typeface="Gill Sans MT"/>
              </a:rPr>
              <a:t>instances</a:t>
            </a:r>
            <a:endParaRPr sz="26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384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55" dirty="0">
                <a:solidFill>
                  <a:srgbClr val="444949"/>
                </a:solidFill>
                <a:latin typeface="Gill Sans MT"/>
                <a:cs typeface="Gill Sans MT"/>
              </a:rPr>
              <a:t>AMIs </a:t>
            </a:r>
            <a:r>
              <a:rPr sz="2600" spc="-30" dirty="0">
                <a:solidFill>
                  <a:srgbClr val="444949"/>
                </a:solidFill>
                <a:latin typeface="Gill Sans MT"/>
                <a:cs typeface="Gill Sans MT"/>
              </a:rPr>
              <a:t>can </a:t>
            </a:r>
            <a:r>
              <a:rPr sz="2600" spc="5" dirty="0">
                <a:solidFill>
                  <a:srgbClr val="444949"/>
                </a:solidFill>
                <a:latin typeface="Gill Sans MT"/>
                <a:cs typeface="Gill Sans MT"/>
              </a:rPr>
              <a:t>be </a:t>
            </a:r>
            <a:r>
              <a:rPr sz="2600" spc="-60" dirty="0">
                <a:solidFill>
                  <a:srgbClr val="444949"/>
                </a:solidFill>
                <a:latin typeface="Gill Sans MT"/>
                <a:cs typeface="Gill Sans MT"/>
              </a:rPr>
              <a:t>built </a:t>
            </a:r>
            <a:r>
              <a:rPr sz="2600" spc="-85" dirty="0">
                <a:solidFill>
                  <a:srgbClr val="444949"/>
                </a:solidFill>
                <a:latin typeface="Gill Sans MT"/>
                <a:cs typeface="Gill Sans MT"/>
              </a:rPr>
              <a:t>for </a:t>
            </a:r>
            <a:r>
              <a:rPr sz="2600" spc="-55" dirty="0">
                <a:solidFill>
                  <a:srgbClr val="444949"/>
                </a:solidFill>
                <a:latin typeface="Gill Sans MT"/>
                <a:cs typeface="Gill Sans MT"/>
              </a:rPr>
              <a:t>Linux </a:t>
            </a:r>
            <a:r>
              <a:rPr sz="2600" spc="-100" dirty="0">
                <a:solidFill>
                  <a:srgbClr val="444949"/>
                </a:solidFill>
                <a:latin typeface="Gill Sans MT"/>
                <a:cs typeface="Gill Sans MT"/>
              </a:rPr>
              <a:t>or </a:t>
            </a:r>
            <a:r>
              <a:rPr sz="2600" spc="-50" dirty="0">
                <a:solidFill>
                  <a:srgbClr val="444949"/>
                </a:solidFill>
                <a:latin typeface="Gill Sans MT"/>
                <a:cs typeface="Gill Sans MT"/>
              </a:rPr>
              <a:t>Windows</a:t>
            </a:r>
            <a:r>
              <a:rPr sz="2600" spc="16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spc="-35" dirty="0">
                <a:solidFill>
                  <a:srgbClr val="444949"/>
                </a:solidFill>
                <a:latin typeface="Gill Sans MT"/>
                <a:cs typeface="Gill Sans MT"/>
              </a:rPr>
              <a:t>machines</a:t>
            </a:r>
            <a:endParaRPr sz="2600"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287077660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1892" y="6464300"/>
            <a:ext cx="127698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16939" y="374395"/>
            <a:ext cx="7823200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85" dirty="0"/>
              <a:t>Why </a:t>
            </a:r>
            <a:r>
              <a:rPr spc="-75" dirty="0"/>
              <a:t>would </a:t>
            </a:r>
            <a:r>
              <a:rPr spc="-95" dirty="0"/>
              <a:t>you </a:t>
            </a:r>
            <a:r>
              <a:rPr spc="-60" dirty="0"/>
              <a:t>use </a:t>
            </a:r>
            <a:r>
              <a:rPr spc="-5" dirty="0"/>
              <a:t>a </a:t>
            </a:r>
            <a:r>
              <a:rPr spc="-80" dirty="0"/>
              <a:t>custom</a:t>
            </a:r>
            <a:r>
              <a:rPr spc="25" dirty="0"/>
              <a:t> </a:t>
            </a:r>
            <a:r>
              <a:rPr spc="-105" dirty="0"/>
              <a:t>AMI?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16939" y="1385625"/>
            <a:ext cx="9460230" cy="4139565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37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Using </a:t>
            </a:r>
            <a:r>
              <a:rPr sz="2800" dirty="0">
                <a:solidFill>
                  <a:srgbClr val="444949"/>
                </a:solidFill>
                <a:latin typeface="Gill Sans MT"/>
                <a:cs typeface="Gill Sans MT"/>
              </a:rPr>
              <a:t>a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custom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built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AMI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can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provide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the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following</a:t>
            </a:r>
            <a:r>
              <a:rPr sz="2800" spc="16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35" dirty="0">
                <a:solidFill>
                  <a:srgbClr val="444949"/>
                </a:solidFill>
                <a:latin typeface="Gill Sans MT"/>
                <a:cs typeface="Gill Sans MT"/>
              </a:rPr>
              <a:t>advantages:</a:t>
            </a:r>
            <a:endParaRPr sz="2800">
              <a:latin typeface="Gill Sans MT"/>
              <a:cs typeface="Gill Sans MT"/>
            </a:endParaRPr>
          </a:p>
          <a:p>
            <a:pPr marL="698500" lvl="1" indent="-228600">
              <a:lnSpc>
                <a:spcPct val="100000"/>
              </a:lnSpc>
              <a:spcBef>
                <a:spcPts val="234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50" dirty="0">
                <a:solidFill>
                  <a:srgbClr val="444949"/>
                </a:solidFill>
                <a:latin typeface="Gill Sans MT"/>
                <a:cs typeface="Gill Sans MT"/>
              </a:rPr>
              <a:t>Pre-installed </a:t>
            </a:r>
            <a:r>
              <a:rPr sz="2400" spc="-30" dirty="0">
                <a:solidFill>
                  <a:srgbClr val="444949"/>
                </a:solidFill>
                <a:latin typeface="Gill Sans MT"/>
                <a:cs typeface="Gill Sans MT"/>
              </a:rPr>
              <a:t>packages</a:t>
            </a:r>
            <a:r>
              <a:rPr sz="2400" spc="3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5" dirty="0">
                <a:solidFill>
                  <a:srgbClr val="444949"/>
                </a:solidFill>
                <a:latin typeface="Gill Sans MT"/>
                <a:cs typeface="Gill Sans MT"/>
              </a:rPr>
              <a:t>needed</a:t>
            </a:r>
            <a:endParaRPr sz="2400">
              <a:latin typeface="Gill Sans MT"/>
              <a:cs typeface="Gill Sans MT"/>
            </a:endParaRPr>
          </a:p>
          <a:p>
            <a:pPr marL="698500" lvl="1" indent="-228600">
              <a:lnSpc>
                <a:spcPct val="100000"/>
              </a:lnSpc>
              <a:spcBef>
                <a:spcPts val="215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65" dirty="0">
                <a:solidFill>
                  <a:srgbClr val="444949"/>
                </a:solidFill>
                <a:latin typeface="Gill Sans MT"/>
                <a:cs typeface="Gill Sans MT"/>
              </a:rPr>
              <a:t>Faster </a:t>
            </a:r>
            <a:r>
              <a:rPr sz="2400" spc="-30" dirty="0">
                <a:solidFill>
                  <a:srgbClr val="444949"/>
                </a:solidFill>
                <a:latin typeface="Gill Sans MT"/>
                <a:cs typeface="Gill Sans MT"/>
              </a:rPr>
              <a:t>boot </a:t>
            </a:r>
            <a:r>
              <a:rPr sz="2400" spc="-40" dirty="0">
                <a:solidFill>
                  <a:srgbClr val="444949"/>
                </a:solidFill>
                <a:latin typeface="Gill Sans MT"/>
                <a:cs typeface="Gill Sans MT"/>
              </a:rPr>
              <a:t>time </a:t>
            </a:r>
            <a:r>
              <a:rPr sz="2400" spc="-10" dirty="0">
                <a:solidFill>
                  <a:srgbClr val="444949"/>
                </a:solidFill>
                <a:latin typeface="Gill Sans MT"/>
                <a:cs typeface="Gill Sans MT"/>
              </a:rPr>
              <a:t>(no need </a:t>
            </a:r>
            <a:r>
              <a:rPr sz="2400" spc="-80" dirty="0">
                <a:solidFill>
                  <a:srgbClr val="444949"/>
                </a:solidFill>
                <a:latin typeface="Gill Sans MT"/>
                <a:cs typeface="Gill Sans MT"/>
              </a:rPr>
              <a:t>for </a:t>
            </a:r>
            <a:r>
              <a:rPr sz="2400" spc="-20" dirty="0">
                <a:solidFill>
                  <a:srgbClr val="444949"/>
                </a:solidFill>
                <a:latin typeface="Gill Sans MT"/>
                <a:cs typeface="Gill Sans MT"/>
              </a:rPr>
              <a:t>ec2 </a:t>
            </a:r>
            <a:r>
              <a:rPr sz="2400" spc="-65" dirty="0">
                <a:solidFill>
                  <a:srgbClr val="444949"/>
                </a:solidFill>
                <a:latin typeface="Gill Sans MT"/>
                <a:cs typeface="Gill Sans MT"/>
              </a:rPr>
              <a:t>user </a:t>
            </a:r>
            <a:r>
              <a:rPr sz="2400" spc="-20" dirty="0">
                <a:solidFill>
                  <a:srgbClr val="444949"/>
                </a:solidFill>
                <a:latin typeface="Gill Sans MT"/>
                <a:cs typeface="Gill Sans MT"/>
              </a:rPr>
              <a:t>data </a:t>
            </a:r>
            <a:r>
              <a:rPr sz="2400" spc="-40" dirty="0">
                <a:solidFill>
                  <a:srgbClr val="444949"/>
                </a:solidFill>
                <a:latin typeface="Gill Sans MT"/>
                <a:cs typeface="Gill Sans MT"/>
              </a:rPr>
              <a:t>at </a:t>
            </a:r>
            <a:r>
              <a:rPr sz="2400" spc="-30" dirty="0">
                <a:solidFill>
                  <a:srgbClr val="444949"/>
                </a:solidFill>
                <a:latin typeface="Gill Sans MT"/>
                <a:cs typeface="Gill Sans MT"/>
              </a:rPr>
              <a:t>boot</a:t>
            </a:r>
            <a:r>
              <a:rPr sz="2400" spc="31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30" dirty="0">
                <a:solidFill>
                  <a:srgbClr val="444949"/>
                </a:solidFill>
                <a:latin typeface="Gill Sans MT"/>
                <a:cs typeface="Gill Sans MT"/>
              </a:rPr>
              <a:t>time)</a:t>
            </a:r>
            <a:endParaRPr sz="2400">
              <a:latin typeface="Gill Sans MT"/>
              <a:cs typeface="Gill Sans MT"/>
            </a:endParaRPr>
          </a:p>
          <a:p>
            <a:pPr marL="698500" lvl="1" indent="-228600">
              <a:lnSpc>
                <a:spcPct val="100000"/>
              </a:lnSpc>
              <a:spcBef>
                <a:spcPts val="190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30" dirty="0">
                <a:solidFill>
                  <a:srgbClr val="444949"/>
                </a:solidFill>
                <a:latin typeface="Gill Sans MT"/>
                <a:cs typeface="Gill Sans MT"/>
              </a:rPr>
              <a:t>Machine </a:t>
            </a:r>
            <a:r>
              <a:rPr sz="2400" spc="-35" dirty="0">
                <a:solidFill>
                  <a:srgbClr val="444949"/>
                </a:solidFill>
                <a:latin typeface="Gill Sans MT"/>
                <a:cs typeface="Gill Sans MT"/>
              </a:rPr>
              <a:t>comes </a:t>
            </a:r>
            <a:r>
              <a:rPr sz="2400" spc="-45" dirty="0">
                <a:solidFill>
                  <a:srgbClr val="444949"/>
                </a:solidFill>
                <a:latin typeface="Gill Sans MT"/>
                <a:cs typeface="Gill Sans MT"/>
              </a:rPr>
              <a:t>configured </a:t>
            </a:r>
            <a:r>
              <a:rPr sz="2400" spc="-55" dirty="0">
                <a:solidFill>
                  <a:srgbClr val="444949"/>
                </a:solidFill>
                <a:latin typeface="Gill Sans MT"/>
                <a:cs typeface="Gill Sans MT"/>
              </a:rPr>
              <a:t>with </a:t>
            </a:r>
            <a:r>
              <a:rPr sz="2400" spc="-45" dirty="0">
                <a:solidFill>
                  <a:srgbClr val="444949"/>
                </a:solidFill>
                <a:latin typeface="Gill Sans MT"/>
                <a:cs typeface="Gill Sans MT"/>
              </a:rPr>
              <a:t>monitoring </a:t>
            </a:r>
            <a:r>
              <a:rPr sz="2400" dirty="0">
                <a:solidFill>
                  <a:srgbClr val="444949"/>
                </a:solidFill>
                <a:latin typeface="Gill Sans MT"/>
                <a:cs typeface="Gill Sans MT"/>
              </a:rPr>
              <a:t>/ </a:t>
            </a:r>
            <a:r>
              <a:rPr sz="2400" spc="-45" dirty="0">
                <a:solidFill>
                  <a:srgbClr val="444949"/>
                </a:solidFill>
                <a:latin typeface="Gill Sans MT"/>
                <a:cs typeface="Gill Sans MT"/>
              </a:rPr>
              <a:t>enterprise</a:t>
            </a:r>
            <a:r>
              <a:rPr sz="2400" spc="17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50" dirty="0">
                <a:solidFill>
                  <a:srgbClr val="444949"/>
                </a:solidFill>
                <a:latin typeface="Gill Sans MT"/>
                <a:cs typeface="Gill Sans MT"/>
              </a:rPr>
              <a:t>software</a:t>
            </a:r>
            <a:endParaRPr sz="2400">
              <a:latin typeface="Gill Sans MT"/>
              <a:cs typeface="Gill Sans MT"/>
            </a:endParaRPr>
          </a:p>
          <a:p>
            <a:pPr marL="698500" lvl="1" indent="-228600">
              <a:lnSpc>
                <a:spcPct val="100000"/>
              </a:lnSpc>
              <a:spcBef>
                <a:spcPts val="215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50" dirty="0">
                <a:solidFill>
                  <a:srgbClr val="444949"/>
                </a:solidFill>
                <a:latin typeface="Gill Sans MT"/>
                <a:cs typeface="Gill Sans MT"/>
              </a:rPr>
              <a:t>Security concerns </a:t>
            </a:r>
            <a:r>
              <a:rPr sz="2400" dirty="0">
                <a:solidFill>
                  <a:srgbClr val="444949"/>
                </a:solidFill>
                <a:latin typeface="Gill Sans MT"/>
                <a:cs typeface="Gill Sans MT"/>
              </a:rPr>
              <a:t>– </a:t>
            </a:r>
            <a:r>
              <a:rPr sz="2400" spc="-65" dirty="0">
                <a:solidFill>
                  <a:srgbClr val="444949"/>
                </a:solidFill>
                <a:latin typeface="Gill Sans MT"/>
                <a:cs typeface="Gill Sans MT"/>
              </a:rPr>
              <a:t>control </a:t>
            </a:r>
            <a:r>
              <a:rPr sz="2400" spc="-75" dirty="0">
                <a:solidFill>
                  <a:srgbClr val="444949"/>
                </a:solidFill>
                <a:latin typeface="Gill Sans MT"/>
                <a:cs typeface="Gill Sans MT"/>
              </a:rPr>
              <a:t>over </a:t>
            </a:r>
            <a:r>
              <a:rPr sz="2400" spc="-40" dirty="0">
                <a:solidFill>
                  <a:srgbClr val="444949"/>
                </a:solidFill>
                <a:latin typeface="Gill Sans MT"/>
                <a:cs typeface="Gill Sans MT"/>
              </a:rPr>
              <a:t>the </a:t>
            </a:r>
            <a:r>
              <a:rPr sz="2400" spc="-35" dirty="0">
                <a:solidFill>
                  <a:srgbClr val="444949"/>
                </a:solidFill>
                <a:latin typeface="Gill Sans MT"/>
                <a:cs typeface="Gill Sans MT"/>
              </a:rPr>
              <a:t>machines </a:t>
            </a:r>
            <a:r>
              <a:rPr sz="2400" spc="-55" dirty="0">
                <a:solidFill>
                  <a:srgbClr val="444949"/>
                </a:solidFill>
                <a:latin typeface="Gill Sans MT"/>
                <a:cs typeface="Gill Sans MT"/>
              </a:rPr>
              <a:t>in </a:t>
            </a:r>
            <a:r>
              <a:rPr sz="2400" spc="-40" dirty="0">
                <a:solidFill>
                  <a:srgbClr val="444949"/>
                </a:solidFill>
                <a:latin typeface="Gill Sans MT"/>
                <a:cs typeface="Gill Sans MT"/>
              </a:rPr>
              <a:t>the</a:t>
            </a:r>
            <a:r>
              <a:rPr sz="2400" spc="32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60" dirty="0">
                <a:solidFill>
                  <a:srgbClr val="444949"/>
                </a:solidFill>
                <a:latin typeface="Gill Sans MT"/>
                <a:cs typeface="Gill Sans MT"/>
              </a:rPr>
              <a:t>network</a:t>
            </a:r>
            <a:endParaRPr sz="2400">
              <a:latin typeface="Gill Sans MT"/>
              <a:cs typeface="Gill Sans MT"/>
            </a:endParaRPr>
          </a:p>
          <a:p>
            <a:pPr marL="698500" lvl="1" indent="-228600">
              <a:lnSpc>
                <a:spcPct val="100000"/>
              </a:lnSpc>
              <a:spcBef>
                <a:spcPts val="219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65" dirty="0">
                <a:solidFill>
                  <a:srgbClr val="444949"/>
                </a:solidFill>
                <a:latin typeface="Gill Sans MT"/>
                <a:cs typeface="Gill Sans MT"/>
              </a:rPr>
              <a:t>Control </a:t>
            </a:r>
            <a:r>
              <a:rPr sz="2400" spc="-25" dirty="0">
                <a:solidFill>
                  <a:srgbClr val="444949"/>
                </a:solidFill>
                <a:latin typeface="Gill Sans MT"/>
                <a:cs typeface="Gill Sans MT"/>
              </a:rPr>
              <a:t>of </a:t>
            </a:r>
            <a:r>
              <a:rPr sz="2400" spc="-30" dirty="0">
                <a:solidFill>
                  <a:srgbClr val="444949"/>
                </a:solidFill>
                <a:latin typeface="Gill Sans MT"/>
                <a:cs typeface="Gill Sans MT"/>
              </a:rPr>
              <a:t>maintenance </a:t>
            </a:r>
            <a:r>
              <a:rPr sz="2400" spc="-10" dirty="0">
                <a:solidFill>
                  <a:srgbClr val="444949"/>
                </a:solidFill>
                <a:latin typeface="Gill Sans MT"/>
                <a:cs typeface="Gill Sans MT"/>
              </a:rPr>
              <a:t>and </a:t>
            </a:r>
            <a:r>
              <a:rPr sz="2400" spc="-25" dirty="0">
                <a:solidFill>
                  <a:srgbClr val="444949"/>
                </a:solidFill>
                <a:latin typeface="Gill Sans MT"/>
                <a:cs typeface="Gill Sans MT"/>
              </a:rPr>
              <a:t>updates of </a:t>
            </a:r>
            <a:r>
              <a:rPr sz="2400" spc="-45" dirty="0">
                <a:solidFill>
                  <a:srgbClr val="444949"/>
                </a:solidFill>
                <a:latin typeface="Gill Sans MT"/>
                <a:cs typeface="Gill Sans MT"/>
              </a:rPr>
              <a:t>AMIs </a:t>
            </a:r>
            <a:r>
              <a:rPr sz="2400" spc="-75" dirty="0">
                <a:solidFill>
                  <a:srgbClr val="444949"/>
                </a:solidFill>
                <a:latin typeface="Gill Sans MT"/>
                <a:cs typeface="Gill Sans MT"/>
              </a:rPr>
              <a:t>over</a:t>
            </a:r>
            <a:r>
              <a:rPr sz="2400" spc="2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40" dirty="0">
                <a:solidFill>
                  <a:srgbClr val="444949"/>
                </a:solidFill>
                <a:latin typeface="Gill Sans MT"/>
                <a:cs typeface="Gill Sans MT"/>
              </a:rPr>
              <a:t>time</a:t>
            </a:r>
            <a:endParaRPr sz="2400">
              <a:latin typeface="Gill Sans MT"/>
              <a:cs typeface="Gill Sans MT"/>
            </a:endParaRPr>
          </a:p>
          <a:p>
            <a:pPr marL="698500" lvl="1" indent="-228600">
              <a:lnSpc>
                <a:spcPct val="100000"/>
              </a:lnSpc>
              <a:spcBef>
                <a:spcPts val="215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50" dirty="0">
                <a:solidFill>
                  <a:srgbClr val="444949"/>
                </a:solidFill>
                <a:latin typeface="Gill Sans MT"/>
                <a:cs typeface="Gill Sans MT"/>
              </a:rPr>
              <a:t>Active </a:t>
            </a:r>
            <a:r>
              <a:rPr sz="2400" spc="-55" dirty="0">
                <a:solidFill>
                  <a:srgbClr val="444949"/>
                </a:solidFill>
                <a:latin typeface="Gill Sans MT"/>
                <a:cs typeface="Gill Sans MT"/>
              </a:rPr>
              <a:t>Directory </a:t>
            </a:r>
            <a:r>
              <a:rPr sz="2400" spc="-50" dirty="0">
                <a:solidFill>
                  <a:srgbClr val="444949"/>
                </a:solidFill>
                <a:latin typeface="Gill Sans MT"/>
                <a:cs typeface="Gill Sans MT"/>
              </a:rPr>
              <a:t>Integration </a:t>
            </a:r>
            <a:r>
              <a:rPr sz="2400" spc="-45" dirty="0">
                <a:solidFill>
                  <a:srgbClr val="444949"/>
                </a:solidFill>
                <a:latin typeface="Gill Sans MT"/>
                <a:cs typeface="Gill Sans MT"/>
              </a:rPr>
              <a:t>out </a:t>
            </a:r>
            <a:r>
              <a:rPr sz="2400" spc="-30" dirty="0">
                <a:solidFill>
                  <a:srgbClr val="444949"/>
                </a:solidFill>
                <a:latin typeface="Gill Sans MT"/>
                <a:cs typeface="Gill Sans MT"/>
              </a:rPr>
              <a:t>of </a:t>
            </a:r>
            <a:r>
              <a:rPr sz="2400" spc="-40" dirty="0">
                <a:solidFill>
                  <a:srgbClr val="444949"/>
                </a:solidFill>
                <a:latin typeface="Gill Sans MT"/>
                <a:cs typeface="Gill Sans MT"/>
              </a:rPr>
              <a:t>the</a:t>
            </a:r>
            <a:r>
              <a:rPr sz="2400" spc="18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35" dirty="0">
                <a:solidFill>
                  <a:srgbClr val="444949"/>
                </a:solidFill>
                <a:latin typeface="Gill Sans MT"/>
                <a:cs typeface="Gill Sans MT"/>
              </a:rPr>
              <a:t>box</a:t>
            </a:r>
            <a:endParaRPr sz="2400">
              <a:latin typeface="Gill Sans MT"/>
              <a:cs typeface="Gill Sans MT"/>
            </a:endParaRPr>
          </a:p>
          <a:p>
            <a:pPr marL="698500" lvl="1" indent="-228600">
              <a:lnSpc>
                <a:spcPct val="100000"/>
              </a:lnSpc>
              <a:spcBef>
                <a:spcPts val="215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55" dirty="0">
                <a:solidFill>
                  <a:srgbClr val="444949"/>
                </a:solidFill>
                <a:latin typeface="Gill Sans MT"/>
                <a:cs typeface="Gill Sans MT"/>
              </a:rPr>
              <a:t>Installing </a:t>
            </a:r>
            <a:r>
              <a:rPr sz="2400" spc="-80" dirty="0">
                <a:solidFill>
                  <a:srgbClr val="444949"/>
                </a:solidFill>
                <a:latin typeface="Gill Sans MT"/>
                <a:cs typeface="Gill Sans MT"/>
              </a:rPr>
              <a:t>your </a:t>
            </a:r>
            <a:r>
              <a:rPr sz="2400" spc="15" dirty="0">
                <a:solidFill>
                  <a:srgbClr val="444949"/>
                </a:solidFill>
                <a:latin typeface="Gill Sans MT"/>
                <a:cs typeface="Gill Sans MT"/>
              </a:rPr>
              <a:t>app </a:t>
            </a:r>
            <a:r>
              <a:rPr sz="2400" spc="-10" dirty="0">
                <a:solidFill>
                  <a:srgbClr val="444949"/>
                </a:solidFill>
                <a:latin typeface="Gill Sans MT"/>
                <a:cs typeface="Gill Sans MT"/>
              </a:rPr>
              <a:t>ahead </a:t>
            </a:r>
            <a:r>
              <a:rPr sz="2400" spc="-30" dirty="0">
                <a:solidFill>
                  <a:srgbClr val="444949"/>
                </a:solidFill>
                <a:latin typeface="Gill Sans MT"/>
                <a:cs typeface="Gill Sans MT"/>
              </a:rPr>
              <a:t>of </a:t>
            </a:r>
            <a:r>
              <a:rPr sz="2400" spc="-40" dirty="0">
                <a:solidFill>
                  <a:srgbClr val="444949"/>
                </a:solidFill>
                <a:latin typeface="Gill Sans MT"/>
                <a:cs typeface="Gill Sans MT"/>
              </a:rPr>
              <a:t>time </a:t>
            </a:r>
            <a:r>
              <a:rPr sz="2400" spc="-55" dirty="0">
                <a:solidFill>
                  <a:srgbClr val="444949"/>
                </a:solidFill>
                <a:latin typeface="Gill Sans MT"/>
                <a:cs typeface="Gill Sans MT"/>
              </a:rPr>
              <a:t>(for faster </a:t>
            </a:r>
            <a:r>
              <a:rPr sz="2400" spc="-40" dirty="0">
                <a:solidFill>
                  <a:srgbClr val="444949"/>
                </a:solidFill>
                <a:latin typeface="Gill Sans MT"/>
                <a:cs typeface="Gill Sans MT"/>
              </a:rPr>
              <a:t>deploys </a:t>
            </a:r>
            <a:r>
              <a:rPr sz="2400" spc="-20" dirty="0">
                <a:solidFill>
                  <a:srgbClr val="444949"/>
                </a:solidFill>
                <a:latin typeface="Gill Sans MT"/>
                <a:cs typeface="Gill Sans MT"/>
              </a:rPr>
              <a:t>when</a:t>
            </a:r>
            <a:r>
              <a:rPr sz="2400" spc="31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40" dirty="0">
                <a:solidFill>
                  <a:srgbClr val="444949"/>
                </a:solidFill>
                <a:latin typeface="Gill Sans MT"/>
                <a:cs typeface="Gill Sans MT"/>
              </a:rPr>
              <a:t>auto-scaling)</a:t>
            </a:r>
            <a:endParaRPr sz="2400">
              <a:latin typeface="Gill Sans MT"/>
              <a:cs typeface="Gill Sans MT"/>
            </a:endParaRPr>
          </a:p>
          <a:p>
            <a:pPr marL="698500" lvl="1" indent="-228600">
              <a:lnSpc>
                <a:spcPct val="100000"/>
              </a:lnSpc>
              <a:spcBef>
                <a:spcPts val="215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45" dirty="0">
                <a:solidFill>
                  <a:srgbClr val="444949"/>
                </a:solidFill>
                <a:latin typeface="Gill Sans MT"/>
                <a:cs typeface="Gill Sans MT"/>
              </a:rPr>
              <a:t>Using </a:t>
            </a:r>
            <a:r>
              <a:rPr sz="2400" spc="-25" dirty="0">
                <a:solidFill>
                  <a:srgbClr val="444949"/>
                </a:solidFill>
                <a:latin typeface="Gill Sans MT"/>
                <a:cs typeface="Gill Sans MT"/>
              </a:rPr>
              <a:t>someone </a:t>
            </a:r>
            <a:r>
              <a:rPr sz="2400" spc="-75" dirty="0">
                <a:solidFill>
                  <a:srgbClr val="444949"/>
                </a:solidFill>
                <a:latin typeface="Gill Sans MT"/>
                <a:cs typeface="Gill Sans MT"/>
              </a:rPr>
              <a:t>else’s </a:t>
            </a:r>
            <a:r>
              <a:rPr sz="2400" spc="-40" dirty="0">
                <a:solidFill>
                  <a:srgbClr val="444949"/>
                </a:solidFill>
                <a:latin typeface="Gill Sans MT"/>
                <a:cs typeface="Gill Sans MT"/>
              </a:rPr>
              <a:t>AMI </a:t>
            </a:r>
            <a:r>
              <a:rPr sz="2400" spc="-45" dirty="0">
                <a:solidFill>
                  <a:srgbClr val="444949"/>
                </a:solidFill>
                <a:latin typeface="Gill Sans MT"/>
                <a:cs typeface="Gill Sans MT"/>
              </a:rPr>
              <a:t>that </a:t>
            </a:r>
            <a:r>
              <a:rPr sz="2400" spc="-80" dirty="0">
                <a:solidFill>
                  <a:srgbClr val="444949"/>
                </a:solidFill>
                <a:latin typeface="Gill Sans MT"/>
                <a:cs typeface="Gill Sans MT"/>
              </a:rPr>
              <a:t>is </a:t>
            </a:r>
            <a:r>
              <a:rPr sz="2400" spc="-35" dirty="0">
                <a:solidFill>
                  <a:srgbClr val="444949"/>
                </a:solidFill>
                <a:latin typeface="Gill Sans MT"/>
                <a:cs typeface="Gill Sans MT"/>
              </a:rPr>
              <a:t>optimised </a:t>
            </a:r>
            <a:r>
              <a:rPr sz="2400" spc="-80" dirty="0">
                <a:solidFill>
                  <a:srgbClr val="444949"/>
                </a:solidFill>
                <a:latin typeface="Gill Sans MT"/>
                <a:cs typeface="Gill Sans MT"/>
              </a:rPr>
              <a:t>for </a:t>
            </a:r>
            <a:r>
              <a:rPr sz="2400" spc="-40" dirty="0">
                <a:solidFill>
                  <a:srgbClr val="444949"/>
                </a:solidFill>
                <a:latin typeface="Gill Sans MT"/>
                <a:cs typeface="Gill Sans MT"/>
              </a:rPr>
              <a:t>running </a:t>
            </a:r>
            <a:r>
              <a:rPr sz="2400" spc="-15" dirty="0">
                <a:solidFill>
                  <a:srgbClr val="444949"/>
                </a:solidFill>
                <a:latin typeface="Gill Sans MT"/>
                <a:cs typeface="Gill Sans MT"/>
              </a:rPr>
              <a:t>an </a:t>
            </a:r>
            <a:r>
              <a:rPr sz="2400" spc="-30" dirty="0">
                <a:solidFill>
                  <a:srgbClr val="444949"/>
                </a:solidFill>
                <a:latin typeface="Gill Sans MT"/>
                <a:cs typeface="Gill Sans MT"/>
              </a:rPr>
              <a:t>app, </a:t>
            </a:r>
            <a:r>
              <a:rPr sz="2400" spc="-55" dirty="0">
                <a:solidFill>
                  <a:srgbClr val="444949"/>
                </a:solidFill>
                <a:latin typeface="Gill Sans MT"/>
                <a:cs typeface="Gill Sans MT"/>
              </a:rPr>
              <a:t>DB, </a:t>
            </a:r>
            <a:r>
              <a:rPr sz="2400" spc="-35" dirty="0">
                <a:solidFill>
                  <a:srgbClr val="444949"/>
                </a:solidFill>
                <a:latin typeface="Gill Sans MT"/>
                <a:cs typeface="Gill Sans MT"/>
              </a:rPr>
              <a:t>etc…</a:t>
            </a:r>
            <a:endParaRPr sz="24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3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AMI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are built </a:t>
            </a:r>
            <a:r>
              <a:rPr sz="2800" spc="-90" dirty="0">
                <a:solidFill>
                  <a:srgbClr val="444949"/>
                </a:solidFill>
                <a:latin typeface="Gill Sans MT"/>
                <a:cs typeface="Gill Sans MT"/>
              </a:rPr>
              <a:t>for </a:t>
            </a:r>
            <a:r>
              <a:rPr sz="2800" dirty="0">
                <a:solidFill>
                  <a:srgbClr val="444949"/>
                </a:solidFill>
                <a:latin typeface="Gill Sans MT"/>
                <a:cs typeface="Gill Sans MT"/>
              </a:rPr>
              <a:t>a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specific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AWS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region</a:t>
            </a:r>
            <a:r>
              <a:rPr sz="2800" spc="14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70" dirty="0">
                <a:solidFill>
                  <a:srgbClr val="444949"/>
                </a:solidFill>
                <a:latin typeface="Gill Sans MT"/>
                <a:cs typeface="Gill Sans MT"/>
              </a:rPr>
              <a:t>(!)</a:t>
            </a:r>
            <a:endParaRPr sz="2800"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182080888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1892" y="6464300"/>
            <a:ext cx="127698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16939" y="374395"/>
            <a:ext cx="3910329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75" dirty="0"/>
              <a:t>Using </a:t>
            </a:r>
            <a:r>
              <a:rPr spc="-80" dirty="0"/>
              <a:t>Public</a:t>
            </a:r>
            <a:r>
              <a:rPr spc="-240" dirty="0"/>
              <a:t> </a:t>
            </a:r>
            <a:r>
              <a:rPr spc="-85" dirty="0"/>
              <a:t>AMIs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16939" y="1339393"/>
            <a:ext cx="9488170" cy="4240530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484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160" dirty="0">
                <a:solidFill>
                  <a:srgbClr val="444949"/>
                </a:solidFill>
                <a:latin typeface="Gill Sans MT"/>
                <a:cs typeface="Gill Sans MT"/>
              </a:rPr>
              <a:t>You </a:t>
            </a:r>
            <a:r>
              <a:rPr sz="2600" spc="-30" dirty="0">
                <a:solidFill>
                  <a:srgbClr val="444949"/>
                </a:solidFill>
                <a:latin typeface="Gill Sans MT"/>
                <a:cs typeface="Gill Sans MT"/>
              </a:rPr>
              <a:t>can </a:t>
            </a:r>
            <a:r>
              <a:rPr sz="2600" spc="-35" dirty="0">
                <a:solidFill>
                  <a:srgbClr val="444949"/>
                </a:solidFill>
                <a:latin typeface="Gill Sans MT"/>
                <a:cs typeface="Gill Sans MT"/>
              </a:rPr>
              <a:t>leverage </a:t>
            </a:r>
            <a:r>
              <a:rPr sz="2600" spc="-55" dirty="0">
                <a:solidFill>
                  <a:srgbClr val="444949"/>
                </a:solidFill>
                <a:latin typeface="Gill Sans MT"/>
                <a:cs typeface="Gill Sans MT"/>
              </a:rPr>
              <a:t>AMIs </a:t>
            </a:r>
            <a:r>
              <a:rPr sz="2600" spc="-60" dirty="0">
                <a:solidFill>
                  <a:srgbClr val="444949"/>
                </a:solidFill>
                <a:latin typeface="Gill Sans MT"/>
                <a:cs typeface="Gill Sans MT"/>
              </a:rPr>
              <a:t>from other</a:t>
            </a:r>
            <a:r>
              <a:rPr sz="2600" spc="21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spc="-15" dirty="0">
                <a:solidFill>
                  <a:srgbClr val="444949"/>
                </a:solidFill>
                <a:latin typeface="Gill Sans MT"/>
                <a:cs typeface="Gill Sans MT"/>
              </a:rPr>
              <a:t>people</a:t>
            </a:r>
            <a:endParaRPr sz="2600">
              <a:latin typeface="Gill Sans MT"/>
              <a:cs typeface="Gill Sans MT"/>
            </a:endParaRPr>
          </a:p>
          <a:p>
            <a:pPr marL="241300" indent="-228600">
              <a:lnSpc>
                <a:spcPts val="3115"/>
              </a:lnSpc>
              <a:spcBef>
                <a:spcPts val="384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160" dirty="0">
                <a:solidFill>
                  <a:srgbClr val="444949"/>
                </a:solidFill>
                <a:latin typeface="Gill Sans MT"/>
                <a:cs typeface="Gill Sans MT"/>
              </a:rPr>
              <a:t>You </a:t>
            </a:r>
            <a:r>
              <a:rPr sz="2600" spc="-30" dirty="0">
                <a:solidFill>
                  <a:srgbClr val="444949"/>
                </a:solidFill>
                <a:latin typeface="Gill Sans MT"/>
                <a:cs typeface="Gill Sans MT"/>
              </a:rPr>
              <a:t>can </a:t>
            </a:r>
            <a:r>
              <a:rPr sz="2600" spc="-50" dirty="0">
                <a:solidFill>
                  <a:srgbClr val="444949"/>
                </a:solidFill>
                <a:latin typeface="Gill Sans MT"/>
                <a:cs typeface="Gill Sans MT"/>
              </a:rPr>
              <a:t>also </a:t>
            </a:r>
            <a:r>
              <a:rPr sz="2600" spc="-25" dirty="0">
                <a:solidFill>
                  <a:srgbClr val="444949"/>
                </a:solidFill>
                <a:latin typeface="Gill Sans MT"/>
                <a:cs typeface="Gill Sans MT"/>
              </a:rPr>
              <a:t>pay </a:t>
            </a:r>
            <a:r>
              <a:rPr sz="2600" spc="-85" dirty="0">
                <a:solidFill>
                  <a:srgbClr val="444949"/>
                </a:solidFill>
                <a:latin typeface="Gill Sans MT"/>
                <a:cs typeface="Gill Sans MT"/>
              </a:rPr>
              <a:t>for </a:t>
            </a:r>
            <a:r>
              <a:rPr sz="2600" spc="-60" dirty="0">
                <a:solidFill>
                  <a:srgbClr val="444949"/>
                </a:solidFill>
                <a:latin typeface="Gill Sans MT"/>
                <a:cs typeface="Gill Sans MT"/>
              </a:rPr>
              <a:t>other </a:t>
            </a:r>
            <a:r>
              <a:rPr sz="2600" spc="-50" dirty="0">
                <a:solidFill>
                  <a:srgbClr val="444949"/>
                </a:solidFill>
                <a:latin typeface="Gill Sans MT"/>
                <a:cs typeface="Gill Sans MT"/>
              </a:rPr>
              <a:t>people’s </a:t>
            </a:r>
            <a:r>
              <a:rPr sz="2600" spc="-40" dirty="0">
                <a:solidFill>
                  <a:srgbClr val="444949"/>
                </a:solidFill>
                <a:latin typeface="Gill Sans MT"/>
                <a:cs typeface="Gill Sans MT"/>
              </a:rPr>
              <a:t>AMI by the</a:t>
            </a:r>
            <a:r>
              <a:rPr sz="2600" spc="44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spc="-65" dirty="0">
                <a:solidFill>
                  <a:srgbClr val="444949"/>
                </a:solidFill>
                <a:latin typeface="Gill Sans MT"/>
                <a:cs typeface="Gill Sans MT"/>
              </a:rPr>
              <a:t>hour</a:t>
            </a:r>
            <a:endParaRPr sz="2600">
              <a:latin typeface="Gill Sans MT"/>
              <a:cs typeface="Gill Sans MT"/>
            </a:endParaRPr>
          </a:p>
          <a:p>
            <a:pPr marL="698500" lvl="1" indent="-228600">
              <a:lnSpc>
                <a:spcPts val="2610"/>
              </a:lnSpc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200" spc="-35" dirty="0">
                <a:solidFill>
                  <a:srgbClr val="444949"/>
                </a:solidFill>
                <a:latin typeface="Gill Sans MT"/>
                <a:cs typeface="Gill Sans MT"/>
              </a:rPr>
              <a:t>These </a:t>
            </a:r>
            <a:r>
              <a:rPr sz="2200" spc="-10" dirty="0">
                <a:solidFill>
                  <a:srgbClr val="444949"/>
                </a:solidFill>
                <a:latin typeface="Gill Sans MT"/>
                <a:cs typeface="Gill Sans MT"/>
              </a:rPr>
              <a:t>people </a:t>
            </a:r>
            <a:r>
              <a:rPr sz="2200" spc="-40" dirty="0">
                <a:solidFill>
                  <a:srgbClr val="444949"/>
                </a:solidFill>
                <a:latin typeface="Gill Sans MT"/>
                <a:cs typeface="Gill Sans MT"/>
              </a:rPr>
              <a:t>have </a:t>
            </a:r>
            <a:r>
              <a:rPr sz="2200" spc="-35" dirty="0">
                <a:solidFill>
                  <a:srgbClr val="444949"/>
                </a:solidFill>
                <a:latin typeface="Gill Sans MT"/>
                <a:cs typeface="Gill Sans MT"/>
              </a:rPr>
              <a:t>optimised the</a:t>
            </a:r>
            <a:r>
              <a:rPr sz="2200" spc="10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200" spc="-50" dirty="0">
                <a:solidFill>
                  <a:srgbClr val="444949"/>
                </a:solidFill>
                <a:latin typeface="Gill Sans MT"/>
                <a:cs typeface="Gill Sans MT"/>
              </a:rPr>
              <a:t>software</a:t>
            </a:r>
            <a:endParaRPr sz="2200">
              <a:latin typeface="Gill Sans MT"/>
              <a:cs typeface="Gill Sans MT"/>
            </a:endParaRPr>
          </a:p>
          <a:p>
            <a:pPr marL="698500" lvl="1" indent="-228600">
              <a:lnSpc>
                <a:spcPts val="2605"/>
              </a:lnSpc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200" spc="-35" dirty="0">
                <a:solidFill>
                  <a:srgbClr val="444949"/>
                </a:solidFill>
                <a:latin typeface="Gill Sans MT"/>
                <a:cs typeface="Gill Sans MT"/>
              </a:rPr>
              <a:t>The </a:t>
            </a:r>
            <a:r>
              <a:rPr sz="2200" spc="-30" dirty="0">
                <a:solidFill>
                  <a:srgbClr val="444949"/>
                </a:solidFill>
                <a:latin typeface="Gill Sans MT"/>
                <a:cs typeface="Gill Sans MT"/>
              </a:rPr>
              <a:t>machine </a:t>
            </a:r>
            <a:r>
              <a:rPr sz="2200" spc="-70" dirty="0">
                <a:solidFill>
                  <a:srgbClr val="444949"/>
                </a:solidFill>
                <a:latin typeface="Gill Sans MT"/>
                <a:cs typeface="Gill Sans MT"/>
              </a:rPr>
              <a:t>is </a:t>
            </a:r>
            <a:r>
              <a:rPr sz="2200" spc="-35" dirty="0">
                <a:solidFill>
                  <a:srgbClr val="444949"/>
                </a:solidFill>
                <a:latin typeface="Gill Sans MT"/>
                <a:cs typeface="Gill Sans MT"/>
              </a:rPr>
              <a:t>easy </a:t>
            </a:r>
            <a:r>
              <a:rPr sz="2200" spc="-45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2200" spc="-35" dirty="0">
                <a:solidFill>
                  <a:srgbClr val="444949"/>
                </a:solidFill>
                <a:latin typeface="Gill Sans MT"/>
                <a:cs typeface="Gill Sans MT"/>
              </a:rPr>
              <a:t>run </a:t>
            </a:r>
            <a:r>
              <a:rPr sz="2200" spc="-10" dirty="0">
                <a:solidFill>
                  <a:srgbClr val="444949"/>
                </a:solidFill>
                <a:latin typeface="Gill Sans MT"/>
                <a:cs typeface="Gill Sans MT"/>
              </a:rPr>
              <a:t>and</a:t>
            </a:r>
            <a:r>
              <a:rPr sz="2200" spc="204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200" spc="-50" dirty="0">
                <a:solidFill>
                  <a:srgbClr val="444949"/>
                </a:solidFill>
                <a:latin typeface="Gill Sans MT"/>
                <a:cs typeface="Gill Sans MT"/>
              </a:rPr>
              <a:t>configure</a:t>
            </a:r>
            <a:endParaRPr sz="2200">
              <a:latin typeface="Gill Sans MT"/>
              <a:cs typeface="Gill Sans MT"/>
            </a:endParaRPr>
          </a:p>
          <a:p>
            <a:pPr marL="698500" lvl="1" indent="-228600">
              <a:lnSpc>
                <a:spcPts val="2630"/>
              </a:lnSpc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200" spc="-135" dirty="0">
                <a:solidFill>
                  <a:srgbClr val="444949"/>
                </a:solidFill>
                <a:latin typeface="Gill Sans MT"/>
                <a:cs typeface="Gill Sans MT"/>
              </a:rPr>
              <a:t>You </a:t>
            </a:r>
            <a:r>
              <a:rPr sz="2200" spc="-45" dirty="0">
                <a:solidFill>
                  <a:srgbClr val="444949"/>
                </a:solidFill>
                <a:latin typeface="Gill Sans MT"/>
                <a:cs typeface="Gill Sans MT"/>
              </a:rPr>
              <a:t>basically </a:t>
            </a:r>
            <a:r>
              <a:rPr sz="2200" spc="-60" dirty="0">
                <a:solidFill>
                  <a:srgbClr val="444949"/>
                </a:solidFill>
                <a:latin typeface="Gill Sans MT"/>
                <a:cs typeface="Gill Sans MT"/>
              </a:rPr>
              <a:t>rent </a:t>
            </a:r>
            <a:r>
              <a:rPr sz="2200" spc="-35" dirty="0">
                <a:solidFill>
                  <a:srgbClr val="444949"/>
                </a:solidFill>
                <a:latin typeface="Gill Sans MT"/>
                <a:cs typeface="Gill Sans MT"/>
              </a:rPr>
              <a:t>“expertise” </a:t>
            </a:r>
            <a:r>
              <a:rPr sz="2200" spc="-50" dirty="0">
                <a:solidFill>
                  <a:srgbClr val="444949"/>
                </a:solidFill>
                <a:latin typeface="Gill Sans MT"/>
                <a:cs typeface="Gill Sans MT"/>
              </a:rPr>
              <a:t>from </a:t>
            </a:r>
            <a:r>
              <a:rPr sz="2200" spc="-35" dirty="0">
                <a:solidFill>
                  <a:srgbClr val="444949"/>
                </a:solidFill>
                <a:latin typeface="Gill Sans MT"/>
                <a:cs typeface="Gill Sans MT"/>
              </a:rPr>
              <a:t>the </a:t>
            </a:r>
            <a:r>
              <a:rPr sz="2200" spc="-40" dirty="0">
                <a:solidFill>
                  <a:srgbClr val="444949"/>
                </a:solidFill>
                <a:latin typeface="Gill Sans MT"/>
                <a:cs typeface="Gill Sans MT"/>
              </a:rPr>
              <a:t>AMI</a:t>
            </a:r>
            <a:r>
              <a:rPr sz="2200" spc="-20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200" spc="-65" dirty="0">
                <a:solidFill>
                  <a:srgbClr val="444949"/>
                </a:solidFill>
                <a:latin typeface="Gill Sans MT"/>
                <a:cs typeface="Gill Sans MT"/>
              </a:rPr>
              <a:t>creator</a:t>
            </a:r>
            <a:endParaRPr sz="2200">
              <a:latin typeface="Gill Sans MT"/>
              <a:cs typeface="Gill Sans MT"/>
            </a:endParaRPr>
          </a:p>
          <a:p>
            <a:pPr lvl="1">
              <a:lnSpc>
                <a:spcPct val="100000"/>
              </a:lnSpc>
              <a:spcBef>
                <a:spcPts val="50"/>
              </a:spcBef>
              <a:buClr>
                <a:srgbClr val="444949"/>
              </a:buClr>
              <a:buFont typeface="Arial"/>
              <a:buChar char="•"/>
            </a:pPr>
            <a:endParaRPr sz="255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buFont typeface="Arial"/>
              <a:buChar char="•"/>
              <a:tabLst>
                <a:tab pos="241300" algn="l"/>
              </a:tabLst>
            </a:pPr>
            <a:r>
              <a:rPr sz="2600" spc="-40" dirty="0">
                <a:solidFill>
                  <a:srgbClr val="444949"/>
                </a:solidFill>
                <a:latin typeface="Gill Sans MT"/>
                <a:cs typeface="Gill Sans MT"/>
              </a:rPr>
              <a:t>AMI </a:t>
            </a:r>
            <a:r>
              <a:rPr sz="2600" spc="-30" dirty="0">
                <a:solidFill>
                  <a:srgbClr val="444949"/>
                </a:solidFill>
                <a:latin typeface="Gill Sans MT"/>
                <a:cs typeface="Gill Sans MT"/>
              </a:rPr>
              <a:t>can </a:t>
            </a:r>
            <a:r>
              <a:rPr sz="2600" spc="5" dirty="0">
                <a:solidFill>
                  <a:srgbClr val="444949"/>
                </a:solidFill>
                <a:latin typeface="Gill Sans MT"/>
                <a:cs typeface="Gill Sans MT"/>
              </a:rPr>
              <a:t>be </a:t>
            </a:r>
            <a:r>
              <a:rPr sz="2600" spc="-30" dirty="0">
                <a:solidFill>
                  <a:srgbClr val="444949"/>
                </a:solidFill>
                <a:latin typeface="Gill Sans MT"/>
                <a:cs typeface="Gill Sans MT"/>
              </a:rPr>
              <a:t>found </a:t>
            </a:r>
            <a:r>
              <a:rPr sz="2600" spc="-10" dirty="0">
                <a:solidFill>
                  <a:srgbClr val="444949"/>
                </a:solidFill>
                <a:latin typeface="Gill Sans MT"/>
                <a:cs typeface="Gill Sans MT"/>
              </a:rPr>
              <a:t>and </a:t>
            </a:r>
            <a:r>
              <a:rPr sz="2600" spc="-35" dirty="0">
                <a:solidFill>
                  <a:srgbClr val="444949"/>
                </a:solidFill>
                <a:latin typeface="Gill Sans MT"/>
                <a:cs typeface="Gill Sans MT"/>
              </a:rPr>
              <a:t>published </a:t>
            </a:r>
            <a:r>
              <a:rPr sz="2600" spc="-30" dirty="0">
                <a:solidFill>
                  <a:srgbClr val="444949"/>
                </a:solidFill>
                <a:latin typeface="Gill Sans MT"/>
                <a:cs typeface="Gill Sans MT"/>
              </a:rPr>
              <a:t>on </a:t>
            </a:r>
            <a:r>
              <a:rPr sz="2600" spc="-40" dirty="0">
                <a:solidFill>
                  <a:srgbClr val="444949"/>
                </a:solidFill>
                <a:latin typeface="Gill Sans MT"/>
                <a:cs typeface="Gill Sans MT"/>
              </a:rPr>
              <a:t>the </a:t>
            </a:r>
            <a:r>
              <a:rPr sz="2600" spc="-30" dirty="0">
                <a:solidFill>
                  <a:srgbClr val="444949"/>
                </a:solidFill>
                <a:latin typeface="Gill Sans MT"/>
                <a:cs typeface="Gill Sans MT"/>
              </a:rPr>
              <a:t>Amazon</a:t>
            </a:r>
            <a:r>
              <a:rPr sz="2600" spc="9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spc="-40" dirty="0">
                <a:solidFill>
                  <a:srgbClr val="444949"/>
                </a:solidFill>
                <a:latin typeface="Gill Sans MT"/>
                <a:cs typeface="Gill Sans MT"/>
              </a:rPr>
              <a:t>Marketplace</a:t>
            </a:r>
            <a:endParaRPr sz="2600">
              <a:latin typeface="Gill Sans MT"/>
              <a:cs typeface="Gill Sans MT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har char="•"/>
            </a:pPr>
            <a:endParaRPr sz="34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buSzPct val="101960"/>
              <a:buFont typeface="Arial"/>
              <a:buChar char="•"/>
              <a:tabLst>
                <a:tab pos="241300" algn="l"/>
              </a:tabLst>
            </a:pPr>
            <a:r>
              <a:rPr sz="3825" spc="-60" baseline="1089" dirty="0">
                <a:solidFill>
                  <a:srgbClr val="FF0000"/>
                </a:solidFill>
                <a:latin typeface="Gill Sans MT"/>
                <a:cs typeface="Gill Sans MT"/>
              </a:rPr>
              <a:t>Warning:</a:t>
            </a:r>
            <a:endParaRPr sz="3825" baseline="1089">
              <a:latin typeface="Gill Sans MT"/>
              <a:cs typeface="Gill Sans MT"/>
            </a:endParaRPr>
          </a:p>
          <a:p>
            <a:pPr marL="698500" lvl="1" indent="-228600">
              <a:lnSpc>
                <a:spcPts val="2630"/>
              </a:lnSpc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200" spc="-25" dirty="0">
                <a:solidFill>
                  <a:srgbClr val="444949"/>
                </a:solidFill>
                <a:latin typeface="Gill Sans MT"/>
                <a:cs typeface="Gill Sans MT"/>
              </a:rPr>
              <a:t>Do </a:t>
            </a:r>
            <a:r>
              <a:rPr sz="2200" spc="-45" dirty="0">
                <a:solidFill>
                  <a:srgbClr val="444949"/>
                </a:solidFill>
                <a:latin typeface="Gill Sans MT"/>
                <a:cs typeface="Gill Sans MT"/>
              </a:rPr>
              <a:t>not </a:t>
            </a:r>
            <a:r>
              <a:rPr sz="2200" spc="-35" dirty="0">
                <a:solidFill>
                  <a:srgbClr val="444949"/>
                </a:solidFill>
                <a:latin typeface="Gill Sans MT"/>
                <a:cs typeface="Gill Sans MT"/>
              </a:rPr>
              <a:t>use </a:t>
            </a:r>
            <a:r>
              <a:rPr sz="2200" spc="-10" dirty="0">
                <a:solidFill>
                  <a:srgbClr val="444949"/>
                </a:solidFill>
                <a:latin typeface="Gill Sans MT"/>
                <a:cs typeface="Gill Sans MT"/>
              </a:rPr>
              <a:t>an </a:t>
            </a:r>
            <a:r>
              <a:rPr sz="2200" spc="-40" dirty="0">
                <a:solidFill>
                  <a:srgbClr val="444949"/>
                </a:solidFill>
                <a:latin typeface="Gill Sans MT"/>
                <a:cs typeface="Gill Sans MT"/>
              </a:rPr>
              <a:t>AMI </a:t>
            </a:r>
            <a:r>
              <a:rPr sz="2200" spc="-50" dirty="0">
                <a:solidFill>
                  <a:srgbClr val="444949"/>
                </a:solidFill>
                <a:latin typeface="Gill Sans MT"/>
                <a:cs typeface="Gill Sans MT"/>
              </a:rPr>
              <a:t>you </a:t>
            </a:r>
            <a:r>
              <a:rPr sz="2200" spc="-45" dirty="0">
                <a:solidFill>
                  <a:srgbClr val="444949"/>
                </a:solidFill>
                <a:latin typeface="Gill Sans MT"/>
                <a:cs typeface="Gill Sans MT"/>
              </a:rPr>
              <a:t>don’t</a:t>
            </a:r>
            <a:r>
              <a:rPr sz="2200" spc="2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200" spc="-85" dirty="0">
                <a:solidFill>
                  <a:srgbClr val="444949"/>
                </a:solidFill>
                <a:latin typeface="Gill Sans MT"/>
                <a:cs typeface="Gill Sans MT"/>
              </a:rPr>
              <a:t>trust!</a:t>
            </a:r>
            <a:endParaRPr sz="2200">
              <a:latin typeface="Gill Sans MT"/>
              <a:cs typeface="Gill Sans MT"/>
            </a:endParaRPr>
          </a:p>
          <a:p>
            <a:pPr marL="698500" lvl="1" indent="-228600">
              <a:lnSpc>
                <a:spcPts val="2630"/>
              </a:lnSpc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200" dirty="0">
                <a:solidFill>
                  <a:srgbClr val="444949"/>
                </a:solidFill>
                <a:latin typeface="Gill Sans MT"/>
                <a:cs typeface="Gill Sans MT"/>
              </a:rPr>
              <a:t>Some </a:t>
            </a:r>
            <a:r>
              <a:rPr sz="2200" spc="-45" dirty="0">
                <a:solidFill>
                  <a:srgbClr val="444949"/>
                </a:solidFill>
                <a:latin typeface="Gill Sans MT"/>
                <a:cs typeface="Gill Sans MT"/>
              </a:rPr>
              <a:t>AMIs </a:t>
            </a:r>
            <a:r>
              <a:rPr sz="2200" spc="-35" dirty="0">
                <a:solidFill>
                  <a:srgbClr val="444949"/>
                </a:solidFill>
                <a:latin typeface="Gill Sans MT"/>
                <a:cs typeface="Gill Sans MT"/>
              </a:rPr>
              <a:t>might </a:t>
            </a:r>
            <a:r>
              <a:rPr sz="2200" spc="-20" dirty="0">
                <a:solidFill>
                  <a:srgbClr val="444949"/>
                </a:solidFill>
                <a:latin typeface="Gill Sans MT"/>
                <a:cs typeface="Gill Sans MT"/>
              </a:rPr>
              <a:t>come </a:t>
            </a:r>
            <a:r>
              <a:rPr sz="2200" spc="-50" dirty="0">
                <a:solidFill>
                  <a:srgbClr val="444949"/>
                </a:solidFill>
                <a:latin typeface="Gill Sans MT"/>
                <a:cs typeface="Gill Sans MT"/>
              </a:rPr>
              <a:t>with </a:t>
            </a:r>
            <a:r>
              <a:rPr sz="2200" spc="-40" dirty="0">
                <a:solidFill>
                  <a:srgbClr val="444949"/>
                </a:solidFill>
                <a:latin typeface="Gill Sans MT"/>
                <a:cs typeface="Gill Sans MT"/>
              </a:rPr>
              <a:t>malware </a:t>
            </a:r>
            <a:r>
              <a:rPr sz="2200" spc="-85" dirty="0">
                <a:solidFill>
                  <a:srgbClr val="444949"/>
                </a:solidFill>
                <a:latin typeface="Gill Sans MT"/>
                <a:cs typeface="Gill Sans MT"/>
              </a:rPr>
              <a:t>or </a:t>
            </a:r>
            <a:r>
              <a:rPr sz="2200" spc="-30" dirty="0">
                <a:solidFill>
                  <a:srgbClr val="444949"/>
                </a:solidFill>
                <a:latin typeface="Gill Sans MT"/>
                <a:cs typeface="Gill Sans MT"/>
              </a:rPr>
              <a:t>may </a:t>
            </a:r>
            <a:r>
              <a:rPr sz="2200" spc="-45" dirty="0">
                <a:solidFill>
                  <a:srgbClr val="444949"/>
                </a:solidFill>
                <a:latin typeface="Gill Sans MT"/>
                <a:cs typeface="Gill Sans MT"/>
              </a:rPr>
              <a:t>not </a:t>
            </a:r>
            <a:r>
              <a:rPr sz="2200" spc="10" dirty="0">
                <a:solidFill>
                  <a:srgbClr val="444949"/>
                </a:solidFill>
                <a:latin typeface="Gill Sans MT"/>
                <a:cs typeface="Gill Sans MT"/>
              </a:rPr>
              <a:t>be </a:t>
            </a:r>
            <a:r>
              <a:rPr sz="2200" spc="-50" dirty="0">
                <a:solidFill>
                  <a:srgbClr val="444949"/>
                </a:solidFill>
                <a:latin typeface="Gill Sans MT"/>
                <a:cs typeface="Gill Sans MT"/>
              </a:rPr>
              <a:t>secure </a:t>
            </a:r>
            <a:r>
              <a:rPr sz="2200" spc="-75" dirty="0">
                <a:solidFill>
                  <a:srgbClr val="444949"/>
                </a:solidFill>
                <a:latin typeface="Gill Sans MT"/>
                <a:cs typeface="Gill Sans MT"/>
              </a:rPr>
              <a:t>for your</a:t>
            </a:r>
            <a:r>
              <a:rPr sz="2200" spc="29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200" spc="-40" dirty="0">
                <a:solidFill>
                  <a:srgbClr val="444949"/>
                </a:solidFill>
                <a:latin typeface="Gill Sans MT"/>
                <a:cs typeface="Gill Sans MT"/>
              </a:rPr>
              <a:t>enterprise</a:t>
            </a:r>
            <a:endParaRPr sz="2200"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8709467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374395"/>
            <a:ext cx="2282190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40" dirty="0"/>
              <a:t>About</a:t>
            </a:r>
            <a:r>
              <a:rPr spc="-75" dirty="0"/>
              <a:t> </a:t>
            </a:r>
            <a:r>
              <a:rPr spc="-10" dirty="0"/>
              <a:t>me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16939" y="1339393"/>
            <a:ext cx="10535285" cy="4389755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70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80" dirty="0">
                <a:solidFill>
                  <a:srgbClr val="444949"/>
                </a:solidFill>
                <a:latin typeface="Gill Sans MT"/>
                <a:cs typeface="Gill Sans MT"/>
              </a:rPr>
              <a:t>I’m</a:t>
            </a:r>
            <a:r>
              <a:rPr sz="2600" spc="-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spc="-40" dirty="0">
                <a:solidFill>
                  <a:srgbClr val="444949"/>
                </a:solidFill>
                <a:latin typeface="Gill Sans MT"/>
                <a:cs typeface="Gill Sans MT"/>
              </a:rPr>
              <a:t>Stephane!</a:t>
            </a:r>
            <a:endParaRPr sz="26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75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80" dirty="0">
                <a:solidFill>
                  <a:srgbClr val="444949"/>
                </a:solidFill>
                <a:latin typeface="Gill Sans MT"/>
                <a:cs typeface="Gill Sans MT"/>
              </a:rPr>
              <a:t>Working </a:t>
            </a:r>
            <a:r>
              <a:rPr sz="2600" spc="-45" dirty="0">
                <a:solidFill>
                  <a:srgbClr val="444949"/>
                </a:solidFill>
                <a:latin typeface="Gill Sans MT"/>
                <a:cs typeface="Gill Sans MT"/>
              </a:rPr>
              <a:t>as </a:t>
            </a:r>
            <a:r>
              <a:rPr sz="2600" spc="-60" dirty="0">
                <a:solidFill>
                  <a:srgbClr val="444949"/>
                </a:solidFill>
                <a:latin typeface="Gill Sans MT"/>
                <a:cs typeface="Gill Sans MT"/>
              </a:rPr>
              <a:t>in </a:t>
            </a:r>
            <a:r>
              <a:rPr sz="2600" spc="-105" dirty="0">
                <a:solidFill>
                  <a:srgbClr val="444949"/>
                </a:solidFill>
                <a:latin typeface="Gill Sans MT"/>
                <a:cs typeface="Gill Sans MT"/>
              </a:rPr>
              <a:t>IT </a:t>
            </a:r>
            <a:r>
              <a:rPr sz="2600" spc="-50" dirty="0">
                <a:solidFill>
                  <a:srgbClr val="444949"/>
                </a:solidFill>
                <a:latin typeface="Gill Sans MT"/>
                <a:cs typeface="Gill Sans MT"/>
              </a:rPr>
              <a:t>consultant </a:t>
            </a:r>
            <a:r>
              <a:rPr sz="2600" spc="-15" dirty="0">
                <a:solidFill>
                  <a:srgbClr val="444949"/>
                </a:solidFill>
                <a:latin typeface="Gill Sans MT"/>
                <a:cs typeface="Gill Sans MT"/>
              </a:rPr>
              <a:t>and </a:t>
            </a:r>
            <a:r>
              <a:rPr sz="2600" spc="-50" dirty="0">
                <a:solidFill>
                  <a:srgbClr val="444949"/>
                </a:solidFill>
                <a:latin typeface="Gill Sans MT"/>
                <a:cs typeface="Gill Sans MT"/>
              </a:rPr>
              <a:t>AWS </a:t>
            </a:r>
            <a:r>
              <a:rPr sz="2600" spc="-45" dirty="0">
                <a:solidFill>
                  <a:srgbClr val="444949"/>
                </a:solidFill>
                <a:latin typeface="Gill Sans MT"/>
                <a:cs typeface="Gill Sans MT"/>
              </a:rPr>
              <a:t>Solutions </a:t>
            </a:r>
            <a:r>
              <a:rPr sz="2600" spc="-70" dirty="0">
                <a:solidFill>
                  <a:srgbClr val="444949"/>
                </a:solidFill>
                <a:latin typeface="Gill Sans MT"/>
                <a:cs typeface="Gill Sans MT"/>
              </a:rPr>
              <a:t>Architect, </a:t>
            </a:r>
            <a:r>
              <a:rPr sz="2600" spc="-40" dirty="0">
                <a:solidFill>
                  <a:srgbClr val="444949"/>
                </a:solidFill>
                <a:latin typeface="Gill Sans MT"/>
                <a:cs typeface="Gill Sans MT"/>
              </a:rPr>
              <a:t>Developer </a:t>
            </a:r>
            <a:r>
              <a:rPr sz="2600" spc="-35" dirty="0">
                <a:solidFill>
                  <a:srgbClr val="444949"/>
                </a:solidFill>
                <a:latin typeface="Gill Sans MT"/>
                <a:cs typeface="Gill Sans MT"/>
              </a:rPr>
              <a:t>&amp;</a:t>
            </a:r>
            <a:r>
              <a:rPr sz="2600" spc="14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spc="-30" dirty="0">
                <a:solidFill>
                  <a:srgbClr val="444949"/>
                </a:solidFill>
                <a:latin typeface="Gill Sans MT"/>
                <a:cs typeface="Gill Sans MT"/>
              </a:rPr>
              <a:t>SysOps</a:t>
            </a:r>
            <a:endParaRPr sz="26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95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80" dirty="0">
                <a:solidFill>
                  <a:srgbClr val="444949"/>
                </a:solidFill>
                <a:latin typeface="Gill Sans MT"/>
                <a:cs typeface="Gill Sans MT"/>
              </a:rPr>
              <a:t>Worked </a:t>
            </a:r>
            <a:r>
              <a:rPr sz="2600" spc="-60" dirty="0">
                <a:solidFill>
                  <a:srgbClr val="444949"/>
                </a:solidFill>
                <a:latin typeface="Gill Sans MT"/>
                <a:cs typeface="Gill Sans MT"/>
              </a:rPr>
              <a:t>with </a:t>
            </a:r>
            <a:r>
              <a:rPr sz="2600" spc="-50" dirty="0">
                <a:solidFill>
                  <a:srgbClr val="444949"/>
                </a:solidFill>
                <a:latin typeface="Gill Sans MT"/>
                <a:cs typeface="Gill Sans MT"/>
              </a:rPr>
              <a:t>AWS </a:t>
            </a:r>
            <a:r>
              <a:rPr sz="2600" spc="-35" dirty="0">
                <a:solidFill>
                  <a:srgbClr val="444949"/>
                </a:solidFill>
                <a:latin typeface="Gill Sans MT"/>
                <a:cs typeface="Gill Sans MT"/>
              </a:rPr>
              <a:t>many </a:t>
            </a:r>
            <a:r>
              <a:rPr sz="2600" spc="-60" dirty="0">
                <a:solidFill>
                  <a:srgbClr val="444949"/>
                </a:solidFill>
                <a:latin typeface="Gill Sans MT"/>
                <a:cs typeface="Gill Sans MT"/>
              </a:rPr>
              <a:t>years: built </a:t>
            </a:r>
            <a:r>
              <a:rPr sz="2600" spc="-55" dirty="0">
                <a:solidFill>
                  <a:srgbClr val="444949"/>
                </a:solidFill>
                <a:latin typeface="Gill Sans MT"/>
                <a:cs typeface="Gill Sans MT"/>
              </a:rPr>
              <a:t>websites, </a:t>
            </a:r>
            <a:r>
              <a:rPr sz="2600" spc="-30" dirty="0">
                <a:solidFill>
                  <a:srgbClr val="444949"/>
                </a:solidFill>
                <a:latin typeface="Gill Sans MT"/>
                <a:cs typeface="Gill Sans MT"/>
              </a:rPr>
              <a:t>apps, </a:t>
            </a:r>
            <a:r>
              <a:rPr sz="2600" spc="-50" dirty="0">
                <a:solidFill>
                  <a:srgbClr val="444949"/>
                </a:solidFill>
                <a:latin typeface="Gill Sans MT"/>
                <a:cs typeface="Gill Sans MT"/>
              </a:rPr>
              <a:t>streaming</a:t>
            </a:r>
            <a:r>
              <a:rPr sz="2600" spc="-29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spc="-50" dirty="0">
                <a:solidFill>
                  <a:srgbClr val="444949"/>
                </a:solidFill>
                <a:latin typeface="Gill Sans MT"/>
                <a:cs typeface="Gill Sans MT"/>
              </a:rPr>
              <a:t>platforms</a:t>
            </a:r>
            <a:endParaRPr sz="26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95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60" dirty="0">
                <a:solidFill>
                  <a:srgbClr val="444949"/>
                </a:solidFill>
                <a:latin typeface="Gill Sans MT"/>
                <a:cs typeface="Gill Sans MT"/>
              </a:rPr>
              <a:t>Veteran </a:t>
            </a:r>
            <a:r>
              <a:rPr sz="2600" spc="-75" dirty="0">
                <a:solidFill>
                  <a:srgbClr val="444949"/>
                </a:solidFill>
                <a:latin typeface="Gill Sans MT"/>
                <a:cs typeface="Gill Sans MT"/>
              </a:rPr>
              <a:t>Instructor </a:t>
            </a:r>
            <a:r>
              <a:rPr sz="2600" spc="-30" dirty="0">
                <a:solidFill>
                  <a:srgbClr val="444949"/>
                </a:solidFill>
                <a:latin typeface="Gill Sans MT"/>
                <a:cs typeface="Gill Sans MT"/>
              </a:rPr>
              <a:t>on </a:t>
            </a:r>
            <a:r>
              <a:rPr sz="2600" spc="-50" dirty="0">
                <a:solidFill>
                  <a:srgbClr val="444949"/>
                </a:solidFill>
                <a:latin typeface="Gill Sans MT"/>
                <a:cs typeface="Gill Sans MT"/>
              </a:rPr>
              <a:t>AWS (Certifications, </a:t>
            </a:r>
            <a:r>
              <a:rPr sz="2600" spc="-55" dirty="0">
                <a:solidFill>
                  <a:srgbClr val="444949"/>
                </a:solidFill>
                <a:latin typeface="Gill Sans MT"/>
                <a:cs typeface="Gill Sans MT"/>
              </a:rPr>
              <a:t>CloudFormation, </a:t>
            </a:r>
            <a:r>
              <a:rPr sz="2600" spc="-25" dirty="0">
                <a:solidFill>
                  <a:srgbClr val="444949"/>
                </a:solidFill>
                <a:latin typeface="Gill Sans MT"/>
                <a:cs typeface="Gill Sans MT"/>
              </a:rPr>
              <a:t>Lambda,</a:t>
            </a:r>
            <a:r>
              <a:rPr sz="2600" spc="-40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spc="-20" dirty="0">
                <a:solidFill>
                  <a:srgbClr val="444949"/>
                </a:solidFill>
                <a:latin typeface="Gill Sans MT"/>
                <a:cs typeface="Gill Sans MT"/>
              </a:rPr>
              <a:t>EC2…)</a:t>
            </a:r>
            <a:endParaRPr sz="2600">
              <a:latin typeface="Gill Sans MT"/>
              <a:cs typeface="Gill Sans MT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444949"/>
              </a:buClr>
              <a:buFont typeface="Arial"/>
              <a:buChar char="•"/>
            </a:pPr>
            <a:endParaRPr sz="39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buFont typeface="Arial"/>
              <a:buChar char="•"/>
              <a:tabLst>
                <a:tab pos="241300" algn="l"/>
              </a:tabLst>
            </a:pPr>
            <a:r>
              <a:rPr sz="2600" spc="-160" dirty="0">
                <a:solidFill>
                  <a:srgbClr val="444949"/>
                </a:solidFill>
                <a:latin typeface="Gill Sans MT"/>
                <a:cs typeface="Gill Sans MT"/>
              </a:rPr>
              <a:t>You </a:t>
            </a:r>
            <a:r>
              <a:rPr sz="2600" spc="-30" dirty="0">
                <a:solidFill>
                  <a:srgbClr val="444949"/>
                </a:solidFill>
                <a:latin typeface="Gill Sans MT"/>
                <a:cs typeface="Gill Sans MT"/>
              </a:rPr>
              <a:t>can </a:t>
            </a:r>
            <a:r>
              <a:rPr sz="2600" spc="-55" dirty="0">
                <a:solidFill>
                  <a:srgbClr val="444949"/>
                </a:solidFill>
                <a:latin typeface="Gill Sans MT"/>
                <a:cs typeface="Gill Sans MT"/>
              </a:rPr>
              <a:t>find </a:t>
            </a:r>
            <a:r>
              <a:rPr sz="2600" spc="-5" dirty="0">
                <a:solidFill>
                  <a:srgbClr val="444949"/>
                </a:solidFill>
                <a:latin typeface="Gill Sans MT"/>
                <a:cs typeface="Gill Sans MT"/>
              </a:rPr>
              <a:t>me</a:t>
            </a:r>
            <a:r>
              <a:rPr sz="2600" spc="26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spc="-30" dirty="0">
                <a:solidFill>
                  <a:srgbClr val="444949"/>
                </a:solidFill>
                <a:latin typeface="Gill Sans MT"/>
                <a:cs typeface="Gill Sans MT"/>
              </a:rPr>
              <a:t>on</a:t>
            </a:r>
            <a:endParaRPr sz="2600">
              <a:latin typeface="Gill Sans MT"/>
              <a:cs typeface="Gill Sans MT"/>
            </a:endParaRPr>
          </a:p>
          <a:p>
            <a:pPr marL="698500" lvl="1" indent="-228600">
              <a:lnSpc>
                <a:spcPct val="100000"/>
              </a:lnSpc>
              <a:spcBef>
                <a:spcPts val="254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200" spc="-45" dirty="0">
                <a:solidFill>
                  <a:srgbClr val="444949"/>
                </a:solidFill>
                <a:latin typeface="Gill Sans MT"/>
                <a:cs typeface="Gill Sans MT"/>
              </a:rPr>
              <a:t>GitHub:</a:t>
            </a:r>
            <a:r>
              <a:rPr sz="2200" spc="-180" dirty="0">
                <a:solidFill>
                  <a:srgbClr val="0563C1"/>
                </a:solidFill>
                <a:latin typeface="Gill Sans MT"/>
                <a:cs typeface="Gill Sans MT"/>
              </a:rPr>
              <a:t> </a:t>
            </a:r>
            <a:r>
              <a:rPr sz="2200" u="heavy" spc="-4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Gill Sans MT"/>
                <a:cs typeface="Gill Sans MT"/>
              </a:rPr>
              <a:t>https://github.com/simplesteph</a:t>
            </a:r>
            <a:endParaRPr sz="2200">
              <a:latin typeface="Gill Sans MT"/>
              <a:cs typeface="Gill Sans MT"/>
            </a:endParaRPr>
          </a:p>
          <a:p>
            <a:pPr marL="698500" lvl="1" indent="-228600">
              <a:lnSpc>
                <a:spcPct val="100000"/>
              </a:lnSpc>
              <a:spcBef>
                <a:spcPts val="240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200" spc="-60" dirty="0">
                <a:solidFill>
                  <a:srgbClr val="444949"/>
                </a:solidFill>
                <a:latin typeface="Gill Sans MT"/>
                <a:cs typeface="Gill Sans MT"/>
              </a:rPr>
              <a:t>LinkedIn:</a:t>
            </a:r>
            <a:r>
              <a:rPr sz="2200" spc="-180" dirty="0">
                <a:solidFill>
                  <a:srgbClr val="0563C1"/>
                </a:solidFill>
                <a:latin typeface="Gill Sans MT"/>
                <a:cs typeface="Gill Sans MT"/>
              </a:rPr>
              <a:t> </a:t>
            </a:r>
            <a:r>
              <a:rPr sz="2200" u="heavy" spc="-4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Gill Sans MT"/>
                <a:cs typeface="Gill Sans MT"/>
              </a:rPr>
              <a:t>https://</a:t>
            </a:r>
            <a:r>
              <a:rPr sz="2200" u="heavy" spc="-4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Gill Sans MT"/>
                <a:cs typeface="Gill Sans MT"/>
                <a:hlinkClick r:id="rId3"/>
              </a:rPr>
              <a:t>www.linkedin.com/in/stephanemaarek</a:t>
            </a:r>
            <a:endParaRPr sz="2200">
              <a:latin typeface="Gill Sans MT"/>
              <a:cs typeface="Gill Sans MT"/>
            </a:endParaRPr>
          </a:p>
          <a:p>
            <a:pPr marL="698500" lvl="1" indent="-228600">
              <a:lnSpc>
                <a:spcPct val="100000"/>
              </a:lnSpc>
              <a:spcBef>
                <a:spcPts val="240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200" spc="-30" dirty="0">
                <a:solidFill>
                  <a:srgbClr val="444949"/>
                </a:solidFill>
                <a:latin typeface="Gill Sans MT"/>
                <a:cs typeface="Gill Sans MT"/>
              </a:rPr>
              <a:t>Medium:</a:t>
            </a:r>
            <a:r>
              <a:rPr sz="2200" spc="-180" dirty="0">
                <a:solidFill>
                  <a:srgbClr val="0563C1"/>
                </a:solidFill>
                <a:latin typeface="Gill Sans MT"/>
                <a:cs typeface="Gill Sans MT"/>
              </a:rPr>
              <a:t> </a:t>
            </a:r>
            <a:r>
              <a:rPr sz="2200" u="heavy" spc="-5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Gill Sans MT"/>
                <a:cs typeface="Gill Sans MT"/>
                <a:hlinkClick r:id="rId4"/>
              </a:rPr>
              <a:t>https://medium.com/@stephane.maarek</a:t>
            </a:r>
            <a:endParaRPr sz="2200">
              <a:latin typeface="Gill Sans MT"/>
              <a:cs typeface="Gill Sans MT"/>
            </a:endParaRPr>
          </a:p>
          <a:p>
            <a:pPr marL="698500" lvl="1" indent="-228600">
              <a:lnSpc>
                <a:spcPct val="100000"/>
              </a:lnSpc>
              <a:spcBef>
                <a:spcPts val="240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200" spc="-80" dirty="0">
                <a:solidFill>
                  <a:srgbClr val="444949"/>
                </a:solidFill>
                <a:latin typeface="Gill Sans MT"/>
                <a:cs typeface="Gill Sans MT"/>
              </a:rPr>
              <a:t>Twitter:</a:t>
            </a:r>
            <a:r>
              <a:rPr sz="2200" spc="-185" dirty="0">
                <a:solidFill>
                  <a:srgbClr val="0563C1"/>
                </a:solidFill>
                <a:latin typeface="Gill Sans MT"/>
                <a:cs typeface="Gill Sans MT"/>
              </a:rPr>
              <a:t> </a:t>
            </a:r>
            <a:r>
              <a:rPr sz="2200" u="heavy" spc="-5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Gill Sans MT"/>
                <a:cs typeface="Gill Sans MT"/>
              </a:rPr>
              <a:t>https://twitter.com/stephanemaarek</a:t>
            </a:r>
            <a:endParaRPr sz="2200">
              <a:latin typeface="Gill Sans MT"/>
              <a:cs typeface="Gill Sans MT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8802623" y="3636264"/>
            <a:ext cx="2950464" cy="293522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41892" y="6471592"/>
            <a:ext cx="1276985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509950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1892" y="6464300"/>
            <a:ext cx="127698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16939" y="374395"/>
            <a:ext cx="2783205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65" dirty="0"/>
              <a:t>AMI</a:t>
            </a:r>
            <a:r>
              <a:rPr spc="-60" dirty="0"/>
              <a:t> </a:t>
            </a:r>
            <a:r>
              <a:rPr spc="-50" dirty="0"/>
              <a:t>Storage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16939" y="1419860"/>
            <a:ext cx="10302240" cy="42881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75" dirty="0">
                <a:solidFill>
                  <a:srgbClr val="444949"/>
                </a:solidFill>
                <a:latin typeface="Gill Sans MT"/>
                <a:cs typeface="Gill Sans MT"/>
              </a:rPr>
              <a:t>Your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AMI </a:t>
            </a:r>
            <a:r>
              <a:rPr sz="2800" spc="-65" dirty="0">
                <a:solidFill>
                  <a:srgbClr val="444949"/>
                </a:solidFill>
                <a:latin typeface="Gill Sans MT"/>
                <a:cs typeface="Gill Sans MT"/>
              </a:rPr>
              <a:t>take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space </a:t>
            </a:r>
            <a:r>
              <a:rPr sz="2800" spc="-10" dirty="0">
                <a:solidFill>
                  <a:srgbClr val="444949"/>
                </a:solidFill>
                <a:latin typeface="Gill Sans MT"/>
                <a:cs typeface="Gill Sans MT"/>
              </a:rPr>
              <a:t>and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they </a:t>
            </a:r>
            <a:r>
              <a:rPr sz="2800" spc="-65" dirty="0">
                <a:solidFill>
                  <a:srgbClr val="444949"/>
                </a:solidFill>
                <a:latin typeface="Gill Sans MT"/>
                <a:cs typeface="Gill Sans MT"/>
              </a:rPr>
              <a:t>live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in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Amazon</a:t>
            </a:r>
            <a:r>
              <a:rPr sz="2800" spc="9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10" dirty="0">
                <a:solidFill>
                  <a:srgbClr val="444949"/>
                </a:solidFill>
                <a:latin typeface="Gill Sans MT"/>
                <a:cs typeface="Gill Sans MT"/>
              </a:rPr>
              <a:t>S3</a:t>
            </a:r>
            <a:endParaRPr sz="2800">
              <a:latin typeface="Gill Sans MT"/>
              <a:cs typeface="Gill Sans MT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444949"/>
              </a:buClr>
              <a:buFont typeface="Arial"/>
              <a:buChar char="•"/>
            </a:pPr>
            <a:endParaRPr sz="4400">
              <a:latin typeface="Times New Roman"/>
              <a:cs typeface="Times New Roman"/>
            </a:endParaRPr>
          </a:p>
          <a:p>
            <a:pPr marL="241300" marR="5080" indent="-228600">
              <a:lnSpc>
                <a:spcPts val="3020"/>
              </a:lnSpc>
              <a:buFont typeface="Arial"/>
              <a:buChar char="•"/>
              <a:tabLst>
                <a:tab pos="241300" algn="l"/>
              </a:tabLst>
            </a:pP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Amazon </a:t>
            </a:r>
            <a:r>
              <a:rPr sz="2800" spc="10" dirty="0">
                <a:solidFill>
                  <a:srgbClr val="444949"/>
                </a:solidFill>
                <a:latin typeface="Gill Sans MT"/>
                <a:cs typeface="Gill Sans MT"/>
              </a:rPr>
              <a:t>S3 </a:t>
            </a:r>
            <a:r>
              <a:rPr sz="2800" spc="-90" dirty="0">
                <a:solidFill>
                  <a:srgbClr val="444949"/>
                </a:solidFill>
                <a:latin typeface="Gill Sans MT"/>
                <a:cs typeface="Gill Sans MT"/>
              </a:rPr>
              <a:t>is </a:t>
            </a:r>
            <a:r>
              <a:rPr sz="2800" dirty="0">
                <a:solidFill>
                  <a:srgbClr val="444949"/>
                </a:solidFill>
                <a:latin typeface="Gill Sans MT"/>
                <a:cs typeface="Gill Sans MT"/>
              </a:rPr>
              <a:t>a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durable, </a:t>
            </a:r>
            <a:r>
              <a:rPr sz="2800" spc="-15" dirty="0">
                <a:solidFill>
                  <a:srgbClr val="444949"/>
                </a:solidFill>
                <a:latin typeface="Gill Sans MT"/>
                <a:cs typeface="Gill Sans MT"/>
              </a:rPr>
              <a:t>cheap </a:t>
            </a:r>
            <a:r>
              <a:rPr sz="2800" spc="-10" dirty="0">
                <a:solidFill>
                  <a:srgbClr val="444949"/>
                </a:solidFill>
                <a:latin typeface="Gill Sans MT"/>
                <a:cs typeface="Gill Sans MT"/>
              </a:rPr>
              <a:t>and </a:t>
            </a:r>
            <a:r>
              <a:rPr sz="2800" spc="-75" dirty="0">
                <a:solidFill>
                  <a:srgbClr val="444949"/>
                </a:solidFill>
                <a:latin typeface="Gill Sans MT"/>
                <a:cs typeface="Gill Sans MT"/>
              </a:rPr>
              <a:t>resilient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storage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where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most </a:t>
            </a:r>
            <a:r>
              <a:rPr sz="2800" spc="-35" dirty="0">
                <a:solidFill>
                  <a:srgbClr val="444949"/>
                </a:solidFill>
                <a:latin typeface="Gill Sans MT"/>
                <a:cs typeface="Gill Sans MT"/>
              </a:rPr>
              <a:t>of </a:t>
            </a:r>
            <a:r>
              <a:rPr sz="2800" spc="-95" dirty="0">
                <a:solidFill>
                  <a:srgbClr val="444949"/>
                </a:solidFill>
                <a:latin typeface="Gill Sans MT"/>
                <a:cs typeface="Gill Sans MT"/>
              </a:rPr>
              <a:t>your 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backups </a:t>
            </a:r>
            <a:r>
              <a:rPr sz="2800" spc="-75" dirty="0">
                <a:solidFill>
                  <a:srgbClr val="444949"/>
                </a:solidFill>
                <a:latin typeface="Gill Sans MT"/>
                <a:cs typeface="Gill Sans MT"/>
              </a:rPr>
              <a:t>will </a:t>
            </a:r>
            <a:r>
              <a:rPr sz="2800" spc="-65" dirty="0">
                <a:solidFill>
                  <a:srgbClr val="444949"/>
                </a:solidFill>
                <a:latin typeface="Gill Sans MT"/>
                <a:cs typeface="Gill Sans MT"/>
              </a:rPr>
              <a:t>live </a:t>
            </a:r>
            <a:r>
              <a:rPr sz="2800" spc="-25" dirty="0">
                <a:solidFill>
                  <a:srgbClr val="444949"/>
                </a:solidFill>
                <a:latin typeface="Gill Sans MT"/>
                <a:cs typeface="Gill Sans MT"/>
              </a:rPr>
              <a:t>(but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you </a:t>
            </a:r>
            <a:r>
              <a:rPr sz="2800" spc="-70" dirty="0">
                <a:solidFill>
                  <a:srgbClr val="444949"/>
                </a:solidFill>
                <a:latin typeface="Gill Sans MT"/>
                <a:cs typeface="Gill Sans MT"/>
              </a:rPr>
              <a:t>won’t </a:t>
            </a:r>
            <a:r>
              <a:rPr sz="2800" spc="-35" dirty="0">
                <a:solidFill>
                  <a:srgbClr val="444949"/>
                </a:solidFill>
                <a:latin typeface="Gill Sans MT"/>
                <a:cs typeface="Gill Sans MT"/>
              </a:rPr>
              <a:t>see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them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in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the </a:t>
            </a:r>
            <a:r>
              <a:rPr sz="2800" spc="15" dirty="0">
                <a:solidFill>
                  <a:srgbClr val="444949"/>
                </a:solidFill>
                <a:latin typeface="Gill Sans MT"/>
                <a:cs typeface="Gill Sans MT"/>
              </a:rPr>
              <a:t>S3</a:t>
            </a:r>
            <a:r>
              <a:rPr sz="2800" spc="434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console)</a:t>
            </a:r>
            <a:endParaRPr sz="2800">
              <a:latin typeface="Gill Sans MT"/>
              <a:cs typeface="Gill Sans MT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lr>
                <a:srgbClr val="444949"/>
              </a:buClr>
              <a:buFont typeface="Arial"/>
              <a:buChar char="•"/>
            </a:pPr>
            <a:endParaRPr sz="40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buFont typeface="Arial"/>
              <a:buChar char="•"/>
              <a:tabLst>
                <a:tab pos="241300" algn="l"/>
              </a:tabLst>
            </a:pPr>
            <a:r>
              <a:rPr sz="2800" spc="-75" dirty="0">
                <a:solidFill>
                  <a:srgbClr val="444949"/>
                </a:solidFill>
                <a:latin typeface="Gill Sans MT"/>
                <a:cs typeface="Gill Sans MT"/>
              </a:rPr>
              <a:t>By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default, </a:t>
            </a:r>
            <a:r>
              <a:rPr sz="2800" spc="-95" dirty="0">
                <a:solidFill>
                  <a:srgbClr val="444949"/>
                </a:solidFill>
                <a:latin typeface="Gill Sans MT"/>
                <a:cs typeface="Gill Sans MT"/>
              </a:rPr>
              <a:t>your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AMIs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are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private, </a:t>
            </a:r>
            <a:r>
              <a:rPr sz="2800" spc="-10" dirty="0">
                <a:solidFill>
                  <a:srgbClr val="444949"/>
                </a:solidFill>
                <a:latin typeface="Gill Sans MT"/>
                <a:cs typeface="Gill Sans MT"/>
              </a:rPr>
              <a:t>and </a:t>
            </a:r>
            <a:r>
              <a:rPr sz="2800" spc="-65" dirty="0">
                <a:solidFill>
                  <a:srgbClr val="444949"/>
                </a:solidFill>
                <a:latin typeface="Gill Sans MT"/>
                <a:cs typeface="Gill Sans MT"/>
              </a:rPr>
              <a:t>locked </a:t>
            </a:r>
            <a:r>
              <a:rPr sz="2800" spc="-90" dirty="0">
                <a:solidFill>
                  <a:srgbClr val="444949"/>
                </a:solidFill>
                <a:latin typeface="Gill Sans MT"/>
                <a:cs typeface="Gill Sans MT"/>
              </a:rPr>
              <a:t>for </a:t>
            </a:r>
            <a:r>
              <a:rPr sz="2800" spc="-95" dirty="0">
                <a:solidFill>
                  <a:srgbClr val="444949"/>
                </a:solidFill>
                <a:latin typeface="Gill Sans MT"/>
                <a:cs typeface="Gill Sans MT"/>
              </a:rPr>
              <a:t>your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account </a:t>
            </a:r>
            <a:r>
              <a:rPr sz="2800" dirty="0">
                <a:solidFill>
                  <a:srgbClr val="444949"/>
                </a:solidFill>
                <a:latin typeface="Gill Sans MT"/>
                <a:cs typeface="Gill Sans MT"/>
              </a:rPr>
              <a:t>/</a:t>
            </a:r>
            <a:r>
              <a:rPr sz="2800" spc="2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region</a:t>
            </a:r>
            <a:endParaRPr sz="2800">
              <a:latin typeface="Gill Sans MT"/>
              <a:cs typeface="Gill Sans MT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lr>
                <a:srgbClr val="444949"/>
              </a:buClr>
              <a:buFont typeface="Arial"/>
              <a:buChar char="•"/>
            </a:pPr>
            <a:endParaRPr sz="4400">
              <a:latin typeface="Times New Roman"/>
              <a:cs typeface="Times New Roman"/>
            </a:endParaRPr>
          </a:p>
          <a:p>
            <a:pPr marL="241300" marR="382905" indent="-228600">
              <a:lnSpc>
                <a:spcPts val="3020"/>
              </a:lnSpc>
              <a:buFont typeface="Arial"/>
              <a:buChar char="•"/>
              <a:tabLst>
                <a:tab pos="241300" algn="l"/>
              </a:tabLst>
            </a:pPr>
            <a:r>
              <a:rPr sz="2800" spc="-175" dirty="0">
                <a:solidFill>
                  <a:srgbClr val="444949"/>
                </a:solidFill>
                <a:latin typeface="Gill Sans MT"/>
                <a:cs typeface="Gill Sans MT"/>
              </a:rPr>
              <a:t>You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can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also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make </a:t>
            </a:r>
            <a:r>
              <a:rPr sz="2800" spc="-95" dirty="0">
                <a:solidFill>
                  <a:srgbClr val="444949"/>
                </a:solidFill>
                <a:latin typeface="Gill Sans MT"/>
                <a:cs typeface="Gill Sans MT"/>
              </a:rPr>
              <a:t>your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AMIs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public </a:t>
            </a:r>
            <a:r>
              <a:rPr sz="2800" spc="-10" dirty="0">
                <a:solidFill>
                  <a:srgbClr val="444949"/>
                </a:solidFill>
                <a:latin typeface="Gill Sans MT"/>
                <a:cs typeface="Gill Sans MT"/>
              </a:rPr>
              <a:t>and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share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them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with </a:t>
            </a:r>
            <a:r>
              <a:rPr sz="2800" spc="-70" dirty="0">
                <a:solidFill>
                  <a:srgbClr val="444949"/>
                </a:solidFill>
                <a:latin typeface="Gill Sans MT"/>
                <a:cs typeface="Gill Sans MT"/>
              </a:rPr>
              <a:t>other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AWS  accounts </a:t>
            </a:r>
            <a:r>
              <a:rPr sz="2800" spc="-110" dirty="0">
                <a:solidFill>
                  <a:srgbClr val="444949"/>
                </a:solidFill>
                <a:latin typeface="Gill Sans MT"/>
                <a:cs typeface="Gill Sans MT"/>
              </a:rPr>
              <a:t>or </a:t>
            </a:r>
            <a:r>
              <a:rPr sz="2800" spc="-70" dirty="0">
                <a:solidFill>
                  <a:srgbClr val="444949"/>
                </a:solidFill>
                <a:latin typeface="Gill Sans MT"/>
                <a:cs typeface="Gill Sans MT"/>
              </a:rPr>
              <a:t>sell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them </a:t>
            </a:r>
            <a:r>
              <a:rPr sz="2800" spc="-35" dirty="0">
                <a:solidFill>
                  <a:srgbClr val="444949"/>
                </a:solidFill>
                <a:latin typeface="Gill Sans MT"/>
                <a:cs typeface="Gill Sans MT"/>
              </a:rPr>
              <a:t>on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the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AMI</a:t>
            </a:r>
            <a:r>
              <a:rPr sz="2800" spc="13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Marketplace</a:t>
            </a:r>
            <a:endParaRPr sz="2800"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420859490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1892" y="6464300"/>
            <a:ext cx="127698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16939" y="374395"/>
            <a:ext cx="2546350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65" dirty="0"/>
              <a:t>AMI</a:t>
            </a:r>
            <a:r>
              <a:rPr spc="-60" dirty="0"/>
              <a:t> </a:t>
            </a:r>
            <a:r>
              <a:rPr spc="-90" dirty="0"/>
              <a:t>Pricing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16939" y="1419860"/>
            <a:ext cx="10293350" cy="3995420"/>
          </a:xfrm>
          <a:prstGeom prst="rect">
            <a:avLst/>
          </a:prstGeom>
        </p:spPr>
        <p:txBody>
          <a:bodyPr vert="horz" wrap="square" lIns="0" tIns="62230" rIns="0" bIns="0" rtlCol="0">
            <a:spAutoFit/>
          </a:bodyPr>
          <a:lstStyle/>
          <a:p>
            <a:pPr marL="241300" marR="5080" indent="-228600">
              <a:lnSpc>
                <a:spcPts val="3020"/>
              </a:lnSpc>
              <a:spcBef>
                <a:spcPts val="49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AMIs </a:t>
            </a:r>
            <a:r>
              <a:rPr sz="2800" spc="-65" dirty="0">
                <a:solidFill>
                  <a:srgbClr val="444949"/>
                </a:solidFill>
                <a:latin typeface="Gill Sans MT"/>
                <a:cs typeface="Gill Sans MT"/>
              </a:rPr>
              <a:t>live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in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Amazon </a:t>
            </a:r>
            <a:r>
              <a:rPr sz="2800" spc="-35" dirty="0">
                <a:solidFill>
                  <a:srgbClr val="444949"/>
                </a:solidFill>
                <a:latin typeface="Gill Sans MT"/>
                <a:cs typeface="Gill Sans MT"/>
              </a:rPr>
              <a:t>S3,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so </a:t>
            </a:r>
            <a:r>
              <a:rPr sz="2800" spc="-65" dirty="0">
                <a:solidFill>
                  <a:srgbClr val="444949"/>
                </a:solidFill>
                <a:latin typeface="Gill Sans MT"/>
                <a:cs typeface="Gill Sans MT"/>
              </a:rPr>
              <a:t>you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get charged </a:t>
            </a:r>
            <a:r>
              <a:rPr sz="2800" spc="-90" dirty="0">
                <a:solidFill>
                  <a:srgbClr val="444949"/>
                </a:solidFill>
                <a:latin typeface="Gill Sans MT"/>
                <a:cs typeface="Gill Sans MT"/>
              </a:rPr>
              <a:t>for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the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actual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space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in </a:t>
            </a:r>
            <a:r>
              <a:rPr sz="2800" spc="-70" dirty="0">
                <a:solidFill>
                  <a:srgbClr val="444949"/>
                </a:solidFill>
                <a:latin typeface="Gill Sans MT"/>
                <a:cs typeface="Gill Sans MT"/>
              </a:rPr>
              <a:t>takes 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in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Amazon</a:t>
            </a:r>
            <a:r>
              <a:rPr sz="2800" spc="-12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10" dirty="0">
                <a:solidFill>
                  <a:srgbClr val="444949"/>
                </a:solidFill>
                <a:latin typeface="Gill Sans MT"/>
                <a:cs typeface="Gill Sans MT"/>
              </a:rPr>
              <a:t>S3</a:t>
            </a:r>
            <a:endParaRPr sz="2800">
              <a:latin typeface="Gill Sans MT"/>
              <a:cs typeface="Gill Sans MT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lr>
                <a:srgbClr val="444949"/>
              </a:buClr>
              <a:buFont typeface="Arial"/>
              <a:buChar char="•"/>
            </a:pPr>
            <a:endParaRPr sz="40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buFont typeface="Arial"/>
              <a:buChar char="•"/>
              <a:tabLst>
                <a:tab pos="241300" algn="l"/>
              </a:tabLst>
            </a:pP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Amazon </a:t>
            </a:r>
            <a:r>
              <a:rPr sz="2800" spc="10" dirty="0">
                <a:solidFill>
                  <a:srgbClr val="444949"/>
                </a:solidFill>
                <a:latin typeface="Gill Sans MT"/>
                <a:cs typeface="Gill Sans MT"/>
              </a:rPr>
              <a:t>S3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pricing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in</a:t>
            </a:r>
            <a:r>
              <a:rPr sz="2800" spc="4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75" dirty="0">
                <a:solidFill>
                  <a:srgbClr val="444949"/>
                </a:solidFill>
                <a:latin typeface="Gill Sans MT"/>
                <a:cs typeface="Gill Sans MT"/>
              </a:rPr>
              <a:t>US-EAST-1:</a:t>
            </a:r>
            <a:endParaRPr sz="2800">
              <a:latin typeface="Gill Sans MT"/>
              <a:cs typeface="Gill Sans MT"/>
            </a:endParaRPr>
          </a:p>
          <a:p>
            <a:pPr marL="698500" lvl="1" indent="-228600">
              <a:lnSpc>
                <a:spcPct val="100000"/>
              </a:lnSpc>
              <a:spcBef>
                <a:spcPts val="234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75" dirty="0">
                <a:solidFill>
                  <a:srgbClr val="444949"/>
                </a:solidFill>
                <a:latin typeface="Gill Sans MT"/>
                <a:cs typeface="Gill Sans MT"/>
              </a:rPr>
              <a:t>First </a:t>
            </a:r>
            <a:r>
              <a:rPr sz="2400" dirty="0">
                <a:solidFill>
                  <a:srgbClr val="444949"/>
                </a:solidFill>
                <a:latin typeface="Gill Sans MT"/>
                <a:cs typeface="Gill Sans MT"/>
              </a:rPr>
              <a:t>50 </a:t>
            </a:r>
            <a:r>
              <a:rPr sz="2400" spc="-80" dirty="0">
                <a:solidFill>
                  <a:srgbClr val="444949"/>
                </a:solidFill>
                <a:latin typeface="Gill Sans MT"/>
                <a:cs typeface="Gill Sans MT"/>
              </a:rPr>
              <a:t>TB </a:t>
            </a:r>
            <a:r>
              <a:rPr sz="2400" dirty="0">
                <a:solidFill>
                  <a:srgbClr val="444949"/>
                </a:solidFill>
                <a:latin typeface="Gill Sans MT"/>
                <a:cs typeface="Gill Sans MT"/>
              </a:rPr>
              <a:t>/ </a:t>
            </a:r>
            <a:r>
              <a:rPr sz="2400" spc="-45" dirty="0">
                <a:solidFill>
                  <a:srgbClr val="444949"/>
                </a:solidFill>
                <a:latin typeface="Gill Sans MT"/>
                <a:cs typeface="Gill Sans MT"/>
              </a:rPr>
              <a:t>month: </a:t>
            </a:r>
            <a:r>
              <a:rPr sz="2400" spc="-30" dirty="0">
                <a:solidFill>
                  <a:srgbClr val="444949"/>
                </a:solidFill>
                <a:latin typeface="Gill Sans MT"/>
                <a:cs typeface="Gill Sans MT"/>
              </a:rPr>
              <a:t>$0.023 </a:t>
            </a:r>
            <a:r>
              <a:rPr sz="2400" spc="-45" dirty="0">
                <a:solidFill>
                  <a:srgbClr val="444949"/>
                </a:solidFill>
                <a:latin typeface="Gill Sans MT"/>
                <a:cs typeface="Gill Sans MT"/>
              </a:rPr>
              <a:t>per</a:t>
            </a:r>
            <a:r>
              <a:rPr sz="2400" spc="-34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70" dirty="0">
                <a:solidFill>
                  <a:srgbClr val="444949"/>
                </a:solidFill>
                <a:latin typeface="Gill Sans MT"/>
                <a:cs typeface="Gill Sans MT"/>
              </a:rPr>
              <a:t>GB</a:t>
            </a:r>
            <a:endParaRPr sz="2400">
              <a:latin typeface="Gill Sans MT"/>
              <a:cs typeface="Gill Sans MT"/>
            </a:endParaRPr>
          </a:p>
          <a:p>
            <a:pPr marL="698500" lvl="1" indent="-228600">
              <a:lnSpc>
                <a:spcPct val="100000"/>
              </a:lnSpc>
              <a:spcBef>
                <a:spcPts val="215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40" dirty="0">
                <a:solidFill>
                  <a:srgbClr val="444949"/>
                </a:solidFill>
                <a:latin typeface="Gill Sans MT"/>
                <a:cs typeface="Gill Sans MT"/>
              </a:rPr>
              <a:t>Next </a:t>
            </a:r>
            <a:r>
              <a:rPr sz="2400" dirty="0">
                <a:solidFill>
                  <a:srgbClr val="444949"/>
                </a:solidFill>
                <a:latin typeface="Gill Sans MT"/>
                <a:cs typeface="Gill Sans MT"/>
              </a:rPr>
              <a:t>450 </a:t>
            </a:r>
            <a:r>
              <a:rPr sz="2400" spc="-80" dirty="0">
                <a:solidFill>
                  <a:srgbClr val="444949"/>
                </a:solidFill>
                <a:latin typeface="Gill Sans MT"/>
                <a:cs typeface="Gill Sans MT"/>
              </a:rPr>
              <a:t>TB </a:t>
            </a:r>
            <a:r>
              <a:rPr sz="2400" dirty="0">
                <a:solidFill>
                  <a:srgbClr val="444949"/>
                </a:solidFill>
                <a:latin typeface="Gill Sans MT"/>
                <a:cs typeface="Gill Sans MT"/>
              </a:rPr>
              <a:t>/ </a:t>
            </a:r>
            <a:r>
              <a:rPr sz="2400" spc="-45" dirty="0">
                <a:solidFill>
                  <a:srgbClr val="444949"/>
                </a:solidFill>
                <a:latin typeface="Gill Sans MT"/>
                <a:cs typeface="Gill Sans MT"/>
              </a:rPr>
              <a:t>month: </a:t>
            </a:r>
            <a:r>
              <a:rPr sz="2400" spc="-30" dirty="0">
                <a:solidFill>
                  <a:srgbClr val="444949"/>
                </a:solidFill>
                <a:latin typeface="Gill Sans MT"/>
                <a:cs typeface="Gill Sans MT"/>
              </a:rPr>
              <a:t>$0.022 </a:t>
            </a:r>
            <a:r>
              <a:rPr sz="2400" spc="-45" dirty="0">
                <a:solidFill>
                  <a:srgbClr val="444949"/>
                </a:solidFill>
                <a:latin typeface="Gill Sans MT"/>
                <a:cs typeface="Gill Sans MT"/>
              </a:rPr>
              <a:t>per</a:t>
            </a:r>
            <a:r>
              <a:rPr sz="2400" spc="-38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70" dirty="0">
                <a:solidFill>
                  <a:srgbClr val="444949"/>
                </a:solidFill>
                <a:latin typeface="Gill Sans MT"/>
                <a:cs typeface="Gill Sans MT"/>
              </a:rPr>
              <a:t>GB</a:t>
            </a:r>
            <a:endParaRPr sz="2400">
              <a:latin typeface="Gill Sans MT"/>
              <a:cs typeface="Gill Sans MT"/>
            </a:endParaRPr>
          </a:p>
          <a:p>
            <a:pPr lvl="1">
              <a:lnSpc>
                <a:spcPct val="100000"/>
              </a:lnSpc>
              <a:buClr>
                <a:srgbClr val="444949"/>
              </a:buClr>
              <a:buFont typeface="Arial"/>
              <a:buChar char="•"/>
            </a:pPr>
            <a:endParaRPr sz="28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Overall </a:t>
            </a:r>
            <a:r>
              <a:rPr sz="2800" spc="-90" dirty="0">
                <a:solidFill>
                  <a:srgbClr val="444949"/>
                </a:solidFill>
                <a:latin typeface="Gill Sans MT"/>
                <a:cs typeface="Gill Sans MT"/>
              </a:rPr>
              <a:t>it is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quite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inexpensive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2800" spc="-80" dirty="0">
                <a:solidFill>
                  <a:srgbClr val="444949"/>
                </a:solidFill>
                <a:latin typeface="Gill Sans MT"/>
                <a:cs typeface="Gill Sans MT"/>
              </a:rPr>
              <a:t>store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private</a:t>
            </a:r>
            <a:r>
              <a:rPr sz="2800" spc="19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70" dirty="0">
                <a:solidFill>
                  <a:srgbClr val="444949"/>
                </a:solidFill>
                <a:latin typeface="Gill Sans MT"/>
                <a:cs typeface="Gill Sans MT"/>
              </a:rPr>
              <a:t>AMIs.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7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Make </a:t>
            </a:r>
            <a:r>
              <a:rPr sz="2800" spc="-75" dirty="0">
                <a:solidFill>
                  <a:srgbClr val="444949"/>
                </a:solidFill>
                <a:latin typeface="Gill Sans MT"/>
                <a:cs typeface="Gill Sans MT"/>
              </a:rPr>
              <a:t>sure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remove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the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AMIs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you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don’t</a:t>
            </a:r>
            <a:r>
              <a:rPr sz="2800" spc="114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use</a:t>
            </a:r>
            <a:endParaRPr sz="2800"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313592388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41892" y="6471592"/>
            <a:ext cx="1276985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374395"/>
            <a:ext cx="9894570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150" dirty="0"/>
              <a:t>Cross </a:t>
            </a:r>
            <a:r>
              <a:rPr spc="-65" dirty="0"/>
              <a:t>Account AMI </a:t>
            </a:r>
            <a:r>
              <a:rPr spc="-85" dirty="0"/>
              <a:t>Copy </a:t>
            </a:r>
            <a:r>
              <a:rPr spc="-130" dirty="0"/>
              <a:t>(FAQ </a:t>
            </a:r>
            <a:r>
              <a:rPr spc="325" dirty="0"/>
              <a:t>+ </a:t>
            </a:r>
            <a:r>
              <a:rPr spc="-40" dirty="0"/>
              <a:t>Exam</a:t>
            </a:r>
            <a:r>
              <a:rPr spc="-960" dirty="0"/>
              <a:t> </a:t>
            </a:r>
            <a:r>
              <a:rPr spc="-55" dirty="0"/>
              <a:t>Tip)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16939" y="1354633"/>
            <a:ext cx="10706100" cy="4833620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36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000" spc="-125" dirty="0">
                <a:solidFill>
                  <a:srgbClr val="444949"/>
                </a:solidFill>
                <a:latin typeface="Gill Sans MT"/>
                <a:cs typeface="Gill Sans MT"/>
              </a:rPr>
              <a:t>You </a:t>
            </a:r>
            <a:r>
              <a:rPr sz="2000" spc="-25" dirty="0">
                <a:solidFill>
                  <a:srgbClr val="444949"/>
                </a:solidFill>
                <a:latin typeface="Gill Sans MT"/>
                <a:cs typeface="Gill Sans MT"/>
              </a:rPr>
              <a:t>can </a:t>
            </a:r>
            <a:r>
              <a:rPr sz="2000" spc="-50" dirty="0">
                <a:solidFill>
                  <a:srgbClr val="444949"/>
                </a:solidFill>
                <a:latin typeface="Gill Sans MT"/>
                <a:cs typeface="Gill Sans MT"/>
              </a:rPr>
              <a:t>share </a:t>
            </a:r>
            <a:r>
              <a:rPr sz="2000" spc="-15" dirty="0">
                <a:solidFill>
                  <a:srgbClr val="444949"/>
                </a:solidFill>
                <a:latin typeface="Gill Sans MT"/>
                <a:cs typeface="Gill Sans MT"/>
              </a:rPr>
              <a:t>an </a:t>
            </a:r>
            <a:r>
              <a:rPr sz="2000" spc="-30" dirty="0">
                <a:solidFill>
                  <a:srgbClr val="444949"/>
                </a:solidFill>
                <a:latin typeface="Gill Sans MT"/>
                <a:cs typeface="Gill Sans MT"/>
              </a:rPr>
              <a:t>AMI </a:t>
            </a:r>
            <a:r>
              <a:rPr sz="2000" spc="-50" dirty="0">
                <a:solidFill>
                  <a:srgbClr val="444949"/>
                </a:solidFill>
                <a:latin typeface="Gill Sans MT"/>
                <a:cs typeface="Gill Sans MT"/>
              </a:rPr>
              <a:t>with </a:t>
            </a:r>
            <a:r>
              <a:rPr sz="2000" spc="-40" dirty="0">
                <a:solidFill>
                  <a:srgbClr val="444949"/>
                </a:solidFill>
                <a:latin typeface="Gill Sans MT"/>
                <a:cs typeface="Gill Sans MT"/>
              </a:rPr>
              <a:t>another </a:t>
            </a:r>
            <a:r>
              <a:rPr sz="2000" spc="-35" dirty="0">
                <a:solidFill>
                  <a:srgbClr val="444949"/>
                </a:solidFill>
                <a:latin typeface="Gill Sans MT"/>
                <a:cs typeface="Gill Sans MT"/>
              </a:rPr>
              <a:t>AWS</a:t>
            </a:r>
            <a:r>
              <a:rPr sz="2000" spc="2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000" spc="-40" dirty="0">
                <a:solidFill>
                  <a:srgbClr val="444949"/>
                </a:solidFill>
                <a:latin typeface="Gill Sans MT"/>
                <a:cs typeface="Gill Sans MT"/>
              </a:rPr>
              <a:t>account.</a:t>
            </a:r>
            <a:endParaRPr sz="20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26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000" spc="-30" dirty="0">
                <a:solidFill>
                  <a:srgbClr val="444949"/>
                </a:solidFill>
                <a:latin typeface="Gill Sans MT"/>
                <a:cs typeface="Gill Sans MT"/>
              </a:rPr>
              <a:t>Sharing </a:t>
            </a:r>
            <a:r>
              <a:rPr sz="2000" spc="-20" dirty="0">
                <a:solidFill>
                  <a:srgbClr val="444949"/>
                </a:solidFill>
                <a:latin typeface="Gill Sans MT"/>
                <a:cs typeface="Gill Sans MT"/>
              </a:rPr>
              <a:t>an </a:t>
            </a:r>
            <a:r>
              <a:rPr sz="2000" spc="-30" dirty="0">
                <a:solidFill>
                  <a:srgbClr val="444949"/>
                </a:solidFill>
                <a:latin typeface="Gill Sans MT"/>
                <a:cs typeface="Gill Sans MT"/>
              </a:rPr>
              <a:t>AMI </a:t>
            </a:r>
            <a:r>
              <a:rPr sz="2000" spc="-25" dirty="0">
                <a:solidFill>
                  <a:srgbClr val="444949"/>
                </a:solidFill>
                <a:latin typeface="Gill Sans MT"/>
                <a:cs typeface="Gill Sans MT"/>
              </a:rPr>
              <a:t>does </a:t>
            </a:r>
            <a:r>
              <a:rPr sz="2000" spc="-40" dirty="0">
                <a:solidFill>
                  <a:srgbClr val="444949"/>
                </a:solidFill>
                <a:latin typeface="Gill Sans MT"/>
                <a:cs typeface="Gill Sans MT"/>
              </a:rPr>
              <a:t>not </a:t>
            </a:r>
            <a:r>
              <a:rPr sz="2000" spc="-35" dirty="0">
                <a:solidFill>
                  <a:srgbClr val="444949"/>
                </a:solidFill>
                <a:latin typeface="Gill Sans MT"/>
                <a:cs typeface="Gill Sans MT"/>
              </a:rPr>
              <a:t>affect the ownership </a:t>
            </a:r>
            <a:r>
              <a:rPr sz="2000" spc="-25" dirty="0">
                <a:solidFill>
                  <a:srgbClr val="444949"/>
                </a:solidFill>
                <a:latin typeface="Gill Sans MT"/>
                <a:cs typeface="Gill Sans MT"/>
              </a:rPr>
              <a:t>of </a:t>
            </a:r>
            <a:r>
              <a:rPr sz="2000" spc="-35" dirty="0">
                <a:solidFill>
                  <a:srgbClr val="444949"/>
                </a:solidFill>
                <a:latin typeface="Gill Sans MT"/>
                <a:cs typeface="Gill Sans MT"/>
              </a:rPr>
              <a:t>the</a:t>
            </a:r>
            <a:r>
              <a:rPr sz="2000" spc="-3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000" spc="-45" dirty="0">
                <a:solidFill>
                  <a:srgbClr val="444949"/>
                </a:solidFill>
                <a:latin typeface="Gill Sans MT"/>
                <a:cs typeface="Gill Sans MT"/>
              </a:rPr>
              <a:t>AMI.</a:t>
            </a:r>
            <a:endParaRPr sz="2000">
              <a:latin typeface="Gill Sans MT"/>
              <a:cs typeface="Gill Sans MT"/>
            </a:endParaRPr>
          </a:p>
          <a:p>
            <a:pPr marL="241300" marR="603885" indent="-228600">
              <a:lnSpc>
                <a:spcPct val="70000"/>
              </a:lnSpc>
              <a:spcBef>
                <a:spcPts val="100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000" spc="-60" dirty="0">
                <a:solidFill>
                  <a:srgbClr val="444949"/>
                </a:solidFill>
                <a:latin typeface="Gill Sans MT"/>
                <a:cs typeface="Gill Sans MT"/>
              </a:rPr>
              <a:t>If </a:t>
            </a:r>
            <a:r>
              <a:rPr sz="2000" spc="-45" dirty="0">
                <a:solidFill>
                  <a:srgbClr val="444949"/>
                </a:solidFill>
                <a:latin typeface="Gill Sans MT"/>
                <a:cs typeface="Gill Sans MT"/>
              </a:rPr>
              <a:t>you </a:t>
            </a:r>
            <a:r>
              <a:rPr sz="2000" spc="-35" dirty="0">
                <a:solidFill>
                  <a:srgbClr val="444949"/>
                </a:solidFill>
                <a:latin typeface="Gill Sans MT"/>
                <a:cs typeface="Gill Sans MT"/>
              </a:rPr>
              <a:t>copy </a:t>
            </a:r>
            <a:r>
              <a:rPr sz="2000" spc="-15" dirty="0">
                <a:solidFill>
                  <a:srgbClr val="444949"/>
                </a:solidFill>
                <a:latin typeface="Gill Sans MT"/>
                <a:cs typeface="Gill Sans MT"/>
              </a:rPr>
              <a:t>an </a:t>
            </a:r>
            <a:r>
              <a:rPr sz="2000" spc="-30" dirty="0">
                <a:solidFill>
                  <a:srgbClr val="444949"/>
                </a:solidFill>
                <a:latin typeface="Gill Sans MT"/>
                <a:cs typeface="Gill Sans MT"/>
              </a:rPr>
              <a:t>AMI </a:t>
            </a:r>
            <a:r>
              <a:rPr sz="2000" spc="-45" dirty="0">
                <a:solidFill>
                  <a:srgbClr val="444949"/>
                </a:solidFill>
                <a:latin typeface="Gill Sans MT"/>
                <a:cs typeface="Gill Sans MT"/>
              </a:rPr>
              <a:t>that </a:t>
            </a:r>
            <a:r>
              <a:rPr sz="2000" spc="-35" dirty="0">
                <a:solidFill>
                  <a:srgbClr val="444949"/>
                </a:solidFill>
                <a:latin typeface="Gill Sans MT"/>
                <a:cs typeface="Gill Sans MT"/>
              </a:rPr>
              <a:t>has </a:t>
            </a:r>
            <a:r>
              <a:rPr sz="2000" dirty="0">
                <a:solidFill>
                  <a:srgbClr val="444949"/>
                </a:solidFill>
                <a:latin typeface="Gill Sans MT"/>
                <a:cs typeface="Gill Sans MT"/>
              </a:rPr>
              <a:t>been </a:t>
            </a:r>
            <a:r>
              <a:rPr sz="2000" spc="-40" dirty="0">
                <a:solidFill>
                  <a:srgbClr val="444949"/>
                </a:solidFill>
                <a:latin typeface="Gill Sans MT"/>
                <a:cs typeface="Gill Sans MT"/>
              </a:rPr>
              <a:t>shared </a:t>
            </a:r>
            <a:r>
              <a:rPr sz="2000" spc="-50" dirty="0">
                <a:solidFill>
                  <a:srgbClr val="444949"/>
                </a:solidFill>
                <a:latin typeface="Gill Sans MT"/>
                <a:cs typeface="Gill Sans MT"/>
              </a:rPr>
              <a:t>with </a:t>
            </a:r>
            <a:r>
              <a:rPr sz="2000" spc="-65" dirty="0">
                <a:solidFill>
                  <a:srgbClr val="444949"/>
                </a:solidFill>
                <a:latin typeface="Gill Sans MT"/>
                <a:cs typeface="Gill Sans MT"/>
              </a:rPr>
              <a:t>your </a:t>
            </a:r>
            <a:r>
              <a:rPr sz="2000" spc="-40" dirty="0">
                <a:solidFill>
                  <a:srgbClr val="444949"/>
                </a:solidFill>
                <a:latin typeface="Gill Sans MT"/>
                <a:cs typeface="Gill Sans MT"/>
              </a:rPr>
              <a:t>account, </a:t>
            </a:r>
            <a:r>
              <a:rPr sz="2000" spc="-45" dirty="0">
                <a:solidFill>
                  <a:srgbClr val="444949"/>
                </a:solidFill>
                <a:latin typeface="Gill Sans MT"/>
                <a:cs typeface="Gill Sans MT"/>
              </a:rPr>
              <a:t>you </a:t>
            </a:r>
            <a:r>
              <a:rPr sz="2000" spc="-50" dirty="0">
                <a:solidFill>
                  <a:srgbClr val="444949"/>
                </a:solidFill>
                <a:latin typeface="Gill Sans MT"/>
                <a:cs typeface="Gill Sans MT"/>
              </a:rPr>
              <a:t>are </a:t>
            </a:r>
            <a:r>
              <a:rPr sz="2000" spc="-35" dirty="0">
                <a:solidFill>
                  <a:srgbClr val="444949"/>
                </a:solidFill>
                <a:latin typeface="Gill Sans MT"/>
                <a:cs typeface="Gill Sans MT"/>
              </a:rPr>
              <a:t>the </a:t>
            </a:r>
            <a:r>
              <a:rPr sz="2000" spc="-50" dirty="0">
                <a:solidFill>
                  <a:srgbClr val="444949"/>
                </a:solidFill>
                <a:latin typeface="Gill Sans MT"/>
                <a:cs typeface="Gill Sans MT"/>
              </a:rPr>
              <a:t>owner </a:t>
            </a:r>
            <a:r>
              <a:rPr sz="2000" spc="-25" dirty="0">
                <a:solidFill>
                  <a:srgbClr val="444949"/>
                </a:solidFill>
                <a:latin typeface="Gill Sans MT"/>
                <a:cs typeface="Gill Sans MT"/>
              </a:rPr>
              <a:t>of </a:t>
            </a:r>
            <a:r>
              <a:rPr sz="2000" spc="-35" dirty="0">
                <a:solidFill>
                  <a:srgbClr val="444949"/>
                </a:solidFill>
                <a:latin typeface="Gill Sans MT"/>
                <a:cs typeface="Gill Sans MT"/>
              </a:rPr>
              <a:t>the </a:t>
            </a:r>
            <a:r>
              <a:rPr sz="2000" spc="-40" dirty="0">
                <a:solidFill>
                  <a:srgbClr val="444949"/>
                </a:solidFill>
                <a:latin typeface="Gill Sans MT"/>
                <a:cs typeface="Gill Sans MT"/>
              </a:rPr>
              <a:t>target </a:t>
            </a:r>
            <a:r>
              <a:rPr sz="2000" spc="-30" dirty="0">
                <a:solidFill>
                  <a:srgbClr val="444949"/>
                </a:solidFill>
                <a:latin typeface="Gill Sans MT"/>
                <a:cs typeface="Gill Sans MT"/>
              </a:rPr>
              <a:t>AMI </a:t>
            </a:r>
            <a:r>
              <a:rPr sz="2000" spc="-45" dirty="0">
                <a:solidFill>
                  <a:srgbClr val="444949"/>
                </a:solidFill>
                <a:latin typeface="Gill Sans MT"/>
                <a:cs typeface="Gill Sans MT"/>
              </a:rPr>
              <a:t>in  </a:t>
            </a:r>
            <a:r>
              <a:rPr sz="2000" spc="-65" dirty="0">
                <a:solidFill>
                  <a:srgbClr val="444949"/>
                </a:solidFill>
                <a:latin typeface="Gill Sans MT"/>
                <a:cs typeface="Gill Sans MT"/>
              </a:rPr>
              <a:t>your</a:t>
            </a:r>
            <a:r>
              <a:rPr sz="2000" spc="-1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000" spc="-45" dirty="0">
                <a:solidFill>
                  <a:srgbClr val="444949"/>
                </a:solidFill>
                <a:latin typeface="Gill Sans MT"/>
                <a:cs typeface="Gill Sans MT"/>
              </a:rPr>
              <a:t>account.</a:t>
            </a:r>
            <a:endParaRPr sz="2000">
              <a:latin typeface="Gill Sans MT"/>
              <a:cs typeface="Gill Sans MT"/>
            </a:endParaRPr>
          </a:p>
          <a:p>
            <a:pPr marL="241300" indent="-228600">
              <a:lnSpc>
                <a:spcPts val="2039"/>
              </a:lnSpc>
              <a:spcBef>
                <a:spcPts val="29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000" spc="-185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2000" spc="-35" dirty="0">
                <a:solidFill>
                  <a:srgbClr val="444949"/>
                </a:solidFill>
                <a:latin typeface="Gill Sans MT"/>
                <a:cs typeface="Gill Sans MT"/>
              </a:rPr>
              <a:t>copy </a:t>
            </a:r>
            <a:r>
              <a:rPr sz="2000" spc="-20" dirty="0">
                <a:solidFill>
                  <a:srgbClr val="444949"/>
                </a:solidFill>
                <a:latin typeface="Gill Sans MT"/>
                <a:cs typeface="Gill Sans MT"/>
              </a:rPr>
              <a:t>an </a:t>
            </a:r>
            <a:r>
              <a:rPr sz="2000" spc="-30" dirty="0">
                <a:solidFill>
                  <a:srgbClr val="444949"/>
                </a:solidFill>
                <a:latin typeface="Gill Sans MT"/>
                <a:cs typeface="Gill Sans MT"/>
              </a:rPr>
              <a:t>AMI </a:t>
            </a:r>
            <a:r>
              <a:rPr sz="2000" spc="-45" dirty="0">
                <a:solidFill>
                  <a:srgbClr val="444949"/>
                </a:solidFill>
                <a:latin typeface="Gill Sans MT"/>
                <a:cs typeface="Gill Sans MT"/>
              </a:rPr>
              <a:t>that </a:t>
            </a:r>
            <a:r>
              <a:rPr sz="2000" spc="-35" dirty="0">
                <a:solidFill>
                  <a:srgbClr val="444949"/>
                </a:solidFill>
                <a:latin typeface="Gill Sans MT"/>
                <a:cs typeface="Gill Sans MT"/>
              </a:rPr>
              <a:t>was </a:t>
            </a:r>
            <a:r>
              <a:rPr sz="2000" spc="-40" dirty="0">
                <a:solidFill>
                  <a:srgbClr val="444949"/>
                </a:solidFill>
                <a:latin typeface="Gill Sans MT"/>
                <a:cs typeface="Gill Sans MT"/>
              </a:rPr>
              <a:t>shared </a:t>
            </a:r>
            <a:r>
              <a:rPr sz="2000" spc="-50" dirty="0">
                <a:solidFill>
                  <a:srgbClr val="444949"/>
                </a:solidFill>
                <a:latin typeface="Gill Sans MT"/>
                <a:cs typeface="Gill Sans MT"/>
              </a:rPr>
              <a:t>with </a:t>
            </a:r>
            <a:r>
              <a:rPr sz="2000" spc="-45" dirty="0">
                <a:solidFill>
                  <a:srgbClr val="444949"/>
                </a:solidFill>
                <a:latin typeface="Gill Sans MT"/>
                <a:cs typeface="Gill Sans MT"/>
              </a:rPr>
              <a:t>you </a:t>
            </a:r>
            <a:r>
              <a:rPr sz="2000" spc="-50" dirty="0">
                <a:solidFill>
                  <a:srgbClr val="444949"/>
                </a:solidFill>
                <a:latin typeface="Gill Sans MT"/>
                <a:cs typeface="Gill Sans MT"/>
              </a:rPr>
              <a:t>from </a:t>
            </a:r>
            <a:r>
              <a:rPr sz="2000" spc="-45" dirty="0">
                <a:solidFill>
                  <a:srgbClr val="444949"/>
                </a:solidFill>
                <a:latin typeface="Gill Sans MT"/>
                <a:cs typeface="Gill Sans MT"/>
              </a:rPr>
              <a:t>another account, </a:t>
            </a:r>
            <a:r>
              <a:rPr sz="2000" spc="-35" dirty="0">
                <a:solidFill>
                  <a:srgbClr val="444949"/>
                </a:solidFill>
                <a:latin typeface="Gill Sans MT"/>
                <a:cs typeface="Gill Sans MT"/>
              </a:rPr>
              <a:t>the </a:t>
            </a:r>
            <a:r>
              <a:rPr sz="2000" spc="-50" dirty="0">
                <a:solidFill>
                  <a:srgbClr val="444949"/>
                </a:solidFill>
                <a:latin typeface="Gill Sans MT"/>
                <a:cs typeface="Gill Sans MT"/>
              </a:rPr>
              <a:t>owner </a:t>
            </a:r>
            <a:r>
              <a:rPr sz="2000" spc="-25" dirty="0">
                <a:solidFill>
                  <a:srgbClr val="444949"/>
                </a:solidFill>
                <a:latin typeface="Gill Sans MT"/>
                <a:cs typeface="Gill Sans MT"/>
              </a:rPr>
              <a:t>of </a:t>
            </a:r>
            <a:r>
              <a:rPr sz="2000" spc="-35" dirty="0">
                <a:solidFill>
                  <a:srgbClr val="444949"/>
                </a:solidFill>
                <a:latin typeface="Gill Sans MT"/>
                <a:cs typeface="Gill Sans MT"/>
              </a:rPr>
              <a:t>the </a:t>
            </a:r>
            <a:r>
              <a:rPr sz="2000" spc="-50" dirty="0">
                <a:solidFill>
                  <a:srgbClr val="444949"/>
                </a:solidFill>
                <a:latin typeface="Gill Sans MT"/>
                <a:cs typeface="Gill Sans MT"/>
              </a:rPr>
              <a:t>source </a:t>
            </a:r>
            <a:r>
              <a:rPr sz="2000" spc="-30" dirty="0">
                <a:solidFill>
                  <a:srgbClr val="444949"/>
                </a:solidFill>
                <a:latin typeface="Gill Sans MT"/>
                <a:cs typeface="Gill Sans MT"/>
              </a:rPr>
              <a:t>AMI</a:t>
            </a:r>
            <a:r>
              <a:rPr sz="2000" spc="3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000" spc="-50" dirty="0">
                <a:solidFill>
                  <a:srgbClr val="444949"/>
                </a:solidFill>
                <a:latin typeface="Gill Sans MT"/>
                <a:cs typeface="Gill Sans MT"/>
              </a:rPr>
              <a:t>must</a:t>
            </a:r>
            <a:endParaRPr sz="2000">
              <a:latin typeface="Gill Sans MT"/>
              <a:cs typeface="Gill Sans MT"/>
            </a:endParaRPr>
          </a:p>
          <a:p>
            <a:pPr marL="241300" marR="738505">
              <a:lnSpc>
                <a:spcPct val="70000"/>
              </a:lnSpc>
              <a:spcBef>
                <a:spcPts val="360"/>
              </a:spcBef>
            </a:pPr>
            <a:r>
              <a:rPr sz="2000" spc="-40" dirty="0">
                <a:solidFill>
                  <a:srgbClr val="444949"/>
                </a:solidFill>
                <a:latin typeface="Gill Sans MT"/>
                <a:cs typeface="Gill Sans MT"/>
              </a:rPr>
              <a:t>grant </a:t>
            </a:r>
            <a:r>
              <a:rPr sz="2000" spc="-45" dirty="0">
                <a:solidFill>
                  <a:srgbClr val="444949"/>
                </a:solidFill>
                <a:latin typeface="Gill Sans MT"/>
                <a:cs typeface="Gill Sans MT"/>
              </a:rPr>
              <a:t>you </a:t>
            </a:r>
            <a:r>
              <a:rPr sz="2000" spc="-40" dirty="0">
                <a:solidFill>
                  <a:srgbClr val="444949"/>
                </a:solidFill>
                <a:latin typeface="Gill Sans MT"/>
                <a:cs typeface="Gill Sans MT"/>
              </a:rPr>
              <a:t>read permissions </a:t>
            </a:r>
            <a:r>
              <a:rPr sz="2000" spc="-65" dirty="0">
                <a:solidFill>
                  <a:srgbClr val="444949"/>
                </a:solidFill>
                <a:latin typeface="Gill Sans MT"/>
                <a:cs typeface="Gill Sans MT"/>
              </a:rPr>
              <a:t>for </a:t>
            </a:r>
            <a:r>
              <a:rPr sz="2000" spc="-35" dirty="0">
                <a:solidFill>
                  <a:srgbClr val="444949"/>
                </a:solidFill>
                <a:latin typeface="Gill Sans MT"/>
                <a:cs typeface="Gill Sans MT"/>
              </a:rPr>
              <a:t>the </a:t>
            </a:r>
            <a:r>
              <a:rPr sz="2000" spc="-40" dirty="0">
                <a:solidFill>
                  <a:srgbClr val="444949"/>
                </a:solidFill>
                <a:latin typeface="Gill Sans MT"/>
                <a:cs typeface="Gill Sans MT"/>
              </a:rPr>
              <a:t>storage </a:t>
            </a:r>
            <a:r>
              <a:rPr sz="2000" spc="-45" dirty="0">
                <a:solidFill>
                  <a:srgbClr val="444949"/>
                </a:solidFill>
                <a:latin typeface="Gill Sans MT"/>
                <a:cs typeface="Gill Sans MT"/>
              </a:rPr>
              <a:t>that backs </a:t>
            </a:r>
            <a:r>
              <a:rPr sz="2000" spc="-35" dirty="0">
                <a:solidFill>
                  <a:srgbClr val="444949"/>
                </a:solidFill>
                <a:latin typeface="Gill Sans MT"/>
                <a:cs typeface="Gill Sans MT"/>
              </a:rPr>
              <a:t>the </a:t>
            </a:r>
            <a:r>
              <a:rPr sz="2000" spc="-45" dirty="0">
                <a:solidFill>
                  <a:srgbClr val="444949"/>
                </a:solidFill>
                <a:latin typeface="Gill Sans MT"/>
                <a:cs typeface="Gill Sans MT"/>
              </a:rPr>
              <a:t>AMI, </a:t>
            </a:r>
            <a:r>
              <a:rPr sz="2000" spc="-50" dirty="0">
                <a:solidFill>
                  <a:srgbClr val="444949"/>
                </a:solidFill>
                <a:latin typeface="Gill Sans MT"/>
                <a:cs typeface="Gill Sans MT"/>
              </a:rPr>
              <a:t>either </a:t>
            </a:r>
            <a:r>
              <a:rPr sz="2000" spc="-35" dirty="0">
                <a:solidFill>
                  <a:srgbClr val="444949"/>
                </a:solidFill>
                <a:latin typeface="Gill Sans MT"/>
                <a:cs typeface="Gill Sans MT"/>
              </a:rPr>
              <a:t>the associated </a:t>
            </a:r>
            <a:r>
              <a:rPr sz="2000" spc="-30" dirty="0">
                <a:solidFill>
                  <a:srgbClr val="444949"/>
                </a:solidFill>
                <a:latin typeface="Gill Sans MT"/>
                <a:cs typeface="Gill Sans MT"/>
              </a:rPr>
              <a:t>EBS </a:t>
            </a:r>
            <a:r>
              <a:rPr sz="2000" spc="-35" dirty="0">
                <a:solidFill>
                  <a:srgbClr val="444949"/>
                </a:solidFill>
                <a:latin typeface="Gill Sans MT"/>
                <a:cs typeface="Gill Sans MT"/>
              </a:rPr>
              <a:t>snapshot  </a:t>
            </a:r>
            <a:r>
              <a:rPr sz="2000" spc="-50" dirty="0">
                <a:solidFill>
                  <a:srgbClr val="444949"/>
                </a:solidFill>
                <a:latin typeface="Gill Sans MT"/>
                <a:cs typeface="Gill Sans MT"/>
              </a:rPr>
              <a:t>(for </a:t>
            </a:r>
            <a:r>
              <a:rPr sz="2000" spc="-15" dirty="0">
                <a:solidFill>
                  <a:srgbClr val="444949"/>
                </a:solidFill>
                <a:latin typeface="Gill Sans MT"/>
                <a:cs typeface="Gill Sans MT"/>
              </a:rPr>
              <a:t>an </a:t>
            </a:r>
            <a:r>
              <a:rPr sz="2000" spc="-25" dirty="0">
                <a:solidFill>
                  <a:srgbClr val="444949"/>
                </a:solidFill>
                <a:latin typeface="Gill Sans MT"/>
                <a:cs typeface="Gill Sans MT"/>
              </a:rPr>
              <a:t>Amazon </a:t>
            </a:r>
            <a:r>
              <a:rPr sz="2000" spc="-30" dirty="0">
                <a:solidFill>
                  <a:srgbClr val="444949"/>
                </a:solidFill>
                <a:latin typeface="Gill Sans MT"/>
                <a:cs typeface="Gill Sans MT"/>
              </a:rPr>
              <a:t>EBS-backed </a:t>
            </a:r>
            <a:r>
              <a:rPr sz="2000" spc="-20" dirty="0">
                <a:solidFill>
                  <a:srgbClr val="444949"/>
                </a:solidFill>
                <a:latin typeface="Gill Sans MT"/>
                <a:cs typeface="Gill Sans MT"/>
              </a:rPr>
              <a:t>AMI) </a:t>
            </a:r>
            <a:r>
              <a:rPr sz="2000" spc="-75" dirty="0">
                <a:solidFill>
                  <a:srgbClr val="444949"/>
                </a:solidFill>
                <a:latin typeface="Gill Sans MT"/>
                <a:cs typeface="Gill Sans MT"/>
              </a:rPr>
              <a:t>or </a:t>
            </a:r>
            <a:r>
              <a:rPr sz="2000" spc="-20" dirty="0">
                <a:solidFill>
                  <a:srgbClr val="444949"/>
                </a:solidFill>
                <a:latin typeface="Gill Sans MT"/>
                <a:cs typeface="Gill Sans MT"/>
              </a:rPr>
              <a:t>an </a:t>
            </a:r>
            <a:r>
              <a:rPr sz="2000" spc="-35" dirty="0">
                <a:solidFill>
                  <a:srgbClr val="444949"/>
                </a:solidFill>
                <a:latin typeface="Gill Sans MT"/>
                <a:cs typeface="Gill Sans MT"/>
              </a:rPr>
              <a:t>associated </a:t>
            </a:r>
            <a:r>
              <a:rPr sz="2000" spc="5" dirty="0">
                <a:solidFill>
                  <a:srgbClr val="444949"/>
                </a:solidFill>
                <a:latin typeface="Gill Sans MT"/>
                <a:cs typeface="Gill Sans MT"/>
              </a:rPr>
              <a:t>S3 </a:t>
            </a:r>
            <a:r>
              <a:rPr sz="2000" spc="-45" dirty="0">
                <a:solidFill>
                  <a:srgbClr val="444949"/>
                </a:solidFill>
                <a:latin typeface="Gill Sans MT"/>
                <a:cs typeface="Gill Sans MT"/>
              </a:rPr>
              <a:t>bucket </a:t>
            </a:r>
            <a:r>
              <a:rPr sz="2000" spc="-50" dirty="0">
                <a:solidFill>
                  <a:srgbClr val="444949"/>
                </a:solidFill>
                <a:latin typeface="Gill Sans MT"/>
                <a:cs typeface="Gill Sans MT"/>
              </a:rPr>
              <a:t>(for </a:t>
            </a:r>
            <a:r>
              <a:rPr sz="2000" spc="-20" dirty="0">
                <a:solidFill>
                  <a:srgbClr val="444949"/>
                </a:solidFill>
                <a:latin typeface="Gill Sans MT"/>
                <a:cs typeface="Gill Sans MT"/>
              </a:rPr>
              <a:t>an </a:t>
            </a:r>
            <a:r>
              <a:rPr sz="2000" spc="-40" dirty="0">
                <a:solidFill>
                  <a:srgbClr val="444949"/>
                </a:solidFill>
                <a:latin typeface="Gill Sans MT"/>
                <a:cs typeface="Gill Sans MT"/>
              </a:rPr>
              <a:t>instance store-backed</a:t>
            </a:r>
            <a:r>
              <a:rPr sz="2000" spc="4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000" spc="-35" dirty="0">
                <a:solidFill>
                  <a:srgbClr val="444949"/>
                </a:solidFill>
                <a:latin typeface="Gill Sans MT"/>
                <a:cs typeface="Gill Sans MT"/>
              </a:rPr>
              <a:t>AMI).</a:t>
            </a:r>
            <a:endParaRPr sz="20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315"/>
              </a:spcBef>
              <a:buSzPct val="102564"/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925" spc="-60" baseline="1424" dirty="0">
                <a:solidFill>
                  <a:srgbClr val="444949"/>
                </a:solidFill>
                <a:latin typeface="Gill Sans MT"/>
                <a:cs typeface="Gill Sans MT"/>
              </a:rPr>
              <a:t>Limits:</a:t>
            </a:r>
            <a:endParaRPr sz="2925" baseline="1424">
              <a:latin typeface="Gill Sans MT"/>
              <a:cs typeface="Gill Sans MT"/>
            </a:endParaRPr>
          </a:p>
          <a:p>
            <a:pPr marL="241300" indent="-228600">
              <a:lnSpc>
                <a:spcPts val="2039"/>
              </a:lnSpc>
              <a:spcBef>
                <a:spcPts val="29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000" spc="-125" dirty="0">
                <a:solidFill>
                  <a:srgbClr val="444949"/>
                </a:solidFill>
                <a:latin typeface="Gill Sans MT"/>
                <a:cs typeface="Gill Sans MT"/>
              </a:rPr>
              <a:t>You </a:t>
            </a:r>
            <a:r>
              <a:rPr sz="2000" spc="-15" dirty="0">
                <a:solidFill>
                  <a:srgbClr val="444949"/>
                </a:solidFill>
                <a:latin typeface="Gill Sans MT"/>
                <a:cs typeface="Gill Sans MT"/>
              </a:rPr>
              <a:t>can't </a:t>
            </a:r>
            <a:r>
              <a:rPr sz="2000" spc="-30" dirty="0">
                <a:solidFill>
                  <a:srgbClr val="444949"/>
                </a:solidFill>
                <a:latin typeface="Gill Sans MT"/>
                <a:cs typeface="Gill Sans MT"/>
              </a:rPr>
              <a:t>copy </a:t>
            </a:r>
            <a:r>
              <a:rPr sz="2000" spc="-15" dirty="0">
                <a:solidFill>
                  <a:srgbClr val="444949"/>
                </a:solidFill>
                <a:latin typeface="Gill Sans MT"/>
                <a:cs typeface="Gill Sans MT"/>
              </a:rPr>
              <a:t>an </a:t>
            </a:r>
            <a:r>
              <a:rPr sz="2000" spc="-20" dirty="0">
                <a:solidFill>
                  <a:srgbClr val="444949"/>
                </a:solidFill>
                <a:latin typeface="Gill Sans MT"/>
                <a:cs typeface="Gill Sans MT"/>
              </a:rPr>
              <a:t>encrypted </a:t>
            </a:r>
            <a:r>
              <a:rPr sz="2000" spc="-30" dirty="0">
                <a:solidFill>
                  <a:srgbClr val="444949"/>
                </a:solidFill>
                <a:latin typeface="Gill Sans MT"/>
                <a:cs typeface="Gill Sans MT"/>
              </a:rPr>
              <a:t>AMI </a:t>
            </a:r>
            <a:r>
              <a:rPr sz="2000" spc="-45" dirty="0">
                <a:solidFill>
                  <a:srgbClr val="444949"/>
                </a:solidFill>
                <a:latin typeface="Gill Sans MT"/>
                <a:cs typeface="Gill Sans MT"/>
              </a:rPr>
              <a:t>that </a:t>
            </a:r>
            <a:r>
              <a:rPr sz="2000" spc="-35" dirty="0">
                <a:solidFill>
                  <a:srgbClr val="444949"/>
                </a:solidFill>
                <a:latin typeface="Gill Sans MT"/>
                <a:cs typeface="Gill Sans MT"/>
              </a:rPr>
              <a:t>was </a:t>
            </a:r>
            <a:r>
              <a:rPr sz="2000" spc="-40" dirty="0">
                <a:solidFill>
                  <a:srgbClr val="444949"/>
                </a:solidFill>
                <a:latin typeface="Gill Sans MT"/>
                <a:cs typeface="Gill Sans MT"/>
              </a:rPr>
              <a:t>shared </a:t>
            </a:r>
            <a:r>
              <a:rPr sz="2000" spc="-50" dirty="0">
                <a:solidFill>
                  <a:srgbClr val="444949"/>
                </a:solidFill>
                <a:latin typeface="Gill Sans MT"/>
                <a:cs typeface="Gill Sans MT"/>
              </a:rPr>
              <a:t>with </a:t>
            </a:r>
            <a:r>
              <a:rPr sz="2000" spc="-45" dirty="0">
                <a:solidFill>
                  <a:srgbClr val="444949"/>
                </a:solidFill>
                <a:latin typeface="Gill Sans MT"/>
                <a:cs typeface="Gill Sans MT"/>
              </a:rPr>
              <a:t>you </a:t>
            </a:r>
            <a:r>
              <a:rPr sz="2000" spc="-50" dirty="0">
                <a:solidFill>
                  <a:srgbClr val="444949"/>
                </a:solidFill>
                <a:latin typeface="Gill Sans MT"/>
                <a:cs typeface="Gill Sans MT"/>
              </a:rPr>
              <a:t>from </a:t>
            </a:r>
            <a:r>
              <a:rPr sz="2000" spc="-40" dirty="0">
                <a:solidFill>
                  <a:srgbClr val="444949"/>
                </a:solidFill>
                <a:latin typeface="Gill Sans MT"/>
                <a:cs typeface="Gill Sans MT"/>
              </a:rPr>
              <a:t>another account. </a:t>
            </a:r>
            <a:r>
              <a:rPr sz="2000" spc="-45" dirty="0">
                <a:solidFill>
                  <a:srgbClr val="444949"/>
                </a:solidFill>
                <a:latin typeface="Gill Sans MT"/>
                <a:cs typeface="Gill Sans MT"/>
              </a:rPr>
              <a:t>Instead, if</a:t>
            </a:r>
            <a:r>
              <a:rPr sz="2000" spc="10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000" spc="-35" dirty="0">
                <a:solidFill>
                  <a:srgbClr val="444949"/>
                </a:solidFill>
                <a:latin typeface="Gill Sans MT"/>
                <a:cs typeface="Gill Sans MT"/>
              </a:rPr>
              <a:t>the</a:t>
            </a:r>
            <a:endParaRPr sz="2000">
              <a:latin typeface="Gill Sans MT"/>
              <a:cs typeface="Gill Sans MT"/>
            </a:endParaRPr>
          </a:p>
          <a:p>
            <a:pPr marL="241300" marR="499109">
              <a:lnSpc>
                <a:spcPct val="70000"/>
              </a:lnSpc>
              <a:spcBef>
                <a:spcPts val="360"/>
              </a:spcBef>
            </a:pPr>
            <a:r>
              <a:rPr sz="2000" spc="-35" dirty="0">
                <a:solidFill>
                  <a:srgbClr val="444949"/>
                </a:solidFill>
                <a:latin typeface="Gill Sans MT"/>
                <a:cs typeface="Gill Sans MT"/>
              </a:rPr>
              <a:t>underlying snapshot </a:t>
            </a:r>
            <a:r>
              <a:rPr sz="2000" spc="-15" dirty="0">
                <a:solidFill>
                  <a:srgbClr val="444949"/>
                </a:solidFill>
                <a:latin typeface="Gill Sans MT"/>
                <a:cs typeface="Gill Sans MT"/>
              </a:rPr>
              <a:t>and </a:t>
            </a:r>
            <a:r>
              <a:rPr sz="2000" spc="-30" dirty="0">
                <a:solidFill>
                  <a:srgbClr val="444949"/>
                </a:solidFill>
                <a:latin typeface="Gill Sans MT"/>
                <a:cs typeface="Gill Sans MT"/>
              </a:rPr>
              <a:t>encryption </a:t>
            </a:r>
            <a:r>
              <a:rPr sz="2000" spc="-60" dirty="0">
                <a:solidFill>
                  <a:srgbClr val="444949"/>
                </a:solidFill>
                <a:latin typeface="Gill Sans MT"/>
                <a:cs typeface="Gill Sans MT"/>
              </a:rPr>
              <a:t>key </a:t>
            </a:r>
            <a:r>
              <a:rPr sz="2000" spc="-50" dirty="0">
                <a:solidFill>
                  <a:srgbClr val="444949"/>
                </a:solidFill>
                <a:latin typeface="Gill Sans MT"/>
                <a:cs typeface="Gill Sans MT"/>
              </a:rPr>
              <a:t>were </a:t>
            </a:r>
            <a:r>
              <a:rPr sz="2000" spc="-40" dirty="0">
                <a:solidFill>
                  <a:srgbClr val="444949"/>
                </a:solidFill>
                <a:latin typeface="Gill Sans MT"/>
                <a:cs typeface="Gill Sans MT"/>
              </a:rPr>
              <a:t>shared </a:t>
            </a:r>
            <a:r>
              <a:rPr sz="2000" spc="-50" dirty="0">
                <a:solidFill>
                  <a:srgbClr val="444949"/>
                </a:solidFill>
                <a:latin typeface="Gill Sans MT"/>
                <a:cs typeface="Gill Sans MT"/>
              </a:rPr>
              <a:t>with </a:t>
            </a:r>
            <a:r>
              <a:rPr sz="2000" spc="-55" dirty="0">
                <a:solidFill>
                  <a:srgbClr val="444949"/>
                </a:solidFill>
                <a:latin typeface="Gill Sans MT"/>
                <a:cs typeface="Gill Sans MT"/>
              </a:rPr>
              <a:t>you, </a:t>
            </a:r>
            <a:r>
              <a:rPr sz="2000" spc="-45" dirty="0">
                <a:solidFill>
                  <a:srgbClr val="444949"/>
                </a:solidFill>
                <a:latin typeface="Gill Sans MT"/>
                <a:cs typeface="Gill Sans MT"/>
              </a:rPr>
              <a:t>you </a:t>
            </a:r>
            <a:r>
              <a:rPr sz="2000" spc="-25" dirty="0">
                <a:solidFill>
                  <a:srgbClr val="444949"/>
                </a:solidFill>
                <a:latin typeface="Gill Sans MT"/>
                <a:cs typeface="Gill Sans MT"/>
              </a:rPr>
              <a:t>can </a:t>
            </a:r>
            <a:r>
              <a:rPr sz="2000" spc="-35" dirty="0">
                <a:solidFill>
                  <a:srgbClr val="444949"/>
                </a:solidFill>
                <a:latin typeface="Gill Sans MT"/>
                <a:cs typeface="Gill Sans MT"/>
              </a:rPr>
              <a:t>copy the snapshot </a:t>
            </a:r>
            <a:r>
              <a:rPr sz="2000" spc="-40" dirty="0">
                <a:solidFill>
                  <a:srgbClr val="444949"/>
                </a:solidFill>
                <a:latin typeface="Gill Sans MT"/>
                <a:cs typeface="Gill Sans MT"/>
              </a:rPr>
              <a:t>while </a:t>
            </a:r>
            <a:r>
              <a:rPr sz="2000" spc="-60" dirty="0">
                <a:solidFill>
                  <a:srgbClr val="444949"/>
                </a:solidFill>
                <a:latin typeface="Gill Sans MT"/>
                <a:cs typeface="Gill Sans MT"/>
              </a:rPr>
              <a:t>re-  </a:t>
            </a:r>
            <a:r>
              <a:rPr sz="2000" spc="-25" dirty="0">
                <a:solidFill>
                  <a:srgbClr val="444949"/>
                </a:solidFill>
                <a:latin typeface="Gill Sans MT"/>
                <a:cs typeface="Gill Sans MT"/>
              </a:rPr>
              <a:t>encrypting </a:t>
            </a:r>
            <a:r>
              <a:rPr sz="2000" spc="-65" dirty="0">
                <a:solidFill>
                  <a:srgbClr val="444949"/>
                </a:solidFill>
                <a:latin typeface="Gill Sans MT"/>
                <a:cs typeface="Gill Sans MT"/>
              </a:rPr>
              <a:t>it </a:t>
            </a:r>
            <a:r>
              <a:rPr sz="2000" spc="-50" dirty="0">
                <a:solidFill>
                  <a:srgbClr val="444949"/>
                </a:solidFill>
                <a:latin typeface="Gill Sans MT"/>
                <a:cs typeface="Gill Sans MT"/>
              </a:rPr>
              <a:t>with </a:t>
            </a:r>
            <a:r>
              <a:rPr sz="2000" spc="-5" dirty="0">
                <a:solidFill>
                  <a:srgbClr val="444949"/>
                </a:solidFill>
                <a:latin typeface="Gill Sans MT"/>
                <a:cs typeface="Gill Sans MT"/>
              </a:rPr>
              <a:t>a </a:t>
            </a:r>
            <a:r>
              <a:rPr sz="2000" spc="-60" dirty="0">
                <a:solidFill>
                  <a:srgbClr val="444949"/>
                </a:solidFill>
                <a:latin typeface="Gill Sans MT"/>
                <a:cs typeface="Gill Sans MT"/>
              </a:rPr>
              <a:t>key </a:t>
            </a:r>
            <a:r>
              <a:rPr sz="2000" spc="-25" dirty="0">
                <a:solidFill>
                  <a:srgbClr val="444949"/>
                </a:solidFill>
                <a:latin typeface="Gill Sans MT"/>
                <a:cs typeface="Gill Sans MT"/>
              </a:rPr>
              <a:t>of </a:t>
            </a:r>
            <a:r>
              <a:rPr sz="2000" spc="-65" dirty="0">
                <a:solidFill>
                  <a:srgbClr val="444949"/>
                </a:solidFill>
                <a:latin typeface="Gill Sans MT"/>
                <a:cs typeface="Gill Sans MT"/>
              </a:rPr>
              <a:t>your </a:t>
            </a:r>
            <a:r>
              <a:rPr sz="2000" spc="-70" dirty="0">
                <a:solidFill>
                  <a:srgbClr val="444949"/>
                </a:solidFill>
                <a:latin typeface="Gill Sans MT"/>
                <a:cs typeface="Gill Sans MT"/>
              </a:rPr>
              <a:t>own.You </a:t>
            </a:r>
            <a:r>
              <a:rPr sz="2000" spc="-35" dirty="0">
                <a:solidFill>
                  <a:srgbClr val="444949"/>
                </a:solidFill>
                <a:latin typeface="Gill Sans MT"/>
                <a:cs typeface="Gill Sans MT"/>
              </a:rPr>
              <a:t>own the </a:t>
            </a:r>
            <a:r>
              <a:rPr sz="2000" spc="-20" dirty="0">
                <a:solidFill>
                  <a:srgbClr val="444949"/>
                </a:solidFill>
                <a:latin typeface="Gill Sans MT"/>
                <a:cs typeface="Gill Sans MT"/>
              </a:rPr>
              <a:t>copied </a:t>
            </a:r>
            <a:r>
              <a:rPr sz="2000" spc="-40" dirty="0">
                <a:solidFill>
                  <a:srgbClr val="444949"/>
                </a:solidFill>
                <a:latin typeface="Gill Sans MT"/>
                <a:cs typeface="Gill Sans MT"/>
              </a:rPr>
              <a:t>snapshot, </a:t>
            </a:r>
            <a:r>
              <a:rPr sz="2000" spc="-15" dirty="0">
                <a:solidFill>
                  <a:srgbClr val="444949"/>
                </a:solidFill>
                <a:latin typeface="Gill Sans MT"/>
                <a:cs typeface="Gill Sans MT"/>
              </a:rPr>
              <a:t>and </a:t>
            </a:r>
            <a:r>
              <a:rPr sz="2000" spc="-25" dirty="0">
                <a:solidFill>
                  <a:srgbClr val="444949"/>
                </a:solidFill>
                <a:latin typeface="Gill Sans MT"/>
                <a:cs typeface="Gill Sans MT"/>
              </a:rPr>
              <a:t>can </a:t>
            </a:r>
            <a:r>
              <a:rPr sz="2000" spc="-60" dirty="0">
                <a:solidFill>
                  <a:srgbClr val="444949"/>
                </a:solidFill>
                <a:latin typeface="Gill Sans MT"/>
                <a:cs typeface="Gill Sans MT"/>
              </a:rPr>
              <a:t>register </a:t>
            </a:r>
            <a:r>
              <a:rPr sz="2000" spc="-65" dirty="0">
                <a:solidFill>
                  <a:srgbClr val="444949"/>
                </a:solidFill>
                <a:latin typeface="Gill Sans MT"/>
                <a:cs typeface="Gill Sans MT"/>
              </a:rPr>
              <a:t>it </a:t>
            </a:r>
            <a:r>
              <a:rPr sz="2000" spc="-40" dirty="0">
                <a:solidFill>
                  <a:srgbClr val="444949"/>
                </a:solidFill>
                <a:latin typeface="Gill Sans MT"/>
                <a:cs typeface="Gill Sans MT"/>
              </a:rPr>
              <a:t>as </a:t>
            </a:r>
            <a:r>
              <a:rPr sz="2000" spc="-5" dirty="0">
                <a:solidFill>
                  <a:srgbClr val="444949"/>
                </a:solidFill>
                <a:latin typeface="Gill Sans MT"/>
                <a:cs typeface="Gill Sans MT"/>
              </a:rPr>
              <a:t>a </a:t>
            </a:r>
            <a:r>
              <a:rPr sz="2000" spc="-20" dirty="0">
                <a:solidFill>
                  <a:srgbClr val="444949"/>
                </a:solidFill>
                <a:latin typeface="Gill Sans MT"/>
                <a:cs typeface="Gill Sans MT"/>
              </a:rPr>
              <a:t>new</a:t>
            </a:r>
            <a:r>
              <a:rPr sz="2000" spc="32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000" spc="-45" dirty="0">
                <a:solidFill>
                  <a:srgbClr val="444949"/>
                </a:solidFill>
                <a:latin typeface="Gill Sans MT"/>
                <a:cs typeface="Gill Sans MT"/>
              </a:rPr>
              <a:t>AMI.</a:t>
            </a:r>
            <a:endParaRPr sz="2000">
              <a:latin typeface="Gill Sans MT"/>
              <a:cs typeface="Gill Sans MT"/>
            </a:endParaRPr>
          </a:p>
          <a:p>
            <a:pPr marL="241300" indent="-228600">
              <a:lnSpc>
                <a:spcPts val="2039"/>
              </a:lnSpc>
              <a:spcBef>
                <a:spcPts val="29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000" spc="-125" dirty="0">
                <a:solidFill>
                  <a:srgbClr val="444949"/>
                </a:solidFill>
                <a:latin typeface="Gill Sans MT"/>
                <a:cs typeface="Gill Sans MT"/>
              </a:rPr>
              <a:t>You </a:t>
            </a:r>
            <a:r>
              <a:rPr sz="2000" spc="-15" dirty="0">
                <a:solidFill>
                  <a:srgbClr val="444949"/>
                </a:solidFill>
                <a:latin typeface="Gill Sans MT"/>
                <a:cs typeface="Gill Sans MT"/>
              </a:rPr>
              <a:t>can't </a:t>
            </a:r>
            <a:r>
              <a:rPr sz="2000" spc="-30" dirty="0">
                <a:solidFill>
                  <a:srgbClr val="444949"/>
                </a:solidFill>
                <a:latin typeface="Gill Sans MT"/>
                <a:cs typeface="Gill Sans MT"/>
              </a:rPr>
              <a:t>copy </a:t>
            </a:r>
            <a:r>
              <a:rPr sz="2000" spc="-15" dirty="0">
                <a:solidFill>
                  <a:srgbClr val="444949"/>
                </a:solidFill>
                <a:latin typeface="Gill Sans MT"/>
                <a:cs typeface="Gill Sans MT"/>
              </a:rPr>
              <a:t>an </a:t>
            </a:r>
            <a:r>
              <a:rPr sz="2000" spc="-30" dirty="0">
                <a:solidFill>
                  <a:srgbClr val="444949"/>
                </a:solidFill>
                <a:latin typeface="Gill Sans MT"/>
                <a:cs typeface="Gill Sans MT"/>
              </a:rPr>
              <a:t>AMI </a:t>
            </a:r>
            <a:r>
              <a:rPr sz="2000" spc="-50" dirty="0">
                <a:solidFill>
                  <a:srgbClr val="444949"/>
                </a:solidFill>
                <a:latin typeface="Gill Sans MT"/>
                <a:cs typeface="Gill Sans MT"/>
              </a:rPr>
              <a:t>with </a:t>
            </a:r>
            <a:r>
              <a:rPr sz="2000" spc="-15" dirty="0">
                <a:solidFill>
                  <a:srgbClr val="444949"/>
                </a:solidFill>
                <a:latin typeface="Gill Sans MT"/>
                <a:cs typeface="Gill Sans MT"/>
              </a:rPr>
              <a:t>an </a:t>
            </a:r>
            <a:r>
              <a:rPr sz="2000" spc="-35" dirty="0">
                <a:solidFill>
                  <a:srgbClr val="444949"/>
                </a:solidFill>
                <a:latin typeface="Gill Sans MT"/>
                <a:cs typeface="Gill Sans MT"/>
              </a:rPr>
              <a:t>associated </a:t>
            </a:r>
            <a:r>
              <a:rPr sz="2925" spc="-30" baseline="1424" dirty="0">
                <a:solidFill>
                  <a:srgbClr val="444949"/>
                </a:solidFill>
                <a:latin typeface="Gill Sans MT"/>
                <a:cs typeface="Gill Sans MT"/>
              </a:rPr>
              <a:t>billingProduct </a:t>
            </a:r>
            <a:r>
              <a:rPr sz="2000" spc="-20" dirty="0">
                <a:solidFill>
                  <a:srgbClr val="444949"/>
                </a:solidFill>
                <a:latin typeface="Gill Sans MT"/>
                <a:cs typeface="Gill Sans MT"/>
              </a:rPr>
              <a:t>code </a:t>
            </a:r>
            <a:r>
              <a:rPr sz="2000" spc="-45" dirty="0">
                <a:solidFill>
                  <a:srgbClr val="444949"/>
                </a:solidFill>
                <a:latin typeface="Gill Sans MT"/>
                <a:cs typeface="Gill Sans MT"/>
              </a:rPr>
              <a:t>that </a:t>
            </a:r>
            <a:r>
              <a:rPr sz="2000" spc="-35" dirty="0">
                <a:solidFill>
                  <a:srgbClr val="444949"/>
                </a:solidFill>
                <a:latin typeface="Gill Sans MT"/>
                <a:cs typeface="Gill Sans MT"/>
              </a:rPr>
              <a:t>was </a:t>
            </a:r>
            <a:r>
              <a:rPr sz="2000" spc="-40" dirty="0">
                <a:solidFill>
                  <a:srgbClr val="444949"/>
                </a:solidFill>
                <a:latin typeface="Gill Sans MT"/>
                <a:cs typeface="Gill Sans MT"/>
              </a:rPr>
              <a:t>shared </a:t>
            </a:r>
            <a:r>
              <a:rPr sz="2000" spc="-50" dirty="0">
                <a:solidFill>
                  <a:srgbClr val="444949"/>
                </a:solidFill>
                <a:latin typeface="Gill Sans MT"/>
                <a:cs typeface="Gill Sans MT"/>
              </a:rPr>
              <a:t>with </a:t>
            </a:r>
            <a:r>
              <a:rPr sz="2000" spc="-45" dirty="0">
                <a:solidFill>
                  <a:srgbClr val="444949"/>
                </a:solidFill>
                <a:latin typeface="Gill Sans MT"/>
                <a:cs typeface="Gill Sans MT"/>
              </a:rPr>
              <a:t>you </a:t>
            </a:r>
            <a:r>
              <a:rPr sz="2000" spc="-50" dirty="0">
                <a:solidFill>
                  <a:srgbClr val="444949"/>
                </a:solidFill>
                <a:latin typeface="Gill Sans MT"/>
                <a:cs typeface="Gill Sans MT"/>
              </a:rPr>
              <a:t>from</a:t>
            </a:r>
            <a:r>
              <a:rPr sz="2000" spc="434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000" spc="-45" dirty="0">
                <a:solidFill>
                  <a:srgbClr val="444949"/>
                </a:solidFill>
                <a:latin typeface="Gill Sans MT"/>
                <a:cs typeface="Gill Sans MT"/>
              </a:rPr>
              <a:t>another</a:t>
            </a:r>
            <a:endParaRPr sz="2000">
              <a:latin typeface="Gill Sans MT"/>
              <a:cs typeface="Gill Sans MT"/>
            </a:endParaRPr>
          </a:p>
          <a:p>
            <a:pPr marL="241300">
              <a:lnSpc>
                <a:spcPts val="1680"/>
              </a:lnSpc>
            </a:pPr>
            <a:r>
              <a:rPr sz="2000" spc="-40" dirty="0">
                <a:solidFill>
                  <a:srgbClr val="444949"/>
                </a:solidFill>
                <a:latin typeface="Gill Sans MT"/>
                <a:cs typeface="Gill Sans MT"/>
              </a:rPr>
              <a:t>account.This includes Windows AMIs </a:t>
            </a:r>
            <a:r>
              <a:rPr sz="2000" spc="-15" dirty="0">
                <a:solidFill>
                  <a:srgbClr val="444949"/>
                </a:solidFill>
                <a:latin typeface="Gill Sans MT"/>
                <a:cs typeface="Gill Sans MT"/>
              </a:rPr>
              <a:t>and </a:t>
            </a:r>
            <a:r>
              <a:rPr sz="2000" spc="-40" dirty="0">
                <a:solidFill>
                  <a:srgbClr val="444949"/>
                </a:solidFill>
                <a:latin typeface="Gill Sans MT"/>
                <a:cs typeface="Gill Sans MT"/>
              </a:rPr>
              <a:t>AMIs </a:t>
            </a:r>
            <a:r>
              <a:rPr sz="2000" spc="-50" dirty="0">
                <a:solidFill>
                  <a:srgbClr val="444949"/>
                </a:solidFill>
                <a:latin typeface="Gill Sans MT"/>
                <a:cs typeface="Gill Sans MT"/>
              </a:rPr>
              <a:t>from </a:t>
            </a:r>
            <a:r>
              <a:rPr sz="2000" spc="-35" dirty="0">
                <a:solidFill>
                  <a:srgbClr val="444949"/>
                </a:solidFill>
                <a:latin typeface="Gill Sans MT"/>
                <a:cs typeface="Gill Sans MT"/>
              </a:rPr>
              <a:t>the </a:t>
            </a:r>
            <a:r>
              <a:rPr sz="2000" spc="-40" dirty="0">
                <a:solidFill>
                  <a:srgbClr val="444949"/>
                </a:solidFill>
                <a:latin typeface="Gill Sans MT"/>
                <a:cs typeface="Gill Sans MT"/>
              </a:rPr>
              <a:t>AWS </a:t>
            </a:r>
            <a:r>
              <a:rPr sz="2000" spc="-50" dirty="0">
                <a:solidFill>
                  <a:srgbClr val="444949"/>
                </a:solidFill>
                <a:latin typeface="Gill Sans MT"/>
                <a:cs typeface="Gill Sans MT"/>
              </a:rPr>
              <a:t>Marketplace.To </a:t>
            </a:r>
            <a:r>
              <a:rPr sz="2000" spc="-30" dirty="0">
                <a:solidFill>
                  <a:srgbClr val="444949"/>
                </a:solidFill>
                <a:latin typeface="Gill Sans MT"/>
                <a:cs typeface="Gill Sans MT"/>
              </a:rPr>
              <a:t>copy </a:t>
            </a:r>
            <a:r>
              <a:rPr sz="2000" spc="-5" dirty="0">
                <a:solidFill>
                  <a:srgbClr val="444949"/>
                </a:solidFill>
                <a:latin typeface="Gill Sans MT"/>
                <a:cs typeface="Gill Sans MT"/>
              </a:rPr>
              <a:t>a </a:t>
            </a:r>
            <a:r>
              <a:rPr sz="2000" spc="-40" dirty="0">
                <a:solidFill>
                  <a:srgbClr val="444949"/>
                </a:solidFill>
                <a:latin typeface="Gill Sans MT"/>
                <a:cs typeface="Gill Sans MT"/>
              </a:rPr>
              <a:t>shared</a:t>
            </a:r>
            <a:r>
              <a:rPr sz="2000" spc="-22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000" spc="-30" dirty="0">
                <a:solidFill>
                  <a:srgbClr val="444949"/>
                </a:solidFill>
                <a:latin typeface="Gill Sans MT"/>
                <a:cs typeface="Gill Sans MT"/>
              </a:rPr>
              <a:t>AMI</a:t>
            </a:r>
            <a:endParaRPr sz="2000">
              <a:latin typeface="Gill Sans MT"/>
              <a:cs typeface="Gill Sans MT"/>
            </a:endParaRPr>
          </a:p>
          <a:p>
            <a:pPr marL="241300" marR="753745">
              <a:lnSpc>
                <a:spcPct val="70000"/>
              </a:lnSpc>
              <a:spcBef>
                <a:spcPts val="360"/>
              </a:spcBef>
            </a:pPr>
            <a:r>
              <a:rPr sz="2000" spc="-50" dirty="0">
                <a:solidFill>
                  <a:srgbClr val="444949"/>
                </a:solidFill>
                <a:latin typeface="Gill Sans MT"/>
                <a:cs typeface="Gill Sans MT"/>
              </a:rPr>
              <a:t>with </a:t>
            </a:r>
            <a:r>
              <a:rPr sz="2000" spc="-5" dirty="0">
                <a:solidFill>
                  <a:srgbClr val="444949"/>
                </a:solidFill>
                <a:latin typeface="Gill Sans MT"/>
                <a:cs typeface="Gill Sans MT"/>
              </a:rPr>
              <a:t>a </a:t>
            </a:r>
            <a:r>
              <a:rPr sz="2925" spc="-30" baseline="1424" dirty="0">
                <a:solidFill>
                  <a:srgbClr val="444949"/>
                </a:solidFill>
                <a:latin typeface="Gill Sans MT"/>
                <a:cs typeface="Gill Sans MT"/>
              </a:rPr>
              <a:t>billingProduct </a:t>
            </a:r>
            <a:r>
              <a:rPr sz="2000" spc="-20" dirty="0">
                <a:solidFill>
                  <a:srgbClr val="444949"/>
                </a:solidFill>
                <a:latin typeface="Gill Sans MT"/>
                <a:cs typeface="Gill Sans MT"/>
              </a:rPr>
              <a:t>code, </a:t>
            </a:r>
            <a:r>
              <a:rPr sz="2000" spc="-35" dirty="0">
                <a:solidFill>
                  <a:srgbClr val="444949"/>
                </a:solidFill>
                <a:latin typeface="Gill Sans MT"/>
                <a:cs typeface="Gill Sans MT"/>
              </a:rPr>
              <a:t>launch </a:t>
            </a:r>
            <a:r>
              <a:rPr sz="2000" spc="-20" dirty="0">
                <a:solidFill>
                  <a:srgbClr val="444949"/>
                </a:solidFill>
                <a:latin typeface="Gill Sans MT"/>
                <a:cs typeface="Gill Sans MT"/>
              </a:rPr>
              <a:t>an </a:t>
            </a:r>
            <a:r>
              <a:rPr sz="2000" spc="-35" dirty="0">
                <a:solidFill>
                  <a:srgbClr val="444949"/>
                </a:solidFill>
                <a:latin typeface="Gill Sans MT"/>
                <a:cs typeface="Gill Sans MT"/>
              </a:rPr>
              <a:t>EC2 </a:t>
            </a:r>
            <a:r>
              <a:rPr sz="2000" spc="-40" dirty="0">
                <a:solidFill>
                  <a:srgbClr val="444949"/>
                </a:solidFill>
                <a:latin typeface="Gill Sans MT"/>
                <a:cs typeface="Gill Sans MT"/>
              </a:rPr>
              <a:t>instance </a:t>
            </a:r>
            <a:r>
              <a:rPr sz="2000" spc="-45" dirty="0">
                <a:solidFill>
                  <a:srgbClr val="444949"/>
                </a:solidFill>
                <a:latin typeface="Gill Sans MT"/>
                <a:cs typeface="Gill Sans MT"/>
              </a:rPr>
              <a:t>in </a:t>
            </a:r>
            <a:r>
              <a:rPr sz="2000" spc="-65" dirty="0">
                <a:solidFill>
                  <a:srgbClr val="444949"/>
                </a:solidFill>
                <a:latin typeface="Gill Sans MT"/>
                <a:cs typeface="Gill Sans MT"/>
              </a:rPr>
              <a:t>your </a:t>
            </a:r>
            <a:r>
              <a:rPr sz="2000" spc="-35" dirty="0">
                <a:solidFill>
                  <a:srgbClr val="444949"/>
                </a:solidFill>
                <a:latin typeface="Gill Sans MT"/>
                <a:cs typeface="Gill Sans MT"/>
              </a:rPr>
              <a:t>account </a:t>
            </a:r>
            <a:r>
              <a:rPr sz="2000" spc="-40" dirty="0">
                <a:solidFill>
                  <a:srgbClr val="444949"/>
                </a:solidFill>
                <a:latin typeface="Gill Sans MT"/>
                <a:cs typeface="Gill Sans MT"/>
              </a:rPr>
              <a:t>using </a:t>
            </a:r>
            <a:r>
              <a:rPr sz="2000" spc="-35" dirty="0">
                <a:solidFill>
                  <a:srgbClr val="444949"/>
                </a:solidFill>
                <a:latin typeface="Gill Sans MT"/>
                <a:cs typeface="Gill Sans MT"/>
              </a:rPr>
              <a:t>the </a:t>
            </a:r>
            <a:r>
              <a:rPr sz="2000" spc="-40" dirty="0">
                <a:solidFill>
                  <a:srgbClr val="444949"/>
                </a:solidFill>
                <a:latin typeface="Gill Sans MT"/>
                <a:cs typeface="Gill Sans MT"/>
              </a:rPr>
              <a:t>shared </a:t>
            </a:r>
            <a:r>
              <a:rPr sz="2000" spc="-30" dirty="0">
                <a:solidFill>
                  <a:srgbClr val="444949"/>
                </a:solidFill>
                <a:latin typeface="Gill Sans MT"/>
                <a:cs typeface="Gill Sans MT"/>
              </a:rPr>
              <a:t>AMI </a:t>
            </a:r>
            <a:r>
              <a:rPr sz="2000" spc="-15" dirty="0">
                <a:solidFill>
                  <a:srgbClr val="444949"/>
                </a:solidFill>
                <a:latin typeface="Gill Sans MT"/>
                <a:cs typeface="Gill Sans MT"/>
              </a:rPr>
              <a:t>and </a:t>
            </a:r>
            <a:r>
              <a:rPr sz="2000" spc="-35" dirty="0">
                <a:solidFill>
                  <a:srgbClr val="444949"/>
                </a:solidFill>
                <a:latin typeface="Gill Sans MT"/>
                <a:cs typeface="Gill Sans MT"/>
              </a:rPr>
              <a:t>then  </a:t>
            </a:r>
            <a:r>
              <a:rPr sz="2000" spc="-45" dirty="0">
                <a:solidFill>
                  <a:srgbClr val="444949"/>
                </a:solidFill>
                <a:latin typeface="Gill Sans MT"/>
                <a:cs typeface="Gill Sans MT"/>
              </a:rPr>
              <a:t>create </a:t>
            </a:r>
            <a:r>
              <a:rPr sz="2000" spc="-20" dirty="0">
                <a:solidFill>
                  <a:srgbClr val="444949"/>
                </a:solidFill>
                <a:latin typeface="Gill Sans MT"/>
                <a:cs typeface="Gill Sans MT"/>
              </a:rPr>
              <a:t>an </a:t>
            </a:r>
            <a:r>
              <a:rPr sz="2000" spc="-30" dirty="0">
                <a:solidFill>
                  <a:srgbClr val="444949"/>
                </a:solidFill>
                <a:latin typeface="Gill Sans MT"/>
                <a:cs typeface="Gill Sans MT"/>
              </a:rPr>
              <a:t>AMI </a:t>
            </a:r>
            <a:r>
              <a:rPr sz="2000" spc="-50" dirty="0">
                <a:solidFill>
                  <a:srgbClr val="444949"/>
                </a:solidFill>
                <a:latin typeface="Gill Sans MT"/>
                <a:cs typeface="Gill Sans MT"/>
              </a:rPr>
              <a:t>from </a:t>
            </a:r>
            <a:r>
              <a:rPr sz="2000" spc="-35" dirty="0">
                <a:solidFill>
                  <a:srgbClr val="444949"/>
                </a:solidFill>
                <a:latin typeface="Gill Sans MT"/>
                <a:cs typeface="Gill Sans MT"/>
              </a:rPr>
              <a:t>the</a:t>
            </a:r>
            <a:r>
              <a:rPr sz="2000" spc="-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000" spc="-40" dirty="0">
                <a:solidFill>
                  <a:srgbClr val="444949"/>
                </a:solidFill>
                <a:latin typeface="Gill Sans MT"/>
                <a:cs typeface="Gill Sans MT"/>
              </a:rPr>
              <a:t>instance.</a:t>
            </a:r>
            <a:endParaRPr sz="2000">
              <a:latin typeface="Gill Sans MT"/>
              <a:cs typeface="Gill Sans MT"/>
            </a:endParaRPr>
          </a:p>
          <a:p>
            <a:pPr marL="4813300" marR="5080">
              <a:lnSpc>
                <a:spcPct val="100000"/>
              </a:lnSpc>
              <a:spcBef>
                <a:spcPts val="1350"/>
              </a:spcBef>
            </a:pPr>
            <a:r>
              <a:rPr sz="1800" u="heavy" spc="-1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https://docs.aws.amazon.com/AWSEC2/latest/UserGuide/Copy </a:t>
            </a:r>
            <a:r>
              <a:rPr sz="1800" spc="-10" dirty="0">
                <a:solidFill>
                  <a:srgbClr val="0563C1"/>
                </a:solidFill>
                <a:latin typeface="Calibri"/>
                <a:cs typeface="Calibri"/>
              </a:rPr>
              <a:t> </a:t>
            </a:r>
            <a:r>
              <a:rPr sz="1800" u="heavy" spc="-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ingAMIs.html</a:t>
            </a:r>
            <a:endParaRPr sz="18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0182716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41892" y="6471592"/>
            <a:ext cx="1276985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374395"/>
            <a:ext cx="4098290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50" dirty="0"/>
              <a:t>Placement</a:t>
            </a:r>
            <a:r>
              <a:rPr spc="-75" dirty="0"/>
              <a:t> </a:t>
            </a:r>
            <a:r>
              <a:rPr spc="-95" dirty="0"/>
              <a:t>Groups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16939" y="1338783"/>
            <a:ext cx="10214610" cy="3564254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4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35" dirty="0">
                <a:solidFill>
                  <a:srgbClr val="444949"/>
                </a:solidFill>
                <a:latin typeface="Gill Sans MT"/>
                <a:cs typeface="Gill Sans MT"/>
              </a:rPr>
              <a:t>Sometimes </a:t>
            </a:r>
            <a:r>
              <a:rPr sz="2800" spc="-65" dirty="0">
                <a:solidFill>
                  <a:srgbClr val="444949"/>
                </a:solidFill>
                <a:latin typeface="Gill Sans MT"/>
                <a:cs typeface="Gill Sans MT"/>
              </a:rPr>
              <a:t>you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want </a:t>
            </a:r>
            <a:r>
              <a:rPr sz="2800" spc="-75" dirty="0">
                <a:solidFill>
                  <a:srgbClr val="444949"/>
                </a:solidFill>
                <a:latin typeface="Gill Sans MT"/>
                <a:cs typeface="Gill Sans MT"/>
              </a:rPr>
              <a:t>control </a:t>
            </a:r>
            <a:r>
              <a:rPr sz="2800" spc="-90" dirty="0">
                <a:solidFill>
                  <a:srgbClr val="444949"/>
                </a:solidFill>
                <a:latin typeface="Gill Sans MT"/>
                <a:cs typeface="Gill Sans MT"/>
              </a:rPr>
              <a:t>over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the EC2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Instance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placement</a:t>
            </a:r>
            <a:r>
              <a:rPr sz="2800" spc="45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strategy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5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That strategy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can </a:t>
            </a:r>
            <a:r>
              <a:rPr sz="2800" spc="10" dirty="0">
                <a:solidFill>
                  <a:srgbClr val="444949"/>
                </a:solidFill>
                <a:latin typeface="Gill Sans MT"/>
                <a:cs typeface="Gill Sans MT"/>
              </a:rPr>
              <a:t>be </a:t>
            </a:r>
            <a:r>
              <a:rPr sz="2800" spc="-35" dirty="0">
                <a:solidFill>
                  <a:srgbClr val="444949"/>
                </a:solidFill>
                <a:latin typeface="Gill Sans MT"/>
                <a:cs typeface="Gill Sans MT"/>
              </a:rPr>
              <a:t>defined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using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placement</a:t>
            </a:r>
            <a:r>
              <a:rPr sz="2800" spc="16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groups</a:t>
            </a:r>
            <a:endParaRPr sz="2800">
              <a:latin typeface="Gill Sans MT"/>
              <a:cs typeface="Gill Sans MT"/>
            </a:endParaRPr>
          </a:p>
          <a:p>
            <a:pPr marL="241300" marR="240029" indent="-228600">
              <a:lnSpc>
                <a:spcPts val="3020"/>
              </a:lnSpc>
              <a:spcBef>
                <a:spcPts val="105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25" dirty="0">
                <a:solidFill>
                  <a:srgbClr val="444949"/>
                </a:solidFill>
                <a:latin typeface="Gill Sans MT"/>
                <a:cs typeface="Gill Sans MT"/>
              </a:rPr>
              <a:t>When </a:t>
            </a:r>
            <a:r>
              <a:rPr sz="2800" spc="-65" dirty="0">
                <a:solidFill>
                  <a:srgbClr val="444949"/>
                </a:solidFill>
                <a:latin typeface="Gill Sans MT"/>
                <a:cs typeface="Gill Sans MT"/>
              </a:rPr>
              <a:t>you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create </a:t>
            </a:r>
            <a:r>
              <a:rPr sz="2800" dirty="0">
                <a:solidFill>
                  <a:srgbClr val="444949"/>
                </a:solidFill>
                <a:latin typeface="Gill Sans MT"/>
                <a:cs typeface="Gill Sans MT"/>
              </a:rPr>
              <a:t>a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placement </a:t>
            </a:r>
            <a:r>
              <a:rPr sz="2800" spc="-65" dirty="0">
                <a:solidFill>
                  <a:srgbClr val="444949"/>
                </a:solidFill>
                <a:latin typeface="Gill Sans MT"/>
                <a:cs typeface="Gill Sans MT"/>
              </a:rPr>
              <a:t>group, you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specify </a:t>
            </a:r>
            <a:r>
              <a:rPr sz="2800" spc="-25" dirty="0">
                <a:solidFill>
                  <a:srgbClr val="444949"/>
                </a:solidFill>
                <a:latin typeface="Gill Sans MT"/>
                <a:cs typeface="Gill Sans MT"/>
              </a:rPr>
              <a:t>one </a:t>
            </a:r>
            <a:r>
              <a:rPr sz="2800" spc="-35" dirty="0">
                <a:solidFill>
                  <a:srgbClr val="444949"/>
                </a:solidFill>
                <a:latin typeface="Gill Sans MT"/>
                <a:cs typeface="Gill Sans MT"/>
              </a:rPr>
              <a:t>of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the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following  strategies </a:t>
            </a:r>
            <a:r>
              <a:rPr sz="2800" spc="-90" dirty="0">
                <a:solidFill>
                  <a:srgbClr val="444949"/>
                </a:solidFill>
                <a:latin typeface="Gill Sans MT"/>
                <a:cs typeface="Gill Sans MT"/>
              </a:rPr>
              <a:t>for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the</a:t>
            </a:r>
            <a:r>
              <a:rPr sz="2800" spc="10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group:</a:t>
            </a:r>
            <a:endParaRPr sz="2800">
              <a:latin typeface="Gill Sans MT"/>
              <a:cs typeface="Gill Sans MT"/>
            </a:endParaRPr>
          </a:p>
          <a:p>
            <a:pPr marL="698500" lvl="1" indent="-228600">
              <a:lnSpc>
                <a:spcPct val="100000"/>
              </a:lnSpc>
              <a:spcBef>
                <a:spcPts val="190"/>
              </a:spcBef>
              <a:buFont typeface="Arial"/>
              <a:buChar char="•"/>
              <a:tabLst>
                <a:tab pos="698500" algn="l"/>
              </a:tabLst>
            </a:pPr>
            <a:r>
              <a:rPr sz="2400" i="1" spc="-40" dirty="0">
                <a:solidFill>
                  <a:srgbClr val="444949"/>
                </a:solidFill>
                <a:latin typeface="Gill Sans MT"/>
                <a:cs typeface="Gill Sans MT"/>
              </a:rPr>
              <a:t>Cluster</a:t>
            </a:r>
            <a:r>
              <a:rPr sz="2400" spc="-40" dirty="0">
                <a:solidFill>
                  <a:srgbClr val="444949"/>
                </a:solidFill>
                <a:latin typeface="Gill Sans MT"/>
                <a:cs typeface="Gill Sans MT"/>
              </a:rPr>
              <a:t>—clusters </a:t>
            </a:r>
            <a:r>
              <a:rPr sz="2400" spc="-50" dirty="0">
                <a:solidFill>
                  <a:srgbClr val="444949"/>
                </a:solidFill>
                <a:latin typeface="Gill Sans MT"/>
                <a:cs typeface="Gill Sans MT"/>
              </a:rPr>
              <a:t>instances </a:t>
            </a:r>
            <a:r>
              <a:rPr sz="2400" spc="-55" dirty="0">
                <a:solidFill>
                  <a:srgbClr val="444949"/>
                </a:solidFill>
                <a:latin typeface="Gill Sans MT"/>
                <a:cs typeface="Gill Sans MT"/>
              </a:rPr>
              <a:t>into </a:t>
            </a:r>
            <a:r>
              <a:rPr sz="2400" dirty="0">
                <a:solidFill>
                  <a:srgbClr val="444949"/>
                </a:solidFill>
                <a:latin typeface="Gill Sans MT"/>
                <a:cs typeface="Gill Sans MT"/>
              </a:rPr>
              <a:t>a </a:t>
            </a:r>
            <a:r>
              <a:rPr sz="2400" spc="-50" dirty="0">
                <a:solidFill>
                  <a:srgbClr val="444949"/>
                </a:solidFill>
                <a:latin typeface="Gill Sans MT"/>
                <a:cs typeface="Gill Sans MT"/>
              </a:rPr>
              <a:t>low-latency </a:t>
            </a:r>
            <a:r>
              <a:rPr sz="2400" spc="-40" dirty="0">
                <a:solidFill>
                  <a:srgbClr val="444949"/>
                </a:solidFill>
                <a:latin typeface="Gill Sans MT"/>
                <a:cs typeface="Gill Sans MT"/>
              </a:rPr>
              <a:t>group </a:t>
            </a:r>
            <a:r>
              <a:rPr sz="2400" spc="-55" dirty="0">
                <a:solidFill>
                  <a:srgbClr val="444949"/>
                </a:solidFill>
                <a:latin typeface="Gill Sans MT"/>
                <a:cs typeface="Gill Sans MT"/>
              </a:rPr>
              <a:t>in </a:t>
            </a:r>
            <a:r>
              <a:rPr sz="2400" dirty="0">
                <a:solidFill>
                  <a:srgbClr val="444949"/>
                </a:solidFill>
                <a:latin typeface="Gill Sans MT"/>
                <a:cs typeface="Gill Sans MT"/>
              </a:rPr>
              <a:t>a </a:t>
            </a:r>
            <a:r>
              <a:rPr sz="2400" spc="-45" dirty="0">
                <a:solidFill>
                  <a:srgbClr val="444949"/>
                </a:solidFill>
                <a:latin typeface="Gill Sans MT"/>
                <a:cs typeface="Gill Sans MT"/>
              </a:rPr>
              <a:t>single </a:t>
            </a:r>
            <a:r>
              <a:rPr sz="2400" spc="-55" dirty="0">
                <a:solidFill>
                  <a:srgbClr val="444949"/>
                </a:solidFill>
                <a:latin typeface="Gill Sans MT"/>
                <a:cs typeface="Gill Sans MT"/>
              </a:rPr>
              <a:t>Availability</a:t>
            </a:r>
            <a:r>
              <a:rPr sz="2400" spc="23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25" dirty="0">
                <a:solidFill>
                  <a:srgbClr val="444949"/>
                </a:solidFill>
                <a:latin typeface="Gill Sans MT"/>
                <a:cs typeface="Gill Sans MT"/>
              </a:rPr>
              <a:t>Zone</a:t>
            </a:r>
            <a:endParaRPr sz="2400">
              <a:latin typeface="Gill Sans MT"/>
              <a:cs typeface="Gill Sans MT"/>
            </a:endParaRPr>
          </a:p>
          <a:p>
            <a:pPr marL="698500" marR="434340" lvl="1" indent="-228600">
              <a:lnSpc>
                <a:spcPts val="2590"/>
              </a:lnSpc>
              <a:spcBef>
                <a:spcPts val="545"/>
              </a:spcBef>
              <a:buFont typeface="Arial"/>
              <a:buChar char="•"/>
              <a:tabLst>
                <a:tab pos="698500" algn="l"/>
              </a:tabLst>
            </a:pPr>
            <a:r>
              <a:rPr sz="2400" i="1" spc="-35" dirty="0">
                <a:solidFill>
                  <a:srgbClr val="444949"/>
                </a:solidFill>
                <a:latin typeface="Gill Sans MT"/>
                <a:cs typeface="Gill Sans MT"/>
              </a:rPr>
              <a:t>Spread</a:t>
            </a:r>
            <a:r>
              <a:rPr sz="2400" spc="-35" dirty="0">
                <a:solidFill>
                  <a:srgbClr val="444949"/>
                </a:solidFill>
                <a:latin typeface="Gill Sans MT"/>
                <a:cs typeface="Gill Sans MT"/>
              </a:rPr>
              <a:t>—spreads </a:t>
            </a:r>
            <a:r>
              <a:rPr sz="2400" spc="-50" dirty="0">
                <a:solidFill>
                  <a:srgbClr val="444949"/>
                </a:solidFill>
                <a:latin typeface="Gill Sans MT"/>
                <a:cs typeface="Gill Sans MT"/>
              </a:rPr>
              <a:t>instances </a:t>
            </a:r>
            <a:r>
              <a:rPr sz="2400" spc="-65" dirty="0">
                <a:solidFill>
                  <a:srgbClr val="444949"/>
                </a:solidFill>
                <a:latin typeface="Gill Sans MT"/>
                <a:cs typeface="Gill Sans MT"/>
              </a:rPr>
              <a:t>across </a:t>
            </a:r>
            <a:r>
              <a:rPr sz="2400" spc="-40" dirty="0">
                <a:solidFill>
                  <a:srgbClr val="444949"/>
                </a:solidFill>
                <a:latin typeface="Gill Sans MT"/>
                <a:cs typeface="Gill Sans MT"/>
              </a:rPr>
              <a:t>underlying </a:t>
            </a:r>
            <a:r>
              <a:rPr sz="2400" spc="-45" dirty="0">
                <a:solidFill>
                  <a:srgbClr val="444949"/>
                </a:solidFill>
                <a:latin typeface="Gill Sans MT"/>
                <a:cs typeface="Gill Sans MT"/>
              </a:rPr>
              <a:t>hardware </a:t>
            </a:r>
            <a:r>
              <a:rPr sz="2400" spc="-10" dirty="0">
                <a:solidFill>
                  <a:srgbClr val="444949"/>
                </a:solidFill>
                <a:latin typeface="Gill Sans MT"/>
                <a:cs typeface="Gill Sans MT"/>
              </a:rPr>
              <a:t>(max </a:t>
            </a:r>
            <a:r>
              <a:rPr sz="2400" dirty="0">
                <a:solidFill>
                  <a:srgbClr val="444949"/>
                </a:solidFill>
                <a:latin typeface="Gill Sans MT"/>
                <a:cs typeface="Gill Sans MT"/>
              </a:rPr>
              <a:t>7 </a:t>
            </a:r>
            <a:r>
              <a:rPr sz="2400" spc="-50" dirty="0">
                <a:solidFill>
                  <a:srgbClr val="444949"/>
                </a:solidFill>
                <a:latin typeface="Gill Sans MT"/>
                <a:cs typeface="Gill Sans MT"/>
              </a:rPr>
              <a:t>instances </a:t>
            </a:r>
            <a:r>
              <a:rPr sz="2400" spc="-45" dirty="0">
                <a:solidFill>
                  <a:srgbClr val="444949"/>
                </a:solidFill>
                <a:latin typeface="Gill Sans MT"/>
                <a:cs typeface="Gill Sans MT"/>
              </a:rPr>
              <a:t>per  </a:t>
            </a:r>
            <a:r>
              <a:rPr sz="2400" spc="-40" dirty="0">
                <a:solidFill>
                  <a:srgbClr val="444949"/>
                </a:solidFill>
                <a:latin typeface="Gill Sans MT"/>
                <a:cs typeface="Gill Sans MT"/>
              </a:rPr>
              <a:t>group </a:t>
            </a:r>
            <a:r>
              <a:rPr sz="2400" spc="-45" dirty="0">
                <a:solidFill>
                  <a:srgbClr val="444949"/>
                </a:solidFill>
                <a:latin typeface="Gill Sans MT"/>
                <a:cs typeface="Gill Sans MT"/>
              </a:rPr>
              <a:t>per</a:t>
            </a:r>
            <a:r>
              <a:rPr sz="2400" spc="-12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5" dirty="0">
                <a:solidFill>
                  <a:srgbClr val="444949"/>
                </a:solidFill>
                <a:latin typeface="Gill Sans MT"/>
                <a:cs typeface="Gill Sans MT"/>
              </a:rPr>
              <a:t>AZ)</a:t>
            </a:r>
            <a:endParaRPr sz="24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59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Not </a:t>
            </a:r>
            <a:r>
              <a:rPr sz="2800" spc="-35" dirty="0">
                <a:solidFill>
                  <a:srgbClr val="444949"/>
                </a:solidFill>
                <a:latin typeface="Gill Sans MT"/>
                <a:cs typeface="Gill Sans MT"/>
              </a:rPr>
              <a:t>applicable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t2</a:t>
            </a:r>
            <a:r>
              <a:rPr sz="2800" spc="9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instances</a:t>
            </a:r>
            <a:endParaRPr sz="2800"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253633972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658532" y="1446551"/>
            <a:ext cx="4792345" cy="2150745"/>
          </a:xfrm>
          <a:custGeom>
            <a:avLst/>
            <a:gdLst/>
            <a:ahLst/>
            <a:cxnLst/>
            <a:rect l="l" t="t" r="r" b="b"/>
            <a:pathLst>
              <a:path w="4792345" h="2150745">
                <a:moveTo>
                  <a:pt x="0" y="0"/>
                </a:moveTo>
                <a:lnTo>
                  <a:pt x="4792134" y="0"/>
                </a:lnTo>
                <a:lnTo>
                  <a:pt x="4792134" y="2150534"/>
                </a:lnTo>
                <a:lnTo>
                  <a:pt x="0" y="2150534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5091D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737272" y="2218435"/>
            <a:ext cx="102298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Same</a:t>
            </a:r>
            <a:r>
              <a:rPr sz="1800" spc="-7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Rack  Same</a:t>
            </a:r>
            <a:r>
              <a:rPr sz="1800" spc="-1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AZ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916939" y="72644"/>
            <a:ext cx="4098290" cy="1298575"/>
          </a:xfrm>
          <a:prstGeom prst="rect">
            <a:avLst/>
          </a:prstGeom>
        </p:spPr>
        <p:txBody>
          <a:bodyPr vert="horz" wrap="square" lIns="0" tIns="87630" rIns="0" bIns="0" rtlCol="0">
            <a:spAutoFit/>
          </a:bodyPr>
          <a:lstStyle/>
          <a:p>
            <a:pPr marL="12700" marR="5080">
              <a:lnSpc>
                <a:spcPts val="4750"/>
              </a:lnSpc>
              <a:spcBef>
                <a:spcPts val="690"/>
              </a:spcBef>
            </a:pPr>
            <a:r>
              <a:rPr spc="-50" dirty="0"/>
              <a:t>Placement </a:t>
            </a:r>
            <a:r>
              <a:rPr spc="-95" dirty="0"/>
              <a:t>Groups  </a:t>
            </a:r>
            <a:r>
              <a:rPr spc="-130" dirty="0"/>
              <a:t>Cluster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916939" y="3700983"/>
            <a:ext cx="9704705" cy="2145665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434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85" dirty="0">
                <a:solidFill>
                  <a:srgbClr val="444949"/>
                </a:solidFill>
                <a:latin typeface="Gill Sans MT"/>
                <a:cs typeface="Gill Sans MT"/>
              </a:rPr>
              <a:t>Pros: </a:t>
            </a:r>
            <a:r>
              <a:rPr sz="2800" spc="-65" dirty="0">
                <a:solidFill>
                  <a:srgbClr val="444949"/>
                </a:solidFill>
                <a:latin typeface="Gill Sans MT"/>
                <a:cs typeface="Gill Sans MT"/>
              </a:rPr>
              <a:t>Great network </a:t>
            </a:r>
            <a:r>
              <a:rPr sz="2800" spc="10" dirty="0">
                <a:solidFill>
                  <a:srgbClr val="444949"/>
                </a:solidFill>
                <a:latin typeface="Gill Sans MT"/>
                <a:cs typeface="Gill Sans MT"/>
              </a:rPr>
              <a:t>(10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Gbps bandwidth between</a:t>
            </a:r>
            <a:r>
              <a:rPr sz="2800" spc="3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instances)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33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75" dirty="0">
                <a:solidFill>
                  <a:srgbClr val="444949"/>
                </a:solidFill>
                <a:latin typeface="Gill Sans MT"/>
                <a:cs typeface="Gill Sans MT"/>
              </a:rPr>
              <a:t>Cons: If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the </a:t>
            </a:r>
            <a:r>
              <a:rPr sz="2800" spc="-80" dirty="0">
                <a:solidFill>
                  <a:srgbClr val="444949"/>
                </a:solidFill>
                <a:latin typeface="Gill Sans MT"/>
                <a:cs typeface="Gill Sans MT"/>
              </a:rPr>
              <a:t>rack </a:t>
            </a:r>
            <a:r>
              <a:rPr sz="2800" spc="-70" dirty="0">
                <a:solidFill>
                  <a:srgbClr val="444949"/>
                </a:solidFill>
                <a:latin typeface="Gill Sans MT"/>
                <a:cs typeface="Gill Sans MT"/>
              </a:rPr>
              <a:t>fails,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all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instances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fails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at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the </a:t>
            </a:r>
            <a:r>
              <a:rPr sz="2800" spc="-25" dirty="0">
                <a:solidFill>
                  <a:srgbClr val="444949"/>
                </a:solidFill>
                <a:latin typeface="Gill Sans MT"/>
                <a:cs typeface="Gill Sans MT"/>
              </a:rPr>
              <a:t>same</a:t>
            </a:r>
            <a:r>
              <a:rPr sz="2800" spc="5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time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ts val="3329"/>
              </a:lnSpc>
              <a:spcBef>
                <a:spcPts val="31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Use</a:t>
            </a:r>
            <a:r>
              <a:rPr sz="2800" spc="-1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case:</a:t>
            </a:r>
            <a:endParaRPr sz="2800">
              <a:latin typeface="Gill Sans MT"/>
              <a:cs typeface="Gill Sans MT"/>
            </a:endParaRPr>
          </a:p>
          <a:p>
            <a:pPr marL="698500" lvl="1" indent="-228600">
              <a:lnSpc>
                <a:spcPts val="2815"/>
              </a:lnSpc>
              <a:buFont typeface="Arial"/>
              <a:buChar char="•"/>
              <a:tabLst>
                <a:tab pos="698500" algn="l"/>
              </a:tabLst>
            </a:pPr>
            <a:r>
              <a:rPr sz="2400" spc="-55" dirty="0">
                <a:solidFill>
                  <a:srgbClr val="444949"/>
                </a:solidFill>
                <a:latin typeface="Gill Sans MT"/>
                <a:cs typeface="Gill Sans MT"/>
              </a:rPr>
              <a:t>Big </a:t>
            </a:r>
            <a:r>
              <a:rPr sz="2400" spc="-30" dirty="0">
                <a:solidFill>
                  <a:srgbClr val="444949"/>
                </a:solidFill>
                <a:latin typeface="Gill Sans MT"/>
                <a:cs typeface="Gill Sans MT"/>
              </a:rPr>
              <a:t>Data job </a:t>
            </a:r>
            <a:r>
              <a:rPr sz="2400" spc="-45" dirty="0">
                <a:solidFill>
                  <a:srgbClr val="444949"/>
                </a:solidFill>
                <a:latin typeface="Gill Sans MT"/>
                <a:cs typeface="Gill Sans MT"/>
              </a:rPr>
              <a:t>that </a:t>
            </a:r>
            <a:r>
              <a:rPr sz="2400" spc="-25" dirty="0">
                <a:solidFill>
                  <a:srgbClr val="444949"/>
                </a:solidFill>
                <a:latin typeface="Gill Sans MT"/>
                <a:cs typeface="Gill Sans MT"/>
              </a:rPr>
              <a:t>needs </a:t>
            </a:r>
            <a:r>
              <a:rPr sz="2400" spc="-50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2400" spc="-30" dirty="0">
                <a:solidFill>
                  <a:srgbClr val="444949"/>
                </a:solidFill>
                <a:latin typeface="Gill Sans MT"/>
                <a:cs typeface="Gill Sans MT"/>
              </a:rPr>
              <a:t>complete</a:t>
            </a:r>
            <a:r>
              <a:rPr sz="2400" spc="19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45" dirty="0">
                <a:solidFill>
                  <a:srgbClr val="444949"/>
                </a:solidFill>
                <a:latin typeface="Gill Sans MT"/>
                <a:cs typeface="Gill Sans MT"/>
              </a:rPr>
              <a:t>fast</a:t>
            </a:r>
            <a:endParaRPr sz="2400">
              <a:latin typeface="Gill Sans MT"/>
              <a:cs typeface="Gill Sans MT"/>
            </a:endParaRPr>
          </a:p>
          <a:p>
            <a:pPr marL="698500" lvl="1" indent="-228600">
              <a:lnSpc>
                <a:spcPts val="2845"/>
              </a:lnSpc>
              <a:buFont typeface="Arial"/>
              <a:buChar char="•"/>
              <a:tabLst>
                <a:tab pos="698500" algn="l"/>
              </a:tabLst>
            </a:pPr>
            <a:r>
              <a:rPr sz="2400" spc="-40" dirty="0">
                <a:solidFill>
                  <a:srgbClr val="444949"/>
                </a:solidFill>
                <a:latin typeface="Gill Sans MT"/>
                <a:cs typeface="Gill Sans MT"/>
              </a:rPr>
              <a:t>Application </a:t>
            </a:r>
            <a:r>
              <a:rPr sz="2400" spc="-45" dirty="0">
                <a:solidFill>
                  <a:srgbClr val="444949"/>
                </a:solidFill>
                <a:latin typeface="Gill Sans MT"/>
                <a:cs typeface="Gill Sans MT"/>
              </a:rPr>
              <a:t>that </a:t>
            </a:r>
            <a:r>
              <a:rPr sz="2400" spc="-25" dirty="0">
                <a:solidFill>
                  <a:srgbClr val="444949"/>
                </a:solidFill>
                <a:latin typeface="Gill Sans MT"/>
                <a:cs typeface="Gill Sans MT"/>
              </a:rPr>
              <a:t>needs </a:t>
            </a:r>
            <a:r>
              <a:rPr sz="2400" spc="-50" dirty="0">
                <a:solidFill>
                  <a:srgbClr val="444949"/>
                </a:solidFill>
                <a:latin typeface="Gill Sans MT"/>
                <a:cs typeface="Gill Sans MT"/>
              </a:rPr>
              <a:t>extremely </a:t>
            </a:r>
            <a:r>
              <a:rPr sz="2400" spc="-60" dirty="0">
                <a:solidFill>
                  <a:srgbClr val="444949"/>
                </a:solidFill>
                <a:latin typeface="Gill Sans MT"/>
                <a:cs typeface="Gill Sans MT"/>
              </a:rPr>
              <a:t>low </a:t>
            </a:r>
            <a:r>
              <a:rPr sz="2400" spc="-45" dirty="0">
                <a:solidFill>
                  <a:srgbClr val="444949"/>
                </a:solidFill>
                <a:latin typeface="Gill Sans MT"/>
                <a:cs typeface="Gill Sans MT"/>
              </a:rPr>
              <a:t>latency </a:t>
            </a:r>
            <a:r>
              <a:rPr sz="2400" spc="-15" dirty="0">
                <a:solidFill>
                  <a:srgbClr val="444949"/>
                </a:solidFill>
                <a:latin typeface="Gill Sans MT"/>
                <a:cs typeface="Gill Sans MT"/>
              </a:rPr>
              <a:t>and </a:t>
            </a:r>
            <a:r>
              <a:rPr sz="2400" spc="-35" dirty="0">
                <a:solidFill>
                  <a:srgbClr val="444949"/>
                </a:solidFill>
                <a:latin typeface="Gill Sans MT"/>
                <a:cs typeface="Gill Sans MT"/>
              </a:rPr>
              <a:t>high </a:t>
            </a:r>
            <a:r>
              <a:rPr sz="2400" spc="-60" dirty="0">
                <a:solidFill>
                  <a:srgbClr val="444949"/>
                </a:solidFill>
                <a:latin typeface="Gill Sans MT"/>
                <a:cs typeface="Gill Sans MT"/>
              </a:rPr>
              <a:t>network</a:t>
            </a:r>
            <a:r>
              <a:rPr sz="2400" spc="32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45" dirty="0">
                <a:solidFill>
                  <a:srgbClr val="444949"/>
                </a:solidFill>
                <a:latin typeface="Gill Sans MT"/>
                <a:cs typeface="Gill Sans MT"/>
              </a:rPr>
              <a:t>throughput</a:t>
            </a:r>
            <a:endParaRPr sz="2400">
              <a:latin typeface="Gill Sans MT"/>
              <a:cs typeface="Gill Sans MT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792134" y="2327084"/>
            <a:ext cx="457200" cy="379095"/>
          </a:xfrm>
          <a:custGeom>
            <a:avLst/>
            <a:gdLst/>
            <a:ahLst/>
            <a:cxnLst/>
            <a:rect l="l" t="t" r="r" b="b"/>
            <a:pathLst>
              <a:path w="457200" h="379094">
                <a:moveTo>
                  <a:pt x="0" y="0"/>
                </a:moveTo>
                <a:lnTo>
                  <a:pt x="457200" y="379073"/>
                </a:lnTo>
              </a:path>
            </a:pathLst>
          </a:custGeom>
          <a:ln w="6350">
            <a:solidFill>
              <a:srgbClr val="44494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943601" y="2327084"/>
            <a:ext cx="457200" cy="379095"/>
          </a:xfrm>
          <a:custGeom>
            <a:avLst/>
            <a:gdLst/>
            <a:ahLst/>
            <a:cxnLst/>
            <a:rect l="l" t="t" r="r" b="b"/>
            <a:pathLst>
              <a:path w="457200" h="379094">
                <a:moveTo>
                  <a:pt x="0" y="0"/>
                </a:moveTo>
                <a:lnTo>
                  <a:pt x="457200" y="379073"/>
                </a:lnTo>
              </a:path>
            </a:pathLst>
          </a:custGeom>
          <a:ln w="6350">
            <a:solidFill>
              <a:srgbClr val="44494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821766" y="2345822"/>
            <a:ext cx="400050" cy="360680"/>
          </a:xfrm>
          <a:custGeom>
            <a:avLst/>
            <a:gdLst/>
            <a:ahLst/>
            <a:cxnLst/>
            <a:rect l="l" t="t" r="r" b="b"/>
            <a:pathLst>
              <a:path w="400050" h="360680">
                <a:moveTo>
                  <a:pt x="400051" y="0"/>
                </a:moveTo>
                <a:lnTo>
                  <a:pt x="0" y="360336"/>
                </a:lnTo>
              </a:path>
            </a:pathLst>
          </a:custGeom>
          <a:ln w="6350">
            <a:solidFill>
              <a:srgbClr val="44494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960534" y="2345822"/>
            <a:ext cx="400050" cy="360680"/>
          </a:xfrm>
          <a:custGeom>
            <a:avLst/>
            <a:gdLst/>
            <a:ahLst/>
            <a:cxnLst/>
            <a:rect l="l" t="t" r="r" b="b"/>
            <a:pathLst>
              <a:path w="400050" h="360680">
                <a:moveTo>
                  <a:pt x="400051" y="0"/>
                </a:moveTo>
                <a:lnTo>
                  <a:pt x="0" y="360336"/>
                </a:lnTo>
              </a:path>
            </a:pathLst>
          </a:custGeom>
          <a:ln w="6350">
            <a:solidFill>
              <a:srgbClr val="44494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1" name="object 11"/>
          <p:cNvGraphicFramePr>
            <a:graphicFrameLocks noGrp="1"/>
          </p:cNvGraphicFramePr>
          <p:nvPr/>
        </p:nvGraphicFramePr>
        <p:xfrm>
          <a:off x="4091516" y="1640226"/>
          <a:ext cx="3016250" cy="17532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73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73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89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130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6545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4671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4671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30993">
                <a:tc rowSpan="2" gridSpan="2">
                  <a:txBody>
                    <a:bodyPr/>
                    <a:lstStyle/>
                    <a:p>
                      <a:pPr marL="173355">
                        <a:lnSpc>
                          <a:spcPct val="100000"/>
                        </a:lnSpc>
                        <a:spcBef>
                          <a:spcPts val="1480"/>
                        </a:spcBef>
                      </a:pPr>
                      <a:r>
                        <a:rPr sz="18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EC2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7960" marB="0">
                    <a:lnL w="19050">
                      <a:solidFill>
                        <a:srgbClr val="B56E01"/>
                      </a:solidFill>
                      <a:prstDash val="solid"/>
                    </a:lnL>
                    <a:lnR w="19050">
                      <a:solidFill>
                        <a:srgbClr val="B56E01"/>
                      </a:solidFill>
                      <a:prstDash val="solid"/>
                    </a:lnR>
                    <a:lnT w="19050">
                      <a:solidFill>
                        <a:srgbClr val="B56E01"/>
                      </a:solidFill>
                      <a:prstDash val="solid"/>
                    </a:lnT>
                    <a:lnB w="19050">
                      <a:solidFill>
                        <a:srgbClr val="B56E01"/>
                      </a:solidFill>
                      <a:prstDash val="solid"/>
                    </a:lnB>
                    <a:solidFill>
                      <a:srgbClr val="F69802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56E01"/>
                      </a:solidFill>
                      <a:prstDash val="solid"/>
                    </a:lnL>
                    <a:lnR w="19050">
                      <a:solidFill>
                        <a:srgbClr val="B56E01"/>
                      </a:solidFill>
                      <a:prstDash val="solid"/>
                    </a:lnR>
                    <a:lnB w="9525">
                      <a:solidFill>
                        <a:srgbClr val="444949"/>
                      </a:solidFill>
                      <a:prstDash val="solid"/>
                    </a:lnB>
                  </a:tcPr>
                </a:tc>
                <a:tc rowSpan="2" gridSpan="2">
                  <a:txBody>
                    <a:bodyPr/>
                    <a:lstStyle/>
                    <a:p>
                      <a:pPr marL="165100">
                        <a:lnSpc>
                          <a:spcPct val="100000"/>
                        </a:lnSpc>
                        <a:spcBef>
                          <a:spcPts val="1480"/>
                        </a:spcBef>
                      </a:pPr>
                      <a:r>
                        <a:rPr sz="18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EC2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7960" marB="0">
                    <a:lnL w="19050">
                      <a:solidFill>
                        <a:srgbClr val="B56E01"/>
                      </a:solidFill>
                      <a:prstDash val="solid"/>
                    </a:lnL>
                    <a:lnR w="19050">
                      <a:solidFill>
                        <a:srgbClr val="B56E01"/>
                      </a:solidFill>
                      <a:prstDash val="solid"/>
                    </a:lnR>
                    <a:lnT w="19050">
                      <a:solidFill>
                        <a:srgbClr val="B56E01"/>
                      </a:solidFill>
                      <a:prstDash val="solid"/>
                    </a:lnT>
                    <a:lnB w="19050">
                      <a:solidFill>
                        <a:srgbClr val="B56E01"/>
                      </a:solidFill>
                      <a:prstDash val="solid"/>
                    </a:lnB>
                    <a:solidFill>
                      <a:srgbClr val="F69802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56E01"/>
                      </a:solidFill>
                      <a:prstDash val="solid"/>
                    </a:lnL>
                    <a:lnR w="19050">
                      <a:solidFill>
                        <a:srgbClr val="B56E01"/>
                      </a:solidFill>
                      <a:prstDash val="solid"/>
                    </a:lnR>
                    <a:lnB w="9525">
                      <a:solidFill>
                        <a:srgbClr val="444949"/>
                      </a:solidFill>
                      <a:prstDash val="solid"/>
                    </a:lnB>
                  </a:tcPr>
                </a:tc>
                <a:tc rowSpan="2" gridSpan="2">
                  <a:txBody>
                    <a:bodyPr/>
                    <a:lstStyle/>
                    <a:p>
                      <a:pPr marL="173355">
                        <a:lnSpc>
                          <a:spcPct val="100000"/>
                        </a:lnSpc>
                        <a:spcBef>
                          <a:spcPts val="1480"/>
                        </a:spcBef>
                      </a:pPr>
                      <a:r>
                        <a:rPr sz="18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EC2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7960" marB="0">
                    <a:lnL w="19050">
                      <a:solidFill>
                        <a:srgbClr val="B56E01"/>
                      </a:solidFill>
                      <a:prstDash val="solid"/>
                    </a:lnL>
                    <a:lnR w="19050">
                      <a:solidFill>
                        <a:srgbClr val="B56E01"/>
                      </a:solidFill>
                      <a:prstDash val="solid"/>
                    </a:lnR>
                    <a:lnT w="19050">
                      <a:solidFill>
                        <a:srgbClr val="B56E01"/>
                      </a:solidFill>
                      <a:prstDash val="solid"/>
                    </a:lnT>
                    <a:lnB w="19050">
                      <a:solidFill>
                        <a:srgbClr val="B56E01"/>
                      </a:solidFill>
                      <a:prstDash val="solid"/>
                    </a:lnB>
                    <a:solidFill>
                      <a:srgbClr val="F69802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9514">
                <a:tc gridSpan="2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87960" marB="0">
                    <a:lnL w="19050">
                      <a:solidFill>
                        <a:srgbClr val="B56E01"/>
                      </a:solidFill>
                      <a:prstDash val="solid"/>
                    </a:lnL>
                    <a:lnR w="19050">
                      <a:solidFill>
                        <a:srgbClr val="B56E01"/>
                      </a:solidFill>
                      <a:prstDash val="solid"/>
                    </a:lnR>
                    <a:lnT w="19050">
                      <a:solidFill>
                        <a:srgbClr val="B56E01"/>
                      </a:solidFill>
                      <a:prstDash val="solid"/>
                    </a:lnT>
                    <a:lnB w="19050">
                      <a:solidFill>
                        <a:srgbClr val="B56E01"/>
                      </a:solidFill>
                      <a:prstDash val="solid"/>
                    </a:lnB>
                    <a:solidFill>
                      <a:srgbClr val="F69802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56E01"/>
                      </a:solidFill>
                      <a:prstDash val="solid"/>
                    </a:lnL>
                    <a:lnR w="19050">
                      <a:solidFill>
                        <a:srgbClr val="B56E01"/>
                      </a:solidFill>
                      <a:prstDash val="solid"/>
                    </a:lnR>
                    <a:lnT w="9525">
                      <a:solidFill>
                        <a:srgbClr val="444949"/>
                      </a:solidFill>
                      <a:prstDash val="solid"/>
                    </a:lnT>
                  </a:tcPr>
                </a:tc>
                <a:tc gridSpan="2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87960" marB="0">
                    <a:lnL w="19050">
                      <a:solidFill>
                        <a:srgbClr val="B56E01"/>
                      </a:solidFill>
                      <a:prstDash val="solid"/>
                    </a:lnL>
                    <a:lnR w="19050">
                      <a:solidFill>
                        <a:srgbClr val="B56E01"/>
                      </a:solidFill>
                      <a:prstDash val="solid"/>
                    </a:lnR>
                    <a:lnT w="19050">
                      <a:solidFill>
                        <a:srgbClr val="B56E01"/>
                      </a:solidFill>
                      <a:prstDash val="solid"/>
                    </a:lnT>
                    <a:lnB w="19050">
                      <a:solidFill>
                        <a:srgbClr val="B56E01"/>
                      </a:solidFill>
                      <a:prstDash val="solid"/>
                    </a:lnB>
                    <a:solidFill>
                      <a:srgbClr val="F69802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56E01"/>
                      </a:solidFill>
                      <a:prstDash val="solid"/>
                    </a:lnL>
                    <a:lnR w="19050">
                      <a:solidFill>
                        <a:srgbClr val="B56E01"/>
                      </a:solidFill>
                      <a:prstDash val="solid"/>
                    </a:lnR>
                    <a:lnT w="9525">
                      <a:solidFill>
                        <a:srgbClr val="444949"/>
                      </a:solidFill>
                      <a:prstDash val="solid"/>
                    </a:lnT>
                  </a:tcPr>
                </a:tc>
                <a:tc gridSpan="2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87960" marB="0">
                    <a:lnL w="19050">
                      <a:solidFill>
                        <a:srgbClr val="B56E01"/>
                      </a:solidFill>
                      <a:prstDash val="solid"/>
                    </a:lnL>
                    <a:lnR w="19050">
                      <a:solidFill>
                        <a:srgbClr val="B56E01"/>
                      </a:solidFill>
                      <a:prstDash val="solid"/>
                    </a:lnR>
                    <a:lnT w="19050">
                      <a:solidFill>
                        <a:srgbClr val="B56E01"/>
                      </a:solidFill>
                      <a:prstDash val="solid"/>
                    </a:lnT>
                    <a:lnB w="19050">
                      <a:solidFill>
                        <a:srgbClr val="B56E01"/>
                      </a:solidFill>
                      <a:prstDash val="solid"/>
                    </a:lnB>
                    <a:solidFill>
                      <a:srgbClr val="F69802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07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444949"/>
                      </a:solidFill>
                      <a:prstDash val="solid"/>
                    </a:lnR>
                    <a:lnT w="19050">
                      <a:solidFill>
                        <a:srgbClr val="B56E01"/>
                      </a:solidFill>
                      <a:prstDash val="solid"/>
                    </a:lnT>
                    <a:lnB w="19050">
                      <a:solidFill>
                        <a:srgbClr val="B56E01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444949"/>
                      </a:solidFill>
                      <a:prstDash val="solid"/>
                    </a:lnL>
                    <a:lnR w="9525">
                      <a:solidFill>
                        <a:srgbClr val="444949"/>
                      </a:solidFill>
                      <a:prstDash val="solid"/>
                    </a:lnR>
                    <a:lnT w="19050">
                      <a:solidFill>
                        <a:srgbClr val="B56E01"/>
                      </a:solidFill>
                      <a:prstDash val="solid"/>
                    </a:lnT>
                    <a:lnB w="19050">
                      <a:solidFill>
                        <a:srgbClr val="B56E01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444949"/>
                      </a:solidFill>
                      <a:prstDash val="solid"/>
                    </a:lnL>
                    <a:lnR w="9525">
                      <a:solidFill>
                        <a:srgbClr val="444949"/>
                      </a:solidFill>
                      <a:prstDash val="solid"/>
                    </a:lnR>
                    <a:lnT w="19050">
                      <a:solidFill>
                        <a:srgbClr val="B56E01"/>
                      </a:solidFill>
                      <a:prstDash val="solid"/>
                    </a:lnT>
                    <a:lnB w="19050">
                      <a:solidFill>
                        <a:srgbClr val="B56E01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444949"/>
                      </a:solidFill>
                      <a:prstDash val="solid"/>
                    </a:lnL>
                    <a:lnT w="19050">
                      <a:solidFill>
                        <a:srgbClr val="B56E01"/>
                      </a:solidFill>
                      <a:prstDash val="solid"/>
                    </a:lnT>
                    <a:lnB w="19050">
                      <a:solidFill>
                        <a:srgbClr val="B56E0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0255">
                <a:tc rowSpan="2" gridSpan="2">
                  <a:txBody>
                    <a:bodyPr/>
                    <a:lstStyle/>
                    <a:p>
                      <a:pPr marL="173355">
                        <a:lnSpc>
                          <a:spcPct val="100000"/>
                        </a:lnSpc>
                        <a:spcBef>
                          <a:spcPts val="1465"/>
                        </a:spcBef>
                      </a:pPr>
                      <a:r>
                        <a:rPr sz="18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EC2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6055" marB="0">
                    <a:lnL w="19050">
                      <a:solidFill>
                        <a:srgbClr val="B56E01"/>
                      </a:solidFill>
                      <a:prstDash val="solid"/>
                    </a:lnL>
                    <a:lnR w="19050">
                      <a:solidFill>
                        <a:srgbClr val="B56E01"/>
                      </a:solidFill>
                      <a:prstDash val="solid"/>
                    </a:lnR>
                    <a:lnT w="19050">
                      <a:solidFill>
                        <a:srgbClr val="B56E01"/>
                      </a:solidFill>
                      <a:prstDash val="solid"/>
                    </a:lnT>
                    <a:lnB w="19050">
                      <a:solidFill>
                        <a:srgbClr val="B56E01"/>
                      </a:solidFill>
                      <a:prstDash val="solid"/>
                    </a:lnB>
                    <a:solidFill>
                      <a:srgbClr val="F69802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56E01"/>
                      </a:solidFill>
                      <a:prstDash val="solid"/>
                    </a:lnL>
                    <a:lnR w="19050">
                      <a:solidFill>
                        <a:srgbClr val="B56E01"/>
                      </a:solidFill>
                      <a:prstDash val="solid"/>
                    </a:lnR>
                    <a:lnB w="9525">
                      <a:solidFill>
                        <a:srgbClr val="444949"/>
                      </a:solidFill>
                      <a:prstDash val="solid"/>
                    </a:lnB>
                  </a:tcPr>
                </a:tc>
                <a:tc rowSpan="2" gridSpan="2">
                  <a:txBody>
                    <a:bodyPr/>
                    <a:lstStyle/>
                    <a:p>
                      <a:pPr marL="182245">
                        <a:lnSpc>
                          <a:spcPct val="100000"/>
                        </a:lnSpc>
                        <a:spcBef>
                          <a:spcPts val="1465"/>
                        </a:spcBef>
                      </a:pPr>
                      <a:r>
                        <a:rPr sz="18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EC2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6055" marB="0">
                    <a:lnL w="19050">
                      <a:solidFill>
                        <a:srgbClr val="B56E01"/>
                      </a:solidFill>
                      <a:prstDash val="solid"/>
                    </a:lnL>
                    <a:lnR w="19050">
                      <a:solidFill>
                        <a:srgbClr val="B56E01"/>
                      </a:solidFill>
                      <a:prstDash val="solid"/>
                    </a:lnR>
                    <a:lnT w="19050">
                      <a:solidFill>
                        <a:srgbClr val="B56E01"/>
                      </a:solidFill>
                      <a:prstDash val="solid"/>
                    </a:lnT>
                    <a:lnB w="19050">
                      <a:solidFill>
                        <a:srgbClr val="B56E01"/>
                      </a:solidFill>
                      <a:prstDash val="solid"/>
                    </a:lnB>
                    <a:solidFill>
                      <a:srgbClr val="F69802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56E01"/>
                      </a:solidFill>
                      <a:prstDash val="solid"/>
                    </a:lnL>
                    <a:lnR w="19050">
                      <a:solidFill>
                        <a:srgbClr val="B56E01"/>
                      </a:solidFill>
                      <a:prstDash val="solid"/>
                    </a:lnR>
                    <a:lnB w="9525">
                      <a:solidFill>
                        <a:srgbClr val="444949"/>
                      </a:solidFill>
                      <a:prstDash val="solid"/>
                    </a:lnB>
                  </a:tcPr>
                </a:tc>
                <a:tc rowSpan="2" gridSpan="2">
                  <a:txBody>
                    <a:bodyPr/>
                    <a:lstStyle/>
                    <a:p>
                      <a:pPr marL="173355">
                        <a:lnSpc>
                          <a:spcPct val="100000"/>
                        </a:lnSpc>
                        <a:spcBef>
                          <a:spcPts val="1465"/>
                        </a:spcBef>
                      </a:pPr>
                      <a:r>
                        <a:rPr sz="18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EC2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86055" marB="0">
                    <a:lnL w="19050">
                      <a:solidFill>
                        <a:srgbClr val="B56E01"/>
                      </a:solidFill>
                      <a:prstDash val="solid"/>
                    </a:lnL>
                    <a:lnR w="19050">
                      <a:solidFill>
                        <a:srgbClr val="B56E01"/>
                      </a:solidFill>
                      <a:prstDash val="solid"/>
                    </a:lnR>
                    <a:lnT w="19050">
                      <a:solidFill>
                        <a:srgbClr val="B56E01"/>
                      </a:solidFill>
                      <a:prstDash val="solid"/>
                    </a:lnT>
                    <a:lnB w="19050">
                      <a:solidFill>
                        <a:srgbClr val="B56E01"/>
                      </a:solidFill>
                      <a:prstDash val="solid"/>
                    </a:lnB>
                    <a:solidFill>
                      <a:srgbClr val="F69802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0252">
                <a:tc gridSpan="2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86055" marB="0">
                    <a:lnL w="19050">
                      <a:solidFill>
                        <a:srgbClr val="B56E01"/>
                      </a:solidFill>
                      <a:prstDash val="solid"/>
                    </a:lnL>
                    <a:lnR w="19050">
                      <a:solidFill>
                        <a:srgbClr val="B56E01"/>
                      </a:solidFill>
                      <a:prstDash val="solid"/>
                    </a:lnR>
                    <a:lnT w="19050">
                      <a:solidFill>
                        <a:srgbClr val="B56E01"/>
                      </a:solidFill>
                      <a:prstDash val="solid"/>
                    </a:lnT>
                    <a:lnB w="19050">
                      <a:solidFill>
                        <a:srgbClr val="B56E01"/>
                      </a:solidFill>
                      <a:prstDash val="solid"/>
                    </a:lnB>
                    <a:solidFill>
                      <a:srgbClr val="F69802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56E01"/>
                      </a:solidFill>
                      <a:prstDash val="solid"/>
                    </a:lnL>
                    <a:lnR w="19050">
                      <a:solidFill>
                        <a:srgbClr val="B56E01"/>
                      </a:solidFill>
                      <a:prstDash val="solid"/>
                    </a:lnR>
                    <a:lnT w="9525">
                      <a:solidFill>
                        <a:srgbClr val="444949"/>
                      </a:solidFill>
                      <a:prstDash val="solid"/>
                    </a:lnT>
                  </a:tcPr>
                </a:tc>
                <a:tc gridSpan="2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86055" marB="0">
                    <a:lnL w="19050">
                      <a:solidFill>
                        <a:srgbClr val="B56E01"/>
                      </a:solidFill>
                      <a:prstDash val="solid"/>
                    </a:lnL>
                    <a:lnR w="19050">
                      <a:solidFill>
                        <a:srgbClr val="B56E01"/>
                      </a:solidFill>
                      <a:prstDash val="solid"/>
                    </a:lnR>
                    <a:lnT w="19050">
                      <a:solidFill>
                        <a:srgbClr val="B56E01"/>
                      </a:solidFill>
                      <a:prstDash val="solid"/>
                    </a:lnT>
                    <a:lnB w="19050">
                      <a:solidFill>
                        <a:srgbClr val="B56E01"/>
                      </a:solidFill>
                      <a:prstDash val="solid"/>
                    </a:lnB>
                    <a:solidFill>
                      <a:srgbClr val="F69802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56E01"/>
                      </a:solidFill>
                      <a:prstDash val="solid"/>
                    </a:lnL>
                    <a:lnR w="19050">
                      <a:solidFill>
                        <a:srgbClr val="B56E01"/>
                      </a:solidFill>
                      <a:prstDash val="solid"/>
                    </a:lnR>
                    <a:lnT w="9525">
                      <a:solidFill>
                        <a:srgbClr val="444949"/>
                      </a:solidFill>
                      <a:prstDash val="solid"/>
                    </a:lnT>
                  </a:tcPr>
                </a:tc>
                <a:tc gridSpan="2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86055" marB="0">
                    <a:lnL w="19050">
                      <a:solidFill>
                        <a:srgbClr val="B56E01"/>
                      </a:solidFill>
                      <a:prstDash val="solid"/>
                    </a:lnL>
                    <a:lnR w="19050">
                      <a:solidFill>
                        <a:srgbClr val="B56E01"/>
                      </a:solidFill>
                      <a:prstDash val="solid"/>
                    </a:lnR>
                    <a:lnT w="19050">
                      <a:solidFill>
                        <a:srgbClr val="B56E01"/>
                      </a:solidFill>
                      <a:prstDash val="solid"/>
                    </a:lnT>
                    <a:lnB w="19050">
                      <a:solidFill>
                        <a:srgbClr val="B56E01"/>
                      </a:solidFill>
                      <a:prstDash val="solid"/>
                    </a:lnB>
                    <a:solidFill>
                      <a:srgbClr val="F69802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2" name="object 12"/>
          <p:cNvSpPr/>
          <p:nvPr/>
        </p:nvSpPr>
        <p:spPr>
          <a:xfrm>
            <a:off x="7442202" y="2453834"/>
            <a:ext cx="1896745" cy="76200"/>
          </a:xfrm>
          <a:custGeom>
            <a:avLst/>
            <a:gdLst/>
            <a:ahLst/>
            <a:cxnLst/>
            <a:rect l="l" t="t" r="r" b="b"/>
            <a:pathLst>
              <a:path w="1896745" h="76200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41275"/>
                </a:lnTo>
                <a:lnTo>
                  <a:pt x="63497" y="41275"/>
                </a:lnTo>
                <a:lnTo>
                  <a:pt x="63497" y="34925"/>
                </a:lnTo>
                <a:lnTo>
                  <a:pt x="76200" y="34924"/>
                </a:lnTo>
                <a:lnTo>
                  <a:pt x="76200" y="0"/>
                </a:lnTo>
                <a:close/>
              </a:path>
              <a:path w="1896745" h="76200">
                <a:moveTo>
                  <a:pt x="76200" y="34924"/>
                </a:moveTo>
                <a:lnTo>
                  <a:pt x="63497" y="34925"/>
                </a:lnTo>
                <a:lnTo>
                  <a:pt x="63497" y="41275"/>
                </a:lnTo>
                <a:lnTo>
                  <a:pt x="76200" y="41274"/>
                </a:lnTo>
                <a:lnTo>
                  <a:pt x="76200" y="34924"/>
                </a:lnTo>
                <a:close/>
              </a:path>
              <a:path w="1896745" h="76200">
                <a:moveTo>
                  <a:pt x="76200" y="41274"/>
                </a:moveTo>
                <a:lnTo>
                  <a:pt x="63497" y="41275"/>
                </a:lnTo>
                <a:lnTo>
                  <a:pt x="76200" y="41275"/>
                </a:lnTo>
                <a:close/>
              </a:path>
              <a:path w="1896745" h="76200">
                <a:moveTo>
                  <a:pt x="1896532" y="34923"/>
                </a:moveTo>
                <a:lnTo>
                  <a:pt x="76200" y="34924"/>
                </a:lnTo>
                <a:lnTo>
                  <a:pt x="76200" y="41274"/>
                </a:lnTo>
                <a:lnTo>
                  <a:pt x="1896532" y="41273"/>
                </a:lnTo>
                <a:lnTo>
                  <a:pt x="1896532" y="34923"/>
                </a:lnTo>
                <a:close/>
              </a:path>
            </a:pathLst>
          </a:custGeom>
          <a:solidFill>
            <a:srgbClr val="5091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9417475" y="1907540"/>
            <a:ext cx="1605280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Placement</a:t>
            </a:r>
            <a:r>
              <a:rPr sz="1800" spc="-6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444949"/>
                </a:solidFill>
                <a:latin typeface="Calibri"/>
                <a:cs typeface="Calibri"/>
              </a:rPr>
              <a:t>group  Cluster</a:t>
            </a:r>
            <a:endParaRPr sz="1800">
              <a:latin typeface="Calibri"/>
              <a:cs typeface="Calibri"/>
            </a:endParaRPr>
          </a:p>
          <a:p>
            <a:pPr marL="12700" marR="51435">
              <a:lnSpc>
                <a:spcPct val="100000"/>
              </a:lnSpc>
            </a:pP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Low </a:t>
            </a:r>
            <a:r>
              <a:rPr sz="1800" spc="-10" dirty="0">
                <a:solidFill>
                  <a:srgbClr val="444949"/>
                </a:solidFill>
                <a:latin typeface="Calibri"/>
                <a:cs typeface="Calibri"/>
              </a:rPr>
              <a:t>latency  </a:t>
            </a: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10Gbps</a:t>
            </a:r>
            <a:r>
              <a:rPr sz="1800" spc="-7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network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41892" y="6471592"/>
            <a:ext cx="1276985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1400661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1892" y="6464300"/>
            <a:ext cx="127698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16466" y="1535388"/>
            <a:ext cx="1676400" cy="4618990"/>
          </a:xfrm>
          <a:prstGeom prst="rect">
            <a:avLst/>
          </a:prstGeom>
          <a:ln w="12700">
            <a:solidFill>
              <a:srgbClr val="5091D0"/>
            </a:solidFill>
          </a:ln>
        </p:spPr>
        <p:txBody>
          <a:bodyPr vert="horz" wrap="square" lIns="0" tIns="31115" rIns="0" bIns="0" rtlCol="0">
            <a:spAutoFit/>
          </a:bodyPr>
          <a:lstStyle/>
          <a:p>
            <a:pPr marL="347980">
              <a:lnSpc>
                <a:spcPct val="100000"/>
              </a:lnSpc>
              <a:spcBef>
                <a:spcPts val="245"/>
              </a:spcBef>
            </a:pPr>
            <a:r>
              <a:rPr sz="1800" spc="-15" dirty="0">
                <a:solidFill>
                  <a:srgbClr val="444949"/>
                </a:solidFill>
                <a:latin typeface="Calibri"/>
                <a:cs typeface="Calibri"/>
              </a:rPr>
              <a:t>Us-east-1a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06964" y="2052972"/>
            <a:ext cx="1329690" cy="1577975"/>
          </a:xfrm>
          <a:prstGeom prst="rect">
            <a:avLst/>
          </a:prstGeom>
          <a:solidFill>
            <a:srgbClr val="5091D0"/>
          </a:solidFill>
          <a:ln w="12700">
            <a:solidFill>
              <a:srgbClr val="386998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900">
              <a:latin typeface="Times New Roman"/>
              <a:cs typeface="Times New Roman"/>
            </a:endParaRPr>
          </a:p>
          <a:p>
            <a:pPr marL="125095">
              <a:lnSpc>
                <a:spcPct val="100000"/>
              </a:lnSpc>
              <a:spcBef>
                <a:spcPts val="5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Hardware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16939" y="72644"/>
            <a:ext cx="4098290" cy="1298575"/>
          </a:xfrm>
          <a:prstGeom prst="rect">
            <a:avLst/>
          </a:prstGeom>
        </p:spPr>
        <p:txBody>
          <a:bodyPr vert="horz" wrap="square" lIns="0" tIns="87630" rIns="0" bIns="0" rtlCol="0">
            <a:spAutoFit/>
          </a:bodyPr>
          <a:lstStyle/>
          <a:p>
            <a:pPr marL="12700" marR="5080">
              <a:lnSpc>
                <a:spcPts val="4750"/>
              </a:lnSpc>
              <a:spcBef>
                <a:spcPts val="690"/>
              </a:spcBef>
            </a:pPr>
            <a:r>
              <a:rPr spc="-50" dirty="0"/>
              <a:t>Placement </a:t>
            </a:r>
            <a:r>
              <a:rPr spc="-95" dirty="0"/>
              <a:t>Groups  </a:t>
            </a:r>
            <a:r>
              <a:rPr spc="-35" dirty="0"/>
              <a:t>Spread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7072207" y="1358900"/>
            <a:ext cx="4070985" cy="46628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41300" indent="-228600">
              <a:lnSpc>
                <a:spcPts val="2985"/>
              </a:lnSpc>
              <a:spcBef>
                <a:spcPts val="90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80" dirty="0">
                <a:solidFill>
                  <a:srgbClr val="444949"/>
                </a:solidFill>
                <a:latin typeface="Gill Sans MT"/>
                <a:cs typeface="Gill Sans MT"/>
              </a:rPr>
              <a:t>Pros:</a:t>
            </a:r>
            <a:endParaRPr sz="2600">
              <a:latin typeface="Gill Sans MT"/>
              <a:cs typeface="Gill Sans MT"/>
            </a:endParaRPr>
          </a:p>
          <a:p>
            <a:pPr marL="698500" marR="389890" lvl="1" indent="-228600">
              <a:lnSpc>
                <a:spcPct val="70000"/>
              </a:lnSpc>
              <a:spcBef>
                <a:spcPts val="655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200" spc="-35" dirty="0">
                <a:solidFill>
                  <a:srgbClr val="444949"/>
                </a:solidFill>
                <a:latin typeface="Gill Sans MT"/>
                <a:cs typeface="Gill Sans MT"/>
              </a:rPr>
              <a:t>Can </a:t>
            </a:r>
            <a:r>
              <a:rPr sz="2200" spc="-20" dirty="0">
                <a:solidFill>
                  <a:srgbClr val="444949"/>
                </a:solidFill>
                <a:latin typeface="Gill Sans MT"/>
                <a:cs typeface="Gill Sans MT"/>
              </a:rPr>
              <a:t>span </a:t>
            </a:r>
            <a:r>
              <a:rPr sz="2200" spc="-60" dirty="0">
                <a:solidFill>
                  <a:srgbClr val="444949"/>
                </a:solidFill>
                <a:latin typeface="Gill Sans MT"/>
                <a:cs typeface="Gill Sans MT"/>
              </a:rPr>
              <a:t>across</a:t>
            </a:r>
            <a:r>
              <a:rPr sz="2200" spc="-14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200" spc="-50" dirty="0">
                <a:solidFill>
                  <a:srgbClr val="444949"/>
                </a:solidFill>
                <a:latin typeface="Gill Sans MT"/>
                <a:cs typeface="Gill Sans MT"/>
              </a:rPr>
              <a:t>Availability  </a:t>
            </a:r>
            <a:r>
              <a:rPr sz="2200" spc="-35" dirty="0">
                <a:solidFill>
                  <a:srgbClr val="444949"/>
                </a:solidFill>
                <a:latin typeface="Gill Sans MT"/>
                <a:cs typeface="Gill Sans MT"/>
              </a:rPr>
              <a:t>Zones</a:t>
            </a:r>
            <a:r>
              <a:rPr sz="2200" spc="-1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200" dirty="0">
                <a:solidFill>
                  <a:srgbClr val="444949"/>
                </a:solidFill>
                <a:latin typeface="Gill Sans MT"/>
                <a:cs typeface="Gill Sans MT"/>
              </a:rPr>
              <a:t>(AZ)</a:t>
            </a:r>
            <a:endParaRPr sz="2200">
              <a:latin typeface="Gill Sans MT"/>
              <a:cs typeface="Gill Sans MT"/>
            </a:endParaRPr>
          </a:p>
          <a:p>
            <a:pPr marL="698500" marR="233045" lvl="1" indent="-228600">
              <a:lnSpc>
                <a:spcPct val="70000"/>
              </a:lnSpc>
              <a:spcBef>
                <a:spcPts val="480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200" spc="-25" dirty="0">
                <a:solidFill>
                  <a:srgbClr val="444949"/>
                </a:solidFill>
                <a:latin typeface="Gill Sans MT"/>
                <a:cs typeface="Gill Sans MT"/>
              </a:rPr>
              <a:t>Reduced </a:t>
            </a:r>
            <a:r>
              <a:rPr sz="2200" spc="-85" dirty="0">
                <a:solidFill>
                  <a:srgbClr val="444949"/>
                </a:solidFill>
                <a:latin typeface="Gill Sans MT"/>
                <a:cs typeface="Gill Sans MT"/>
              </a:rPr>
              <a:t>risk </a:t>
            </a:r>
            <a:r>
              <a:rPr sz="2200" spc="-70" dirty="0">
                <a:solidFill>
                  <a:srgbClr val="444949"/>
                </a:solidFill>
                <a:latin typeface="Gill Sans MT"/>
                <a:cs typeface="Gill Sans MT"/>
              </a:rPr>
              <a:t>is </a:t>
            </a:r>
            <a:r>
              <a:rPr sz="2200" spc="-45" dirty="0">
                <a:solidFill>
                  <a:srgbClr val="444949"/>
                </a:solidFill>
                <a:latin typeface="Gill Sans MT"/>
                <a:cs typeface="Gill Sans MT"/>
              </a:rPr>
              <a:t>simultaneous  </a:t>
            </a:r>
            <a:r>
              <a:rPr sz="2200" spc="-50" dirty="0">
                <a:solidFill>
                  <a:srgbClr val="444949"/>
                </a:solidFill>
                <a:latin typeface="Gill Sans MT"/>
                <a:cs typeface="Gill Sans MT"/>
              </a:rPr>
              <a:t>failure</a:t>
            </a:r>
            <a:endParaRPr sz="2200">
              <a:latin typeface="Gill Sans MT"/>
              <a:cs typeface="Gill Sans MT"/>
            </a:endParaRPr>
          </a:p>
          <a:p>
            <a:pPr marL="698500" marR="67945" lvl="1" indent="-228600">
              <a:lnSpc>
                <a:spcPct val="70000"/>
              </a:lnSpc>
              <a:spcBef>
                <a:spcPts val="505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200" spc="-35" dirty="0">
                <a:solidFill>
                  <a:srgbClr val="444949"/>
                </a:solidFill>
                <a:latin typeface="Gill Sans MT"/>
                <a:cs typeface="Gill Sans MT"/>
              </a:rPr>
              <a:t>EC2 </a:t>
            </a:r>
            <a:r>
              <a:rPr sz="2200" spc="-50" dirty="0">
                <a:solidFill>
                  <a:srgbClr val="444949"/>
                </a:solidFill>
                <a:latin typeface="Gill Sans MT"/>
                <a:cs typeface="Gill Sans MT"/>
              </a:rPr>
              <a:t>Instances </a:t>
            </a:r>
            <a:r>
              <a:rPr sz="2200" spc="-45" dirty="0">
                <a:solidFill>
                  <a:srgbClr val="444949"/>
                </a:solidFill>
                <a:latin typeface="Gill Sans MT"/>
                <a:cs typeface="Gill Sans MT"/>
              </a:rPr>
              <a:t>are </a:t>
            </a:r>
            <a:r>
              <a:rPr sz="2200" spc="-25" dirty="0">
                <a:solidFill>
                  <a:srgbClr val="444949"/>
                </a:solidFill>
                <a:latin typeface="Gill Sans MT"/>
                <a:cs typeface="Gill Sans MT"/>
              </a:rPr>
              <a:t>on </a:t>
            </a:r>
            <a:r>
              <a:rPr sz="2200" spc="-50" dirty="0">
                <a:solidFill>
                  <a:srgbClr val="444949"/>
                </a:solidFill>
                <a:latin typeface="Gill Sans MT"/>
                <a:cs typeface="Gill Sans MT"/>
              </a:rPr>
              <a:t>different  physical</a:t>
            </a:r>
            <a:r>
              <a:rPr sz="2200" spc="-1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200" spc="-45" dirty="0">
                <a:solidFill>
                  <a:srgbClr val="444949"/>
                </a:solidFill>
                <a:latin typeface="Gill Sans MT"/>
                <a:cs typeface="Gill Sans MT"/>
              </a:rPr>
              <a:t>hardware</a:t>
            </a:r>
            <a:endParaRPr sz="2200">
              <a:latin typeface="Gill Sans MT"/>
              <a:cs typeface="Gill Sans MT"/>
            </a:endParaRPr>
          </a:p>
          <a:p>
            <a:pPr marL="241300" indent="-228600">
              <a:lnSpc>
                <a:spcPts val="2985"/>
              </a:lnSpc>
              <a:spcBef>
                <a:spcPts val="55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65" dirty="0">
                <a:solidFill>
                  <a:srgbClr val="444949"/>
                </a:solidFill>
                <a:latin typeface="Gill Sans MT"/>
                <a:cs typeface="Gill Sans MT"/>
              </a:rPr>
              <a:t>Cons:</a:t>
            </a:r>
            <a:endParaRPr sz="2600">
              <a:latin typeface="Gill Sans MT"/>
              <a:cs typeface="Gill Sans MT"/>
            </a:endParaRPr>
          </a:p>
          <a:p>
            <a:pPr marL="698500" marR="97790" lvl="1" indent="-228600">
              <a:lnSpc>
                <a:spcPct val="70000"/>
              </a:lnSpc>
              <a:spcBef>
                <a:spcPts val="655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200" spc="-40" dirty="0">
                <a:solidFill>
                  <a:srgbClr val="444949"/>
                </a:solidFill>
                <a:latin typeface="Gill Sans MT"/>
                <a:cs typeface="Gill Sans MT"/>
              </a:rPr>
              <a:t>Limited </a:t>
            </a:r>
            <a:r>
              <a:rPr sz="2200" spc="-45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2200" dirty="0">
                <a:solidFill>
                  <a:srgbClr val="444949"/>
                </a:solidFill>
                <a:latin typeface="Gill Sans MT"/>
                <a:cs typeface="Gill Sans MT"/>
              </a:rPr>
              <a:t>7 </a:t>
            </a:r>
            <a:r>
              <a:rPr sz="2200" spc="-45" dirty="0">
                <a:solidFill>
                  <a:srgbClr val="444949"/>
                </a:solidFill>
                <a:latin typeface="Gill Sans MT"/>
                <a:cs typeface="Gill Sans MT"/>
              </a:rPr>
              <a:t>instances </a:t>
            </a:r>
            <a:r>
              <a:rPr sz="2200" spc="-40" dirty="0">
                <a:solidFill>
                  <a:srgbClr val="444949"/>
                </a:solidFill>
                <a:latin typeface="Gill Sans MT"/>
                <a:cs typeface="Gill Sans MT"/>
              </a:rPr>
              <a:t>per</a:t>
            </a:r>
            <a:r>
              <a:rPr sz="2200" spc="-9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200" spc="-15" dirty="0">
                <a:solidFill>
                  <a:srgbClr val="444949"/>
                </a:solidFill>
                <a:latin typeface="Gill Sans MT"/>
                <a:cs typeface="Gill Sans MT"/>
              </a:rPr>
              <a:t>AZ  </a:t>
            </a:r>
            <a:r>
              <a:rPr sz="2200" spc="-45" dirty="0">
                <a:solidFill>
                  <a:srgbClr val="444949"/>
                </a:solidFill>
                <a:latin typeface="Gill Sans MT"/>
                <a:cs typeface="Gill Sans MT"/>
              </a:rPr>
              <a:t>per </a:t>
            </a:r>
            <a:r>
              <a:rPr sz="2200" spc="-25" dirty="0">
                <a:solidFill>
                  <a:srgbClr val="444949"/>
                </a:solidFill>
                <a:latin typeface="Gill Sans MT"/>
                <a:cs typeface="Gill Sans MT"/>
              </a:rPr>
              <a:t>placement</a:t>
            </a:r>
            <a:r>
              <a:rPr sz="2200" spc="3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200" spc="-35" dirty="0">
                <a:solidFill>
                  <a:srgbClr val="444949"/>
                </a:solidFill>
                <a:latin typeface="Gill Sans MT"/>
                <a:cs typeface="Gill Sans MT"/>
              </a:rPr>
              <a:t>group</a:t>
            </a:r>
            <a:endParaRPr sz="2200">
              <a:latin typeface="Gill Sans MT"/>
              <a:cs typeface="Gill Sans MT"/>
            </a:endParaRPr>
          </a:p>
          <a:p>
            <a:pPr marL="241300" indent="-228600">
              <a:lnSpc>
                <a:spcPts val="2970"/>
              </a:lnSpc>
              <a:spcBef>
                <a:spcPts val="60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40" dirty="0">
                <a:solidFill>
                  <a:srgbClr val="444949"/>
                </a:solidFill>
                <a:latin typeface="Gill Sans MT"/>
                <a:cs typeface="Gill Sans MT"/>
              </a:rPr>
              <a:t>Use</a:t>
            </a:r>
            <a:r>
              <a:rPr sz="2600" spc="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spc="-50" dirty="0">
                <a:solidFill>
                  <a:srgbClr val="444949"/>
                </a:solidFill>
                <a:latin typeface="Gill Sans MT"/>
                <a:cs typeface="Gill Sans MT"/>
              </a:rPr>
              <a:t>case:</a:t>
            </a:r>
            <a:endParaRPr sz="2600">
              <a:latin typeface="Gill Sans MT"/>
              <a:cs typeface="Gill Sans MT"/>
            </a:endParaRPr>
          </a:p>
          <a:p>
            <a:pPr marL="698500" marR="591820" lvl="1" indent="-228600">
              <a:lnSpc>
                <a:spcPct val="70000"/>
              </a:lnSpc>
              <a:spcBef>
                <a:spcPts val="640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200" spc="-35" dirty="0">
                <a:solidFill>
                  <a:srgbClr val="444949"/>
                </a:solidFill>
                <a:latin typeface="Gill Sans MT"/>
                <a:cs typeface="Gill Sans MT"/>
              </a:rPr>
              <a:t>Application </a:t>
            </a:r>
            <a:r>
              <a:rPr sz="2200" spc="-45" dirty="0">
                <a:solidFill>
                  <a:srgbClr val="444949"/>
                </a:solidFill>
                <a:latin typeface="Gill Sans MT"/>
                <a:cs typeface="Gill Sans MT"/>
              </a:rPr>
              <a:t>that </a:t>
            </a:r>
            <a:r>
              <a:rPr sz="2200" spc="-25" dirty="0">
                <a:solidFill>
                  <a:srgbClr val="444949"/>
                </a:solidFill>
                <a:latin typeface="Gill Sans MT"/>
                <a:cs typeface="Gill Sans MT"/>
              </a:rPr>
              <a:t>needs </a:t>
            </a:r>
            <a:r>
              <a:rPr sz="2200" spc="-45" dirty="0">
                <a:solidFill>
                  <a:srgbClr val="444949"/>
                </a:solidFill>
                <a:latin typeface="Gill Sans MT"/>
                <a:cs typeface="Gill Sans MT"/>
              </a:rPr>
              <a:t>to  </a:t>
            </a:r>
            <a:r>
              <a:rPr sz="2200" spc="-35" dirty="0">
                <a:solidFill>
                  <a:srgbClr val="444949"/>
                </a:solidFill>
                <a:latin typeface="Gill Sans MT"/>
                <a:cs typeface="Gill Sans MT"/>
              </a:rPr>
              <a:t>maximize </a:t>
            </a:r>
            <a:r>
              <a:rPr sz="2200" spc="-30" dirty="0">
                <a:solidFill>
                  <a:srgbClr val="444949"/>
                </a:solidFill>
                <a:latin typeface="Gill Sans MT"/>
                <a:cs typeface="Gill Sans MT"/>
              </a:rPr>
              <a:t>high</a:t>
            </a:r>
            <a:r>
              <a:rPr sz="2200" spc="-3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200" spc="-45" dirty="0">
                <a:solidFill>
                  <a:srgbClr val="444949"/>
                </a:solidFill>
                <a:latin typeface="Gill Sans MT"/>
                <a:cs typeface="Gill Sans MT"/>
              </a:rPr>
              <a:t>availability</a:t>
            </a:r>
            <a:endParaRPr sz="2200">
              <a:latin typeface="Gill Sans MT"/>
              <a:cs typeface="Gill Sans MT"/>
            </a:endParaRPr>
          </a:p>
          <a:p>
            <a:pPr marL="698500" lvl="1" indent="-228600">
              <a:lnSpc>
                <a:spcPts val="1955"/>
              </a:lnSpc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200" spc="-40" dirty="0">
                <a:solidFill>
                  <a:srgbClr val="444949"/>
                </a:solidFill>
                <a:latin typeface="Gill Sans MT"/>
                <a:cs typeface="Gill Sans MT"/>
              </a:rPr>
              <a:t>Cassandra </a:t>
            </a:r>
            <a:r>
              <a:rPr sz="2200" spc="-95" dirty="0">
                <a:solidFill>
                  <a:srgbClr val="444949"/>
                </a:solidFill>
                <a:latin typeface="Gill Sans MT"/>
                <a:cs typeface="Gill Sans MT"/>
              </a:rPr>
              <a:t>Cluster,</a:t>
            </a:r>
            <a:r>
              <a:rPr sz="2200" spc="-16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200" spc="-85" dirty="0">
                <a:solidFill>
                  <a:srgbClr val="444949"/>
                </a:solidFill>
                <a:latin typeface="Gill Sans MT"/>
                <a:cs typeface="Gill Sans MT"/>
              </a:rPr>
              <a:t>Kafka</a:t>
            </a:r>
            <a:endParaRPr sz="2200">
              <a:latin typeface="Gill Sans MT"/>
              <a:cs typeface="Gill Sans MT"/>
            </a:endParaRPr>
          </a:p>
          <a:p>
            <a:pPr marL="698500" marR="5080">
              <a:lnSpc>
                <a:spcPct val="70000"/>
              </a:lnSpc>
              <a:spcBef>
                <a:spcPts val="400"/>
              </a:spcBef>
            </a:pPr>
            <a:r>
              <a:rPr sz="2200" spc="-95" dirty="0">
                <a:solidFill>
                  <a:srgbClr val="444949"/>
                </a:solidFill>
                <a:latin typeface="Gill Sans MT"/>
                <a:cs typeface="Gill Sans MT"/>
              </a:rPr>
              <a:t>Cluster, </a:t>
            </a:r>
            <a:r>
              <a:rPr sz="2200" spc="-60" dirty="0">
                <a:solidFill>
                  <a:srgbClr val="444949"/>
                </a:solidFill>
                <a:latin typeface="Gill Sans MT"/>
                <a:cs typeface="Gill Sans MT"/>
              </a:rPr>
              <a:t>Web </a:t>
            </a:r>
            <a:r>
              <a:rPr sz="2200" spc="-35" dirty="0">
                <a:solidFill>
                  <a:srgbClr val="444949"/>
                </a:solidFill>
                <a:latin typeface="Gill Sans MT"/>
                <a:cs typeface="Gill Sans MT"/>
              </a:rPr>
              <a:t>application </a:t>
            </a:r>
            <a:r>
              <a:rPr sz="2200" spc="-45" dirty="0">
                <a:solidFill>
                  <a:srgbClr val="444949"/>
                </a:solidFill>
                <a:latin typeface="Gill Sans MT"/>
                <a:cs typeface="Gill Sans MT"/>
              </a:rPr>
              <a:t>that</a:t>
            </a:r>
            <a:r>
              <a:rPr sz="2200" spc="-26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200" spc="-70" dirty="0">
                <a:solidFill>
                  <a:srgbClr val="444949"/>
                </a:solidFill>
                <a:latin typeface="Gill Sans MT"/>
                <a:cs typeface="Gill Sans MT"/>
              </a:rPr>
              <a:t>is  </a:t>
            </a:r>
            <a:r>
              <a:rPr sz="2200" spc="-45" dirty="0">
                <a:solidFill>
                  <a:srgbClr val="444949"/>
                </a:solidFill>
                <a:latin typeface="Gill Sans MT"/>
                <a:cs typeface="Gill Sans MT"/>
              </a:rPr>
              <a:t>distributed</a:t>
            </a:r>
            <a:endParaRPr sz="2200">
              <a:latin typeface="Gill Sans MT"/>
              <a:cs typeface="Gill Sans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63600" y="2411750"/>
            <a:ext cx="956944" cy="680720"/>
          </a:xfrm>
          <a:prstGeom prst="rect">
            <a:avLst/>
          </a:prstGeom>
          <a:solidFill>
            <a:srgbClr val="F69802"/>
          </a:solidFill>
          <a:ln w="12700">
            <a:solidFill>
              <a:srgbClr val="B56E01"/>
            </a:solidFill>
          </a:ln>
        </p:spPr>
        <p:txBody>
          <a:bodyPr vert="horz" wrap="square" lIns="0" tIns="187960" rIns="0" bIns="0" rtlCol="0">
            <a:spAutoFit/>
          </a:bodyPr>
          <a:lstStyle/>
          <a:p>
            <a:pPr marL="304800">
              <a:lnSpc>
                <a:spcPct val="100000"/>
              </a:lnSpc>
              <a:spcBef>
                <a:spcPts val="1480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EC2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06964" y="4148537"/>
            <a:ext cx="1329690" cy="1577975"/>
          </a:xfrm>
          <a:prstGeom prst="rect">
            <a:avLst/>
          </a:prstGeom>
          <a:solidFill>
            <a:srgbClr val="5091D0"/>
          </a:solidFill>
          <a:ln w="12700">
            <a:solidFill>
              <a:srgbClr val="386998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900">
              <a:latin typeface="Times New Roman"/>
              <a:cs typeface="Times New Roman"/>
            </a:endParaRPr>
          </a:p>
          <a:p>
            <a:pPr marL="125095">
              <a:lnSpc>
                <a:spcPct val="100000"/>
              </a:lnSpc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Hardware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63600" y="4507315"/>
            <a:ext cx="956944" cy="680720"/>
          </a:xfrm>
          <a:prstGeom prst="rect">
            <a:avLst/>
          </a:prstGeom>
          <a:solidFill>
            <a:srgbClr val="F69802"/>
          </a:solidFill>
          <a:ln w="12700">
            <a:solidFill>
              <a:srgbClr val="B56E01"/>
            </a:solidFill>
          </a:ln>
        </p:spPr>
        <p:txBody>
          <a:bodyPr vert="horz" wrap="square" lIns="0" tIns="186690" rIns="0" bIns="0" rtlCol="0">
            <a:spAutoFit/>
          </a:bodyPr>
          <a:lstStyle/>
          <a:p>
            <a:pPr marL="304800">
              <a:lnSpc>
                <a:spcPct val="100000"/>
              </a:lnSpc>
              <a:spcBef>
                <a:spcPts val="1470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EC2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751667" y="1535388"/>
            <a:ext cx="1676400" cy="4618990"/>
          </a:xfrm>
          <a:prstGeom prst="rect">
            <a:avLst/>
          </a:prstGeom>
          <a:ln w="12700">
            <a:solidFill>
              <a:srgbClr val="5091D0"/>
            </a:solidFill>
          </a:ln>
        </p:spPr>
        <p:txBody>
          <a:bodyPr vert="horz" wrap="square" lIns="0" tIns="31115" rIns="0" bIns="0" rtlCol="0">
            <a:spAutoFit/>
          </a:bodyPr>
          <a:lstStyle/>
          <a:p>
            <a:pPr marL="342900">
              <a:lnSpc>
                <a:spcPct val="100000"/>
              </a:lnSpc>
              <a:spcBef>
                <a:spcPts val="245"/>
              </a:spcBef>
            </a:pPr>
            <a:r>
              <a:rPr sz="1800" spc="-15" dirty="0">
                <a:solidFill>
                  <a:srgbClr val="444949"/>
                </a:solidFill>
                <a:latin typeface="Calibri"/>
                <a:cs typeface="Calibri"/>
              </a:rPr>
              <a:t>Us-east-1b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942164" y="2052972"/>
            <a:ext cx="1329690" cy="1577975"/>
          </a:xfrm>
          <a:prstGeom prst="rect">
            <a:avLst/>
          </a:prstGeom>
          <a:solidFill>
            <a:srgbClr val="5091D0"/>
          </a:solidFill>
          <a:ln w="12700">
            <a:solidFill>
              <a:srgbClr val="386998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900">
              <a:latin typeface="Times New Roman"/>
              <a:cs typeface="Times New Roman"/>
            </a:endParaRPr>
          </a:p>
          <a:p>
            <a:pPr marL="125095">
              <a:lnSpc>
                <a:spcPct val="100000"/>
              </a:lnSpc>
              <a:spcBef>
                <a:spcPts val="5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Hardware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3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098800" y="2411750"/>
            <a:ext cx="956944" cy="680720"/>
          </a:xfrm>
          <a:prstGeom prst="rect">
            <a:avLst/>
          </a:prstGeom>
          <a:solidFill>
            <a:srgbClr val="F69802"/>
          </a:solidFill>
          <a:ln w="12700">
            <a:solidFill>
              <a:srgbClr val="B56E01"/>
            </a:solidFill>
          </a:ln>
        </p:spPr>
        <p:txBody>
          <a:bodyPr vert="horz" wrap="square" lIns="0" tIns="187960" rIns="0" bIns="0" rtlCol="0">
            <a:spAutoFit/>
          </a:bodyPr>
          <a:lstStyle/>
          <a:p>
            <a:pPr marL="304800">
              <a:lnSpc>
                <a:spcPct val="100000"/>
              </a:lnSpc>
              <a:spcBef>
                <a:spcPts val="1480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EC2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942164" y="4148537"/>
            <a:ext cx="1329690" cy="1577975"/>
          </a:xfrm>
          <a:prstGeom prst="rect">
            <a:avLst/>
          </a:prstGeom>
          <a:solidFill>
            <a:srgbClr val="5091D0"/>
          </a:solidFill>
          <a:ln w="12700">
            <a:solidFill>
              <a:srgbClr val="386998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900">
              <a:latin typeface="Times New Roman"/>
              <a:cs typeface="Times New Roman"/>
            </a:endParaRPr>
          </a:p>
          <a:p>
            <a:pPr marL="125095">
              <a:lnSpc>
                <a:spcPct val="100000"/>
              </a:lnSpc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Hardware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4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098800" y="4507315"/>
            <a:ext cx="956944" cy="680720"/>
          </a:xfrm>
          <a:prstGeom prst="rect">
            <a:avLst/>
          </a:prstGeom>
          <a:solidFill>
            <a:srgbClr val="F69802"/>
          </a:solidFill>
          <a:ln w="12700">
            <a:solidFill>
              <a:srgbClr val="B56E01"/>
            </a:solidFill>
          </a:ln>
        </p:spPr>
        <p:txBody>
          <a:bodyPr vert="horz" wrap="square" lIns="0" tIns="186690" rIns="0" bIns="0" rtlCol="0">
            <a:spAutoFit/>
          </a:bodyPr>
          <a:lstStyle/>
          <a:p>
            <a:pPr marL="304800">
              <a:lnSpc>
                <a:spcPct val="100000"/>
              </a:lnSpc>
              <a:spcBef>
                <a:spcPts val="1470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EC2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986866" y="1535388"/>
            <a:ext cx="1676400" cy="4618990"/>
          </a:xfrm>
          <a:prstGeom prst="rect">
            <a:avLst/>
          </a:prstGeom>
          <a:ln w="12700">
            <a:solidFill>
              <a:srgbClr val="5091D0"/>
            </a:solidFill>
          </a:ln>
        </p:spPr>
        <p:txBody>
          <a:bodyPr vert="horz" wrap="square" lIns="0" tIns="31115" rIns="0" bIns="0" rtlCol="0">
            <a:spAutoFit/>
          </a:bodyPr>
          <a:lstStyle/>
          <a:p>
            <a:pPr marL="354330">
              <a:lnSpc>
                <a:spcPct val="100000"/>
              </a:lnSpc>
              <a:spcBef>
                <a:spcPts val="245"/>
              </a:spcBef>
            </a:pPr>
            <a:r>
              <a:rPr sz="1800" spc="-15" dirty="0">
                <a:solidFill>
                  <a:srgbClr val="444949"/>
                </a:solidFill>
                <a:latin typeface="Calibri"/>
                <a:cs typeface="Calibri"/>
              </a:rPr>
              <a:t>Us-east-1c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177364" y="2052972"/>
            <a:ext cx="1329690" cy="1577975"/>
          </a:xfrm>
          <a:prstGeom prst="rect">
            <a:avLst/>
          </a:prstGeom>
          <a:solidFill>
            <a:srgbClr val="5091D0"/>
          </a:solidFill>
          <a:ln w="12700">
            <a:solidFill>
              <a:srgbClr val="386998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900">
              <a:latin typeface="Times New Roman"/>
              <a:cs typeface="Times New Roman"/>
            </a:endParaRPr>
          </a:p>
          <a:p>
            <a:pPr marL="125095">
              <a:lnSpc>
                <a:spcPct val="100000"/>
              </a:lnSpc>
              <a:spcBef>
                <a:spcPts val="5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Hardware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5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334000" y="2411750"/>
            <a:ext cx="956944" cy="680720"/>
          </a:xfrm>
          <a:prstGeom prst="rect">
            <a:avLst/>
          </a:prstGeom>
          <a:solidFill>
            <a:srgbClr val="F69802"/>
          </a:solidFill>
          <a:ln w="12700">
            <a:solidFill>
              <a:srgbClr val="B56E01"/>
            </a:solidFill>
          </a:ln>
        </p:spPr>
        <p:txBody>
          <a:bodyPr vert="horz" wrap="square" lIns="0" tIns="187960" rIns="0" bIns="0" rtlCol="0">
            <a:spAutoFit/>
          </a:bodyPr>
          <a:lstStyle/>
          <a:p>
            <a:pPr marL="304800">
              <a:lnSpc>
                <a:spcPct val="100000"/>
              </a:lnSpc>
              <a:spcBef>
                <a:spcPts val="1480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EC2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177364" y="4148537"/>
            <a:ext cx="1329690" cy="1577975"/>
          </a:xfrm>
          <a:prstGeom prst="rect">
            <a:avLst/>
          </a:prstGeom>
          <a:solidFill>
            <a:srgbClr val="5091D0"/>
          </a:solidFill>
          <a:ln w="12700">
            <a:solidFill>
              <a:srgbClr val="386998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900">
              <a:latin typeface="Times New Roman"/>
              <a:cs typeface="Times New Roman"/>
            </a:endParaRPr>
          </a:p>
          <a:p>
            <a:pPr marL="125095">
              <a:lnSpc>
                <a:spcPct val="100000"/>
              </a:lnSpc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Hardware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6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334000" y="4507315"/>
            <a:ext cx="956944" cy="680720"/>
          </a:xfrm>
          <a:prstGeom prst="rect">
            <a:avLst/>
          </a:prstGeom>
          <a:solidFill>
            <a:srgbClr val="F69802"/>
          </a:solidFill>
          <a:ln w="12700">
            <a:solidFill>
              <a:srgbClr val="B56E01"/>
            </a:solidFill>
          </a:ln>
        </p:spPr>
        <p:txBody>
          <a:bodyPr vert="horz" wrap="square" lIns="0" tIns="186690" rIns="0" bIns="0" rtlCol="0">
            <a:spAutoFit/>
          </a:bodyPr>
          <a:lstStyle/>
          <a:p>
            <a:pPr marL="304800">
              <a:lnSpc>
                <a:spcPct val="100000"/>
              </a:lnSpc>
              <a:spcBef>
                <a:spcPts val="1470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EC2</a:t>
            </a:r>
            <a:endParaRPr sz="18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6976000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1892" y="6464300"/>
            <a:ext cx="127698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16939" y="374395"/>
            <a:ext cx="6210300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65" dirty="0"/>
              <a:t>EC2 </a:t>
            </a:r>
            <a:r>
              <a:rPr spc="-140" dirty="0"/>
              <a:t>for </a:t>
            </a:r>
            <a:r>
              <a:rPr spc="-80" dirty="0"/>
              <a:t>Solutions</a:t>
            </a:r>
            <a:r>
              <a:rPr spc="-75" dirty="0"/>
              <a:t> </a:t>
            </a:r>
            <a:r>
              <a:rPr spc="-110" dirty="0"/>
              <a:t>Architects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16939" y="1338783"/>
            <a:ext cx="10048875" cy="4116070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434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EC2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instances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are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billed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by the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second, </a:t>
            </a:r>
            <a:r>
              <a:rPr sz="2800" spc="-70" dirty="0">
                <a:solidFill>
                  <a:srgbClr val="444949"/>
                </a:solidFill>
                <a:latin typeface="Gill Sans MT"/>
                <a:cs typeface="Gill Sans MT"/>
              </a:rPr>
              <a:t>t2.micro </a:t>
            </a:r>
            <a:r>
              <a:rPr sz="2800" spc="-90" dirty="0">
                <a:solidFill>
                  <a:srgbClr val="444949"/>
                </a:solidFill>
                <a:latin typeface="Gill Sans MT"/>
                <a:cs typeface="Gill Sans MT"/>
              </a:rPr>
              <a:t>is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free</a:t>
            </a:r>
            <a:r>
              <a:rPr sz="2800" spc="14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90" dirty="0">
                <a:solidFill>
                  <a:srgbClr val="444949"/>
                </a:solidFill>
                <a:latin typeface="Gill Sans MT"/>
                <a:cs typeface="Gill Sans MT"/>
              </a:rPr>
              <a:t>tier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33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20" dirty="0">
                <a:solidFill>
                  <a:srgbClr val="444949"/>
                </a:solidFill>
                <a:latin typeface="Gill Sans MT"/>
                <a:cs typeface="Gill Sans MT"/>
              </a:rPr>
              <a:t>On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Linux </a:t>
            </a:r>
            <a:r>
              <a:rPr sz="2800" dirty="0">
                <a:solidFill>
                  <a:srgbClr val="444949"/>
                </a:solidFill>
                <a:latin typeface="Gill Sans MT"/>
                <a:cs typeface="Gill Sans MT"/>
              </a:rPr>
              <a:t>/ </a:t>
            </a:r>
            <a:r>
              <a:rPr sz="2800" spc="-20" dirty="0">
                <a:solidFill>
                  <a:srgbClr val="444949"/>
                </a:solidFill>
                <a:latin typeface="Gill Sans MT"/>
                <a:cs typeface="Gill Sans MT"/>
              </a:rPr>
              <a:t>Mac </a:t>
            </a:r>
            <a:r>
              <a:rPr sz="2800" spc="-35" dirty="0">
                <a:solidFill>
                  <a:srgbClr val="444949"/>
                </a:solidFill>
                <a:latin typeface="Gill Sans MT"/>
                <a:cs typeface="Gill Sans MT"/>
              </a:rPr>
              <a:t>we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use </a:t>
            </a:r>
            <a:r>
              <a:rPr sz="2800" spc="-25" dirty="0">
                <a:solidFill>
                  <a:srgbClr val="444949"/>
                </a:solidFill>
                <a:latin typeface="Gill Sans MT"/>
                <a:cs typeface="Gill Sans MT"/>
              </a:rPr>
              <a:t>SSH,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on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Windows </a:t>
            </a:r>
            <a:r>
              <a:rPr sz="2800" spc="-35" dirty="0">
                <a:solidFill>
                  <a:srgbClr val="444949"/>
                </a:solidFill>
                <a:latin typeface="Gill Sans MT"/>
                <a:cs typeface="Gill Sans MT"/>
              </a:rPr>
              <a:t>we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use</a:t>
            </a:r>
            <a:r>
              <a:rPr sz="2800" spc="-32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Putty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31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5" dirty="0">
                <a:solidFill>
                  <a:srgbClr val="444949"/>
                </a:solidFill>
                <a:latin typeface="Gill Sans MT"/>
                <a:cs typeface="Gill Sans MT"/>
              </a:rPr>
              <a:t>SSH </a:t>
            </a:r>
            <a:r>
              <a:rPr sz="2800" spc="-90" dirty="0">
                <a:solidFill>
                  <a:srgbClr val="444949"/>
                </a:solidFill>
                <a:latin typeface="Gill Sans MT"/>
                <a:cs typeface="Gill Sans MT"/>
              </a:rPr>
              <a:t>is </a:t>
            </a:r>
            <a:r>
              <a:rPr sz="2800" spc="-35" dirty="0">
                <a:solidFill>
                  <a:srgbClr val="444949"/>
                </a:solidFill>
                <a:latin typeface="Gill Sans MT"/>
                <a:cs typeface="Gill Sans MT"/>
              </a:rPr>
              <a:t>on </a:t>
            </a:r>
            <a:r>
              <a:rPr sz="2800" spc="-15" dirty="0">
                <a:solidFill>
                  <a:srgbClr val="444949"/>
                </a:solidFill>
                <a:latin typeface="Gill Sans MT"/>
                <a:cs typeface="Gill Sans MT"/>
              </a:rPr>
              <a:t>port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22, </a:t>
            </a:r>
            <a:r>
              <a:rPr sz="2800" spc="-85" dirty="0">
                <a:solidFill>
                  <a:srgbClr val="444949"/>
                </a:solidFill>
                <a:latin typeface="Gill Sans MT"/>
                <a:cs typeface="Gill Sans MT"/>
              </a:rPr>
              <a:t>lock </a:t>
            </a:r>
            <a:r>
              <a:rPr sz="2800" spc="-35" dirty="0">
                <a:solidFill>
                  <a:srgbClr val="444949"/>
                </a:solidFill>
                <a:latin typeface="Gill Sans MT"/>
                <a:cs typeface="Gill Sans MT"/>
              </a:rPr>
              <a:t>down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the </a:t>
            </a:r>
            <a:r>
              <a:rPr sz="2800" spc="-70" dirty="0">
                <a:solidFill>
                  <a:srgbClr val="444949"/>
                </a:solidFill>
                <a:latin typeface="Gill Sans MT"/>
                <a:cs typeface="Gill Sans MT"/>
              </a:rPr>
              <a:t>security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group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2800" spc="-95" dirty="0">
                <a:solidFill>
                  <a:srgbClr val="444949"/>
                </a:solidFill>
                <a:latin typeface="Gill Sans MT"/>
                <a:cs typeface="Gill Sans MT"/>
              </a:rPr>
              <a:t>your</a:t>
            </a:r>
            <a:r>
              <a:rPr sz="2800" spc="21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IP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33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Timeout </a:t>
            </a:r>
            <a:r>
              <a:rPr sz="2800" spc="-70" dirty="0">
                <a:solidFill>
                  <a:srgbClr val="444949"/>
                </a:solidFill>
                <a:latin typeface="Gill Sans MT"/>
                <a:cs typeface="Gill Sans MT"/>
              </a:rPr>
              <a:t>issues </a:t>
            </a:r>
            <a:r>
              <a:rPr sz="2800" spc="215" dirty="0">
                <a:solidFill>
                  <a:srgbClr val="444949"/>
                </a:solidFill>
                <a:latin typeface="Gill Sans MT"/>
                <a:cs typeface="Gill Sans MT"/>
              </a:rPr>
              <a:t>=&gt;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Security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groups</a:t>
            </a:r>
            <a:r>
              <a:rPr sz="2800" spc="-9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70" dirty="0">
                <a:solidFill>
                  <a:srgbClr val="444949"/>
                </a:solidFill>
                <a:latin typeface="Gill Sans MT"/>
                <a:cs typeface="Gill Sans MT"/>
              </a:rPr>
              <a:t>issues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3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70" dirty="0">
                <a:solidFill>
                  <a:srgbClr val="444949"/>
                </a:solidFill>
                <a:latin typeface="Gill Sans MT"/>
                <a:cs typeface="Gill Sans MT"/>
              </a:rPr>
              <a:t>Permission issues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on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the </a:t>
            </a:r>
            <a:r>
              <a:rPr sz="2800" spc="10" dirty="0">
                <a:solidFill>
                  <a:srgbClr val="444949"/>
                </a:solidFill>
                <a:latin typeface="Gill Sans MT"/>
                <a:cs typeface="Gill Sans MT"/>
              </a:rPr>
              <a:t>SSH </a:t>
            </a:r>
            <a:r>
              <a:rPr sz="2800" spc="-80" dirty="0">
                <a:solidFill>
                  <a:srgbClr val="444949"/>
                </a:solidFill>
                <a:latin typeface="Gill Sans MT"/>
                <a:cs typeface="Gill Sans MT"/>
              </a:rPr>
              <a:t>key </a:t>
            </a:r>
            <a:r>
              <a:rPr sz="2800" spc="215" dirty="0">
                <a:solidFill>
                  <a:srgbClr val="444949"/>
                </a:solidFill>
                <a:latin typeface="Gill Sans MT"/>
                <a:cs typeface="Gill Sans MT"/>
              </a:rPr>
              <a:t>=&gt;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run “chmod</a:t>
            </a:r>
            <a:r>
              <a:rPr sz="2800" spc="-27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20" dirty="0">
                <a:solidFill>
                  <a:srgbClr val="444949"/>
                </a:solidFill>
                <a:latin typeface="Gill Sans MT"/>
                <a:cs typeface="Gill Sans MT"/>
              </a:rPr>
              <a:t>0400”</a:t>
            </a:r>
            <a:endParaRPr sz="2800">
              <a:latin typeface="Gill Sans MT"/>
              <a:cs typeface="Gill Sans MT"/>
            </a:endParaRPr>
          </a:p>
          <a:p>
            <a:pPr marL="241300" marR="527685" indent="-228600">
              <a:lnSpc>
                <a:spcPts val="2690"/>
              </a:lnSpc>
              <a:spcBef>
                <a:spcPts val="96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Security </a:t>
            </a:r>
            <a:r>
              <a:rPr sz="2800" spc="-65" dirty="0">
                <a:solidFill>
                  <a:srgbClr val="444949"/>
                </a:solidFill>
                <a:latin typeface="Gill Sans MT"/>
                <a:cs typeface="Gill Sans MT"/>
              </a:rPr>
              <a:t>Groups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can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reference </a:t>
            </a:r>
            <a:r>
              <a:rPr sz="2800" spc="-70" dirty="0">
                <a:solidFill>
                  <a:srgbClr val="444949"/>
                </a:solidFill>
                <a:latin typeface="Gill Sans MT"/>
                <a:cs typeface="Gill Sans MT"/>
              </a:rPr>
              <a:t>other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Security </a:t>
            </a:r>
            <a:r>
              <a:rPr sz="2800" spc="-65" dirty="0">
                <a:solidFill>
                  <a:srgbClr val="444949"/>
                </a:solidFill>
                <a:latin typeface="Gill Sans MT"/>
                <a:cs typeface="Gill Sans MT"/>
              </a:rPr>
              <a:t>Groups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instead </a:t>
            </a:r>
            <a:r>
              <a:rPr sz="2800" spc="-35" dirty="0">
                <a:solidFill>
                  <a:srgbClr val="444949"/>
                </a:solidFill>
                <a:latin typeface="Gill Sans MT"/>
                <a:cs typeface="Gill Sans MT"/>
              </a:rPr>
              <a:t>of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IP 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ranges </a:t>
            </a:r>
            <a:r>
              <a:rPr sz="2800" spc="-20" dirty="0">
                <a:solidFill>
                  <a:srgbClr val="444949"/>
                </a:solidFill>
                <a:latin typeface="Gill Sans MT"/>
                <a:cs typeface="Gill Sans MT"/>
              </a:rPr>
              <a:t>(very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popular </a:t>
            </a:r>
            <a:r>
              <a:rPr sz="2800" spc="-20" dirty="0">
                <a:solidFill>
                  <a:srgbClr val="444949"/>
                </a:solidFill>
                <a:latin typeface="Gill Sans MT"/>
                <a:cs typeface="Gill Sans MT"/>
              </a:rPr>
              <a:t>exam</a:t>
            </a:r>
            <a:r>
              <a:rPr sz="2800" spc="5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35" dirty="0">
                <a:solidFill>
                  <a:srgbClr val="444949"/>
                </a:solidFill>
                <a:latin typeface="Gill Sans MT"/>
                <a:cs typeface="Gill Sans MT"/>
              </a:rPr>
              <a:t>question)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35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25" dirty="0">
                <a:solidFill>
                  <a:srgbClr val="444949"/>
                </a:solidFill>
                <a:latin typeface="Gill Sans MT"/>
                <a:cs typeface="Gill Sans MT"/>
              </a:rPr>
              <a:t>Know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the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difference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between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Private,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Public </a:t>
            </a:r>
            <a:r>
              <a:rPr sz="2800" spc="-10" dirty="0">
                <a:solidFill>
                  <a:srgbClr val="444949"/>
                </a:solidFill>
                <a:latin typeface="Gill Sans MT"/>
                <a:cs typeface="Gill Sans MT"/>
              </a:rPr>
              <a:t>and </a:t>
            </a:r>
            <a:r>
              <a:rPr sz="2800" spc="-65" dirty="0">
                <a:solidFill>
                  <a:srgbClr val="444949"/>
                </a:solidFill>
                <a:latin typeface="Gill Sans MT"/>
                <a:cs typeface="Gill Sans MT"/>
              </a:rPr>
              <a:t>Elastic</a:t>
            </a:r>
            <a:r>
              <a:rPr sz="2800" spc="5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IP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33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75" dirty="0">
                <a:solidFill>
                  <a:srgbClr val="444949"/>
                </a:solidFill>
                <a:latin typeface="Gill Sans MT"/>
                <a:cs typeface="Gill Sans MT"/>
              </a:rPr>
              <a:t>You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can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customize </a:t>
            </a:r>
            <a:r>
              <a:rPr sz="2800" spc="-10" dirty="0">
                <a:solidFill>
                  <a:srgbClr val="444949"/>
                </a:solidFill>
                <a:latin typeface="Gill Sans MT"/>
                <a:cs typeface="Gill Sans MT"/>
              </a:rPr>
              <a:t>an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EC2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instance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at </a:t>
            </a:r>
            <a:r>
              <a:rPr sz="2800" spc="-35" dirty="0">
                <a:solidFill>
                  <a:srgbClr val="444949"/>
                </a:solidFill>
                <a:latin typeface="Gill Sans MT"/>
                <a:cs typeface="Gill Sans MT"/>
              </a:rPr>
              <a:t>boot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time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using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EC2 </a:t>
            </a:r>
            <a:r>
              <a:rPr sz="2800" spc="-80" dirty="0">
                <a:solidFill>
                  <a:srgbClr val="444949"/>
                </a:solidFill>
                <a:latin typeface="Gill Sans MT"/>
                <a:cs typeface="Gill Sans MT"/>
              </a:rPr>
              <a:t>User</a:t>
            </a:r>
            <a:r>
              <a:rPr sz="2800" spc="56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Data</a:t>
            </a:r>
            <a:endParaRPr sz="2800">
              <a:latin typeface="Gill Sans MT"/>
              <a:cs typeface="Gill Sans MT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0110216" y="332231"/>
            <a:ext cx="1438655" cy="14630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6616252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41892" y="6471592"/>
            <a:ext cx="1276985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374395"/>
            <a:ext cx="6210300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65" dirty="0"/>
              <a:t>EC2 </a:t>
            </a:r>
            <a:r>
              <a:rPr spc="-140" dirty="0"/>
              <a:t>for </a:t>
            </a:r>
            <a:r>
              <a:rPr spc="-80" dirty="0"/>
              <a:t>Solutions</a:t>
            </a:r>
            <a:r>
              <a:rPr spc="-75" dirty="0"/>
              <a:t> </a:t>
            </a:r>
            <a:r>
              <a:rPr spc="-110" dirty="0"/>
              <a:t>Architects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16939" y="1389380"/>
            <a:ext cx="9627235" cy="41903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41300" indent="-228600">
              <a:lnSpc>
                <a:spcPts val="3115"/>
              </a:lnSpc>
              <a:spcBef>
                <a:spcPts val="90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120" dirty="0">
                <a:solidFill>
                  <a:srgbClr val="444949"/>
                </a:solidFill>
                <a:latin typeface="Gill Sans MT"/>
                <a:cs typeface="Gill Sans MT"/>
              </a:rPr>
              <a:t>Know </a:t>
            </a:r>
            <a:r>
              <a:rPr sz="2600" spc="-40" dirty="0">
                <a:solidFill>
                  <a:srgbClr val="444949"/>
                </a:solidFill>
                <a:latin typeface="Gill Sans MT"/>
                <a:cs typeface="Gill Sans MT"/>
              </a:rPr>
              <a:t>the </a:t>
            </a:r>
            <a:r>
              <a:rPr sz="2600" spc="-5" dirty="0">
                <a:solidFill>
                  <a:srgbClr val="444949"/>
                </a:solidFill>
                <a:latin typeface="Gill Sans MT"/>
                <a:cs typeface="Gill Sans MT"/>
              </a:rPr>
              <a:t>4 </a:t>
            </a:r>
            <a:r>
              <a:rPr sz="2600" spc="-40" dirty="0">
                <a:solidFill>
                  <a:srgbClr val="444949"/>
                </a:solidFill>
                <a:latin typeface="Gill Sans MT"/>
                <a:cs typeface="Gill Sans MT"/>
              </a:rPr>
              <a:t>EC2 launch</a:t>
            </a:r>
            <a:r>
              <a:rPr sz="2600" spc="22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spc="-40" dirty="0">
                <a:solidFill>
                  <a:srgbClr val="444949"/>
                </a:solidFill>
                <a:latin typeface="Gill Sans MT"/>
                <a:cs typeface="Gill Sans MT"/>
              </a:rPr>
              <a:t>modes:</a:t>
            </a:r>
            <a:endParaRPr sz="2600">
              <a:latin typeface="Gill Sans MT"/>
              <a:cs typeface="Gill Sans MT"/>
            </a:endParaRPr>
          </a:p>
          <a:p>
            <a:pPr marL="698500" lvl="1" indent="-228600">
              <a:lnSpc>
                <a:spcPts val="2625"/>
              </a:lnSpc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200" spc="-15" dirty="0">
                <a:solidFill>
                  <a:srgbClr val="444949"/>
                </a:solidFill>
                <a:latin typeface="Gill Sans MT"/>
                <a:cs typeface="Gill Sans MT"/>
              </a:rPr>
              <a:t>On</a:t>
            </a:r>
            <a:r>
              <a:rPr sz="2200" spc="-1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200" spc="-5" dirty="0">
                <a:solidFill>
                  <a:srgbClr val="444949"/>
                </a:solidFill>
                <a:latin typeface="Gill Sans MT"/>
                <a:cs typeface="Gill Sans MT"/>
              </a:rPr>
              <a:t>demand</a:t>
            </a:r>
            <a:endParaRPr sz="2200">
              <a:latin typeface="Gill Sans MT"/>
              <a:cs typeface="Gill Sans MT"/>
            </a:endParaRPr>
          </a:p>
          <a:p>
            <a:pPr marL="698500" lvl="1" indent="-228600">
              <a:lnSpc>
                <a:spcPts val="2615"/>
              </a:lnSpc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200" spc="-25" dirty="0">
                <a:solidFill>
                  <a:srgbClr val="444949"/>
                </a:solidFill>
                <a:latin typeface="Gill Sans MT"/>
                <a:cs typeface="Gill Sans MT"/>
              </a:rPr>
              <a:t>Reserved</a:t>
            </a:r>
            <a:endParaRPr sz="2200">
              <a:latin typeface="Gill Sans MT"/>
              <a:cs typeface="Gill Sans MT"/>
            </a:endParaRPr>
          </a:p>
          <a:p>
            <a:pPr marL="698500" lvl="1" indent="-228600">
              <a:lnSpc>
                <a:spcPts val="2605"/>
              </a:lnSpc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200" spc="-15" dirty="0">
                <a:solidFill>
                  <a:srgbClr val="444949"/>
                </a:solidFill>
                <a:latin typeface="Gill Sans MT"/>
                <a:cs typeface="Gill Sans MT"/>
              </a:rPr>
              <a:t>Spot</a:t>
            </a:r>
            <a:r>
              <a:rPr sz="2200" spc="-1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200" spc="-45" dirty="0">
                <a:solidFill>
                  <a:srgbClr val="444949"/>
                </a:solidFill>
                <a:latin typeface="Gill Sans MT"/>
                <a:cs typeface="Gill Sans MT"/>
              </a:rPr>
              <a:t>instances</a:t>
            </a:r>
            <a:endParaRPr sz="2200">
              <a:latin typeface="Gill Sans MT"/>
              <a:cs typeface="Gill Sans MT"/>
            </a:endParaRPr>
          </a:p>
          <a:p>
            <a:pPr marL="698500" lvl="1" indent="-228600">
              <a:lnSpc>
                <a:spcPts val="2615"/>
              </a:lnSpc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200" spc="-30" dirty="0">
                <a:solidFill>
                  <a:srgbClr val="444949"/>
                </a:solidFill>
                <a:latin typeface="Gill Sans MT"/>
                <a:cs typeface="Gill Sans MT"/>
              </a:rPr>
              <a:t>Dedicated</a:t>
            </a:r>
            <a:r>
              <a:rPr sz="2200" spc="-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200" spc="-55" dirty="0">
                <a:solidFill>
                  <a:srgbClr val="444949"/>
                </a:solidFill>
                <a:latin typeface="Gill Sans MT"/>
                <a:cs typeface="Gill Sans MT"/>
              </a:rPr>
              <a:t>Hosts</a:t>
            </a:r>
            <a:endParaRPr sz="22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370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120" dirty="0">
                <a:solidFill>
                  <a:srgbClr val="444949"/>
                </a:solidFill>
                <a:latin typeface="Gill Sans MT"/>
                <a:cs typeface="Gill Sans MT"/>
              </a:rPr>
              <a:t>Know </a:t>
            </a:r>
            <a:r>
              <a:rPr sz="2600" spc="-40" dirty="0">
                <a:solidFill>
                  <a:srgbClr val="444949"/>
                </a:solidFill>
                <a:latin typeface="Gill Sans MT"/>
                <a:cs typeface="Gill Sans MT"/>
              </a:rPr>
              <a:t>the basic </a:t>
            </a:r>
            <a:r>
              <a:rPr sz="2600" spc="-45" dirty="0">
                <a:solidFill>
                  <a:srgbClr val="444949"/>
                </a:solidFill>
                <a:latin typeface="Gill Sans MT"/>
                <a:cs typeface="Gill Sans MT"/>
              </a:rPr>
              <a:t>instance </a:t>
            </a:r>
            <a:r>
              <a:rPr sz="2600" spc="-55" dirty="0">
                <a:solidFill>
                  <a:srgbClr val="444949"/>
                </a:solidFill>
                <a:latin typeface="Gill Sans MT"/>
                <a:cs typeface="Gill Sans MT"/>
              </a:rPr>
              <a:t>types:</a:t>
            </a:r>
            <a:r>
              <a:rPr sz="2600" spc="5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spc="-55" dirty="0">
                <a:solidFill>
                  <a:srgbClr val="444949"/>
                </a:solidFill>
                <a:latin typeface="Gill Sans MT"/>
                <a:cs typeface="Gill Sans MT"/>
              </a:rPr>
              <a:t>R,C,M,I,G,T2/T3</a:t>
            </a:r>
            <a:endParaRPr sz="26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384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160" dirty="0">
                <a:solidFill>
                  <a:srgbClr val="444949"/>
                </a:solidFill>
                <a:latin typeface="Gill Sans MT"/>
                <a:cs typeface="Gill Sans MT"/>
              </a:rPr>
              <a:t>You </a:t>
            </a:r>
            <a:r>
              <a:rPr sz="2600" spc="-30" dirty="0">
                <a:solidFill>
                  <a:srgbClr val="444949"/>
                </a:solidFill>
                <a:latin typeface="Gill Sans MT"/>
                <a:cs typeface="Gill Sans MT"/>
              </a:rPr>
              <a:t>can </a:t>
            </a:r>
            <a:r>
              <a:rPr sz="2600" spc="-55" dirty="0">
                <a:solidFill>
                  <a:srgbClr val="444949"/>
                </a:solidFill>
                <a:latin typeface="Gill Sans MT"/>
                <a:cs typeface="Gill Sans MT"/>
              </a:rPr>
              <a:t>create AMIs to </a:t>
            </a:r>
            <a:r>
              <a:rPr sz="2600" spc="-60" dirty="0">
                <a:solidFill>
                  <a:srgbClr val="444949"/>
                </a:solidFill>
                <a:latin typeface="Gill Sans MT"/>
                <a:cs typeface="Gill Sans MT"/>
              </a:rPr>
              <a:t>pre-install </a:t>
            </a:r>
            <a:r>
              <a:rPr sz="2600" spc="-55" dirty="0">
                <a:solidFill>
                  <a:srgbClr val="444949"/>
                </a:solidFill>
                <a:latin typeface="Gill Sans MT"/>
                <a:cs typeface="Gill Sans MT"/>
              </a:rPr>
              <a:t>software </a:t>
            </a:r>
            <a:r>
              <a:rPr sz="2600" spc="-30" dirty="0">
                <a:solidFill>
                  <a:srgbClr val="444949"/>
                </a:solidFill>
                <a:latin typeface="Gill Sans MT"/>
                <a:cs typeface="Gill Sans MT"/>
              </a:rPr>
              <a:t>on </a:t>
            </a:r>
            <a:r>
              <a:rPr sz="2600" spc="-85" dirty="0">
                <a:solidFill>
                  <a:srgbClr val="444949"/>
                </a:solidFill>
                <a:latin typeface="Gill Sans MT"/>
                <a:cs typeface="Gill Sans MT"/>
              </a:rPr>
              <a:t>your </a:t>
            </a:r>
            <a:r>
              <a:rPr sz="2600" spc="-40" dirty="0">
                <a:solidFill>
                  <a:srgbClr val="444949"/>
                </a:solidFill>
                <a:latin typeface="Gill Sans MT"/>
                <a:cs typeface="Gill Sans MT"/>
              </a:rPr>
              <a:t>EC2 </a:t>
            </a:r>
            <a:r>
              <a:rPr sz="2600" spc="190" dirty="0">
                <a:solidFill>
                  <a:srgbClr val="444949"/>
                </a:solidFill>
                <a:latin typeface="Gill Sans MT"/>
                <a:cs typeface="Gill Sans MT"/>
              </a:rPr>
              <a:t>=&gt; </a:t>
            </a:r>
            <a:r>
              <a:rPr sz="2600" spc="-60" dirty="0">
                <a:solidFill>
                  <a:srgbClr val="444949"/>
                </a:solidFill>
                <a:latin typeface="Gill Sans MT"/>
                <a:cs typeface="Gill Sans MT"/>
              </a:rPr>
              <a:t>faster</a:t>
            </a:r>
            <a:r>
              <a:rPr sz="2600" spc="-14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spc="-30" dirty="0">
                <a:solidFill>
                  <a:srgbClr val="444949"/>
                </a:solidFill>
                <a:latin typeface="Gill Sans MT"/>
                <a:cs typeface="Gill Sans MT"/>
              </a:rPr>
              <a:t>boot</a:t>
            </a:r>
            <a:endParaRPr sz="26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359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40" dirty="0">
                <a:solidFill>
                  <a:srgbClr val="444949"/>
                </a:solidFill>
                <a:latin typeface="Gill Sans MT"/>
                <a:cs typeface="Gill Sans MT"/>
              </a:rPr>
              <a:t>AMI </a:t>
            </a:r>
            <a:r>
              <a:rPr sz="2600" spc="-30" dirty="0">
                <a:solidFill>
                  <a:srgbClr val="444949"/>
                </a:solidFill>
                <a:latin typeface="Gill Sans MT"/>
                <a:cs typeface="Gill Sans MT"/>
              </a:rPr>
              <a:t>can </a:t>
            </a:r>
            <a:r>
              <a:rPr sz="2600" spc="5" dirty="0">
                <a:solidFill>
                  <a:srgbClr val="444949"/>
                </a:solidFill>
                <a:latin typeface="Gill Sans MT"/>
                <a:cs typeface="Gill Sans MT"/>
              </a:rPr>
              <a:t>be </a:t>
            </a:r>
            <a:r>
              <a:rPr sz="2600" spc="-25" dirty="0">
                <a:solidFill>
                  <a:srgbClr val="444949"/>
                </a:solidFill>
                <a:latin typeface="Gill Sans MT"/>
                <a:cs typeface="Gill Sans MT"/>
              </a:rPr>
              <a:t>copied </a:t>
            </a:r>
            <a:r>
              <a:rPr sz="2600" spc="-70" dirty="0">
                <a:solidFill>
                  <a:srgbClr val="444949"/>
                </a:solidFill>
                <a:latin typeface="Gill Sans MT"/>
                <a:cs typeface="Gill Sans MT"/>
              </a:rPr>
              <a:t>across </a:t>
            </a:r>
            <a:r>
              <a:rPr sz="2600" spc="-55" dirty="0">
                <a:solidFill>
                  <a:srgbClr val="444949"/>
                </a:solidFill>
                <a:latin typeface="Gill Sans MT"/>
                <a:cs typeface="Gill Sans MT"/>
              </a:rPr>
              <a:t>regions </a:t>
            </a:r>
            <a:r>
              <a:rPr sz="2600" spc="-10" dirty="0">
                <a:solidFill>
                  <a:srgbClr val="444949"/>
                </a:solidFill>
                <a:latin typeface="Gill Sans MT"/>
                <a:cs typeface="Gill Sans MT"/>
              </a:rPr>
              <a:t>and</a:t>
            </a:r>
            <a:r>
              <a:rPr sz="2600" spc="24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spc="-45" dirty="0">
                <a:solidFill>
                  <a:srgbClr val="444949"/>
                </a:solidFill>
                <a:latin typeface="Gill Sans MT"/>
                <a:cs typeface="Gill Sans MT"/>
              </a:rPr>
              <a:t>accounts</a:t>
            </a:r>
            <a:endParaRPr sz="2600">
              <a:latin typeface="Gill Sans MT"/>
              <a:cs typeface="Gill Sans MT"/>
            </a:endParaRPr>
          </a:p>
          <a:p>
            <a:pPr marL="241300" indent="-228600">
              <a:lnSpc>
                <a:spcPts val="3115"/>
              </a:lnSpc>
              <a:spcBef>
                <a:spcPts val="380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40" dirty="0">
                <a:solidFill>
                  <a:srgbClr val="444949"/>
                </a:solidFill>
                <a:latin typeface="Gill Sans MT"/>
                <a:cs typeface="Gill Sans MT"/>
              </a:rPr>
              <a:t>EC2 </a:t>
            </a:r>
            <a:r>
              <a:rPr sz="2600" spc="-50" dirty="0">
                <a:solidFill>
                  <a:srgbClr val="444949"/>
                </a:solidFill>
                <a:latin typeface="Gill Sans MT"/>
                <a:cs typeface="Gill Sans MT"/>
              </a:rPr>
              <a:t>instances </a:t>
            </a:r>
            <a:r>
              <a:rPr sz="2600" spc="-30" dirty="0">
                <a:solidFill>
                  <a:srgbClr val="444949"/>
                </a:solidFill>
                <a:latin typeface="Gill Sans MT"/>
                <a:cs typeface="Gill Sans MT"/>
              </a:rPr>
              <a:t>can </a:t>
            </a:r>
            <a:r>
              <a:rPr sz="2600" spc="5" dirty="0">
                <a:solidFill>
                  <a:srgbClr val="444949"/>
                </a:solidFill>
                <a:latin typeface="Gill Sans MT"/>
                <a:cs typeface="Gill Sans MT"/>
              </a:rPr>
              <a:t>be </a:t>
            </a:r>
            <a:r>
              <a:rPr sz="2600" spc="-30" dirty="0">
                <a:solidFill>
                  <a:srgbClr val="444949"/>
                </a:solidFill>
                <a:latin typeface="Gill Sans MT"/>
                <a:cs typeface="Gill Sans MT"/>
              </a:rPr>
              <a:t>started </a:t>
            </a:r>
            <a:r>
              <a:rPr sz="2600" spc="-60" dirty="0">
                <a:solidFill>
                  <a:srgbClr val="444949"/>
                </a:solidFill>
                <a:latin typeface="Gill Sans MT"/>
                <a:cs typeface="Gill Sans MT"/>
              </a:rPr>
              <a:t>in </a:t>
            </a:r>
            <a:r>
              <a:rPr sz="2600" spc="-30" dirty="0">
                <a:solidFill>
                  <a:srgbClr val="444949"/>
                </a:solidFill>
                <a:latin typeface="Gill Sans MT"/>
                <a:cs typeface="Gill Sans MT"/>
              </a:rPr>
              <a:t>placement</a:t>
            </a:r>
            <a:r>
              <a:rPr sz="2600" spc="25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spc="-60" dirty="0">
                <a:solidFill>
                  <a:srgbClr val="444949"/>
                </a:solidFill>
                <a:latin typeface="Gill Sans MT"/>
                <a:cs typeface="Gill Sans MT"/>
              </a:rPr>
              <a:t>groups:</a:t>
            </a:r>
            <a:endParaRPr sz="2600">
              <a:latin typeface="Gill Sans MT"/>
              <a:cs typeface="Gill Sans MT"/>
            </a:endParaRPr>
          </a:p>
          <a:p>
            <a:pPr marL="698500" lvl="1" indent="-228600">
              <a:lnSpc>
                <a:spcPts val="2625"/>
              </a:lnSpc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200" spc="-70" dirty="0">
                <a:solidFill>
                  <a:srgbClr val="444949"/>
                </a:solidFill>
                <a:latin typeface="Gill Sans MT"/>
                <a:cs typeface="Gill Sans MT"/>
              </a:rPr>
              <a:t>Cluster</a:t>
            </a:r>
            <a:endParaRPr sz="2200">
              <a:latin typeface="Gill Sans MT"/>
              <a:cs typeface="Gill Sans MT"/>
            </a:endParaRPr>
          </a:p>
          <a:p>
            <a:pPr marL="698500" lvl="1" indent="-228600">
              <a:lnSpc>
                <a:spcPts val="2630"/>
              </a:lnSpc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200" spc="-20" dirty="0">
                <a:solidFill>
                  <a:srgbClr val="444949"/>
                </a:solidFill>
                <a:latin typeface="Gill Sans MT"/>
                <a:cs typeface="Gill Sans MT"/>
              </a:rPr>
              <a:t>Spread</a:t>
            </a:r>
            <a:endParaRPr sz="2200"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21796687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41892" y="6471592"/>
            <a:ext cx="1276985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10589" y="3283711"/>
            <a:ext cx="8514715" cy="1678939"/>
          </a:xfrm>
          <a:prstGeom prst="rect">
            <a:avLst/>
          </a:prstGeom>
        </p:spPr>
        <p:txBody>
          <a:bodyPr vert="horz" wrap="square" lIns="0" tIns="2794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200"/>
              </a:spcBef>
            </a:pPr>
            <a:r>
              <a:rPr sz="6000" spc="-105" dirty="0">
                <a:solidFill>
                  <a:srgbClr val="444949"/>
                </a:solidFill>
                <a:latin typeface="Gill Sans MT"/>
                <a:cs typeface="Gill Sans MT"/>
              </a:rPr>
              <a:t>AWS </a:t>
            </a:r>
            <a:r>
              <a:rPr sz="6000" spc="-80" dirty="0">
                <a:solidFill>
                  <a:srgbClr val="444949"/>
                </a:solidFill>
                <a:latin typeface="Gill Sans MT"/>
                <a:cs typeface="Gill Sans MT"/>
              </a:rPr>
              <a:t>Fundamentals </a:t>
            </a:r>
            <a:r>
              <a:rPr sz="6000" dirty="0">
                <a:solidFill>
                  <a:srgbClr val="444949"/>
                </a:solidFill>
                <a:latin typeface="Gill Sans MT"/>
                <a:cs typeface="Gill Sans MT"/>
              </a:rPr>
              <a:t>– </a:t>
            </a:r>
            <a:r>
              <a:rPr sz="6000" spc="-55" dirty="0">
                <a:solidFill>
                  <a:srgbClr val="444949"/>
                </a:solidFill>
                <a:latin typeface="Gill Sans MT"/>
                <a:cs typeface="Gill Sans MT"/>
              </a:rPr>
              <a:t>Part</a:t>
            </a:r>
            <a:r>
              <a:rPr sz="6000" spc="9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6000" spc="-254" dirty="0">
                <a:solidFill>
                  <a:srgbClr val="444949"/>
                </a:solidFill>
                <a:latin typeface="Gill Sans MT"/>
                <a:cs typeface="Gill Sans MT"/>
              </a:rPr>
              <a:t>II</a:t>
            </a:r>
            <a:endParaRPr sz="6000">
              <a:latin typeface="Gill Sans MT"/>
              <a:cs typeface="Gill Sans MT"/>
            </a:endParaRPr>
          </a:p>
          <a:p>
            <a:pPr marL="12700">
              <a:lnSpc>
                <a:spcPct val="100000"/>
              </a:lnSpc>
              <a:spcBef>
                <a:spcPts val="840"/>
              </a:spcBef>
            </a:pPr>
            <a:r>
              <a:rPr sz="2400" spc="-25" dirty="0">
                <a:solidFill>
                  <a:srgbClr val="939595"/>
                </a:solidFill>
                <a:latin typeface="Gill Sans MT"/>
                <a:cs typeface="Gill Sans MT"/>
              </a:rPr>
              <a:t>Load </a:t>
            </a:r>
            <a:r>
              <a:rPr sz="2400" spc="-50" dirty="0">
                <a:solidFill>
                  <a:srgbClr val="939595"/>
                </a:solidFill>
                <a:latin typeface="Gill Sans MT"/>
                <a:cs typeface="Gill Sans MT"/>
              </a:rPr>
              <a:t>Balancing, </a:t>
            </a:r>
            <a:r>
              <a:rPr sz="2400" spc="-35" dirty="0">
                <a:solidFill>
                  <a:srgbClr val="939595"/>
                </a:solidFill>
                <a:latin typeface="Gill Sans MT"/>
                <a:cs typeface="Gill Sans MT"/>
              </a:rPr>
              <a:t>Auto Scaling </a:t>
            </a:r>
            <a:r>
              <a:rPr sz="2400" spc="-55" dirty="0">
                <a:solidFill>
                  <a:srgbClr val="939595"/>
                </a:solidFill>
                <a:latin typeface="Gill Sans MT"/>
                <a:cs typeface="Gill Sans MT"/>
              </a:rPr>
              <a:t>Groups </a:t>
            </a:r>
            <a:r>
              <a:rPr sz="2400" spc="-15" dirty="0">
                <a:solidFill>
                  <a:srgbClr val="939595"/>
                </a:solidFill>
                <a:latin typeface="Gill Sans MT"/>
                <a:cs typeface="Gill Sans MT"/>
              </a:rPr>
              <a:t>and </a:t>
            </a:r>
            <a:r>
              <a:rPr sz="2400" spc="-30" dirty="0">
                <a:solidFill>
                  <a:srgbClr val="939595"/>
                </a:solidFill>
                <a:latin typeface="Gill Sans MT"/>
                <a:cs typeface="Gill Sans MT"/>
              </a:rPr>
              <a:t>EBS</a:t>
            </a:r>
            <a:r>
              <a:rPr sz="2400" spc="-509" dirty="0">
                <a:solidFill>
                  <a:srgbClr val="939595"/>
                </a:solidFill>
                <a:latin typeface="Gill Sans MT"/>
                <a:cs typeface="Gill Sans MT"/>
              </a:rPr>
              <a:t> </a:t>
            </a:r>
            <a:r>
              <a:rPr sz="2400" spc="-60" dirty="0">
                <a:solidFill>
                  <a:srgbClr val="939595"/>
                </a:solidFill>
                <a:latin typeface="Gill Sans MT"/>
                <a:cs typeface="Gill Sans MT"/>
              </a:rPr>
              <a:t>Volumes</a:t>
            </a:r>
            <a:endParaRPr sz="2400"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400816183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41892" y="6471592"/>
            <a:ext cx="1276985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374395"/>
            <a:ext cx="6176010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80" dirty="0"/>
              <a:t>Scalability </a:t>
            </a:r>
            <a:r>
              <a:rPr spc="-50" dirty="0"/>
              <a:t>&amp; </a:t>
            </a:r>
            <a:r>
              <a:rPr spc="-65" dirty="0"/>
              <a:t>High</a:t>
            </a:r>
            <a:r>
              <a:rPr spc="-150" dirty="0"/>
              <a:t> </a:t>
            </a:r>
            <a:r>
              <a:rPr spc="-95" dirty="0"/>
              <a:t>Availability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16939" y="1419860"/>
            <a:ext cx="9973310" cy="3666490"/>
          </a:xfrm>
          <a:prstGeom prst="rect">
            <a:avLst/>
          </a:prstGeom>
        </p:spPr>
        <p:txBody>
          <a:bodyPr vert="horz" wrap="square" lIns="0" tIns="62230" rIns="0" bIns="0" rtlCol="0">
            <a:spAutoFit/>
          </a:bodyPr>
          <a:lstStyle/>
          <a:p>
            <a:pPr marL="241300" marR="5080" indent="-228600">
              <a:lnSpc>
                <a:spcPts val="3020"/>
              </a:lnSpc>
              <a:spcBef>
                <a:spcPts val="49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Scalability </a:t>
            </a:r>
            <a:r>
              <a:rPr sz="2800" spc="-25" dirty="0">
                <a:solidFill>
                  <a:srgbClr val="444949"/>
                </a:solidFill>
                <a:latin typeface="Gill Sans MT"/>
                <a:cs typeface="Gill Sans MT"/>
              </a:rPr>
              <a:t>means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that </a:t>
            </a:r>
            <a:r>
              <a:rPr sz="2800" spc="-10" dirty="0">
                <a:solidFill>
                  <a:srgbClr val="444949"/>
                </a:solidFill>
                <a:latin typeface="Gill Sans MT"/>
                <a:cs typeface="Gill Sans MT"/>
              </a:rPr>
              <a:t>an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application </a:t>
            </a:r>
            <a:r>
              <a:rPr sz="2800" dirty="0">
                <a:solidFill>
                  <a:srgbClr val="444949"/>
                </a:solidFill>
                <a:latin typeface="Gill Sans MT"/>
                <a:cs typeface="Gill Sans MT"/>
              </a:rPr>
              <a:t>/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system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can </a:t>
            </a:r>
            <a:r>
              <a:rPr sz="2800" spc="-25" dirty="0">
                <a:solidFill>
                  <a:srgbClr val="444949"/>
                </a:solidFill>
                <a:latin typeface="Gill Sans MT"/>
                <a:cs typeface="Gill Sans MT"/>
              </a:rPr>
              <a:t>handle </a:t>
            </a:r>
            <a:r>
              <a:rPr sz="2800" spc="-65" dirty="0">
                <a:solidFill>
                  <a:srgbClr val="444949"/>
                </a:solidFill>
                <a:latin typeface="Gill Sans MT"/>
                <a:cs typeface="Gill Sans MT"/>
              </a:rPr>
              <a:t>greater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loads 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by</a:t>
            </a:r>
            <a:r>
              <a:rPr sz="2800" spc="-1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35" dirty="0">
                <a:solidFill>
                  <a:srgbClr val="444949"/>
                </a:solidFill>
                <a:latin typeface="Gill Sans MT"/>
                <a:cs typeface="Gill Sans MT"/>
              </a:rPr>
              <a:t>adapting.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1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There are two </a:t>
            </a:r>
            <a:r>
              <a:rPr sz="2800" spc="-75" dirty="0">
                <a:solidFill>
                  <a:srgbClr val="444949"/>
                </a:solidFill>
                <a:latin typeface="Gill Sans MT"/>
                <a:cs typeface="Gill Sans MT"/>
              </a:rPr>
              <a:t>kinds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of</a:t>
            </a:r>
            <a:r>
              <a:rPr sz="2800" spc="20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65" dirty="0">
                <a:solidFill>
                  <a:srgbClr val="444949"/>
                </a:solidFill>
                <a:latin typeface="Gill Sans MT"/>
                <a:cs typeface="Gill Sans MT"/>
              </a:rPr>
              <a:t>scalability:</a:t>
            </a:r>
            <a:endParaRPr sz="2800">
              <a:latin typeface="Gill Sans MT"/>
              <a:cs typeface="Gill Sans MT"/>
            </a:endParaRPr>
          </a:p>
          <a:p>
            <a:pPr marL="698500" lvl="1" indent="-228600">
              <a:lnSpc>
                <a:spcPct val="100000"/>
              </a:lnSpc>
              <a:spcBef>
                <a:spcPts val="229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55" dirty="0">
                <a:solidFill>
                  <a:srgbClr val="444949"/>
                </a:solidFill>
                <a:latin typeface="Gill Sans MT"/>
                <a:cs typeface="Gill Sans MT"/>
              </a:rPr>
              <a:t>Vertical</a:t>
            </a:r>
            <a:r>
              <a:rPr sz="2400" spc="-1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45" dirty="0">
                <a:solidFill>
                  <a:srgbClr val="444949"/>
                </a:solidFill>
                <a:latin typeface="Gill Sans MT"/>
                <a:cs typeface="Gill Sans MT"/>
              </a:rPr>
              <a:t>Scalability</a:t>
            </a:r>
            <a:endParaRPr sz="2400">
              <a:latin typeface="Gill Sans MT"/>
              <a:cs typeface="Gill Sans MT"/>
            </a:endParaRPr>
          </a:p>
          <a:p>
            <a:pPr marL="698500" lvl="1" indent="-228600">
              <a:lnSpc>
                <a:spcPct val="100000"/>
              </a:lnSpc>
              <a:spcBef>
                <a:spcPts val="215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55" dirty="0">
                <a:solidFill>
                  <a:srgbClr val="444949"/>
                </a:solidFill>
                <a:latin typeface="Gill Sans MT"/>
                <a:cs typeface="Gill Sans MT"/>
              </a:rPr>
              <a:t>Horizontal </a:t>
            </a:r>
            <a:r>
              <a:rPr sz="2400" spc="-45" dirty="0">
                <a:solidFill>
                  <a:srgbClr val="444949"/>
                </a:solidFill>
                <a:latin typeface="Gill Sans MT"/>
                <a:cs typeface="Gill Sans MT"/>
              </a:rPr>
              <a:t>Scalability </a:t>
            </a:r>
            <a:r>
              <a:rPr sz="2400" spc="100" dirty="0">
                <a:solidFill>
                  <a:srgbClr val="444949"/>
                </a:solidFill>
                <a:latin typeface="Gill Sans MT"/>
                <a:cs typeface="Gill Sans MT"/>
              </a:rPr>
              <a:t>(=</a:t>
            </a:r>
            <a:r>
              <a:rPr sz="2400" spc="7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55" dirty="0">
                <a:solidFill>
                  <a:srgbClr val="444949"/>
                </a:solidFill>
                <a:latin typeface="Gill Sans MT"/>
                <a:cs typeface="Gill Sans MT"/>
              </a:rPr>
              <a:t>elasticity)</a:t>
            </a:r>
            <a:endParaRPr sz="24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705"/>
              </a:spcBef>
              <a:buSzPct val="101818"/>
              <a:buFont typeface="Arial"/>
              <a:buChar char="•"/>
              <a:tabLst>
                <a:tab pos="241300" algn="l"/>
              </a:tabLst>
            </a:pPr>
            <a:r>
              <a:rPr sz="4125" spc="-44" baseline="1010" dirty="0">
                <a:solidFill>
                  <a:srgbClr val="444949"/>
                </a:solidFill>
                <a:latin typeface="Gill Sans MT"/>
                <a:cs typeface="Gill Sans MT"/>
              </a:rPr>
              <a:t>Scalability </a:t>
            </a:r>
            <a:r>
              <a:rPr sz="4125" spc="-112" baseline="1010" dirty="0">
                <a:solidFill>
                  <a:srgbClr val="444949"/>
                </a:solidFill>
                <a:latin typeface="Gill Sans MT"/>
                <a:cs typeface="Gill Sans MT"/>
              </a:rPr>
              <a:t>is </a:t>
            </a:r>
            <a:r>
              <a:rPr sz="4125" spc="-67" baseline="1010" dirty="0">
                <a:solidFill>
                  <a:srgbClr val="444949"/>
                </a:solidFill>
                <a:latin typeface="Gill Sans MT"/>
                <a:cs typeface="Gill Sans MT"/>
              </a:rPr>
              <a:t>linked </a:t>
            </a:r>
            <a:r>
              <a:rPr sz="4125" spc="-30" baseline="1010" dirty="0">
                <a:solidFill>
                  <a:srgbClr val="444949"/>
                </a:solidFill>
                <a:latin typeface="Gill Sans MT"/>
                <a:cs typeface="Gill Sans MT"/>
              </a:rPr>
              <a:t>but </a:t>
            </a:r>
            <a:r>
              <a:rPr sz="4125" spc="-60" baseline="1010" dirty="0">
                <a:solidFill>
                  <a:srgbClr val="444949"/>
                </a:solidFill>
                <a:latin typeface="Gill Sans MT"/>
                <a:cs typeface="Gill Sans MT"/>
              </a:rPr>
              <a:t>different </a:t>
            </a:r>
            <a:r>
              <a:rPr sz="4125" spc="-52" baseline="1010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4125" spc="-22" baseline="1010" dirty="0">
                <a:solidFill>
                  <a:srgbClr val="444949"/>
                </a:solidFill>
                <a:latin typeface="Gill Sans MT"/>
                <a:cs typeface="Gill Sans MT"/>
              </a:rPr>
              <a:t>High</a:t>
            </a:r>
            <a:r>
              <a:rPr sz="4125" spc="209" baseline="101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4125" spc="-60" baseline="1010" dirty="0">
                <a:solidFill>
                  <a:srgbClr val="444949"/>
                </a:solidFill>
                <a:latin typeface="Gill Sans MT"/>
                <a:cs typeface="Gill Sans MT"/>
              </a:rPr>
              <a:t>Availability</a:t>
            </a:r>
            <a:endParaRPr sz="4125" baseline="1010">
              <a:latin typeface="Gill Sans MT"/>
              <a:cs typeface="Gill Sans MT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444949"/>
              </a:buClr>
              <a:buFont typeface="Arial"/>
              <a:buChar char="•"/>
            </a:pPr>
            <a:endParaRPr sz="405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buFont typeface="Arial"/>
              <a:buChar char="•"/>
              <a:tabLst>
                <a:tab pos="241300" algn="l"/>
              </a:tabLst>
            </a:pPr>
            <a:r>
              <a:rPr sz="2800" spc="-95" dirty="0">
                <a:solidFill>
                  <a:srgbClr val="444949"/>
                </a:solidFill>
                <a:latin typeface="Gill Sans MT"/>
                <a:cs typeface="Gill Sans MT"/>
              </a:rPr>
              <a:t>Let’s </a:t>
            </a:r>
            <a:r>
              <a:rPr sz="2800" dirty="0">
                <a:solidFill>
                  <a:srgbClr val="444949"/>
                </a:solidFill>
                <a:latin typeface="Gill Sans MT"/>
                <a:cs typeface="Gill Sans MT"/>
              </a:rPr>
              <a:t>deep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dive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into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the </a:t>
            </a:r>
            <a:r>
              <a:rPr sz="2800" spc="-70" dirty="0">
                <a:solidFill>
                  <a:srgbClr val="444949"/>
                </a:solidFill>
                <a:latin typeface="Gill Sans MT"/>
                <a:cs typeface="Gill Sans MT"/>
              </a:rPr>
              <a:t>distinction,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using </a:t>
            </a:r>
            <a:r>
              <a:rPr sz="2800" dirty="0">
                <a:solidFill>
                  <a:srgbClr val="444949"/>
                </a:solidFill>
                <a:latin typeface="Gill Sans MT"/>
                <a:cs typeface="Gill Sans MT"/>
              </a:rPr>
              <a:t>a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call </a:t>
            </a:r>
            <a:r>
              <a:rPr sz="2800" spc="-65" dirty="0">
                <a:solidFill>
                  <a:srgbClr val="444949"/>
                </a:solidFill>
                <a:latin typeface="Gill Sans MT"/>
                <a:cs typeface="Gill Sans MT"/>
              </a:rPr>
              <a:t>center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as </a:t>
            </a:r>
            <a:r>
              <a:rPr sz="2800" spc="-10" dirty="0">
                <a:solidFill>
                  <a:srgbClr val="444949"/>
                </a:solidFill>
                <a:latin typeface="Gill Sans MT"/>
                <a:cs typeface="Gill Sans MT"/>
              </a:rPr>
              <a:t>an</a:t>
            </a:r>
            <a:r>
              <a:rPr sz="2800" spc="24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20" dirty="0">
                <a:solidFill>
                  <a:srgbClr val="444949"/>
                </a:solidFill>
                <a:latin typeface="Gill Sans MT"/>
                <a:cs typeface="Gill Sans MT"/>
              </a:rPr>
              <a:t>example</a:t>
            </a:r>
            <a:endParaRPr sz="2800"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16662158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374395"/>
            <a:ext cx="3020060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125" dirty="0"/>
              <a:t>What’s</a:t>
            </a:r>
            <a:r>
              <a:rPr spc="-330" dirty="0"/>
              <a:t> </a:t>
            </a:r>
            <a:r>
              <a:rPr spc="-114" dirty="0"/>
              <a:t>AWS?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16939" y="1338783"/>
            <a:ext cx="9180195" cy="3749040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4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AWS </a:t>
            </a:r>
            <a:r>
              <a:rPr sz="2800" spc="-20" dirty="0">
                <a:solidFill>
                  <a:srgbClr val="444949"/>
                </a:solidFill>
                <a:latin typeface="Gill Sans MT"/>
                <a:cs typeface="Gill Sans MT"/>
              </a:rPr>
              <a:t>(Amazon </a:t>
            </a:r>
            <a:r>
              <a:rPr sz="2800" spc="-70" dirty="0">
                <a:solidFill>
                  <a:srgbClr val="444949"/>
                </a:solidFill>
                <a:latin typeface="Gill Sans MT"/>
                <a:cs typeface="Gill Sans MT"/>
              </a:rPr>
              <a:t>Web </a:t>
            </a:r>
            <a:r>
              <a:rPr sz="2800" spc="-25" dirty="0">
                <a:solidFill>
                  <a:srgbClr val="444949"/>
                </a:solidFill>
                <a:latin typeface="Gill Sans MT"/>
                <a:cs typeface="Gill Sans MT"/>
              </a:rPr>
              <a:t>Services) </a:t>
            </a:r>
            <a:r>
              <a:rPr sz="2800" spc="-90" dirty="0">
                <a:solidFill>
                  <a:srgbClr val="444949"/>
                </a:solidFill>
                <a:latin typeface="Gill Sans MT"/>
                <a:cs typeface="Gill Sans MT"/>
              </a:rPr>
              <a:t>is </a:t>
            </a:r>
            <a:r>
              <a:rPr sz="2800" dirty="0">
                <a:solidFill>
                  <a:srgbClr val="444949"/>
                </a:solidFill>
                <a:latin typeface="Gill Sans MT"/>
                <a:cs typeface="Gill Sans MT"/>
              </a:rPr>
              <a:t>a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Cloud</a:t>
            </a:r>
            <a:r>
              <a:rPr sz="2800" spc="-10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75" dirty="0">
                <a:solidFill>
                  <a:srgbClr val="444949"/>
                </a:solidFill>
                <a:latin typeface="Gill Sans MT"/>
                <a:cs typeface="Gill Sans MT"/>
              </a:rPr>
              <a:t>Provider</a:t>
            </a:r>
            <a:endParaRPr sz="2800">
              <a:latin typeface="Gill Sans MT"/>
              <a:cs typeface="Gill Sans MT"/>
            </a:endParaRPr>
          </a:p>
          <a:p>
            <a:pPr marL="241300" marR="5080" indent="-228600">
              <a:lnSpc>
                <a:spcPts val="3020"/>
              </a:lnSpc>
              <a:spcBef>
                <a:spcPts val="103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They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provide </a:t>
            </a:r>
            <a:r>
              <a:rPr sz="2800" spc="-65" dirty="0">
                <a:solidFill>
                  <a:srgbClr val="444949"/>
                </a:solidFill>
                <a:latin typeface="Gill Sans MT"/>
                <a:cs typeface="Gill Sans MT"/>
              </a:rPr>
              <a:t>you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with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servers </a:t>
            </a:r>
            <a:r>
              <a:rPr sz="2800" spc="-10" dirty="0">
                <a:solidFill>
                  <a:srgbClr val="444949"/>
                </a:solidFill>
                <a:latin typeface="Gill Sans MT"/>
                <a:cs typeface="Gill Sans MT"/>
              </a:rPr>
              <a:t>and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services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that </a:t>
            </a:r>
            <a:r>
              <a:rPr sz="2800" spc="-65" dirty="0">
                <a:solidFill>
                  <a:srgbClr val="444949"/>
                </a:solidFill>
                <a:latin typeface="Gill Sans MT"/>
                <a:cs typeface="Gill Sans MT"/>
              </a:rPr>
              <a:t>you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can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use </a:t>
            </a:r>
            <a:r>
              <a:rPr sz="2800" u="heavy" spc="-35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Gill Sans MT"/>
                <a:cs typeface="Gill Sans MT"/>
              </a:rPr>
              <a:t>on  </a:t>
            </a:r>
            <a:r>
              <a:rPr sz="2800" u="heavy" spc="-10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Gill Sans MT"/>
                <a:cs typeface="Gill Sans MT"/>
              </a:rPr>
              <a:t>demand</a:t>
            </a:r>
            <a:r>
              <a:rPr sz="2800" spc="-10" dirty="0">
                <a:solidFill>
                  <a:srgbClr val="444949"/>
                </a:solidFill>
                <a:latin typeface="Gill Sans MT"/>
                <a:cs typeface="Gill Sans MT"/>
              </a:rPr>
              <a:t> and </a:t>
            </a:r>
            <a:r>
              <a:rPr sz="2800" u="heavy" spc="-50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Gill Sans MT"/>
                <a:cs typeface="Gill Sans MT"/>
              </a:rPr>
              <a:t>scale</a:t>
            </a:r>
            <a:r>
              <a:rPr sz="2800" u="heavy" spc="-30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Gill Sans MT"/>
                <a:cs typeface="Gill Sans MT"/>
              </a:rPr>
              <a:t> </a:t>
            </a:r>
            <a:r>
              <a:rPr sz="2800" u="heavy" spc="-65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Gill Sans MT"/>
                <a:cs typeface="Gill Sans MT"/>
              </a:rPr>
              <a:t>easily</a:t>
            </a:r>
            <a:endParaRPr sz="2800">
              <a:latin typeface="Gill Sans MT"/>
              <a:cs typeface="Gill Sans MT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Clr>
                <a:srgbClr val="444949"/>
              </a:buClr>
              <a:buFont typeface="Arial"/>
              <a:buChar char="•"/>
            </a:pPr>
            <a:endParaRPr sz="405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buFont typeface="Arial"/>
              <a:buChar char="•"/>
              <a:tabLst>
                <a:tab pos="241300" algn="l"/>
              </a:tabLst>
            </a:pP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AWS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has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revolutionized </a:t>
            </a:r>
            <a:r>
              <a:rPr sz="2800" spc="-100" dirty="0">
                <a:solidFill>
                  <a:srgbClr val="444949"/>
                </a:solidFill>
                <a:latin typeface="Gill Sans MT"/>
                <a:cs typeface="Gill Sans MT"/>
              </a:rPr>
              <a:t>IT </a:t>
            </a:r>
            <a:r>
              <a:rPr sz="2800" spc="-90" dirty="0">
                <a:solidFill>
                  <a:srgbClr val="444949"/>
                </a:solidFill>
                <a:latin typeface="Gill Sans MT"/>
                <a:cs typeface="Gill Sans MT"/>
              </a:rPr>
              <a:t>over</a:t>
            </a:r>
            <a:r>
              <a:rPr sz="2800" spc="18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time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4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AWS powers </a:t>
            </a:r>
            <a:r>
              <a:rPr sz="2800" spc="-35" dirty="0">
                <a:solidFill>
                  <a:srgbClr val="444949"/>
                </a:solidFill>
                <a:latin typeface="Gill Sans MT"/>
                <a:cs typeface="Gill Sans MT"/>
              </a:rPr>
              <a:t>some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of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the biggest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websites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in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the</a:t>
            </a:r>
            <a:r>
              <a:rPr sz="2800" spc="27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world</a:t>
            </a:r>
            <a:endParaRPr sz="2800">
              <a:latin typeface="Gill Sans MT"/>
              <a:cs typeface="Gill Sans MT"/>
            </a:endParaRPr>
          </a:p>
          <a:p>
            <a:pPr marL="698500" lvl="1" indent="-228600">
              <a:lnSpc>
                <a:spcPct val="100000"/>
              </a:lnSpc>
              <a:spcBef>
                <a:spcPts val="235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40" dirty="0">
                <a:solidFill>
                  <a:srgbClr val="444949"/>
                </a:solidFill>
                <a:latin typeface="Gill Sans MT"/>
                <a:cs typeface="Gill Sans MT"/>
              </a:rPr>
              <a:t>Amazon.com</a:t>
            </a:r>
            <a:endParaRPr sz="2400">
              <a:latin typeface="Gill Sans MT"/>
              <a:cs typeface="Gill Sans MT"/>
            </a:endParaRPr>
          </a:p>
          <a:p>
            <a:pPr marL="698500" lvl="1" indent="-228600">
              <a:lnSpc>
                <a:spcPct val="100000"/>
              </a:lnSpc>
              <a:spcBef>
                <a:spcPts val="215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55" dirty="0">
                <a:solidFill>
                  <a:srgbClr val="444949"/>
                </a:solidFill>
                <a:latin typeface="Gill Sans MT"/>
                <a:cs typeface="Gill Sans MT"/>
              </a:rPr>
              <a:t>Netflix</a:t>
            </a:r>
            <a:endParaRPr sz="2400">
              <a:latin typeface="Gill Sans MT"/>
              <a:cs typeface="Gill Sans MT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783128" y="274754"/>
            <a:ext cx="1570672" cy="157067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41892" y="6471592"/>
            <a:ext cx="1276985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8727432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374395"/>
            <a:ext cx="3898900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100" dirty="0"/>
              <a:t>Vertical</a:t>
            </a:r>
            <a:r>
              <a:rPr spc="-90" dirty="0"/>
              <a:t> </a:t>
            </a:r>
            <a:r>
              <a:rPr spc="-75" dirty="0"/>
              <a:t>Scalability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16939" y="1358900"/>
            <a:ext cx="6046470" cy="4109085"/>
          </a:xfrm>
          <a:prstGeom prst="rect">
            <a:avLst/>
          </a:prstGeom>
        </p:spPr>
        <p:txBody>
          <a:bodyPr vert="horz" wrap="square" lIns="0" tIns="130175" rIns="0" bIns="0" rtlCol="0">
            <a:spAutoFit/>
          </a:bodyPr>
          <a:lstStyle/>
          <a:p>
            <a:pPr marL="241300" marR="5080" indent="-228600">
              <a:lnSpc>
                <a:spcPct val="70000"/>
              </a:lnSpc>
              <a:spcBef>
                <a:spcPts val="1025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65" dirty="0">
                <a:solidFill>
                  <a:srgbClr val="444949"/>
                </a:solidFill>
                <a:latin typeface="Gill Sans MT"/>
                <a:cs typeface="Gill Sans MT"/>
              </a:rPr>
              <a:t>Vertically </a:t>
            </a:r>
            <a:r>
              <a:rPr sz="2600" spc="-55" dirty="0">
                <a:solidFill>
                  <a:srgbClr val="444949"/>
                </a:solidFill>
                <a:latin typeface="Gill Sans MT"/>
                <a:cs typeface="Gill Sans MT"/>
              </a:rPr>
              <a:t>scalability </a:t>
            </a:r>
            <a:r>
              <a:rPr sz="2600" spc="-25" dirty="0">
                <a:solidFill>
                  <a:srgbClr val="444949"/>
                </a:solidFill>
                <a:latin typeface="Gill Sans MT"/>
                <a:cs typeface="Gill Sans MT"/>
              </a:rPr>
              <a:t>means </a:t>
            </a:r>
            <a:r>
              <a:rPr sz="2600" spc="-55" dirty="0">
                <a:solidFill>
                  <a:srgbClr val="444949"/>
                </a:solidFill>
                <a:latin typeface="Gill Sans MT"/>
                <a:cs typeface="Gill Sans MT"/>
              </a:rPr>
              <a:t>increasing </a:t>
            </a:r>
            <a:r>
              <a:rPr sz="2600" spc="-40" dirty="0">
                <a:solidFill>
                  <a:srgbClr val="444949"/>
                </a:solidFill>
                <a:latin typeface="Gill Sans MT"/>
                <a:cs typeface="Gill Sans MT"/>
              </a:rPr>
              <a:t>the </a:t>
            </a:r>
            <a:r>
              <a:rPr sz="2600" spc="-70" dirty="0">
                <a:solidFill>
                  <a:srgbClr val="444949"/>
                </a:solidFill>
                <a:latin typeface="Gill Sans MT"/>
                <a:cs typeface="Gill Sans MT"/>
              </a:rPr>
              <a:t>size  </a:t>
            </a:r>
            <a:r>
              <a:rPr sz="2600" spc="-30" dirty="0">
                <a:solidFill>
                  <a:srgbClr val="444949"/>
                </a:solidFill>
                <a:latin typeface="Gill Sans MT"/>
                <a:cs typeface="Gill Sans MT"/>
              </a:rPr>
              <a:t>of </a:t>
            </a:r>
            <a:r>
              <a:rPr sz="2600" spc="-40" dirty="0">
                <a:solidFill>
                  <a:srgbClr val="444949"/>
                </a:solidFill>
                <a:latin typeface="Gill Sans MT"/>
                <a:cs typeface="Gill Sans MT"/>
              </a:rPr>
              <a:t>the</a:t>
            </a:r>
            <a:r>
              <a:rPr sz="2600" spc="4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spc="-45" dirty="0">
                <a:solidFill>
                  <a:srgbClr val="444949"/>
                </a:solidFill>
                <a:latin typeface="Gill Sans MT"/>
                <a:cs typeface="Gill Sans MT"/>
              </a:rPr>
              <a:t>instance</a:t>
            </a:r>
            <a:endParaRPr sz="2600">
              <a:latin typeface="Gill Sans MT"/>
              <a:cs typeface="Gill Sans MT"/>
            </a:endParaRPr>
          </a:p>
          <a:p>
            <a:pPr marL="241300" marR="655320" indent="-228600">
              <a:lnSpc>
                <a:spcPct val="70000"/>
              </a:lnSpc>
              <a:spcBef>
                <a:spcPts val="1010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95" dirty="0">
                <a:solidFill>
                  <a:srgbClr val="444949"/>
                </a:solidFill>
                <a:latin typeface="Gill Sans MT"/>
                <a:cs typeface="Gill Sans MT"/>
              </a:rPr>
              <a:t>For </a:t>
            </a:r>
            <a:r>
              <a:rPr sz="2600" spc="-20" dirty="0">
                <a:solidFill>
                  <a:srgbClr val="444949"/>
                </a:solidFill>
                <a:latin typeface="Gill Sans MT"/>
                <a:cs typeface="Gill Sans MT"/>
              </a:rPr>
              <a:t>example, </a:t>
            </a:r>
            <a:r>
              <a:rPr sz="2600" spc="-85" dirty="0">
                <a:solidFill>
                  <a:srgbClr val="444949"/>
                </a:solidFill>
                <a:latin typeface="Gill Sans MT"/>
                <a:cs typeface="Gill Sans MT"/>
              </a:rPr>
              <a:t>your </a:t>
            </a:r>
            <a:r>
              <a:rPr sz="2600" spc="-40" dirty="0">
                <a:solidFill>
                  <a:srgbClr val="444949"/>
                </a:solidFill>
                <a:latin typeface="Gill Sans MT"/>
                <a:cs typeface="Gill Sans MT"/>
              </a:rPr>
              <a:t>application </a:t>
            </a:r>
            <a:r>
              <a:rPr sz="2600" spc="-55" dirty="0">
                <a:solidFill>
                  <a:srgbClr val="444949"/>
                </a:solidFill>
                <a:latin typeface="Gill Sans MT"/>
                <a:cs typeface="Gill Sans MT"/>
              </a:rPr>
              <a:t>runs </a:t>
            </a:r>
            <a:r>
              <a:rPr sz="2600" spc="-30" dirty="0">
                <a:solidFill>
                  <a:srgbClr val="444949"/>
                </a:solidFill>
                <a:latin typeface="Gill Sans MT"/>
                <a:cs typeface="Gill Sans MT"/>
              </a:rPr>
              <a:t>on </a:t>
            </a:r>
            <a:r>
              <a:rPr sz="2600" spc="-5" dirty="0">
                <a:solidFill>
                  <a:srgbClr val="444949"/>
                </a:solidFill>
                <a:latin typeface="Gill Sans MT"/>
                <a:cs typeface="Gill Sans MT"/>
              </a:rPr>
              <a:t>a  </a:t>
            </a:r>
            <a:r>
              <a:rPr sz="2600" spc="-70" dirty="0">
                <a:solidFill>
                  <a:srgbClr val="444949"/>
                </a:solidFill>
                <a:latin typeface="Gill Sans MT"/>
                <a:cs typeface="Gill Sans MT"/>
              </a:rPr>
              <a:t>t2.micro</a:t>
            </a:r>
            <a:endParaRPr sz="2600">
              <a:latin typeface="Gill Sans MT"/>
              <a:cs typeface="Gill Sans MT"/>
            </a:endParaRPr>
          </a:p>
          <a:p>
            <a:pPr marL="241300" marR="716915" indent="-228600">
              <a:lnSpc>
                <a:spcPct val="70000"/>
              </a:lnSpc>
              <a:spcBef>
                <a:spcPts val="1005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35" dirty="0">
                <a:solidFill>
                  <a:srgbClr val="444949"/>
                </a:solidFill>
                <a:latin typeface="Gill Sans MT"/>
                <a:cs typeface="Gill Sans MT"/>
              </a:rPr>
              <a:t>Scaling </a:t>
            </a:r>
            <a:r>
              <a:rPr sz="2600" spc="-50" dirty="0">
                <a:solidFill>
                  <a:srgbClr val="444949"/>
                </a:solidFill>
                <a:latin typeface="Gill Sans MT"/>
                <a:cs typeface="Gill Sans MT"/>
              </a:rPr>
              <a:t>that </a:t>
            </a:r>
            <a:r>
              <a:rPr sz="2600" spc="-40" dirty="0">
                <a:solidFill>
                  <a:srgbClr val="444949"/>
                </a:solidFill>
                <a:latin typeface="Gill Sans MT"/>
                <a:cs typeface="Gill Sans MT"/>
              </a:rPr>
              <a:t>application </a:t>
            </a:r>
            <a:r>
              <a:rPr sz="2600" spc="-55" dirty="0">
                <a:solidFill>
                  <a:srgbClr val="444949"/>
                </a:solidFill>
                <a:latin typeface="Gill Sans MT"/>
                <a:cs typeface="Gill Sans MT"/>
              </a:rPr>
              <a:t>vertically </a:t>
            </a:r>
            <a:r>
              <a:rPr sz="2600" spc="-25" dirty="0">
                <a:solidFill>
                  <a:srgbClr val="444949"/>
                </a:solidFill>
                <a:latin typeface="Gill Sans MT"/>
                <a:cs typeface="Gill Sans MT"/>
              </a:rPr>
              <a:t>means  </a:t>
            </a:r>
            <a:r>
              <a:rPr sz="2600" spc="-40" dirty="0">
                <a:solidFill>
                  <a:srgbClr val="444949"/>
                </a:solidFill>
                <a:latin typeface="Gill Sans MT"/>
                <a:cs typeface="Gill Sans MT"/>
              </a:rPr>
              <a:t>running </a:t>
            </a:r>
            <a:r>
              <a:rPr sz="2600" spc="-90" dirty="0">
                <a:solidFill>
                  <a:srgbClr val="444949"/>
                </a:solidFill>
                <a:latin typeface="Gill Sans MT"/>
                <a:cs typeface="Gill Sans MT"/>
              </a:rPr>
              <a:t>it </a:t>
            </a:r>
            <a:r>
              <a:rPr sz="2600" spc="-30" dirty="0">
                <a:solidFill>
                  <a:srgbClr val="444949"/>
                </a:solidFill>
                <a:latin typeface="Gill Sans MT"/>
                <a:cs typeface="Gill Sans MT"/>
              </a:rPr>
              <a:t>on </a:t>
            </a:r>
            <a:r>
              <a:rPr sz="2600" spc="-5" dirty="0">
                <a:solidFill>
                  <a:srgbClr val="444949"/>
                </a:solidFill>
                <a:latin typeface="Gill Sans MT"/>
                <a:cs typeface="Gill Sans MT"/>
              </a:rPr>
              <a:t>a</a:t>
            </a:r>
            <a:r>
              <a:rPr sz="2600" spc="17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spc="-50" dirty="0">
                <a:solidFill>
                  <a:srgbClr val="444949"/>
                </a:solidFill>
                <a:latin typeface="Gill Sans MT"/>
                <a:cs typeface="Gill Sans MT"/>
              </a:rPr>
              <a:t>t2.large</a:t>
            </a:r>
            <a:endParaRPr sz="2600">
              <a:latin typeface="Gill Sans MT"/>
              <a:cs typeface="Gill Sans MT"/>
            </a:endParaRPr>
          </a:p>
          <a:p>
            <a:pPr marL="241300" marR="299720" indent="-228600">
              <a:lnSpc>
                <a:spcPct val="70000"/>
              </a:lnSpc>
              <a:spcBef>
                <a:spcPts val="985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60" dirty="0">
                <a:solidFill>
                  <a:srgbClr val="444949"/>
                </a:solidFill>
                <a:latin typeface="Gill Sans MT"/>
                <a:cs typeface="Gill Sans MT"/>
              </a:rPr>
              <a:t>Vertical </a:t>
            </a:r>
            <a:r>
              <a:rPr sz="2600" spc="-55" dirty="0">
                <a:solidFill>
                  <a:srgbClr val="444949"/>
                </a:solidFill>
                <a:latin typeface="Gill Sans MT"/>
                <a:cs typeface="Gill Sans MT"/>
              </a:rPr>
              <a:t>scalability </a:t>
            </a:r>
            <a:r>
              <a:rPr sz="2600" spc="-85" dirty="0">
                <a:solidFill>
                  <a:srgbClr val="444949"/>
                </a:solidFill>
                <a:latin typeface="Gill Sans MT"/>
                <a:cs typeface="Gill Sans MT"/>
              </a:rPr>
              <a:t>is </a:t>
            </a:r>
            <a:r>
              <a:rPr sz="2600" spc="-30" dirty="0">
                <a:solidFill>
                  <a:srgbClr val="444949"/>
                </a:solidFill>
                <a:latin typeface="Gill Sans MT"/>
                <a:cs typeface="Gill Sans MT"/>
              </a:rPr>
              <a:t>very </a:t>
            </a:r>
            <a:r>
              <a:rPr sz="2600" spc="-25" dirty="0">
                <a:solidFill>
                  <a:srgbClr val="444949"/>
                </a:solidFill>
                <a:latin typeface="Gill Sans MT"/>
                <a:cs typeface="Gill Sans MT"/>
              </a:rPr>
              <a:t>common </a:t>
            </a:r>
            <a:r>
              <a:rPr sz="2600" spc="-85" dirty="0">
                <a:solidFill>
                  <a:srgbClr val="444949"/>
                </a:solidFill>
                <a:latin typeface="Gill Sans MT"/>
                <a:cs typeface="Gill Sans MT"/>
              </a:rPr>
              <a:t>for </a:t>
            </a:r>
            <a:r>
              <a:rPr sz="2600" spc="-30" dirty="0">
                <a:solidFill>
                  <a:srgbClr val="444949"/>
                </a:solidFill>
                <a:latin typeface="Gill Sans MT"/>
                <a:cs typeface="Gill Sans MT"/>
              </a:rPr>
              <a:t>non  </a:t>
            </a:r>
            <a:r>
              <a:rPr sz="2600" spc="-50" dirty="0">
                <a:solidFill>
                  <a:srgbClr val="444949"/>
                </a:solidFill>
                <a:latin typeface="Gill Sans MT"/>
                <a:cs typeface="Gill Sans MT"/>
              </a:rPr>
              <a:t>distributed </a:t>
            </a:r>
            <a:r>
              <a:rPr sz="2600" spc="-65" dirty="0">
                <a:solidFill>
                  <a:srgbClr val="444949"/>
                </a:solidFill>
                <a:latin typeface="Gill Sans MT"/>
                <a:cs typeface="Gill Sans MT"/>
              </a:rPr>
              <a:t>systems, </a:t>
            </a:r>
            <a:r>
              <a:rPr sz="2600" spc="-50" dirty="0">
                <a:solidFill>
                  <a:srgbClr val="444949"/>
                </a:solidFill>
                <a:latin typeface="Gill Sans MT"/>
                <a:cs typeface="Gill Sans MT"/>
              </a:rPr>
              <a:t>such </a:t>
            </a:r>
            <a:r>
              <a:rPr sz="2600" spc="-45" dirty="0">
                <a:solidFill>
                  <a:srgbClr val="444949"/>
                </a:solidFill>
                <a:latin typeface="Gill Sans MT"/>
                <a:cs typeface="Gill Sans MT"/>
              </a:rPr>
              <a:t>as </a:t>
            </a:r>
            <a:r>
              <a:rPr sz="2600" spc="-5" dirty="0">
                <a:solidFill>
                  <a:srgbClr val="444949"/>
                </a:solidFill>
                <a:latin typeface="Gill Sans MT"/>
                <a:cs typeface="Gill Sans MT"/>
              </a:rPr>
              <a:t>a</a:t>
            </a:r>
            <a:r>
              <a:rPr sz="2600" spc="3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spc="-20" dirty="0">
                <a:solidFill>
                  <a:srgbClr val="444949"/>
                </a:solidFill>
                <a:latin typeface="Gill Sans MT"/>
                <a:cs typeface="Gill Sans MT"/>
              </a:rPr>
              <a:t>database.</a:t>
            </a:r>
            <a:endParaRPr sz="2600">
              <a:latin typeface="Gill Sans MT"/>
              <a:cs typeface="Gill Sans MT"/>
            </a:endParaRPr>
          </a:p>
          <a:p>
            <a:pPr marL="241300" marR="158115" indent="-228600">
              <a:lnSpc>
                <a:spcPct val="70000"/>
              </a:lnSpc>
              <a:spcBef>
                <a:spcPts val="1010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50" dirty="0">
                <a:solidFill>
                  <a:srgbClr val="444949"/>
                </a:solidFill>
                <a:latin typeface="Gill Sans MT"/>
                <a:cs typeface="Gill Sans MT"/>
              </a:rPr>
              <a:t>RDS, ElastiCache </a:t>
            </a:r>
            <a:r>
              <a:rPr sz="2600" spc="-60" dirty="0">
                <a:solidFill>
                  <a:srgbClr val="444949"/>
                </a:solidFill>
                <a:latin typeface="Gill Sans MT"/>
                <a:cs typeface="Gill Sans MT"/>
              </a:rPr>
              <a:t>are </a:t>
            </a:r>
            <a:r>
              <a:rPr sz="2600" spc="-40" dirty="0">
                <a:solidFill>
                  <a:srgbClr val="444949"/>
                </a:solidFill>
                <a:latin typeface="Gill Sans MT"/>
                <a:cs typeface="Gill Sans MT"/>
              </a:rPr>
              <a:t>services </a:t>
            </a:r>
            <a:r>
              <a:rPr sz="2600" spc="-50" dirty="0">
                <a:solidFill>
                  <a:srgbClr val="444949"/>
                </a:solidFill>
                <a:latin typeface="Gill Sans MT"/>
                <a:cs typeface="Gill Sans MT"/>
              </a:rPr>
              <a:t>that </a:t>
            </a:r>
            <a:r>
              <a:rPr sz="2600" spc="-30" dirty="0">
                <a:solidFill>
                  <a:srgbClr val="444949"/>
                </a:solidFill>
                <a:latin typeface="Gill Sans MT"/>
                <a:cs typeface="Gill Sans MT"/>
              </a:rPr>
              <a:t>can </a:t>
            </a:r>
            <a:r>
              <a:rPr sz="2600" spc="-45" dirty="0">
                <a:solidFill>
                  <a:srgbClr val="444949"/>
                </a:solidFill>
                <a:latin typeface="Gill Sans MT"/>
                <a:cs typeface="Gill Sans MT"/>
              </a:rPr>
              <a:t>scale  </a:t>
            </a:r>
            <a:r>
              <a:rPr sz="2600" spc="-80" dirty="0">
                <a:solidFill>
                  <a:srgbClr val="444949"/>
                </a:solidFill>
                <a:latin typeface="Gill Sans MT"/>
                <a:cs typeface="Gill Sans MT"/>
              </a:rPr>
              <a:t>vertically.</a:t>
            </a:r>
            <a:endParaRPr sz="2600">
              <a:latin typeface="Gill Sans MT"/>
              <a:cs typeface="Gill Sans MT"/>
            </a:endParaRPr>
          </a:p>
          <a:p>
            <a:pPr marL="241300" marR="123825" indent="-228600">
              <a:lnSpc>
                <a:spcPct val="70000"/>
              </a:lnSpc>
              <a:spcBef>
                <a:spcPts val="1010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85" dirty="0">
                <a:solidFill>
                  <a:srgbClr val="444949"/>
                </a:solidFill>
                <a:latin typeface="Gill Sans MT"/>
                <a:cs typeface="Gill Sans MT"/>
              </a:rPr>
              <a:t>There’s </a:t>
            </a:r>
            <a:r>
              <a:rPr sz="2600" spc="-60" dirty="0">
                <a:solidFill>
                  <a:srgbClr val="444949"/>
                </a:solidFill>
                <a:latin typeface="Gill Sans MT"/>
                <a:cs typeface="Gill Sans MT"/>
              </a:rPr>
              <a:t>usually </a:t>
            </a:r>
            <a:r>
              <a:rPr sz="2600" spc="-5" dirty="0">
                <a:solidFill>
                  <a:srgbClr val="444949"/>
                </a:solidFill>
                <a:latin typeface="Gill Sans MT"/>
                <a:cs typeface="Gill Sans MT"/>
              </a:rPr>
              <a:t>a </a:t>
            </a:r>
            <a:r>
              <a:rPr sz="2600" spc="-75" dirty="0">
                <a:solidFill>
                  <a:srgbClr val="444949"/>
                </a:solidFill>
                <a:latin typeface="Gill Sans MT"/>
                <a:cs typeface="Gill Sans MT"/>
              </a:rPr>
              <a:t>limit </a:t>
            </a:r>
            <a:r>
              <a:rPr sz="2600" spc="-55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2600" spc="-45" dirty="0">
                <a:solidFill>
                  <a:srgbClr val="444949"/>
                </a:solidFill>
                <a:latin typeface="Gill Sans MT"/>
                <a:cs typeface="Gill Sans MT"/>
              </a:rPr>
              <a:t>how </a:t>
            </a:r>
            <a:r>
              <a:rPr sz="2600" spc="-40" dirty="0">
                <a:solidFill>
                  <a:srgbClr val="444949"/>
                </a:solidFill>
                <a:latin typeface="Gill Sans MT"/>
                <a:cs typeface="Gill Sans MT"/>
              </a:rPr>
              <a:t>much </a:t>
            </a:r>
            <a:r>
              <a:rPr sz="2600" spc="-55" dirty="0">
                <a:solidFill>
                  <a:srgbClr val="444949"/>
                </a:solidFill>
                <a:latin typeface="Gill Sans MT"/>
                <a:cs typeface="Gill Sans MT"/>
              </a:rPr>
              <a:t>you </a:t>
            </a:r>
            <a:r>
              <a:rPr sz="2600" spc="-30" dirty="0">
                <a:solidFill>
                  <a:srgbClr val="444949"/>
                </a:solidFill>
                <a:latin typeface="Gill Sans MT"/>
                <a:cs typeface="Gill Sans MT"/>
              </a:rPr>
              <a:t>can  </a:t>
            </a:r>
            <a:r>
              <a:rPr sz="2600" spc="-50" dirty="0">
                <a:solidFill>
                  <a:srgbClr val="444949"/>
                </a:solidFill>
                <a:latin typeface="Gill Sans MT"/>
                <a:cs typeface="Gill Sans MT"/>
              </a:rPr>
              <a:t>vertically </a:t>
            </a:r>
            <a:r>
              <a:rPr sz="2600" spc="-45" dirty="0">
                <a:solidFill>
                  <a:srgbClr val="444949"/>
                </a:solidFill>
                <a:latin typeface="Gill Sans MT"/>
                <a:cs typeface="Gill Sans MT"/>
              </a:rPr>
              <a:t>scale (hardware</a:t>
            </a:r>
            <a:r>
              <a:rPr sz="2600" spc="12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spc="-55" dirty="0">
                <a:solidFill>
                  <a:srgbClr val="444949"/>
                </a:solidFill>
                <a:latin typeface="Gill Sans MT"/>
                <a:cs typeface="Gill Sans MT"/>
              </a:rPr>
              <a:t>limit)</a:t>
            </a:r>
            <a:endParaRPr sz="2600">
              <a:latin typeface="Gill Sans MT"/>
              <a:cs typeface="Gill Sans MT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110983" y="3145535"/>
            <a:ext cx="2240279" cy="23835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894319" y="633983"/>
            <a:ext cx="4294632" cy="50231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7450814" y="5543803"/>
            <a:ext cx="14382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junior</a:t>
            </a:r>
            <a:r>
              <a:rPr sz="1800" spc="-3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444949"/>
                </a:solidFill>
                <a:latin typeface="Calibri"/>
                <a:cs typeface="Calibri"/>
              </a:rPr>
              <a:t>operator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41892" y="6471592"/>
            <a:ext cx="1276985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512456" y="5543803"/>
            <a:ext cx="14662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senior</a:t>
            </a:r>
            <a:r>
              <a:rPr sz="1800" spc="-6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444949"/>
                </a:solidFill>
                <a:latin typeface="Calibri"/>
                <a:cs typeface="Calibri"/>
              </a:rPr>
              <a:t>operator</a:t>
            </a:r>
            <a:endParaRPr sz="18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5612510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1892" y="6464300"/>
            <a:ext cx="127698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16939" y="374395"/>
            <a:ext cx="4568825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95" dirty="0"/>
              <a:t>Horizontal</a:t>
            </a:r>
            <a:r>
              <a:rPr spc="-70" dirty="0"/>
              <a:t> </a:t>
            </a:r>
            <a:r>
              <a:rPr spc="-75" dirty="0"/>
              <a:t>Scalability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16939" y="1425956"/>
            <a:ext cx="6138545" cy="4264025"/>
          </a:xfrm>
          <a:prstGeom prst="rect">
            <a:avLst/>
          </a:prstGeom>
        </p:spPr>
        <p:txBody>
          <a:bodyPr vert="horz" wrap="square" lIns="0" tIns="55880" rIns="0" bIns="0" rtlCol="0">
            <a:spAutoFit/>
          </a:bodyPr>
          <a:lstStyle/>
          <a:p>
            <a:pPr marL="241300" marR="417830" indent="-228600">
              <a:lnSpc>
                <a:spcPts val="2810"/>
              </a:lnSpc>
              <a:spcBef>
                <a:spcPts val="440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60" dirty="0">
                <a:solidFill>
                  <a:srgbClr val="444949"/>
                </a:solidFill>
                <a:latin typeface="Gill Sans MT"/>
                <a:cs typeface="Gill Sans MT"/>
              </a:rPr>
              <a:t>Horizontal </a:t>
            </a:r>
            <a:r>
              <a:rPr sz="2600" spc="-45" dirty="0">
                <a:solidFill>
                  <a:srgbClr val="444949"/>
                </a:solidFill>
                <a:latin typeface="Gill Sans MT"/>
                <a:cs typeface="Gill Sans MT"/>
              </a:rPr>
              <a:t>Scalability </a:t>
            </a:r>
            <a:r>
              <a:rPr sz="2600" spc="-25" dirty="0">
                <a:solidFill>
                  <a:srgbClr val="444949"/>
                </a:solidFill>
                <a:latin typeface="Gill Sans MT"/>
                <a:cs typeface="Gill Sans MT"/>
              </a:rPr>
              <a:t>means </a:t>
            </a:r>
            <a:r>
              <a:rPr sz="2600" spc="-55" dirty="0">
                <a:solidFill>
                  <a:srgbClr val="444949"/>
                </a:solidFill>
                <a:latin typeface="Gill Sans MT"/>
                <a:cs typeface="Gill Sans MT"/>
              </a:rPr>
              <a:t>increasing </a:t>
            </a:r>
            <a:r>
              <a:rPr sz="2600" spc="-40" dirty="0">
                <a:solidFill>
                  <a:srgbClr val="444949"/>
                </a:solidFill>
                <a:latin typeface="Gill Sans MT"/>
                <a:cs typeface="Gill Sans MT"/>
              </a:rPr>
              <a:t>the  number </a:t>
            </a:r>
            <a:r>
              <a:rPr sz="2600" spc="-30" dirty="0">
                <a:solidFill>
                  <a:srgbClr val="444949"/>
                </a:solidFill>
                <a:latin typeface="Gill Sans MT"/>
                <a:cs typeface="Gill Sans MT"/>
              </a:rPr>
              <a:t>of </a:t>
            </a:r>
            <a:r>
              <a:rPr sz="2600" spc="-50" dirty="0">
                <a:solidFill>
                  <a:srgbClr val="444949"/>
                </a:solidFill>
                <a:latin typeface="Gill Sans MT"/>
                <a:cs typeface="Gill Sans MT"/>
              </a:rPr>
              <a:t>instances </a:t>
            </a:r>
            <a:r>
              <a:rPr sz="2600" spc="-5" dirty="0">
                <a:solidFill>
                  <a:srgbClr val="444949"/>
                </a:solidFill>
                <a:latin typeface="Gill Sans MT"/>
                <a:cs typeface="Gill Sans MT"/>
              </a:rPr>
              <a:t>/ </a:t>
            </a:r>
            <a:r>
              <a:rPr sz="2600" spc="-55" dirty="0">
                <a:solidFill>
                  <a:srgbClr val="444949"/>
                </a:solidFill>
                <a:latin typeface="Gill Sans MT"/>
                <a:cs typeface="Gill Sans MT"/>
              </a:rPr>
              <a:t>systems </a:t>
            </a:r>
            <a:r>
              <a:rPr sz="2600" spc="-85" dirty="0">
                <a:solidFill>
                  <a:srgbClr val="444949"/>
                </a:solidFill>
                <a:latin typeface="Gill Sans MT"/>
                <a:cs typeface="Gill Sans MT"/>
              </a:rPr>
              <a:t>for your  </a:t>
            </a:r>
            <a:r>
              <a:rPr sz="2600" spc="-40" dirty="0">
                <a:solidFill>
                  <a:srgbClr val="444949"/>
                </a:solidFill>
                <a:latin typeface="Gill Sans MT"/>
                <a:cs typeface="Gill Sans MT"/>
              </a:rPr>
              <a:t>application</a:t>
            </a:r>
            <a:endParaRPr sz="2600">
              <a:latin typeface="Gill Sans MT"/>
              <a:cs typeface="Gill Sans MT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444949"/>
              </a:buClr>
              <a:buFont typeface="Arial"/>
              <a:buChar char="•"/>
            </a:pPr>
            <a:endParaRPr sz="385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buFont typeface="Arial"/>
              <a:buChar char="•"/>
              <a:tabLst>
                <a:tab pos="241300" algn="l"/>
              </a:tabLst>
            </a:pPr>
            <a:r>
              <a:rPr sz="2600" spc="-60" dirty="0">
                <a:solidFill>
                  <a:srgbClr val="444949"/>
                </a:solidFill>
                <a:latin typeface="Gill Sans MT"/>
                <a:cs typeface="Gill Sans MT"/>
              </a:rPr>
              <a:t>Horizontal </a:t>
            </a:r>
            <a:r>
              <a:rPr sz="2600" spc="-50" dirty="0">
                <a:solidFill>
                  <a:srgbClr val="444949"/>
                </a:solidFill>
                <a:latin typeface="Gill Sans MT"/>
                <a:cs typeface="Gill Sans MT"/>
              </a:rPr>
              <a:t>scaling </a:t>
            </a:r>
            <a:r>
              <a:rPr sz="2600" spc="-45" dirty="0">
                <a:solidFill>
                  <a:srgbClr val="444949"/>
                </a:solidFill>
                <a:latin typeface="Gill Sans MT"/>
                <a:cs typeface="Gill Sans MT"/>
              </a:rPr>
              <a:t>implies </a:t>
            </a:r>
            <a:r>
              <a:rPr sz="2600" spc="-55" dirty="0">
                <a:solidFill>
                  <a:srgbClr val="444949"/>
                </a:solidFill>
                <a:latin typeface="Gill Sans MT"/>
                <a:cs typeface="Gill Sans MT"/>
              </a:rPr>
              <a:t>distributed</a:t>
            </a:r>
            <a:r>
              <a:rPr sz="2600" spc="21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spc="-65" dirty="0">
                <a:solidFill>
                  <a:srgbClr val="444949"/>
                </a:solidFill>
                <a:latin typeface="Gill Sans MT"/>
                <a:cs typeface="Gill Sans MT"/>
              </a:rPr>
              <a:t>systems.</a:t>
            </a:r>
            <a:endParaRPr sz="2600">
              <a:latin typeface="Gill Sans MT"/>
              <a:cs typeface="Gill Sans MT"/>
            </a:endParaRPr>
          </a:p>
          <a:p>
            <a:pPr marL="241300" marR="287655" indent="-228600">
              <a:lnSpc>
                <a:spcPts val="2810"/>
              </a:lnSpc>
              <a:spcBef>
                <a:spcPts val="1050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75" dirty="0">
                <a:solidFill>
                  <a:srgbClr val="444949"/>
                </a:solidFill>
                <a:latin typeface="Gill Sans MT"/>
                <a:cs typeface="Gill Sans MT"/>
              </a:rPr>
              <a:t>This </a:t>
            </a:r>
            <a:r>
              <a:rPr sz="2600" spc="-90" dirty="0">
                <a:solidFill>
                  <a:srgbClr val="444949"/>
                </a:solidFill>
                <a:latin typeface="Gill Sans MT"/>
                <a:cs typeface="Gill Sans MT"/>
              </a:rPr>
              <a:t>is </a:t>
            </a:r>
            <a:r>
              <a:rPr sz="2600" spc="-30" dirty="0">
                <a:solidFill>
                  <a:srgbClr val="444949"/>
                </a:solidFill>
                <a:latin typeface="Gill Sans MT"/>
                <a:cs typeface="Gill Sans MT"/>
              </a:rPr>
              <a:t>very </a:t>
            </a:r>
            <a:r>
              <a:rPr sz="2600" spc="-25" dirty="0">
                <a:solidFill>
                  <a:srgbClr val="444949"/>
                </a:solidFill>
                <a:latin typeface="Gill Sans MT"/>
                <a:cs typeface="Gill Sans MT"/>
              </a:rPr>
              <a:t>common </a:t>
            </a:r>
            <a:r>
              <a:rPr sz="2600" spc="-85" dirty="0">
                <a:solidFill>
                  <a:srgbClr val="444949"/>
                </a:solidFill>
                <a:latin typeface="Gill Sans MT"/>
                <a:cs typeface="Gill Sans MT"/>
              </a:rPr>
              <a:t>for </a:t>
            </a:r>
            <a:r>
              <a:rPr sz="2600" spc="-20" dirty="0">
                <a:solidFill>
                  <a:srgbClr val="444949"/>
                </a:solidFill>
                <a:latin typeface="Gill Sans MT"/>
                <a:cs typeface="Gill Sans MT"/>
              </a:rPr>
              <a:t>web </a:t>
            </a:r>
            <a:r>
              <a:rPr sz="2600" spc="-45" dirty="0">
                <a:solidFill>
                  <a:srgbClr val="444949"/>
                </a:solidFill>
                <a:latin typeface="Gill Sans MT"/>
                <a:cs typeface="Gill Sans MT"/>
              </a:rPr>
              <a:t>applications </a:t>
            </a:r>
            <a:r>
              <a:rPr sz="2600" spc="-5" dirty="0">
                <a:solidFill>
                  <a:srgbClr val="444949"/>
                </a:solidFill>
                <a:latin typeface="Gill Sans MT"/>
                <a:cs typeface="Gill Sans MT"/>
              </a:rPr>
              <a:t>/  </a:t>
            </a:r>
            <a:r>
              <a:rPr sz="2600" spc="-30" dirty="0">
                <a:solidFill>
                  <a:srgbClr val="444949"/>
                </a:solidFill>
                <a:latin typeface="Gill Sans MT"/>
                <a:cs typeface="Gill Sans MT"/>
              </a:rPr>
              <a:t>modern</a:t>
            </a:r>
            <a:r>
              <a:rPr sz="260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spc="-45" dirty="0">
                <a:solidFill>
                  <a:srgbClr val="444949"/>
                </a:solidFill>
                <a:latin typeface="Gill Sans MT"/>
                <a:cs typeface="Gill Sans MT"/>
              </a:rPr>
              <a:t>applications</a:t>
            </a:r>
            <a:endParaRPr sz="2600">
              <a:latin typeface="Gill Sans MT"/>
              <a:cs typeface="Gill Sans MT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lr>
                <a:srgbClr val="444949"/>
              </a:buClr>
              <a:buFont typeface="Arial"/>
              <a:buChar char="•"/>
            </a:pPr>
            <a:endParaRPr sz="4150">
              <a:latin typeface="Times New Roman"/>
              <a:cs typeface="Times New Roman"/>
            </a:endParaRPr>
          </a:p>
          <a:p>
            <a:pPr marL="241300" marR="18415" indent="-228600">
              <a:lnSpc>
                <a:spcPts val="2810"/>
              </a:lnSpc>
              <a:buFont typeface="Arial"/>
              <a:buChar char="•"/>
              <a:tabLst>
                <a:tab pos="241300" algn="l"/>
              </a:tabLst>
            </a:pPr>
            <a:r>
              <a:rPr sz="2600" spc="-125" dirty="0">
                <a:solidFill>
                  <a:srgbClr val="444949"/>
                </a:solidFill>
                <a:latin typeface="Gill Sans MT"/>
                <a:cs typeface="Gill Sans MT"/>
              </a:rPr>
              <a:t>It’s </a:t>
            </a:r>
            <a:r>
              <a:rPr sz="2600" spc="-35" dirty="0">
                <a:solidFill>
                  <a:srgbClr val="444949"/>
                </a:solidFill>
                <a:latin typeface="Gill Sans MT"/>
                <a:cs typeface="Gill Sans MT"/>
              </a:rPr>
              <a:t>easy </a:t>
            </a:r>
            <a:r>
              <a:rPr sz="2600" spc="-60" dirty="0">
                <a:solidFill>
                  <a:srgbClr val="444949"/>
                </a:solidFill>
                <a:latin typeface="Gill Sans MT"/>
                <a:cs typeface="Gill Sans MT"/>
              </a:rPr>
              <a:t>to horizontally </a:t>
            </a:r>
            <a:r>
              <a:rPr sz="2600" spc="-45" dirty="0">
                <a:solidFill>
                  <a:srgbClr val="444949"/>
                </a:solidFill>
                <a:latin typeface="Gill Sans MT"/>
                <a:cs typeface="Gill Sans MT"/>
              </a:rPr>
              <a:t>scale </a:t>
            </a:r>
            <a:r>
              <a:rPr sz="2600" spc="-60" dirty="0">
                <a:solidFill>
                  <a:srgbClr val="444949"/>
                </a:solidFill>
                <a:latin typeface="Gill Sans MT"/>
                <a:cs typeface="Gill Sans MT"/>
              </a:rPr>
              <a:t>thanks </a:t>
            </a:r>
            <a:r>
              <a:rPr sz="2600" spc="-40" dirty="0">
                <a:solidFill>
                  <a:srgbClr val="444949"/>
                </a:solidFill>
                <a:latin typeface="Gill Sans MT"/>
                <a:cs typeface="Gill Sans MT"/>
              </a:rPr>
              <a:t>the cloud  </a:t>
            </a:r>
            <a:r>
              <a:rPr sz="2600" spc="-50" dirty="0">
                <a:solidFill>
                  <a:srgbClr val="444949"/>
                </a:solidFill>
                <a:latin typeface="Gill Sans MT"/>
                <a:cs typeface="Gill Sans MT"/>
              </a:rPr>
              <a:t>offerings such </a:t>
            </a:r>
            <a:r>
              <a:rPr sz="2600" spc="-45" dirty="0">
                <a:solidFill>
                  <a:srgbClr val="444949"/>
                </a:solidFill>
                <a:latin typeface="Gill Sans MT"/>
                <a:cs typeface="Gill Sans MT"/>
              </a:rPr>
              <a:t>as </a:t>
            </a:r>
            <a:r>
              <a:rPr sz="2600" spc="-30" dirty="0">
                <a:solidFill>
                  <a:srgbClr val="444949"/>
                </a:solidFill>
                <a:latin typeface="Gill Sans MT"/>
                <a:cs typeface="Gill Sans MT"/>
              </a:rPr>
              <a:t>Amazon</a:t>
            </a:r>
            <a:r>
              <a:rPr sz="2600" spc="1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spc="-40" dirty="0">
                <a:solidFill>
                  <a:srgbClr val="444949"/>
                </a:solidFill>
                <a:latin typeface="Gill Sans MT"/>
                <a:cs typeface="Gill Sans MT"/>
              </a:rPr>
              <a:t>EC2</a:t>
            </a:r>
            <a:endParaRPr sz="2600">
              <a:latin typeface="Gill Sans MT"/>
              <a:cs typeface="Gill Sans MT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144511" y="3416808"/>
            <a:ext cx="2243328" cy="23835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266176" y="3416808"/>
            <a:ext cx="2240279" cy="238353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9384792" y="3416808"/>
            <a:ext cx="2240279" cy="238353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144511" y="1033272"/>
            <a:ext cx="2243328" cy="238658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266176" y="1033272"/>
            <a:ext cx="2240279" cy="238658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384792" y="1033272"/>
            <a:ext cx="2240279" cy="238658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7842854" y="5815076"/>
            <a:ext cx="8375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solidFill>
                  <a:srgbClr val="444949"/>
                </a:solidFill>
                <a:latin typeface="Calibri"/>
                <a:cs typeface="Calibri"/>
              </a:rPr>
              <a:t>operator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961880" y="5815076"/>
            <a:ext cx="8375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solidFill>
                  <a:srgbClr val="444949"/>
                </a:solidFill>
                <a:latin typeface="Calibri"/>
                <a:cs typeface="Calibri"/>
              </a:rPr>
              <a:t>operator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0080907" y="5815076"/>
            <a:ext cx="8375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solidFill>
                  <a:srgbClr val="444949"/>
                </a:solidFill>
                <a:latin typeface="Calibri"/>
                <a:cs typeface="Calibri"/>
              </a:rPr>
              <a:t>operator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842854" y="685291"/>
            <a:ext cx="8375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solidFill>
                  <a:srgbClr val="444949"/>
                </a:solidFill>
                <a:latin typeface="Calibri"/>
                <a:cs typeface="Calibri"/>
              </a:rPr>
              <a:t>operator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961880" y="685291"/>
            <a:ext cx="8375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solidFill>
                  <a:srgbClr val="444949"/>
                </a:solidFill>
                <a:latin typeface="Calibri"/>
                <a:cs typeface="Calibri"/>
              </a:rPr>
              <a:t>operator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0080907" y="685291"/>
            <a:ext cx="8375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solidFill>
                  <a:srgbClr val="444949"/>
                </a:solidFill>
                <a:latin typeface="Calibri"/>
                <a:cs typeface="Calibri"/>
              </a:rPr>
              <a:t>operator</a:t>
            </a:r>
            <a:endParaRPr sz="18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1717841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1892" y="6464300"/>
            <a:ext cx="127698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147243" y="3622220"/>
            <a:ext cx="4476115" cy="2604770"/>
          </a:xfrm>
          <a:custGeom>
            <a:avLst/>
            <a:gdLst/>
            <a:ahLst/>
            <a:cxnLst/>
            <a:rect l="l" t="t" r="r" b="b"/>
            <a:pathLst>
              <a:path w="4476115" h="2604770">
                <a:moveTo>
                  <a:pt x="0" y="0"/>
                </a:moveTo>
                <a:lnTo>
                  <a:pt x="4476109" y="0"/>
                </a:lnTo>
                <a:lnTo>
                  <a:pt x="4476109" y="2604179"/>
                </a:lnTo>
                <a:lnTo>
                  <a:pt x="0" y="2604179"/>
                </a:lnTo>
                <a:lnTo>
                  <a:pt x="0" y="0"/>
                </a:lnTo>
                <a:close/>
              </a:path>
            </a:pathLst>
          </a:custGeom>
          <a:solidFill>
            <a:srgbClr val="5091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147243" y="3622220"/>
            <a:ext cx="4476115" cy="2604770"/>
          </a:xfrm>
          <a:custGeom>
            <a:avLst/>
            <a:gdLst/>
            <a:ahLst/>
            <a:cxnLst/>
            <a:rect l="l" t="t" r="r" b="b"/>
            <a:pathLst>
              <a:path w="4476115" h="2604770">
                <a:moveTo>
                  <a:pt x="0" y="0"/>
                </a:moveTo>
                <a:lnTo>
                  <a:pt x="4476110" y="0"/>
                </a:lnTo>
                <a:lnTo>
                  <a:pt x="4476110" y="2604180"/>
                </a:lnTo>
                <a:lnTo>
                  <a:pt x="0" y="260418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38699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878253" y="3638804"/>
            <a:ext cx="30130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second building in San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Francisco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147243" y="812800"/>
            <a:ext cx="4476115" cy="2604770"/>
          </a:xfrm>
          <a:custGeom>
            <a:avLst/>
            <a:gdLst/>
            <a:ahLst/>
            <a:cxnLst/>
            <a:rect l="l" t="t" r="r" b="b"/>
            <a:pathLst>
              <a:path w="4476115" h="2604770">
                <a:moveTo>
                  <a:pt x="0" y="0"/>
                </a:moveTo>
                <a:lnTo>
                  <a:pt x="4476109" y="0"/>
                </a:lnTo>
                <a:lnTo>
                  <a:pt x="4476109" y="2604179"/>
                </a:lnTo>
                <a:lnTo>
                  <a:pt x="0" y="2604179"/>
                </a:lnTo>
                <a:lnTo>
                  <a:pt x="0" y="0"/>
                </a:lnTo>
                <a:close/>
              </a:path>
            </a:pathLst>
          </a:custGeom>
          <a:solidFill>
            <a:srgbClr val="5091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147243" y="812800"/>
            <a:ext cx="4476115" cy="2604770"/>
          </a:xfrm>
          <a:custGeom>
            <a:avLst/>
            <a:gdLst/>
            <a:ahLst/>
            <a:cxnLst/>
            <a:rect l="l" t="t" r="r" b="b"/>
            <a:pathLst>
              <a:path w="4476115" h="2604770">
                <a:moveTo>
                  <a:pt x="0" y="0"/>
                </a:moveTo>
                <a:lnTo>
                  <a:pt x="4476110" y="0"/>
                </a:lnTo>
                <a:lnTo>
                  <a:pt x="4476110" y="2604180"/>
                </a:lnTo>
                <a:lnTo>
                  <a:pt x="0" y="260418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38699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8216549" y="831596"/>
            <a:ext cx="23393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first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building in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New</a:t>
            </a:r>
            <a:r>
              <a:rPr sz="18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Calibri"/>
                <a:cs typeface="Calibri"/>
              </a:rPr>
              <a:t>York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916939" y="374395"/>
            <a:ext cx="3448050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65" dirty="0"/>
              <a:t>High</a:t>
            </a:r>
            <a:r>
              <a:rPr spc="-285" dirty="0"/>
              <a:t> </a:t>
            </a:r>
            <a:r>
              <a:rPr spc="-95" dirty="0"/>
              <a:t>Availability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916939" y="1358900"/>
            <a:ext cx="5358130" cy="2341245"/>
          </a:xfrm>
          <a:prstGeom prst="rect">
            <a:avLst/>
          </a:prstGeom>
        </p:spPr>
        <p:txBody>
          <a:bodyPr vert="horz" wrap="square" lIns="0" tIns="130175" rIns="0" bIns="0" rtlCol="0">
            <a:spAutoFit/>
          </a:bodyPr>
          <a:lstStyle/>
          <a:p>
            <a:pPr marL="241300" marR="419734" indent="-228600">
              <a:lnSpc>
                <a:spcPct val="70000"/>
              </a:lnSpc>
              <a:spcBef>
                <a:spcPts val="1025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35" dirty="0">
                <a:solidFill>
                  <a:srgbClr val="444949"/>
                </a:solidFill>
                <a:latin typeface="Gill Sans MT"/>
                <a:cs typeface="Gill Sans MT"/>
              </a:rPr>
              <a:t>High </a:t>
            </a:r>
            <a:r>
              <a:rPr sz="2600" spc="-55" dirty="0">
                <a:solidFill>
                  <a:srgbClr val="444949"/>
                </a:solidFill>
                <a:latin typeface="Gill Sans MT"/>
                <a:cs typeface="Gill Sans MT"/>
              </a:rPr>
              <a:t>Availability usually </a:t>
            </a:r>
            <a:r>
              <a:rPr sz="2600" spc="-30" dirty="0">
                <a:solidFill>
                  <a:srgbClr val="444949"/>
                </a:solidFill>
                <a:latin typeface="Gill Sans MT"/>
                <a:cs typeface="Gill Sans MT"/>
              </a:rPr>
              <a:t>goes </a:t>
            </a:r>
            <a:r>
              <a:rPr sz="2600" spc="-20" dirty="0">
                <a:solidFill>
                  <a:srgbClr val="444949"/>
                </a:solidFill>
                <a:latin typeface="Gill Sans MT"/>
                <a:cs typeface="Gill Sans MT"/>
              </a:rPr>
              <a:t>hand </a:t>
            </a:r>
            <a:r>
              <a:rPr sz="2600" spc="-60" dirty="0">
                <a:solidFill>
                  <a:srgbClr val="444949"/>
                </a:solidFill>
                <a:latin typeface="Gill Sans MT"/>
                <a:cs typeface="Gill Sans MT"/>
              </a:rPr>
              <a:t>in  </a:t>
            </a:r>
            <a:r>
              <a:rPr sz="2600" spc="-20" dirty="0">
                <a:solidFill>
                  <a:srgbClr val="444949"/>
                </a:solidFill>
                <a:latin typeface="Gill Sans MT"/>
                <a:cs typeface="Gill Sans MT"/>
              </a:rPr>
              <a:t>hand </a:t>
            </a:r>
            <a:r>
              <a:rPr sz="2600" spc="-60" dirty="0">
                <a:solidFill>
                  <a:srgbClr val="444949"/>
                </a:solidFill>
                <a:latin typeface="Gill Sans MT"/>
                <a:cs typeface="Gill Sans MT"/>
              </a:rPr>
              <a:t>with horizontal</a:t>
            </a:r>
            <a:r>
              <a:rPr sz="2600" spc="7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spc="-50" dirty="0">
                <a:solidFill>
                  <a:srgbClr val="444949"/>
                </a:solidFill>
                <a:latin typeface="Gill Sans MT"/>
                <a:cs typeface="Gill Sans MT"/>
              </a:rPr>
              <a:t>scaling</a:t>
            </a:r>
            <a:endParaRPr sz="2600">
              <a:latin typeface="Gill Sans MT"/>
              <a:cs typeface="Gill Sans MT"/>
            </a:endParaRPr>
          </a:p>
          <a:p>
            <a:pPr marL="241300" indent="-228600">
              <a:lnSpc>
                <a:spcPts val="2650"/>
              </a:lnSpc>
              <a:spcBef>
                <a:spcPts val="75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35" dirty="0">
                <a:solidFill>
                  <a:srgbClr val="444949"/>
                </a:solidFill>
                <a:latin typeface="Gill Sans MT"/>
                <a:cs typeface="Gill Sans MT"/>
              </a:rPr>
              <a:t>High </a:t>
            </a:r>
            <a:r>
              <a:rPr sz="2600" spc="-55" dirty="0">
                <a:solidFill>
                  <a:srgbClr val="444949"/>
                </a:solidFill>
                <a:latin typeface="Gill Sans MT"/>
                <a:cs typeface="Gill Sans MT"/>
              </a:rPr>
              <a:t>availability </a:t>
            </a:r>
            <a:r>
              <a:rPr sz="2600" spc="-25" dirty="0">
                <a:solidFill>
                  <a:srgbClr val="444949"/>
                </a:solidFill>
                <a:latin typeface="Gill Sans MT"/>
                <a:cs typeface="Gill Sans MT"/>
              </a:rPr>
              <a:t>means </a:t>
            </a:r>
            <a:r>
              <a:rPr sz="2600" spc="-40" dirty="0">
                <a:solidFill>
                  <a:srgbClr val="444949"/>
                </a:solidFill>
                <a:latin typeface="Gill Sans MT"/>
                <a:cs typeface="Gill Sans MT"/>
              </a:rPr>
              <a:t>running</a:t>
            </a:r>
            <a:r>
              <a:rPr sz="2600" spc="12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spc="-85" dirty="0">
                <a:solidFill>
                  <a:srgbClr val="444949"/>
                </a:solidFill>
                <a:latin typeface="Gill Sans MT"/>
                <a:cs typeface="Gill Sans MT"/>
              </a:rPr>
              <a:t>your</a:t>
            </a:r>
            <a:endParaRPr sz="2600">
              <a:latin typeface="Gill Sans MT"/>
              <a:cs typeface="Gill Sans MT"/>
            </a:endParaRPr>
          </a:p>
          <a:p>
            <a:pPr marL="241300" marR="340995">
              <a:lnSpc>
                <a:spcPct val="70000"/>
              </a:lnSpc>
              <a:spcBef>
                <a:spcPts val="465"/>
              </a:spcBef>
            </a:pPr>
            <a:r>
              <a:rPr sz="2600" spc="-40" dirty="0">
                <a:solidFill>
                  <a:srgbClr val="444949"/>
                </a:solidFill>
                <a:latin typeface="Gill Sans MT"/>
                <a:cs typeface="Gill Sans MT"/>
              </a:rPr>
              <a:t>application </a:t>
            </a:r>
            <a:r>
              <a:rPr sz="2600" spc="-5" dirty="0">
                <a:solidFill>
                  <a:srgbClr val="444949"/>
                </a:solidFill>
                <a:latin typeface="Gill Sans MT"/>
                <a:cs typeface="Gill Sans MT"/>
              </a:rPr>
              <a:t>/ </a:t>
            </a:r>
            <a:r>
              <a:rPr sz="2600" spc="-50" dirty="0">
                <a:solidFill>
                  <a:srgbClr val="444949"/>
                </a:solidFill>
                <a:latin typeface="Gill Sans MT"/>
                <a:cs typeface="Gill Sans MT"/>
              </a:rPr>
              <a:t>system </a:t>
            </a:r>
            <a:r>
              <a:rPr sz="2600" spc="-60" dirty="0">
                <a:solidFill>
                  <a:srgbClr val="444949"/>
                </a:solidFill>
                <a:latin typeface="Gill Sans MT"/>
                <a:cs typeface="Gill Sans MT"/>
              </a:rPr>
              <a:t>in </a:t>
            </a:r>
            <a:r>
              <a:rPr sz="2600" spc="-45" dirty="0">
                <a:solidFill>
                  <a:srgbClr val="444949"/>
                </a:solidFill>
                <a:latin typeface="Gill Sans MT"/>
                <a:cs typeface="Gill Sans MT"/>
              </a:rPr>
              <a:t>at </a:t>
            </a:r>
            <a:r>
              <a:rPr sz="2600" spc="-50" dirty="0">
                <a:solidFill>
                  <a:srgbClr val="444949"/>
                </a:solidFill>
                <a:latin typeface="Gill Sans MT"/>
                <a:cs typeface="Gill Sans MT"/>
              </a:rPr>
              <a:t>least </a:t>
            </a:r>
            <a:r>
              <a:rPr sz="2600" spc="-5" dirty="0">
                <a:solidFill>
                  <a:srgbClr val="444949"/>
                </a:solidFill>
                <a:latin typeface="Gill Sans MT"/>
                <a:cs typeface="Gill Sans MT"/>
              </a:rPr>
              <a:t>2 </a:t>
            </a:r>
            <a:r>
              <a:rPr sz="2600" spc="-20" dirty="0">
                <a:solidFill>
                  <a:srgbClr val="444949"/>
                </a:solidFill>
                <a:latin typeface="Gill Sans MT"/>
                <a:cs typeface="Gill Sans MT"/>
              </a:rPr>
              <a:t>data  </a:t>
            </a:r>
            <a:r>
              <a:rPr sz="2600" spc="-45" dirty="0">
                <a:solidFill>
                  <a:srgbClr val="444949"/>
                </a:solidFill>
                <a:latin typeface="Gill Sans MT"/>
                <a:cs typeface="Gill Sans MT"/>
              </a:rPr>
              <a:t>centers </a:t>
            </a:r>
            <a:r>
              <a:rPr sz="2600" spc="130" dirty="0">
                <a:solidFill>
                  <a:srgbClr val="444949"/>
                </a:solidFill>
                <a:latin typeface="Gill Sans MT"/>
                <a:cs typeface="Gill Sans MT"/>
              </a:rPr>
              <a:t>(== </a:t>
            </a:r>
            <a:r>
              <a:rPr sz="2600" spc="-55" dirty="0">
                <a:solidFill>
                  <a:srgbClr val="444949"/>
                </a:solidFill>
                <a:latin typeface="Gill Sans MT"/>
                <a:cs typeface="Gill Sans MT"/>
              </a:rPr>
              <a:t>Availability</a:t>
            </a:r>
            <a:r>
              <a:rPr sz="2600" spc="-25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spc="-25" dirty="0">
                <a:solidFill>
                  <a:srgbClr val="444949"/>
                </a:solidFill>
                <a:latin typeface="Gill Sans MT"/>
                <a:cs typeface="Gill Sans MT"/>
              </a:rPr>
              <a:t>Zones)</a:t>
            </a:r>
            <a:endParaRPr sz="2600">
              <a:latin typeface="Gill Sans MT"/>
              <a:cs typeface="Gill Sans MT"/>
            </a:endParaRPr>
          </a:p>
          <a:p>
            <a:pPr marL="241300" marR="5080" indent="-228600">
              <a:lnSpc>
                <a:spcPct val="70000"/>
              </a:lnSpc>
              <a:spcBef>
                <a:spcPts val="1010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40" dirty="0">
                <a:solidFill>
                  <a:srgbClr val="444949"/>
                </a:solidFill>
                <a:latin typeface="Gill Sans MT"/>
                <a:cs typeface="Gill Sans MT"/>
              </a:rPr>
              <a:t>The </a:t>
            </a:r>
            <a:r>
              <a:rPr sz="2600" spc="-30" dirty="0">
                <a:solidFill>
                  <a:srgbClr val="444949"/>
                </a:solidFill>
                <a:latin typeface="Gill Sans MT"/>
                <a:cs typeface="Gill Sans MT"/>
              </a:rPr>
              <a:t>goal of </a:t>
            </a:r>
            <a:r>
              <a:rPr sz="2600" spc="-40" dirty="0">
                <a:solidFill>
                  <a:srgbClr val="444949"/>
                </a:solidFill>
                <a:latin typeface="Gill Sans MT"/>
                <a:cs typeface="Gill Sans MT"/>
              </a:rPr>
              <a:t>high </a:t>
            </a:r>
            <a:r>
              <a:rPr sz="2600" spc="-55" dirty="0">
                <a:solidFill>
                  <a:srgbClr val="444949"/>
                </a:solidFill>
                <a:latin typeface="Gill Sans MT"/>
                <a:cs typeface="Gill Sans MT"/>
              </a:rPr>
              <a:t>availability </a:t>
            </a:r>
            <a:r>
              <a:rPr sz="2600" spc="-90" dirty="0">
                <a:solidFill>
                  <a:srgbClr val="444949"/>
                </a:solidFill>
                <a:latin typeface="Gill Sans MT"/>
                <a:cs typeface="Gill Sans MT"/>
              </a:rPr>
              <a:t>is </a:t>
            </a:r>
            <a:r>
              <a:rPr sz="2600" spc="-55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2600" spc="-45" dirty="0">
                <a:solidFill>
                  <a:srgbClr val="444949"/>
                </a:solidFill>
                <a:latin typeface="Gill Sans MT"/>
                <a:cs typeface="Gill Sans MT"/>
              </a:rPr>
              <a:t>survive  </a:t>
            </a:r>
            <a:r>
              <a:rPr sz="2600" spc="-5" dirty="0">
                <a:solidFill>
                  <a:srgbClr val="444949"/>
                </a:solidFill>
                <a:latin typeface="Gill Sans MT"/>
                <a:cs typeface="Gill Sans MT"/>
              </a:rPr>
              <a:t>a </a:t>
            </a:r>
            <a:r>
              <a:rPr sz="2600" spc="-25" dirty="0">
                <a:solidFill>
                  <a:srgbClr val="444949"/>
                </a:solidFill>
                <a:latin typeface="Gill Sans MT"/>
                <a:cs typeface="Gill Sans MT"/>
              </a:rPr>
              <a:t>data </a:t>
            </a:r>
            <a:r>
              <a:rPr sz="2600" spc="-55" dirty="0">
                <a:solidFill>
                  <a:srgbClr val="444949"/>
                </a:solidFill>
                <a:latin typeface="Gill Sans MT"/>
                <a:cs typeface="Gill Sans MT"/>
              </a:rPr>
              <a:t>center</a:t>
            </a:r>
            <a:r>
              <a:rPr sz="2600" spc="3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spc="-70" dirty="0">
                <a:solidFill>
                  <a:srgbClr val="444949"/>
                </a:solidFill>
                <a:latin typeface="Gill Sans MT"/>
                <a:cs typeface="Gill Sans MT"/>
              </a:rPr>
              <a:t>loss</a:t>
            </a:r>
            <a:endParaRPr sz="2600">
              <a:latin typeface="Gill Sans MT"/>
              <a:cs typeface="Gill Sans M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16939" y="4086859"/>
            <a:ext cx="5259705" cy="1381125"/>
          </a:xfrm>
          <a:prstGeom prst="rect">
            <a:avLst/>
          </a:prstGeom>
        </p:spPr>
        <p:txBody>
          <a:bodyPr vert="horz" wrap="square" lIns="0" tIns="130175" rIns="0" bIns="0" rtlCol="0">
            <a:spAutoFit/>
          </a:bodyPr>
          <a:lstStyle/>
          <a:p>
            <a:pPr marL="241300" marR="5080" indent="-228600">
              <a:lnSpc>
                <a:spcPct val="70000"/>
              </a:lnSpc>
              <a:spcBef>
                <a:spcPts val="1025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40" dirty="0">
                <a:solidFill>
                  <a:srgbClr val="444949"/>
                </a:solidFill>
                <a:latin typeface="Gill Sans MT"/>
                <a:cs typeface="Gill Sans MT"/>
              </a:rPr>
              <a:t>The high </a:t>
            </a:r>
            <a:r>
              <a:rPr sz="2600" spc="-55" dirty="0">
                <a:solidFill>
                  <a:srgbClr val="444949"/>
                </a:solidFill>
                <a:latin typeface="Gill Sans MT"/>
                <a:cs typeface="Gill Sans MT"/>
              </a:rPr>
              <a:t>availability </a:t>
            </a:r>
            <a:r>
              <a:rPr sz="2600" spc="-30" dirty="0">
                <a:solidFill>
                  <a:srgbClr val="444949"/>
                </a:solidFill>
                <a:latin typeface="Gill Sans MT"/>
                <a:cs typeface="Gill Sans MT"/>
              </a:rPr>
              <a:t>can </a:t>
            </a:r>
            <a:r>
              <a:rPr sz="2600" spc="5" dirty="0">
                <a:solidFill>
                  <a:srgbClr val="444949"/>
                </a:solidFill>
                <a:latin typeface="Gill Sans MT"/>
                <a:cs typeface="Gill Sans MT"/>
              </a:rPr>
              <a:t>be </a:t>
            </a:r>
            <a:r>
              <a:rPr sz="2600" spc="-45" dirty="0">
                <a:solidFill>
                  <a:srgbClr val="444949"/>
                </a:solidFill>
                <a:latin typeface="Gill Sans MT"/>
                <a:cs typeface="Gill Sans MT"/>
              </a:rPr>
              <a:t>passive </a:t>
            </a:r>
            <a:r>
              <a:rPr sz="2600" spc="-60" dirty="0">
                <a:solidFill>
                  <a:srgbClr val="444949"/>
                </a:solidFill>
                <a:latin typeface="Gill Sans MT"/>
                <a:cs typeface="Gill Sans MT"/>
              </a:rPr>
              <a:t>(for  </a:t>
            </a:r>
            <a:r>
              <a:rPr sz="2600" spc="-30" dirty="0">
                <a:solidFill>
                  <a:srgbClr val="444949"/>
                </a:solidFill>
                <a:latin typeface="Gill Sans MT"/>
                <a:cs typeface="Gill Sans MT"/>
              </a:rPr>
              <a:t>RDS </a:t>
            </a:r>
            <a:r>
              <a:rPr sz="2600" spc="-60" dirty="0">
                <a:solidFill>
                  <a:srgbClr val="444949"/>
                </a:solidFill>
                <a:latin typeface="Gill Sans MT"/>
                <a:cs typeface="Gill Sans MT"/>
              </a:rPr>
              <a:t>Multi </a:t>
            </a:r>
            <a:r>
              <a:rPr sz="2600" spc="-20" dirty="0">
                <a:solidFill>
                  <a:srgbClr val="444949"/>
                </a:solidFill>
                <a:latin typeface="Gill Sans MT"/>
                <a:cs typeface="Gill Sans MT"/>
              </a:rPr>
              <a:t>AZ </a:t>
            </a:r>
            <a:r>
              <a:rPr sz="2600" spc="-85" dirty="0">
                <a:solidFill>
                  <a:srgbClr val="444949"/>
                </a:solidFill>
                <a:latin typeface="Gill Sans MT"/>
                <a:cs typeface="Gill Sans MT"/>
              </a:rPr>
              <a:t>for</a:t>
            </a:r>
            <a:r>
              <a:rPr sz="2600" spc="-4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spc="-15" dirty="0">
                <a:solidFill>
                  <a:srgbClr val="444949"/>
                </a:solidFill>
                <a:latin typeface="Gill Sans MT"/>
                <a:cs typeface="Gill Sans MT"/>
              </a:rPr>
              <a:t>example)</a:t>
            </a:r>
            <a:endParaRPr sz="2600">
              <a:latin typeface="Gill Sans MT"/>
              <a:cs typeface="Gill Sans MT"/>
            </a:endParaRPr>
          </a:p>
          <a:p>
            <a:pPr marL="241300" marR="169545" indent="-228600">
              <a:lnSpc>
                <a:spcPct val="70000"/>
              </a:lnSpc>
              <a:spcBef>
                <a:spcPts val="1010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40" dirty="0">
                <a:solidFill>
                  <a:srgbClr val="444949"/>
                </a:solidFill>
                <a:latin typeface="Gill Sans MT"/>
                <a:cs typeface="Gill Sans MT"/>
              </a:rPr>
              <a:t>The high </a:t>
            </a:r>
            <a:r>
              <a:rPr sz="2600" spc="-55" dirty="0">
                <a:solidFill>
                  <a:srgbClr val="444949"/>
                </a:solidFill>
                <a:latin typeface="Gill Sans MT"/>
                <a:cs typeface="Gill Sans MT"/>
              </a:rPr>
              <a:t>availability </a:t>
            </a:r>
            <a:r>
              <a:rPr sz="2600" spc="-30" dirty="0">
                <a:solidFill>
                  <a:srgbClr val="444949"/>
                </a:solidFill>
                <a:latin typeface="Gill Sans MT"/>
                <a:cs typeface="Gill Sans MT"/>
              </a:rPr>
              <a:t>can </a:t>
            </a:r>
            <a:r>
              <a:rPr sz="2600" spc="5" dirty="0">
                <a:solidFill>
                  <a:srgbClr val="444949"/>
                </a:solidFill>
                <a:latin typeface="Gill Sans MT"/>
                <a:cs typeface="Gill Sans MT"/>
              </a:rPr>
              <a:t>be </a:t>
            </a:r>
            <a:r>
              <a:rPr sz="2600" spc="-50" dirty="0">
                <a:solidFill>
                  <a:srgbClr val="444949"/>
                </a:solidFill>
                <a:latin typeface="Gill Sans MT"/>
                <a:cs typeface="Gill Sans MT"/>
              </a:rPr>
              <a:t>active </a:t>
            </a:r>
            <a:r>
              <a:rPr sz="2600" spc="-60" dirty="0">
                <a:solidFill>
                  <a:srgbClr val="444949"/>
                </a:solidFill>
                <a:latin typeface="Gill Sans MT"/>
                <a:cs typeface="Gill Sans MT"/>
              </a:rPr>
              <a:t>(for  horizontal</a:t>
            </a:r>
            <a:r>
              <a:rPr sz="2600" spc="-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spc="-40" dirty="0">
                <a:solidFill>
                  <a:srgbClr val="444949"/>
                </a:solidFill>
                <a:latin typeface="Gill Sans MT"/>
                <a:cs typeface="Gill Sans MT"/>
              </a:rPr>
              <a:t>scaling)</a:t>
            </a:r>
            <a:endParaRPr sz="2600">
              <a:latin typeface="Gill Sans MT"/>
              <a:cs typeface="Gill Sans MT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7144511" y="3931920"/>
            <a:ext cx="2243328" cy="23835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266176" y="3931920"/>
            <a:ext cx="2240279" cy="238353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9384792" y="3931920"/>
            <a:ext cx="2240279" cy="238353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144511" y="1115567"/>
            <a:ext cx="2243328" cy="238353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266176" y="1115567"/>
            <a:ext cx="2240279" cy="238353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9384792" y="1115567"/>
            <a:ext cx="2240279" cy="238353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2625158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1892" y="6464300"/>
            <a:ext cx="127698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16939" y="374395"/>
            <a:ext cx="8155305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65" dirty="0"/>
              <a:t>High </a:t>
            </a:r>
            <a:r>
              <a:rPr spc="-95" dirty="0"/>
              <a:t>Availability </a:t>
            </a:r>
            <a:r>
              <a:rPr spc="-50" dirty="0"/>
              <a:t>&amp; </a:t>
            </a:r>
            <a:r>
              <a:rPr spc="-80" dirty="0"/>
              <a:t>Scalability </a:t>
            </a:r>
            <a:r>
              <a:rPr spc="-155" dirty="0"/>
              <a:t>For</a:t>
            </a:r>
            <a:r>
              <a:rPr spc="50" dirty="0"/>
              <a:t> </a:t>
            </a:r>
            <a:r>
              <a:rPr spc="-65" dirty="0"/>
              <a:t>EC2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16939" y="1380236"/>
            <a:ext cx="10196830" cy="435356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indent="-228600">
              <a:lnSpc>
                <a:spcPts val="3329"/>
              </a:lnSpc>
              <a:spcBef>
                <a:spcPts val="10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65" dirty="0">
                <a:solidFill>
                  <a:srgbClr val="444949"/>
                </a:solidFill>
                <a:latin typeface="Gill Sans MT"/>
                <a:cs typeface="Gill Sans MT"/>
              </a:rPr>
              <a:t>Vertical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Scaling: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Increase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instance </a:t>
            </a:r>
            <a:r>
              <a:rPr sz="2800" spc="-75" dirty="0">
                <a:solidFill>
                  <a:srgbClr val="444949"/>
                </a:solidFill>
                <a:latin typeface="Gill Sans MT"/>
                <a:cs typeface="Gill Sans MT"/>
              </a:rPr>
              <a:t>size </a:t>
            </a:r>
            <a:r>
              <a:rPr sz="2800" spc="120" dirty="0">
                <a:solidFill>
                  <a:srgbClr val="444949"/>
                </a:solidFill>
                <a:latin typeface="Gill Sans MT"/>
                <a:cs typeface="Gill Sans MT"/>
              </a:rPr>
              <a:t>(=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scale </a:t>
            </a:r>
            <a:r>
              <a:rPr sz="2800" dirty="0">
                <a:solidFill>
                  <a:srgbClr val="444949"/>
                </a:solidFill>
                <a:latin typeface="Gill Sans MT"/>
                <a:cs typeface="Gill Sans MT"/>
              </a:rPr>
              <a:t>up /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25" dirty="0">
                <a:solidFill>
                  <a:srgbClr val="444949"/>
                </a:solidFill>
                <a:latin typeface="Gill Sans MT"/>
                <a:cs typeface="Gill Sans MT"/>
              </a:rPr>
              <a:t>down)</a:t>
            </a:r>
            <a:endParaRPr sz="2800">
              <a:latin typeface="Gill Sans MT"/>
              <a:cs typeface="Gill Sans MT"/>
            </a:endParaRPr>
          </a:p>
          <a:p>
            <a:pPr marL="698500" lvl="1" indent="-228600">
              <a:lnSpc>
                <a:spcPts val="2815"/>
              </a:lnSpc>
              <a:buFont typeface="Arial"/>
              <a:buChar char="•"/>
              <a:tabLst>
                <a:tab pos="698500" algn="l"/>
              </a:tabLst>
            </a:pPr>
            <a:r>
              <a:rPr sz="2400" spc="-75" dirty="0">
                <a:solidFill>
                  <a:srgbClr val="444949"/>
                </a:solidFill>
                <a:latin typeface="Gill Sans MT"/>
                <a:cs typeface="Gill Sans MT"/>
              </a:rPr>
              <a:t>From: </a:t>
            </a:r>
            <a:r>
              <a:rPr sz="2400" spc="-40" dirty="0">
                <a:solidFill>
                  <a:srgbClr val="444949"/>
                </a:solidFill>
                <a:latin typeface="Gill Sans MT"/>
                <a:cs typeface="Gill Sans MT"/>
              </a:rPr>
              <a:t>t2.nano </a:t>
            </a:r>
            <a:r>
              <a:rPr sz="2400" spc="-25" dirty="0">
                <a:solidFill>
                  <a:srgbClr val="444949"/>
                </a:solidFill>
                <a:latin typeface="Gill Sans MT"/>
                <a:cs typeface="Gill Sans MT"/>
              </a:rPr>
              <a:t>- </a:t>
            </a:r>
            <a:r>
              <a:rPr sz="2400" spc="-40" dirty="0">
                <a:solidFill>
                  <a:srgbClr val="444949"/>
                </a:solidFill>
                <a:latin typeface="Gill Sans MT"/>
                <a:cs typeface="Gill Sans MT"/>
              </a:rPr>
              <a:t>0.5G </a:t>
            </a:r>
            <a:r>
              <a:rPr sz="2400" spc="-30" dirty="0">
                <a:solidFill>
                  <a:srgbClr val="444949"/>
                </a:solidFill>
                <a:latin typeface="Gill Sans MT"/>
                <a:cs typeface="Gill Sans MT"/>
              </a:rPr>
              <a:t>of </a:t>
            </a:r>
            <a:r>
              <a:rPr sz="2400" spc="-50" dirty="0">
                <a:solidFill>
                  <a:srgbClr val="444949"/>
                </a:solidFill>
                <a:latin typeface="Gill Sans MT"/>
                <a:cs typeface="Gill Sans MT"/>
              </a:rPr>
              <a:t>RAM, </a:t>
            </a:r>
            <a:r>
              <a:rPr sz="2400" dirty="0">
                <a:solidFill>
                  <a:srgbClr val="444949"/>
                </a:solidFill>
                <a:latin typeface="Gill Sans MT"/>
                <a:cs typeface="Gill Sans MT"/>
              </a:rPr>
              <a:t>1</a:t>
            </a:r>
            <a:r>
              <a:rPr sz="2400" spc="-18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35" dirty="0">
                <a:solidFill>
                  <a:srgbClr val="444949"/>
                </a:solidFill>
                <a:latin typeface="Gill Sans MT"/>
                <a:cs typeface="Gill Sans MT"/>
              </a:rPr>
              <a:t>vCPU</a:t>
            </a:r>
            <a:endParaRPr sz="2400">
              <a:latin typeface="Gill Sans MT"/>
              <a:cs typeface="Gill Sans MT"/>
            </a:endParaRPr>
          </a:p>
          <a:p>
            <a:pPr marL="698500" lvl="1" indent="-228600">
              <a:lnSpc>
                <a:spcPts val="2845"/>
              </a:lnSpc>
              <a:buFont typeface="Arial"/>
              <a:buChar char="•"/>
              <a:tabLst>
                <a:tab pos="698500" algn="l"/>
              </a:tabLst>
            </a:pPr>
            <a:r>
              <a:rPr sz="2400" spc="-185" dirty="0">
                <a:solidFill>
                  <a:srgbClr val="444949"/>
                </a:solidFill>
                <a:latin typeface="Gill Sans MT"/>
                <a:cs typeface="Gill Sans MT"/>
              </a:rPr>
              <a:t>To: </a:t>
            </a:r>
            <a:r>
              <a:rPr sz="2400" spc="-30" dirty="0">
                <a:solidFill>
                  <a:srgbClr val="444949"/>
                </a:solidFill>
                <a:latin typeface="Gill Sans MT"/>
                <a:cs typeface="Gill Sans MT"/>
              </a:rPr>
              <a:t>u-12tb1.metal </a:t>
            </a:r>
            <a:r>
              <a:rPr sz="2400" dirty="0">
                <a:solidFill>
                  <a:srgbClr val="444949"/>
                </a:solidFill>
                <a:latin typeface="Gill Sans MT"/>
                <a:cs typeface="Gill Sans MT"/>
              </a:rPr>
              <a:t>– </a:t>
            </a:r>
            <a:r>
              <a:rPr sz="2400" spc="-30" dirty="0">
                <a:solidFill>
                  <a:srgbClr val="444949"/>
                </a:solidFill>
                <a:latin typeface="Gill Sans MT"/>
                <a:cs typeface="Gill Sans MT"/>
              </a:rPr>
              <a:t>12.3 </a:t>
            </a:r>
            <a:r>
              <a:rPr sz="2400" spc="-80" dirty="0">
                <a:solidFill>
                  <a:srgbClr val="444949"/>
                </a:solidFill>
                <a:latin typeface="Gill Sans MT"/>
                <a:cs typeface="Gill Sans MT"/>
              </a:rPr>
              <a:t>TB </a:t>
            </a:r>
            <a:r>
              <a:rPr sz="2400" spc="-30" dirty="0">
                <a:solidFill>
                  <a:srgbClr val="444949"/>
                </a:solidFill>
                <a:latin typeface="Gill Sans MT"/>
                <a:cs typeface="Gill Sans MT"/>
              </a:rPr>
              <a:t>of </a:t>
            </a:r>
            <a:r>
              <a:rPr sz="2400" spc="-50" dirty="0">
                <a:solidFill>
                  <a:srgbClr val="444949"/>
                </a:solidFill>
                <a:latin typeface="Gill Sans MT"/>
                <a:cs typeface="Gill Sans MT"/>
              </a:rPr>
              <a:t>RAM, </a:t>
            </a:r>
            <a:r>
              <a:rPr sz="2400" dirty="0">
                <a:solidFill>
                  <a:srgbClr val="444949"/>
                </a:solidFill>
                <a:latin typeface="Gill Sans MT"/>
                <a:cs typeface="Gill Sans MT"/>
              </a:rPr>
              <a:t>448</a:t>
            </a:r>
            <a:r>
              <a:rPr sz="2400" spc="-37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45" dirty="0">
                <a:solidFill>
                  <a:srgbClr val="444949"/>
                </a:solidFill>
                <a:latin typeface="Gill Sans MT"/>
                <a:cs typeface="Gill Sans MT"/>
              </a:rPr>
              <a:t>vCPUs</a:t>
            </a:r>
            <a:endParaRPr sz="2400">
              <a:latin typeface="Gill Sans MT"/>
              <a:cs typeface="Gill Sans MT"/>
            </a:endParaRPr>
          </a:p>
          <a:p>
            <a:pPr lvl="1">
              <a:lnSpc>
                <a:spcPct val="100000"/>
              </a:lnSpc>
              <a:spcBef>
                <a:spcPts val="25"/>
              </a:spcBef>
              <a:buClr>
                <a:srgbClr val="444949"/>
              </a:buClr>
              <a:buFont typeface="Arial"/>
              <a:buChar char="•"/>
            </a:pPr>
            <a:endParaRPr sz="3450">
              <a:latin typeface="Times New Roman"/>
              <a:cs typeface="Times New Roman"/>
            </a:endParaRPr>
          </a:p>
          <a:p>
            <a:pPr marL="241300" indent="-228600">
              <a:lnSpc>
                <a:spcPts val="3329"/>
              </a:lnSpc>
              <a:buFont typeface="Arial"/>
              <a:buChar char="•"/>
              <a:tabLst>
                <a:tab pos="241300" algn="l"/>
              </a:tabLst>
            </a:pP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Horizontal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Scaling: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Increase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number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of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instances </a:t>
            </a:r>
            <a:r>
              <a:rPr sz="2800" spc="120" dirty="0">
                <a:solidFill>
                  <a:srgbClr val="444949"/>
                </a:solidFill>
                <a:latin typeface="Gill Sans MT"/>
                <a:cs typeface="Gill Sans MT"/>
              </a:rPr>
              <a:t>(=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scale out </a:t>
            </a:r>
            <a:r>
              <a:rPr sz="2800" dirty="0">
                <a:solidFill>
                  <a:srgbClr val="444949"/>
                </a:solidFill>
                <a:latin typeface="Gill Sans MT"/>
                <a:cs typeface="Gill Sans MT"/>
              </a:rPr>
              <a:t>/</a:t>
            </a:r>
            <a:r>
              <a:rPr sz="2800" spc="-6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in)</a:t>
            </a:r>
            <a:endParaRPr sz="2800">
              <a:latin typeface="Gill Sans MT"/>
              <a:cs typeface="Gill Sans MT"/>
            </a:endParaRPr>
          </a:p>
          <a:p>
            <a:pPr marL="698500" lvl="1" indent="-228600">
              <a:lnSpc>
                <a:spcPts val="2815"/>
              </a:lnSpc>
              <a:buFont typeface="Arial"/>
              <a:buChar char="•"/>
              <a:tabLst>
                <a:tab pos="698500" algn="l"/>
              </a:tabLst>
            </a:pPr>
            <a:r>
              <a:rPr sz="2400" spc="-35" dirty="0">
                <a:solidFill>
                  <a:srgbClr val="444949"/>
                </a:solidFill>
                <a:latin typeface="Gill Sans MT"/>
                <a:cs typeface="Gill Sans MT"/>
              </a:rPr>
              <a:t>Auto Scaling</a:t>
            </a:r>
            <a:r>
              <a:rPr sz="2400" spc="1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50" dirty="0">
                <a:solidFill>
                  <a:srgbClr val="444949"/>
                </a:solidFill>
                <a:latin typeface="Gill Sans MT"/>
                <a:cs typeface="Gill Sans MT"/>
              </a:rPr>
              <a:t>Group</a:t>
            </a:r>
            <a:endParaRPr sz="2400">
              <a:latin typeface="Gill Sans MT"/>
              <a:cs typeface="Gill Sans MT"/>
            </a:endParaRPr>
          </a:p>
          <a:p>
            <a:pPr marL="698500" lvl="1" indent="-228600">
              <a:lnSpc>
                <a:spcPts val="2845"/>
              </a:lnSpc>
              <a:buFont typeface="Arial"/>
              <a:buChar char="•"/>
              <a:tabLst>
                <a:tab pos="698500" algn="l"/>
              </a:tabLst>
            </a:pPr>
            <a:r>
              <a:rPr sz="2400" spc="-25" dirty="0">
                <a:solidFill>
                  <a:srgbClr val="444949"/>
                </a:solidFill>
                <a:latin typeface="Gill Sans MT"/>
                <a:cs typeface="Gill Sans MT"/>
              </a:rPr>
              <a:t>Load</a:t>
            </a:r>
            <a:r>
              <a:rPr sz="2400" spc="-1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55" dirty="0">
                <a:solidFill>
                  <a:srgbClr val="444949"/>
                </a:solidFill>
                <a:latin typeface="Gill Sans MT"/>
                <a:cs typeface="Gill Sans MT"/>
              </a:rPr>
              <a:t>Balancer</a:t>
            </a:r>
            <a:endParaRPr sz="2400">
              <a:latin typeface="Gill Sans MT"/>
              <a:cs typeface="Gill Sans MT"/>
            </a:endParaRPr>
          </a:p>
          <a:p>
            <a:pPr lvl="1">
              <a:lnSpc>
                <a:spcPct val="100000"/>
              </a:lnSpc>
              <a:buClr>
                <a:srgbClr val="444949"/>
              </a:buClr>
              <a:buFont typeface="Arial"/>
              <a:buChar char="•"/>
            </a:pPr>
            <a:endParaRPr sz="2700">
              <a:latin typeface="Times New Roman"/>
              <a:cs typeface="Times New Roman"/>
            </a:endParaRPr>
          </a:p>
          <a:p>
            <a:pPr marL="241300" indent="-228600">
              <a:lnSpc>
                <a:spcPts val="3329"/>
              </a:lnSpc>
              <a:buFont typeface="Arial"/>
              <a:buChar char="•"/>
              <a:tabLst>
                <a:tab pos="241300" algn="l"/>
              </a:tabLst>
            </a:pP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High </a:t>
            </a:r>
            <a:r>
              <a:rPr sz="2800" spc="-65" dirty="0">
                <a:solidFill>
                  <a:srgbClr val="444949"/>
                </a:solidFill>
                <a:latin typeface="Gill Sans MT"/>
                <a:cs typeface="Gill Sans MT"/>
              </a:rPr>
              <a:t>Availability: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Run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instances </a:t>
            </a:r>
            <a:r>
              <a:rPr sz="2800" spc="-90" dirty="0">
                <a:solidFill>
                  <a:srgbClr val="444949"/>
                </a:solidFill>
                <a:latin typeface="Gill Sans MT"/>
                <a:cs typeface="Gill Sans MT"/>
              </a:rPr>
              <a:t>for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the </a:t>
            </a:r>
            <a:r>
              <a:rPr sz="2800" spc="-25" dirty="0">
                <a:solidFill>
                  <a:srgbClr val="444949"/>
                </a:solidFill>
                <a:latin typeface="Gill Sans MT"/>
                <a:cs typeface="Gill Sans MT"/>
              </a:rPr>
              <a:t>same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application </a:t>
            </a:r>
            <a:r>
              <a:rPr sz="2800" spc="-75" dirty="0">
                <a:solidFill>
                  <a:srgbClr val="444949"/>
                </a:solidFill>
                <a:latin typeface="Gill Sans MT"/>
                <a:cs typeface="Gill Sans MT"/>
              </a:rPr>
              <a:t>across </a:t>
            </a:r>
            <a:r>
              <a:rPr sz="2800" spc="-70" dirty="0">
                <a:solidFill>
                  <a:srgbClr val="444949"/>
                </a:solidFill>
                <a:latin typeface="Gill Sans MT"/>
                <a:cs typeface="Gill Sans MT"/>
              </a:rPr>
              <a:t>multi</a:t>
            </a:r>
            <a:r>
              <a:rPr sz="2800" spc="-14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20" dirty="0">
                <a:solidFill>
                  <a:srgbClr val="444949"/>
                </a:solidFill>
                <a:latin typeface="Gill Sans MT"/>
                <a:cs typeface="Gill Sans MT"/>
              </a:rPr>
              <a:t>AZ</a:t>
            </a:r>
            <a:endParaRPr sz="2800">
              <a:latin typeface="Gill Sans MT"/>
              <a:cs typeface="Gill Sans MT"/>
            </a:endParaRPr>
          </a:p>
          <a:p>
            <a:pPr marL="698500" lvl="1" indent="-228600">
              <a:lnSpc>
                <a:spcPts val="2815"/>
              </a:lnSpc>
              <a:buFont typeface="Arial"/>
              <a:buChar char="•"/>
              <a:tabLst>
                <a:tab pos="698500" algn="l"/>
              </a:tabLst>
            </a:pPr>
            <a:r>
              <a:rPr sz="2400" spc="-35" dirty="0">
                <a:solidFill>
                  <a:srgbClr val="444949"/>
                </a:solidFill>
                <a:latin typeface="Gill Sans MT"/>
                <a:cs typeface="Gill Sans MT"/>
              </a:rPr>
              <a:t>Auto Scaling </a:t>
            </a:r>
            <a:r>
              <a:rPr sz="2400" spc="-50" dirty="0">
                <a:solidFill>
                  <a:srgbClr val="444949"/>
                </a:solidFill>
                <a:latin typeface="Gill Sans MT"/>
                <a:cs typeface="Gill Sans MT"/>
              </a:rPr>
              <a:t>Group </a:t>
            </a:r>
            <a:r>
              <a:rPr sz="2400" spc="-65" dirty="0">
                <a:solidFill>
                  <a:srgbClr val="444949"/>
                </a:solidFill>
                <a:latin typeface="Gill Sans MT"/>
                <a:cs typeface="Gill Sans MT"/>
              </a:rPr>
              <a:t>multi </a:t>
            </a:r>
            <a:r>
              <a:rPr sz="2400" spc="-20" dirty="0">
                <a:solidFill>
                  <a:srgbClr val="444949"/>
                </a:solidFill>
                <a:latin typeface="Gill Sans MT"/>
                <a:cs typeface="Gill Sans MT"/>
              </a:rPr>
              <a:t>AZ</a:t>
            </a:r>
            <a:endParaRPr sz="2400">
              <a:latin typeface="Gill Sans MT"/>
              <a:cs typeface="Gill Sans MT"/>
            </a:endParaRPr>
          </a:p>
          <a:p>
            <a:pPr marL="698500" lvl="1" indent="-228600">
              <a:lnSpc>
                <a:spcPts val="2845"/>
              </a:lnSpc>
              <a:buFont typeface="Arial"/>
              <a:buChar char="•"/>
              <a:tabLst>
                <a:tab pos="698500" algn="l"/>
              </a:tabLst>
            </a:pPr>
            <a:r>
              <a:rPr sz="2400" spc="-25" dirty="0">
                <a:solidFill>
                  <a:srgbClr val="444949"/>
                </a:solidFill>
                <a:latin typeface="Gill Sans MT"/>
                <a:cs typeface="Gill Sans MT"/>
              </a:rPr>
              <a:t>Load </a:t>
            </a:r>
            <a:r>
              <a:rPr sz="2400" spc="-55" dirty="0">
                <a:solidFill>
                  <a:srgbClr val="444949"/>
                </a:solidFill>
                <a:latin typeface="Gill Sans MT"/>
                <a:cs typeface="Gill Sans MT"/>
              </a:rPr>
              <a:t>Balancer </a:t>
            </a:r>
            <a:r>
              <a:rPr sz="2400" spc="-65" dirty="0">
                <a:solidFill>
                  <a:srgbClr val="444949"/>
                </a:solidFill>
                <a:latin typeface="Gill Sans MT"/>
                <a:cs typeface="Gill Sans MT"/>
              </a:rPr>
              <a:t>multi</a:t>
            </a:r>
            <a:r>
              <a:rPr sz="2400" spc="-9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20" dirty="0">
                <a:solidFill>
                  <a:srgbClr val="444949"/>
                </a:solidFill>
                <a:latin typeface="Gill Sans MT"/>
                <a:cs typeface="Gill Sans MT"/>
              </a:rPr>
              <a:t>AZ</a:t>
            </a:r>
            <a:endParaRPr sz="2400"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317230872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1892" y="6464300"/>
            <a:ext cx="127698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16939" y="374395"/>
            <a:ext cx="5130800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60" dirty="0"/>
              <a:t>What </a:t>
            </a:r>
            <a:r>
              <a:rPr spc="-140" dirty="0"/>
              <a:t>is </a:t>
            </a:r>
            <a:r>
              <a:rPr spc="-50" dirty="0"/>
              <a:t>load</a:t>
            </a:r>
            <a:r>
              <a:rPr spc="160" dirty="0"/>
              <a:t> </a:t>
            </a:r>
            <a:r>
              <a:rPr spc="-70" dirty="0"/>
              <a:t>balancing?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16939" y="1797812"/>
            <a:ext cx="9503410" cy="837565"/>
          </a:xfrm>
          <a:prstGeom prst="rect">
            <a:avLst/>
          </a:prstGeom>
        </p:spPr>
        <p:txBody>
          <a:bodyPr vert="horz" wrap="square" lIns="0" tIns="62230" rIns="0" bIns="0" rtlCol="0">
            <a:spAutoFit/>
          </a:bodyPr>
          <a:lstStyle/>
          <a:p>
            <a:pPr marL="241300" marR="5080" indent="-228600">
              <a:lnSpc>
                <a:spcPts val="3020"/>
              </a:lnSpc>
              <a:spcBef>
                <a:spcPts val="49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25" dirty="0">
                <a:solidFill>
                  <a:srgbClr val="444949"/>
                </a:solidFill>
                <a:latin typeface="Gill Sans MT"/>
                <a:cs typeface="Gill Sans MT"/>
              </a:rPr>
              <a:t>Load </a:t>
            </a:r>
            <a:r>
              <a:rPr sz="2800" spc="-35" dirty="0">
                <a:solidFill>
                  <a:srgbClr val="444949"/>
                </a:solidFill>
                <a:latin typeface="Gill Sans MT"/>
                <a:cs typeface="Gill Sans MT"/>
              </a:rPr>
              <a:t>balancers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are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servers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that </a:t>
            </a:r>
            <a:r>
              <a:rPr sz="2800" spc="-70" dirty="0">
                <a:solidFill>
                  <a:srgbClr val="444949"/>
                </a:solidFill>
                <a:latin typeface="Gill Sans MT"/>
                <a:cs typeface="Gill Sans MT"/>
              </a:rPr>
              <a:t>forward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internet </a:t>
            </a:r>
            <a:r>
              <a:rPr sz="2800" spc="-65" dirty="0">
                <a:solidFill>
                  <a:srgbClr val="444949"/>
                </a:solidFill>
                <a:latin typeface="Gill Sans MT"/>
                <a:cs typeface="Gill Sans MT"/>
              </a:rPr>
              <a:t>traffic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multiple 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servers </a:t>
            </a:r>
            <a:r>
              <a:rPr sz="2800" spc="-25" dirty="0">
                <a:solidFill>
                  <a:srgbClr val="444949"/>
                </a:solidFill>
                <a:latin typeface="Gill Sans MT"/>
                <a:cs typeface="Gill Sans MT"/>
              </a:rPr>
              <a:t>(EC2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Instances)</a:t>
            </a:r>
            <a:r>
              <a:rPr sz="2800" spc="3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downstream.</a:t>
            </a:r>
            <a:endParaRPr sz="2800">
              <a:latin typeface="Gill Sans MT"/>
              <a:cs typeface="Gill Sans MT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809066" y="3628762"/>
            <a:ext cx="1710689" cy="1908810"/>
          </a:xfrm>
          <a:custGeom>
            <a:avLst/>
            <a:gdLst/>
            <a:ahLst/>
            <a:cxnLst/>
            <a:rect l="l" t="t" r="r" b="b"/>
            <a:pathLst>
              <a:path w="1710690" h="1908810">
                <a:moveTo>
                  <a:pt x="0" y="0"/>
                </a:moveTo>
                <a:lnTo>
                  <a:pt x="1710267" y="0"/>
                </a:lnTo>
                <a:lnTo>
                  <a:pt x="1710267" y="1908439"/>
                </a:lnTo>
                <a:lnTo>
                  <a:pt x="0" y="1908439"/>
                </a:lnTo>
                <a:lnTo>
                  <a:pt x="0" y="0"/>
                </a:lnTo>
                <a:close/>
              </a:path>
            </a:pathLst>
          </a:custGeom>
          <a:solidFill>
            <a:srgbClr val="5091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809066" y="3628762"/>
            <a:ext cx="1710689" cy="1908810"/>
          </a:xfrm>
          <a:prstGeom prst="rect">
            <a:avLst/>
          </a:prstGeom>
          <a:ln w="12700">
            <a:solidFill>
              <a:srgbClr val="386998"/>
            </a:solidFill>
          </a:ln>
        </p:spPr>
        <p:txBody>
          <a:bodyPr vert="horz" wrap="square" lIns="0" tIns="31750" rIns="0" bIns="0" rtlCol="0">
            <a:spAutoFit/>
          </a:bodyPr>
          <a:lstStyle/>
          <a:p>
            <a:pPr marL="190500">
              <a:lnSpc>
                <a:spcPct val="100000"/>
              </a:lnSpc>
              <a:spcBef>
                <a:spcPts val="250"/>
              </a:spcBef>
            </a:pP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Load</a:t>
            </a:r>
            <a:r>
              <a:rPr sz="1800" b="1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Balancer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703733" y="2794001"/>
            <a:ext cx="1185545" cy="999490"/>
          </a:xfrm>
          <a:prstGeom prst="rect">
            <a:avLst/>
          </a:prstGeom>
          <a:solidFill>
            <a:srgbClr val="F69802"/>
          </a:solidFill>
          <a:ln w="12700">
            <a:solidFill>
              <a:srgbClr val="B56E01"/>
            </a:solidFill>
          </a:ln>
        </p:spPr>
        <p:txBody>
          <a:bodyPr vert="horz" wrap="square" lIns="0" tIns="21082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660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EC2</a:t>
            </a:r>
            <a:endParaRPr sz="18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Instance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703733" y="4165601"/>
            <a:ext cx="1185545" cy="999490"/>
          </a:xfrm>
          <a:prstGeom prst="rect">
            <a:avLst/>
          </a:prstGeom>
          <a:solidFill>
            <a:srgbClr val="F69802"/>
          </a:solidFill>
          <a:ln w="12700">
            <a:solidFill>
              <a:srgbClr val="B56E01"/>
            </a:solidFill>
          </a:ln>
        </p:spPr>
        <p:txBody>
          <a:bodyPr vert="horz" wrap="square" lIns="0" tIns="21082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660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EC2</a:t>
            </a:r>
            <a:endParaRPr sz="18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Instance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703733" y="5537201"/>
            <a:ext cx="1185545" cy="999490"/>
          </a:xfrm>
          <a:prstGeom prst="rect">
            <a:avLst/>
          </a:prstGeom>
          <a:solidFill>
            <a:srgbClr val="F69802"/>
          </a:solidFill>
          <a:ln w="12700">
            <a:solidFill>
              <a:srgbClr val="B56E01"/>
            </a:solidFill>
          </a:ln>
        </p:spPr>
        <p:txBody>
          <a:bodyPr vert="horz" wrap="square" lIns="0" tIns="21082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660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EC2</a:t>
            </a:r>
            <a:endParaRPr sz="18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Instance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523067" y="4127502"/>
            <a:ext cx="2286000" cy="76200"/>
          </a:xfrm>
          <a:custGeom>
            <a:avLst/>
            <a:gdLst/>
            <a:ahLst/>
            <a:cxnLst/>
            <a:rect l="l" t="t" r="r" b="b"/>
            <a:pathLst>
              <a:path w="2286000" h="76200">
                <a:moveTo>
                  <a:pt x="2209800" y="41274"/>
                </a:moveTo>
                <a:lnTo>
                  <a:pt x="2209800" y="76200"/>
                </a:lnTo>
                <a:lnTo>
                  <a:pt x="2279650" y="41275"/>
                </a:lnTo>
                <a:lnTo>
                  <a:pt x="2209800" y="41274"/>
                </a:lnTo>
                <a:close/>
              </a:path>
              <a:path w="2286000" h="76200">
                <a:moveTo>
                  <a:pt x="2209800" y="34924"/>
                </a:moveTo>
                <a:lnTo>
                  <a:pt x="2209800" y="41274"/>
                </a:lnTo>
                <a:lnTo>
                  <a:pt x="2222500" y="41275"/>
                </a:lnTo>
                <a:lnTo>
                  <a:pt x="2222500" y="34925"/>
                </a:lnTo>
                <a:lnTo>
                  <a:pt x="2209800" y="34924"/>
                </a:lnTo>
                <a:close/>
              </a:path>
              <a:path w="2286000" h="76200">
                <a:moveTo>
                  <a:pt x="2209800" y="0"/>
                </a:moveTo>
                <a:lnTo>
                  <a:pt x="2209800" y="34924"/>
                </a:lnTo>
                <a:lnTo>
                  <a:pt x="2222500" y="34925"/>
                </a:lnTo>
                <a:lnTo>
                  <a:pt x="2222500" y="41275"/>
                </a:lnTo>
                <a:lnTo>
                  <a:pt x="2279652" y="41273"/>
                </a:lnTo>
                <a:lnTo>
                  <a:pt x="2286000" y="38100"/>
                </a:lnTo>
                <a:lnTo>
                  <a:pt x="2209800" y="0"/>
                </a:lnTo>
                <a:close/>
              </a:path>
              <a:path w="2286000" h="76200">
                <a:moveTo>
                  <a:pt x="0" y="34923"/>
                </a:moveTo>
                <a:lnTo>
                  <a:pt x="0" y="41273"/>
                </a:lnTo>
                <a:lnTo>
                  <a:pt x="2209800" y="41274"/>
                </a:lnTo>
                <a:lnTo>
                  <a:pt x="2209800" y="34924"/>
                </a:lnTo>
                <a:lnTo>
                  <a:pt x="0" y="34923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517906" y="3064932"/>
            <a:ext cx="2186305" cy="1103630"/>
          </a:xfrm>
          <a:custGeom>
            <a:avLst/>
            <a:gdLst/>
            <a:ahLst/>
            <a:cxnLst/>
            <a:rect l="l" t="t" r="r" b="b"/>
            <a:pathLst>
              <a:path w="2186304" h="1103629">
                <a:moveTo>
                  <a:pt x="2116347" y="31453"/>
                </a:moveTo>
                <a:lnTo>
                  <a:pt x="0" y="1097832"/>
                </a:lnTo>
                <a:lnTo>
                  <a:pt x="2857" y="1103502"/>
                </a:lnTo>
                <a:lnTo>
                  <a:pt x="2119205" y="37124"/>
                </a:lnTo>
                <a:lnTo>
                  <a:pt x="2116347" y="31453"/>
                </a:lnTo>
                <a:close/>
              </a:path>
              <a:path w="2186304" h="1103629">
                <a:moveTo>
                  <a:pt x="2166645" y="25740"/>
                </a:moveTo>
                <a:lnTo>
                  <a:pt x="2127686" y="25740"/>
                </a:lnTo>
                <a:lnTo>
                  <a:pt x="2130544" y="31410"/>
                </a:lnTo>
                <a:lnTo>
                  <a:pt x="2119205" y="37124"/>
                </a:lnTo>
                <a:lnTo>
                  <a:pt x="2134920" y="68313"/>
                </a:lnTo>
                <a:lnTo>
                  <a:pt x="2166645" y="25740"/>
                </a:lnTo>
                <a:close/>
              </a:path>
              <a:path w="2186304" h="1103629">
                <a:moveTo>
                  <a:pt x="2127686" y="25740"/>
                </a:moveTo>
                <a:lnTo>
                  <a:pt x="2116347" y="31453"/>
                </a:lnTo>
                <a:lnTo>
                  <a:pt x="2119205" y="37124"/>
                </a:lnTo>
                <a:lnTo>
                  <a:pt x="2130544" y="31410"/>
                </a:lnTo>
                <a:lnTo>
                  <a:pt x="2127686" y="25740"/>
                </a:lnTo>
                <a:close/>
              </a:path>
              <a:path w="2186304" h="1103629">
                <a:moveTo>
                  <a:pt x="2185826" y="0"/>
                </a:moveTo>
                <a:lnTo>
                  <a:pt x="2100632" y="264"/>
                </a:lnTo>
                <a:lnTo>
                  <a:pt x="2116347" y="31453"/>
                </a:lnTo>
                <a:lnTo>
                  <a:pt x="2127686" y="25740"/>
                </a:lnTo>
                <a:lnTo>
                  <a:pt x="2166645" y="25740"/>
                </a:lnTo>
                <a:lnTo>
                  <a:pt x="2185826" y="0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519333" y="3230565"/>
            <a:ext cx="2186305" cy="1087755"/>
          </a:xfrm>
          <a:custGeom>
            <a:avLst/>
            <a:gdLst/>
            <a:ahLst/>
            <a:cxnLst/>
            <a:rect l="l" t="t" r="r" b="b"/>
            <a:pathLst>
              <a:path w="2186304" h="1087754">
                <a:moveTo>
                  <a:pt x="51306" y="1019423"/>
                </a:moveTo>
                <a:lnTo>
                  <a:pt x="0" y="1087436"/>
                </a:lnTo>
                <a:lnTo>
                  <a:pt x="85194" y="1087673"/>
                </a:lnTo>
                <a:lnTo>
                  <a:pt x="72465" y="1062038"/>
                </a:lnTo>
                <a:lnTo>
                  <a:pt x="58290" y="1062038"/>
                </a:lnTo>
                <a:lnTo>
                  <a:pt x="55465" y="1056351"/>
                </a:lnTo>
                <a:lnTo>
                  <a:pt x="66838" y="1050705"/>
                </a:lnTo>
                <a:lnTo>
                  <a:pt x="51306" y="1019423"/>
                </a:lnTo>
                <a:close/>
              </a:path>
              <a:path w="2186304" h="1087754">
                <a:moveTo>
                  <a:pt x="66838" y="1050705"/>
                </a:moveTo>
                <a:lnTo>
                  <a:pt x="55465" y="1056351"/>
                </a:lnTo>
                <a:lnTo>
                  <a:pt x="58290" y="1062038"/>
                </a:lnTo>
                <a:lnTo>
                  <a:pt x="69662" y="1056392"/>
                </a:lnTo>
                <a:lnTo>
                  <a:pt x="66838" y="1050705"/>
                </a:lnTo>
                <a:close/>
              </a:path>
              <a:path w="2186304" h="1087754">
                <a:moveTo>
                  <a:pt x="69662" y="1056392"/>
                </a:moveTo>
                <a:lnTo>
                  <a:pt x="58290" y="1062038"/>
                </a:lnTo>
                <a:lnTo>
                  <a:pt x="72465" y="1062038"/>
                </a:lnTo>
                <a:lnTo>
                  <a:pt x="69662" y="1056392"/>
                </a:lnTo>
                <a:close/>
              </a:path>
              <a:path w="2186304" h="1087754">
                <a:moveTo>
                  <a:pt x="2182986" y="0"/>
                </a:moveTo>
                <a:lnTo>
                  <a:pt x="66838" y="1050705"/>
                </a:lnTo>
                <a:lnTo>
                  <a:pt x="69662" y="1056392"/>
                </a:lnTo>
                <a:lnTo>
                  <a:pt x="2185809" y="5687"/>
                </a:lnTo>
                <a:lnTo>
                  <a:pt x="2182986" y="0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523067" y="4334379"/>
            <a:ext cx="2286000" cy="76200"/>
          </a:xfrm>
          <a:custGeom>
            <a:avLst/>
            <a:gdLst/>
            <a:ahLst/>
            <a:cxnLst/>
            <a:rect l="l" t="t" r="r" b="b"/>
            <a:pathLst>
              <a:path w="2286000" h="76200">
                <a:moveTo>
                  <a:pt x="76200" y="0"/>
                </a:moveTo>
                <a:lnTo>
                  <a:pt x="0" y="38099"/>
                </a:lnTo>
                <a:lnTo>
                  <a:pt x="76200" y="76199"/>
                </a:lnTo>
                <a:lnTo>
                  <a:pt x="76200" y="41274"/>
                </a:lnTo>
                <a:lnTo>
                  <a:pt x="63500" y="41274"/>
                </a:lnTo>
                <a:lnTo>
                  <a:pt x="63500" y="34924"/>
                </a:lnTo>
                <a:lnTo>
                  <a:pt x="76200" y="34924"/>
                </a:lnTo>
                <a:lnTo>
                  <a:pt x="76200" y="0"/>
                </a:lnTo>
                <a:close/>
              </a:path>
              <a:path w="2286000" h="76200">
                <a:moveTo>
                  <a:pt x="76200" y="34924"/>
                </a:moveTo>
                <a:lnTo>
                  <a:pt x="63500" y="34924"/>
                </a:lnTo>
                <a:lnTo>
                  <a:pt x="63500" y="41274"/>
                </a:lnTo>
                <a:lnTo>
                  <a:pt x="76200" y="41274"/>
                </a:lnTo>
                <a:lnTo>
                  <a:pt x="76200" y="34924"/>
                </a:lnTo>
                <a:close/>
              </a:path>
              <a:path w="2286000" h="76200">
                <a:moveTo>
                  <a:pt x="76200" y="41274"/>
                </a:moveTo>
                <a:lnTo>
                  <a:pt x="63500" y="41274"/>
                </a:lnTo>
                <a:lnTo>
                  <a:pt x="76200" y="41274"/>
                </a:lnTo>
                <a:close/>
              </a:path>
              <a:path w="2286000" h="76200">
                <a:moveTo>
                  <a:pt x="2286000" y="34923"/>
                </a:moveTo>
                <a:lnTo>
                  <a:pt x="76200" y="34924"/>
                </a:lnTo>
                <a:lnTo>
                  <a:pt x="76200" y="41274"/>
                </a:lnTo>
                <a:lnTo>
                  <a:pt x="2286000" y="41273"/>
                </a:lnTo>
                <a:lnTo>
                  <a:pt x="2286000" y="34923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523067" y="4648757"/>
            <a:ext cx="2286000" cy="76200"/>
          </a:xfrm>
          <a:custGeom>
            <a:avLst/>
            <a:gdLst/>
            <a:ahLst/>
            <a:cxnLst/>
            <a:rect l="l" t="t" r="r" b="b"/>
            <a:pathLst>
              <a:path w="2286000" h="76200">
                <a:moveTo>
                  <a:pt x="2209800" y="0"/>
                </a:moveTo>
                <a:lnTo>
                  <a:pt x="2209800" y="76200"/>
                </a:lnTo>
                <a:lnTo>
                  <a:pt x="2279650" y="41275"/>
                </a:lnTo>
                <a:lnTo>
                  <a:pt x="2222500" y="41275"/>
                </a:lnTo>
                <a:lnTo>
                  <a:pt x="2222500" y="34925"/>
                </a:lnTo>
                <a:lnTo>
                  <a:pt x="2279650" y="34925"/>
                </a:lnTo>
                <a:lnTo>
                  <a:pt x="2209800" y="0"/>
                </a:lnTo>
                <a:close/>
              </a:path>
              <a:path w="2286000" h="76200">
                <a:moveTo>
                  <a:pt x="2209800" y="34925"/>
                </a:moveTo>
                <a:lnTo>
                  <a:pt x="0" y="34925"/>
                </a:lnTo>
                <a:lnTo>
                  <a:pt x="0" y="41275"/>
                </a:lnTo>
                <a:lnTo>
                  <a:pt x="2209800" y="41275"/>
                </a:lnTo>
                <a:lnTo>
                  <a:pt x="2209800" y="34925"/>
                </a:lnTo>
                <a:close/>
              </a:path>
              <a:path w="2286000" h="76200">
                <a:moveTo>
                  <a:pt x="2279650" y="34925"/>
                </a:moveTo>
                <a:lnTo>
                  <a:pt x="2222500" y="34925"/>
                </a:lnTo>
                <a:lnTo>
                  <a:pt x="2222500" y="41275"/>
                </a:lnTo>
                <a:lnTo>
                  <a:pt x="2279650" y="41275"/>
                </a:lnTo>
                <a:lnTo>
                  <a:pt x="2286000" y="38100"/>
                </a:lnTo>
                <a:lnTo>
                  <a:pt x="2279650" y="34925"/>
                </a:lnTo>
                <a:close/>
              </a:path>
            </a:pathLst>
          </a:custGeom>
          <a:solidFill>
            <a:srgbClr val="70AD4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523067" y="4855635"/>
            <a:ext cx="2286000" cy="76200"/>
          </a:xfrm>
          <a:custGeom>
            <a:avLst/>
            <a:gdLst/>
            <a:ahLst/>
            <a:cxnLst/>
            <a:rect l="l" t="t" r="r" b="b"/>
            <a:pathLst>
              <a:path w="2286000" h="76200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41275"/>
                </a:lnTo>
                <a:lnTo>
                  <a:pt x="63500" y="41275"/>
                </a:lnTo>
                <a:lnTo>
                  <a:pt x="63500" y="34925"/>
                </a:lnTo>
                <a:lnTo>
                  <a:pt x="76200" y="34924"/>
                </a:lnTo>
                <a:lnTo>
                  <a:pt x="76200" y="0"/>
                </a:lnTo>
                <a:close/>
              </a:path>
              <a:path w="2286000" h="76200">
                <a:moveTo>
                  <a:pt x="76200" y="34924"/>
                </a:moveTo>
                <a:lnTo>
                  <a:pt x="63500" y="34925"/>
                </a:lnTo>
                <a:lnTo>
                  <a:pt x="63500" y="41275"/>
                </a:lnTo>
                <a:lnTo>
                  <a:pt x="76200" y="41274"/>
                </a:lnTo>
                <a:lnTo>
                  <a:pt x="76200" y="34924"/>
                </a:lnTo>
                <a:close/>
              </a:path>
              <a:path w="2286000" h="76200">
                <a:moveTo>
                  <a:pt x="76200" y="41274"/>
                </a:moveTo>
                <a:lnTo>
                  <a:pt x="63500" y="41275"/>
                </a:lnTo>
                <a:lnTo>
                  <a:pt x="76200" y="41275"/>
                </a:lnTo>
                <a:close/>
              </a:path>
              <a:path w="2286000" h="76200">
                <a:moveTo>
                  <a:pt x="2286000" y="34923"/>
                </a:moveTo>
                <a:lnTo>
                  <a:pt x="76200" y="34924"/>
                </a:lnTo>
                <a:lnTo>
                  <a:pt x="76200" y="41274"/>
                </a:lnTo>
                <a:lnTo>
                  <a:pt x="2286000" y="41273"/>
                </a:lnTo>
                <a:lnTo>
                  <a:pt x="2286000" y="34923"/>
                </a:lnTo>
                <a:close/>
              </a:path>
            </a:pathLst>
          </a:custGeom>
          <a:solidFill>
            <a:srgbClr val="70AD4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519076" y="4477495"/>
            <a:ext cx="2185035" cy="212725"/>
          </a:xfrm>
          <a:custGeom>
            <a:avLst/>
            <a:gdLst/>
            <a:ahLst/>
            <a:cxnLst/>
            <a:rect l="l" t="t" r="r" b="b"/>
            <a:pathLst>
              <a:path w="2185034" h="212725">
                <a:moveTo>
                  <a:pt x="2108448" y="34809"/>
                </a:moveTo>
                <a:lnTo>
                  <a:pt x="0" y="206198"/>
                </a:lnTo>
                <a:lnTo>
                  <a:pt x="515" y="212526"/>
                </a:lnTo>
                <a:lnTo>
                  <a:pt x="2108963" y="41138"/>
                </a:lnTo>
                <a:lnTo>
                  <a:pt x="2108448" y="34809"/>
                </a:lnTo>
                <a:close/>
              </a:path>
              <a:path w="2185034" h="212725">
                <a:moveTo>
                  <a:pt x="2181387" y="33780"/>
                </a:moveTo>
                <a:lnTo>
                  <a:pt x="2121101" y="33780"/>
                </a:lnTo>
                <a:lnTo>
                  <a:pt x="2121616" y="40110"/>
                </a:lnTo>
                <a:lnTo>
                  <a:pt x="2108963" y="41138"/>
                </a:lnTo>
                <a:lnTo>
                  <a:pt x="2111792" y="75948"/>
                </a:lnTo>
                <a:lnTo>
                  <a:pt x="2181387" y="33780"/>
                </a:lnTo>
                <a:close/>
              </a:path>
              <a:path w="2185034" h="212725">
                <a:moveTo>
                  <a:pt x="2121101" y="33780"/>
                </a:moveTo>
                <a:lnTo>
                  <a:pt x="2108448" y="34809"/>
                </a:lnTo>
                <a:lnTo>
                  <a:pt x="2108963" y="41138"/>
                </a:lnTo>
                <a:lnTo>
                  <a:pt x="2121616" y="40110"/>
                </a:lnTo>
                <a:lnTo>
                  <a:pt x="2121101" y="33780"/>
                </a:lnTo>
                <a:close/>
              </a:path>
              <a:path w="2185034" h="212725">
                <a:moveTo>
                  <a:pt x="2105619" y="0"/>
                </a:moveTo>
                <a:lnTo>
                  <a:pt x="2108448" y="34809"/>
                </a:lnTo>
                <a:lnTo>
                  <a:pt x="2121101" y="33780"/>
                </a:lnTo>
                <a:lnTo>
                  <a:pt x="2181387" y="33780"/>
                </a:lnTo>
                <a:lnTo>
                  <a:pt x="2184655" y="31800"/>
                </a:lnTo>
                <a:lnTo>
                  <a:pt x="2105619" y="0"/>
                </a:lnTo>
                <a:close/>
              </a:path>
            </a:pathLst>
          </a:custGeom>
          <a:solidFill>
            <a:srgbClr val="70AD4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519333" y="4661968"/>
            <a:ext cx="2185035" cy="200660"/>
          </a:xfrm>
          <a:custGeom>
            <a:avLst/>
            <a:gdLst/>
            <a:ahLst/>
            <a:cxnLst/>
            <a:rect l="l" t="t" r="r" b="b"/>
            <a:pathLst>
              <a:path w="2185034" h="200660">
                <a:moveTo>
                  <a:pt x="73111" y="124532"/>
                </a:moveTo>
                <a:lnTo>
                  <a:pt x="0" y="168267"/>
                </a:lnTo>
                <a:lnTo>
                  <a:pt x="78854" y="200515"/>
                </a:lnTo>
                <a:lnTo>
                  <a:pt x="76294" y="166646"/>
                </a:lnTo>
                <a:lnTo>
                  <a:pt x="63562" y="166646"/>
                </a:lnTo>
                <a:lnTo>
                  <a:pt x="63083" y="160314"/>
                </a:lnTo>
                <a:lnTo>
                  <a:pt x="75743" y="159357"/>
                </a:lnTo>
                <a:lnTo>
                  <a:pt x="73111" y="124532"/>
                </a:lnTo>
                <a:close/>
              </a:path>
              <a:path w="2185034" h="200660">
                <a:moveTo>
                  <a:pt x="75743" y="159357"/>
                </a:moveTo>
                <a:lnTo>
                  <a:pt x="63083" y="160314"/>
                </a:lnTo>
                <a:lnTo>
                  <a:pt x="63562" y="166646"/>
                </a:lnTo>
                <a:lnTo>
                  <a:pt x="76222" y="165690"/>
                </a:lnTo>
                <a:lnTo>
                  <a:pt x="75743" y="159357"/>
                </a:lnTo>
                <a:close/>
              </a:path>
              <a:path w="2185034" h="200660">
                <a:moveTo>
                  <a:pt x="76222" y="165690"/>
                </a:moveTo>
                <a:lnTo>
                  <a:pt x="63562" y="166646"/>
                </a:lnTo>
                <a:lnTo>
                  <a:pt x="76294" y="166646"/>
                </a:lnTo>
                <a:lnTo>
                  <a:pt x="76222" y="165690"/>
                </a:lnTo>
                <a:close/>
              </a:path>
              <a:path w="2185034" h="200660">
                <a:moveTo>
                  <a:pt x="2184161" y="0"/>
                </a:moveTo>
                <a:lnTo>
                  <a:pt x="75743" y="159357"/>
                </a:lnTo>
                <a:lnTo>
                  <a:pt x="76222" y="165690"/>
                </a:lnTo>
                <a:lnTo>
                  <a:pt x="2184638" y="6332"/>
                </a:lnTo>
                <a:lnTo>
                  <a:pt x="2184161" y="0"/>
                </a:lnTo>
                <a:close/>
              </a:path>
            </a:pathLst>
          </a:custGeom>
          <a:solidFill>
            <a:srgbClr val="70AD4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519333" y="5267655"/>
            <a:ext cx="2184400" cy="780415"/>
          </a:xfrm>
          <a:custGeom>
            <a:avLst/>
            <a:gdLst/>
            <a:ahLst/>
            <a:cxnLst/>
            <a:rect l="l" t="t" r="r" b="b"/>
            <a:pathLst>
              <a:path w="2184400" h="780414">
                <a:moveTo>
                  <a:pt x="2111370" y="747096"/>
                </a:moveTo>
                <a:lnTo>
                  <a:pt x="2099920" y="780089"/>
                </a:lnTo>
                <a:lnTo>
                  <a:pt x="2184400" y="769078"/>
                </a:lnTo>
                <a:lnTo>
                  <a:pt x="2167014" y="751260"/>
                </a:lnTo>
                <a:lnTo>
                  <a:pt x="2123370" y="751260"/>
                </a:lnTo>
                <a:lnTo>
                  <a:pt x="2111370" y="747096"/>
                </a:lnTo>
                <a:close/>
              </a:path>
              <a:path w="2184400" h="780414">
                <a:moveTo>
                  <a:pt x="2113452" y="741096"/>
                </a:moveTo>
                <a:lnTo>
                  <a:pt x="2111370" y="747096"/>
                </a:lnTo>
                <a:lnTo>
                  <a:pt x="2123370" y="751260"/>
                </a:lnTo>
                <a:lnTo>
                  <a:pt x="2125452" y="745261"/>
                </a:lnTo>
                <a:lnTo>
                  <a:pt x="2113452" y="741096"/>
                </a:lnTo>
                <a:close/>
              </a:path>
              <a:path w="2184400" h="780414">
                <a:moveTo>
                  <a:pt x="2124903" y="708102"/>
                </a:moveTo>
                <a:lnTo>
                  <a:pt x="2113452" y="741096"/>
                </a:lnTo>
                <a:lnTo>
                  <a:pt x="2125452" y="745261"/>
                </a:lnTo>
                <a:lnTo>
                  <a:pt x="2123370" y="751260"/>
                </a:lnTo>
                <a:lnTo>
                  <a:pt x="2167014" y="751260"/>
                </a:lnTo>
                <a:lnTo>
                  <a:pt x="2124903" y="708102"/>
                </a:lnTo>
                <a:close/>
              </a:path>
              <a:path w="2184400" h="780414">
                <a:moveTo>
                  <a:pt x="73029" y="32994"/>
                </a:moveTo>
                <a:lnTo>
                  <a:pt x="70947" y="38993"/>
                </a:lnTo>
                <a:lnTo>
                  <a:pt x="2111370" y="747096"/>
                </a:lnTo>
                <a:lnTo>
                  <a:pt x="2113452" y="741096"/>
                </a:lnTo>
                <a:lnTo>
                  <a:pt x="73029" y="32994"/>
                </a:lnTo>
                <a:close/>
              </a:path>
              <a:path w="2184400" h="780414">
                <a:moveTo>
                  <a:pt x="84479" y="0"/>
                </a:moveTo>
                <a:lnTo>
                  <a:pt x="0" y="11010"/>
                </a:lnTo>
                <a:lnTo>
                  <a:pt x="59496" y="71987"/>
                </a:lnTo>
                <a:lnTo>
                  <a:pt x="70947" y="38993"/>
                </a:lnTo>
                <a:lnTo>
                  <a:pt x="58941" y="34827"/>
                </a:lnTo>
                <a:lnTo>
                  <a:pt x="61023" y="28827"/>
                </a:lnTo>
                <a:lnTo>
                  <a:pt x="74474" y="28827"/>
                </a:lnTo>
                <a:lnTo>
                  <a:pt x="84479" y="0"/>
                </a:lnTo>
                <a:close/>
              </a:path>
              <a:path w="2184400" h="780414">
                <a:moveTo>
                  <a:pt x="61023" y="28827"/>
                </a:moveTo>
                <a:lnTo>
                  <a:pt x="58941" y="34827"/>
                </a:lnTo>
                <a:lnTo>
                  <a:pt x="70947" y="38993"/>
                </a:lnTo>
                <a:lnTo>
                  <a:pt x="73029" y="32994"/>
                </a:lnTo>
                <a:lnTo>
                  <a:pt x="61023" y="28827"/>
                </a:lnTo>
                <a:close/>
              </a:path>
              <a:path w="2184400" h="780414">
                <a:moveTo>
                  <a:pt x="74474" y="28827"/>
                </a:moveTo>
                <a:lnTo>
                  <a:pt x="61023" y="28827"/>
                </a:lnTo>
                <a:lnTo>
                  <a:pt x="73029" y="32994"/>
                </a:lnTo>
                <a:lnTo>
                  <a:pt x="74474" y="28827"/>
                </a:lnTo>
                <a:close/>
              </a:path>
            </a:pathLst>
          </a:custGeom>
          <a:solidFill>
            <a:srgbClr val="5091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1229850" y="3877767"/>
            <a:ext cx="967105" cy="1589405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40"/>
              </a:spcBef>
            </a:pPr>
            <a:r>
              <a:rPr sz="2800" b="1" spc="-5" dirty="0">
                <a:solidFill>
                  <a:srgbClr val="444949"/>
                </a:solidFill>
                <a:latin typeface="Calibri"/>
                <a:cs typeface="Calibri"/>
              </a:rPr>
              <a:t>User</a:t>
            </a:r>
            <a:r>
              <a:rPr sz="2800" b="1" spc="-8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444949"/>
                </a:solidFill>
                <a:latin typeface="Calibri"/>
                <a:cs typeface="Calibri"/>
              </a:rPr>
              <a:t>1</a:t>
            </a:r>
            <a:endParaRPr sz="2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745"/>
              </a:spcBef>
            </a:pPr>
            <a:r>
              <a:rPr sz="2800" b="1" spc="-5" dirty="0">
                <a:solidFill>
                  <a:srgbClr val="70AD47"/>
                </a:solidFill>
                <a:latin typeface="Calibri"/>
                <a:cs typeface="Calibri"/>
              </a:rPr>
              <a:t>User</a:t>
            </a:r>
            <a:r>
              <a:rPr sz="2800" b="1" spc="-85" dirty="0">
                <a:solidFill>
                  <a:srgbClr val="70AD47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70AD47"/>
                </a:solidFill>
                <a:latin typeface="Calibri"/>
                <a:cs typeface="Calibri"/>
              </a:rPr>
              <a:t>2</a:t>
            </a:r>
            <a:endParaRPr sz="2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745"/>
              </a:spcBef>
            </a:pPr>
            <a:r>
              <a:rPr sz="2800" b="1" spc="-5" dirty="0">
                <a:solidFill>
                  <a:srgbClr val="5091D0"/>
                </a:solidFill>
                <a:latin typeface="Calibri"/>
                <a:cs typeface="Calibri"/>
              </a:rPr>
              <a:t>User</a:t>
            </a:r>
            <a:r>
              <a:rPr sz="2800" b="1" spc="-85" dirty="0">
                <a:solidFill>
                  <a:srgbClr val="5091D0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5091D0"/>
                </a:solidFill>
                <a:latin typeface="Calibri"/>
                <a:cs typeface="Calibri"/>
              </a:rPr>
              <a:t>3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2523067" y="5277256"/>
            <a:ext cx="2286000" cy="76200"/>
          </a:xfrm>
          <a:custGeom>
            <a:avLst/>
            <a:gdLst/>
            <a:ahLst/>
            <a:cxnLst/>
            <a:rect l="l" t="t" r="r" b="b"/>
            <a:pathLst>
              <a:path w="2286000" h="76200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41275"/>
                </a:lnTo>
                <a:lnTo>
                  <a:pt x="63500" y="41275"/>
                </a:lnTo>
                <a:lnTo>
                  <a:pt x="63500" y="34925"/>
                </a:lnTo>
                <a:lnTo>
                  <a:pt x="76200" y="34925"/>
                </a:lnTo>
                <a:lnTo>
                  <a:pt x="76200" y="0"/>
                </a:lnTo>
                <a:close/>
              </a:path>
              <a:path w="2286000" h="76200">
                <a:moveTo>
                  <a:pt x="2209798" y="0"/>
                </a:moveTo>
                <a:lnTo>
                  <a:pt x="2209798" y="76200"/>
                </a:lnTo>
                <a:lnTo>
                  <a:pt x="2279648" y="41275"/>
                </a:lnTo>
                <a:lnTo>
                  <a:pt x="2222498" y="41275"/>
                </a:lnTo>
                <a:lnTo>
                  <a:pt x="2222498" y="34925"/>
                </a:lnTo>
                <a:lnTo>
                  <a:pt x="2279648" y="34925"/>
                </a:lnTo>
                <a:lnTo>
                  <a:pt x="2209798" y="0"/>
                </a:lnTo>
                <a:close/>
              </a:path>
              <a:path w="2286000" h="76200">
                <a:moveTo>
                  <a:pt x="76200" y="34925"/>
                </a:moveTo>
                <a:lnTo>
                  <a:pt x="63500" y="34925"/>
                </a:lnTo>
                <a:lnTo>
                  <a:pt x="63500" y="41275"/>
                </a:lnTo>
                <a:lnTo>
                  <a:pt x="76200" y="41275"/>
                </a:lnTo>
                <a:lnTo>
                  <a:pt x="76200" y="34925"/>
                </a:lnTo>
                <a:close/>
              </a:path>
              <a:path w="2286000" h="76200">
                <a:moveTo>
                  <a:pt x="2209798" y="34925"/>
                </a:moveTo>
                <a:lnTo>
                  <a:pt x="76200" y="34925"/>
                </a:lnTo>
                <a:lnTo>
                  <a:pt x="76200" y="41275"/>
                </a:lnTo>
                <a:lnTo>
                  <a:pt x="2209798" y="41275"/>
                </a:lnTo>
                <a:lnTo>
                  <a:pt x="2209798" y="34925"/>
                </a:lnTo>
                <a:close/>
              </a:path>
              <a:path w="2286000" h="76200">
                <a:moveTo>
                  <a:pt x="2279648" y="34925"/>
                </a:moveTo>
                <a:lnTo>
                  <a:pt x="2222498" y="34925"/>
                </a:lnTo>
                <a:lnTo>
                  <a:pt x="2222498" y="41275"/>
                </a:lnTo>
                <a:lnTo>
                  <a:pt x="2279648" y="41275"/>
                </a:lnTo>
                <a:lnTo>
                  <a:pt x="2285998" y="38100"/>
                </a:lnTo>
                <a:lnTo>
                  <a:pt x="2279648" y="34925"/>
                </a:lnTo>
                <a:close/>
              </a:path>
            </a:pathLst>
          </a:custGeom>
          <a:solidFill>
            <a:srgbClr val="5091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105400" y="4120896"/>
            <a:ext cx="1185672" cy="11826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0466831" y="249936"/>
            <a:ext cx="1127759" cy="135635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7331259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1892" y="6464300"/>
            <a:ext cx="127698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16939" y="374395"/>
            <a:ext cx="5617210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85" dirty="0"/>
              <a:t>Why </a:t>
            </a:r>
            <a:r>
              <a:rPr spc="-60" dirty="0"/>
              <a:t>use </a:t>
            </a:r>
            <a:r>
              <a:rPr spc="-5" dirty="0"/>
              <a:t>a </a:t>
            </a:r>
            <a:r>
              <a:rPr spc="-50" dirty="0"/>
              <a:t>load</a:t>
            </a:r>
            <a:r>
              <a:rPr spc="85" dirty="0"/>
              <a:t> </a:t>
            </a:r>
            <a:r>
              <a:rPr spc="-85" dirty="0"/>
              <a:t>balancer?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16939" y="1338783"/>
            <a:ext cx="8287384" cy="4109720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4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25" dirty="0">
                <a:solidFill>
                  <a:srgbClr val="444949"/>
                </a:solidFill>
                <a:latin typeface="Gill Sans MT"/>
                <a:cs typeface="Gill Sans MT"/>
              </a:rPr>
              <a:t>Spread </a:t>
            </a:r>
            <a:r>
              <a:rPr sz="2800" spc="-35" dirty="0">
                <a:solidFill>
                  <a:srgbClr val="444949"/>
                </a:solidFill>
                <a:latin typeface="Gill Sans MT"/>
                <a:cs typeface="Gill Sans MT"/>
              </a:rPr>
              <a:t>load </a:t>
            </a:r>
            <a:r>
              <a:rPr sz="2800" spc="-80" dirty="0">
                <a:solidFill>
                  <a:srgbClr val="444949"/>
                </a:solidFill>
                <a:latin typeface="Gill Sans MT"/>
                <a:cs typeface="Gill Sans MT"/>
              </a:rPr>
              <a:t>across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multiple downstream</a:t>
            </a:r>
            <a:r>
              <a:rPr sz="2800" spc="14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instances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5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35" dirty="0">
                <a:solidFill>
                  <a:srgbClr val="444949"/>
                </a:solidFill>
                <a:latin typeface="Gill Sans MT"/>
                <a:cs typeface="Gill Sans MT"/>
              </a:rPr>
              <a:t>Expose </a:t>
            </a:r>
            <a:r>
              <a:rPr sz="2800" dirty="0">
                <a:solidFill>
                  <a:srgbClr val="444949"/>
                </a:solidFill>
                <a:latin typeface="Gill Sans MT"/>
                <a:cs typeface="Gill Sans MT"/>
              </a:rPr>
              <a:t>a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single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point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of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access </a:t>
            </a:r>
            <a:r>
              <a:rPr sz="2800" spc="5" dirty="0">
                <a:solidFill>
                  <a:srgbClr val="444949"/>
                </a:solidFill>
                <a:latin typeface="Gill Sans MT"/>
                <a:cs typeface="Gill Sans MT"/>
              </a:rPr>
              <a:t>(DNS)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2800" spc="-95" dirty="0">
                <a:solidFill>
                  <a:srgbClr val="444949"/>
                </a:solidFill>
                <a:latin typeface="Gill Sans MT"/>
                <a:cs typeface="Gill Sans MT"/>
              </a:rPr>
              <a:t>your</a:t>
            </a:r>
            <a:r>
              <a:rPr sz="2800" spc="17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application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7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Seamlessly </a:t>
            </a:r>
            <a:r>
              <a:rPr sz="2800" spc="-25" dirty="0">
                <a:solidFill>
                  <a:srgbClr val="444949"/>
                </a:solidFill>
                <a:latin typeface="Gill Sans MT"/>
                <a:cs typeface="Gill Sans MT"/>
              </a:rPr>
              <a:t>handle </a:t>
            </a:r>
            <a:r>
              <a:rPr sz="2800" spc="-65" dirty="0">
                <a:solidFill>
                  <a:srgbClr val="444949"/>
                </a:solidFill>
                <a:latin typeface="Gill Sans MT"/>
                <a:cs typeface="Gill Sans MT"/>
              </a:rPr>
              <a:t>failures </a:t>
            </a:r>
            <a:r>
              <a:rPr sz="2800" spc="-35" dirty="0">
                <a:solidFill>
                  <a:srgbClr val="444949"/>
                </a:solidFill>
                <a:latin typeface="Gill Sans MT"/>
                <a:cs typeface="Gill Sans MT"/>
              </a:rPr>
              <a:t>of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downstream</a:t>
            </a:r>
            <a:r>
              <a:rPr sz="2800" spc="12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instances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7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25" dirty="0">
                <a:solidFill>
                  <a:srgbClr val="444949"/>
                </a:solidFill>
                <a:latin typeface="Gill Sans MT"/>
                <a:cs typeface="Gill Sans MT"/>
              </a:rPr>
              <a:t>Do </a:t>
            </a:r>
            <a:r>
              <a:rPr sz="2800" spc="-70" dirty="0">
                <a:solidFill>
                  <a:srgbClr val="444949"/>
                </a:solidFill>
                <a:latin typeface="Gill Sans MT"/>
                <a:cs typeface="Gill Sans MT"/>
              </a:rPr>
              <a:t>regular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health </a:t>
            </a:r>
            <a:r>
              <a:rPr sz="2800" spc="-70" dirty="0">
                <a:solidFill>
                  <a:srgbClr val="444949"/>
                </a:solidFill>
                <a:latin typeface="Gill Sans MT"/>
                <a:cs typeface="Gill Sans MT"/>
              </a:rPr>
              <a:t>checks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2800" spc="-90" dirty="0">
                <a:solidFill>
                  <a:srgbClr val="444949"/>
                </a:solidFill>
                <a:latin typeface="Gill Sans MT"/>
                <a:cs typeface="Gill Sans MT"/>
              </a:rPr>
              <a:t>your</a:t>
            </a:r>
            <a:r>
              <a:rPr sz="2800" spc="204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instances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5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Provide </a:t>
            </a:r>
            <a:r>
              <a:rPr sz="2800" dirty="0">
                <a:solidFill>
                  <a:srgbClr val="444949"/>
                </a:solidFill>
                <a:latin typeface="Gill Sans MT"/>
                <a:cs typeface="Gill Sans MT"/>
              </a:rPr>
              <a:t>SSL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termination </a:t>
            </a:r>
            <a:r>
              <a:rPr sz="2800" spc="-25" dirty="0">
                <a:solidFill>
                  <a:srgbClr val="444949"/>
                </a:solidFill>
                <a:latin typeface="Gill Sans MT"/>
                <a:cs typeface="Gill Sans MT"/>
              </a:rPr>
              <a:t>(HTTPS) </a:t>
            </a:r>
            <a:r>
              <a:rPr sz="2800" spc="-90" dirty="0">
                <a:solidFill>
                  <a:srgbClr val="444949"/>
                </a:solidFill>
                <a:latin typeface="Gill Sans MT"/>
                <a:cs typeface="Gill Sans MT"/>
              </a:rPr>
              <a:t>for your</a:t>
            </a:r>
            <a:r>
              <a:rPr sz="2800" spc="18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websites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7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Enforce </a:t>
            </a:r>
            <a:r>
              <a:rPr sz="2800" spc="-80" dirty="0">
                <a:solidFill>
                  <a:srgbClr val="444949"/>
                </a:solidFill>
                <a:latin typeface="Gill Sans MT"/>
                <a:cs typeface="Gill Sans MT"/>
              </a:rPr>
              <a:t>stickiness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with</a:t>
            </a:r>
            <a:r>
              <a:rPr sz="2800" spc="9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65" dirty="0">
                <a:solidFill>
                  <a:srgbClr val="444949"/>
                </a:solidFill>
                <a:latin typeface="Gill Sans MT"/>
                <a:cs typeface="Gill Sans MT"/>
              </a:rPr>
              <a:t>cookies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7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High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availability </a:t>
            </a:r>
            <a:r>
              <a:rPr sz="2800" spc="-75" dirty="0">
                <a:solidFill>
                  <a:srgbClr val="444949"/>
                </a:solidFill>
                <a:latin typeface="Gill Sans MT"/>
                <a:cs typeface="Gill Sans MT"/>
              </a:rPr>
              <a:t>across</a:t>
            </a:r>
            <a:r>
              <a:rPr sz="2800" spc="5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zones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4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20" dirty="0">
                <a:solidFill>
                  <a:srgbClr val="444949"/>
                </a:solidFill>
                <a:latin typeface="Gill Sans MT"/>
                <a:cs typeface="Gill Sans MT"/>
              </a:rPr>
              <a:t>Separate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public </a:t>
            </a:r>
            <a:r>
              <a:rPr sz="2800" spc="-65" dirty="0">
                <a:solidFill>
                  <a:srgbClr val="444949"/>
                </a:solidFill>
                <a:latin typeface="Gill Sans MT"/>
                <a:cs typeface="Gill Sans MT"/>
              </a:rPr>
              <a:t>traffic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from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private</a:t>
            </a:r>
            <a:r>
              <a:rPr sz="2800" spc="13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65" dirty="0">
                <a:solidFill>
                  <a:srgbClr val="444949"/>
                </a:solidFill>
                <a:latin typeface="Gill Sans MT"/>
                <a:cs typeface="Gill Sans MT"/>
              </a:rPr>
              <a:t>traffic</a:t>
            </a:r>
            <a:endParaRPr sz="2800"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179509368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1892" y="6464300"/>
            <a:ext cx="127698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16939" y="374395"/>
            <a:ext cx="7149465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85" dirty="0"/>
              <a:t>Why </a:t>
            </a:r>
            <a:r>
              <a:rPr spc="-60" dirty="0"/>
              <a:t>use </a:t>
            </a:r>
            <a:r>
              <a:rPr spc="-30" dirty="0"/>
              <a:t>an </a:t>
            </a:r>
            <a:r>
              <a:rPr spc="-65" dirty="0"/>
              <a:t>EC2 </a:t>
            </a:r>
            <a:r>
              <a:rPr spc="-40" dirty="0"/>
              <a:t>Load</a:t>
            </a:r>
            <a:r>
              <a:rPr spc="215" dirty="0"/>
              <a:t> </a:t>
            </a:r>
            <a:r>
              <a:rPr spc="-105" dirty="0"/>
              <a:t>Balancer?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16939" y="1385625"/>
            <a:ext cx="9865360" cy="3975100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37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20" dirty="0">
                <a:solidFill>
                  <a:srgbClr val="444949"/>
                </a:solidFill>
                <a:latin typeface="Gill Sans MT"/>
                <a:cs typeface="Gill Sans MT"/>
              </a:rPr>
              <a:t>An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ELB </a:t>
            </a:r>
            <a:r>
              <a:rPr sz="2800" spc="-25" dirty="0">
                <a:solidFill>
                  <a:srgbClr val="444949"/>
                </a:solidFill>
                <a:latin typeface="Gill Sans MT"/>
                <a:cs typeface="Gill Sans MT"/>
              </a:rPr>
              <a:t>(EC2 Load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Balancer) </a:t>
            </a:r>
            <a:r>
              <a:rPr sz="2800" spc="-90" dirty="0">
                <a:solidFill>
                  <a:srgbClr val="444949"/>
                </a:solidFill>
                <a:latin typeface="Gill Sans MT"/>
                <a:cs typeface="Gill Sans MT"/>
              </a:rPr>
              <a:t>is </a:t>
            </a:r>
            <a:r>
              <a:rPr sz="2800" dirty="0">
                <a:solidFill>
                  <a:srgbClr val="444949"/>
                </a:solidFill>
                <a:latin typeface="Gill Sans MT"/>
                <a:cs typeface="Gill Sans MT"/>
              </a:rPr>
              <a:t>a </a:t>
            </a:r>
            <a:r>
              <a:rPr sz="4125" spc="30" baseline="1010" dirty="0">
                <a:solidFill>
                  <a:srgbClr val="5091D0"/>
                </a:solidFill>
                <a:latin typeface="Gill Sans MT"/>
                <a:cs typeface="Gill Sans MT"/>
              </a:rPr>
              <a:t>managed </a:t>
            </a:r>
            <a:r>
              <a:rPr sz="4125" spc="-15" baseline="1010" dirty="0">
                <a:solidFill>
                  <a:srgbClr val="5091D0"/>
                </a:solidFill>
                <a:latin typeface="Gill Sans MT"/>
                <a:cs typeface="Gill Sans MT"/>
              </a:rPr>
              <a:t>load</a:t>
            </a:r>
            <a:r>
              <a:rPr sz="4125" spc="300" baseline="1010" dirty="0">
                <a:solidFill>
                  <a:srgbClr val="5091D0"/>
                </a:solidFill>
                <a:latin typeface="Gill Sans MT"/>
                <a:cs typeface="Gill Sans MT"/>
              </a:rPr>
              <a:t> </a:t>
            </a:r>
            <a:r>
              <a:rPr sz="4125" spc="-30" baseline="1010" dirty="0">
                <a:solidFill>
                  <a:srgbClr val="5091D0"/>
                </a:solidFill>
                <a:latin typeface="Gill Sans MT"/>
                <a:cs typeface="Gill Sans MT"/>
              </a:rPr>
              <a:t>balancer</a:t>
            </a:r>
            <a:endParaRPr sz="4125" baseline="1010">
              <a:latin typeface="Gill Sans MT"/>
              <a:cs typeface="Gill Sans MT"/>
            </a:endParaRPr>
          </a:p>
          <a:p>
            <a:pPr marL="698500" lvl="1" indent="-228600">
              <a:lnSpc>
                <a:spcPct val="100000"/>
              </a:lnSpc>
              <a:spcBef>
                <a:spcPts val="234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45" dirty="0">
                <a:solidFill>
                  <a:srgbClr val="444949"/>
                </a:solidFill>
                <a:latin typeface="Gill Sans MT"/>
                <a:cs typeface="Gill Sans MT"/>
              </a:rPr>
              <a:t>AWS </a:t>
            </a:r>
            <a:r>
              <a:rPr sz="2400" spc="-35" dirty="0">
                <a:solidFill>
                  <a:srgbClr val="444949"/>
                </a:solidFill>
                <a:latin typeface="Gill Sans MT"/>
                <a:cs typeface="Gill Sans MT"/>
              </a:rPr>
              <a:t>guarantees </a:t>
            </a:r>
            <a:r>
              <a:rPr sz="2400" spc="-45" dirty="0">
                <a:solidFill>
                  <a:srgbClr val="444949"/>
                </a:solidFill>
                <a:latin typeface="Gill Sans MT"/>
                <a:cs typeface="Gill Sans MT"/>
              </a:rPr>
              <a:t>that </a:t>
            </a:r>
            <a:r>
              <a:rPr sz="2400" spc="-80" dirty="0">
                <a:solidFill>
                  <a:srgbClr val="444949"/>
                </a:solidFill>
                <a:latin typeface="Gill Sans MT"/>
                <a:cs typeface="Gill Sans MT"/>
              </a:rPr>
              <a:t>it </a:t>
            </a:r>
            <a:r>
              <a:rPr sz="2400" spc="-70" dirty="0">
                <a:solidFill>
                  <a:srgbClr val="444949"/>
                </a:solidFill>
                <a:latin typeface="Gill Sans MT"/>
                <a:cs typeface="Gill Sans MT"/>
              </a:rPr>
              <a:t>will </a:t>
            </a:r>
            <a:r>
              <a:rPr sz="2400" spc="10" dirty="0">
                <a:solidFill>
                  <a:srgbClr val="444949"/>
                </a:solidFill>
                <a:latin typeface="Gill Sans MT"/>
                <a:cs typeface="Gill Sans MT"/>
              </a:rPr>
              <a:t>be</a:t>
            </a:r>
            <a:r>
              <a:rPr sz="2400" spc="24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60" dirty="0">
                <a:solidFill>
                  <a:srgbClr val="444949"/>
                </a:solidFill>
                <a:latin typeface="Gill Sans MT"/>
                <a:cs typeface="Gill Sans MT"/>
              </a:rPr>
              <a:t>working</a:t>
            </a:r>
            <a:endParaRPr sz="2400">
              <a:latin typeface="Gill Sans MT"/>
              <a:cs typeface="Gill Sans MT"/>
            </a:endParaRPr>
          </a:p>
          <a:p>
            <a:pPr marL="698500" lvl="1" indent="-228600">
              <a:lnSpc>
                <a:spcPct val="100000"/>
              </a:lnSpc>
              <a:spcBef>
                <a:spcPts val="215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45" dirty="0">
                <a:solidFill>
                  <a:srgbClr val="444949"/>
                </a:solidFill>
                <a:latin typeface="Gill Sans MT"/>
                <a:cs typeface="Gill Sans MT"/>
              </a:rPr>
              <a:t>AWS </a:t>
            </a:r>
            <a:r>
              <a:rPr sz="2400" spc="-65" dirty="0">
                <a:solidFill>
                  <a:srgbClr val="444949"/>
                </a:solidFill>
                <a:latin typeface="Gill Sans MT"/>
                <a:cs typeface="Gill Sans MT"/>
              </a:rPr>
              <a:t>takes </a:t>
            </a:r>
            <a:r>
              <a:rPr sz="2400" spc="-55" dirty="0">
                <a:solidFill>
                  <a:srgbClr val="444949"/>
                </a:solidFill>
                <a:latin typeface="Gill Sans MT"/>
                <a:cs typeface="Gill Sans MT"/>
              </a:rPr>
              <a:t>care </a:t>
            </a:r>
            <a:r>
              <a:rPr sz="2400" spc="-30" dirty="0">
                <a:solidFill>
                  <a:srgbClr val="444949"/>
                </a:solidFill>
                <a:latin typeface="Gill Sans MT"/>
                <a:cs typeface="Gill Sans MT"/>
              </a:rPr>
              <a:t>of </a:t>
            </a:r>
            <a:r>
              <a:rPr sz="2400" spc="-35" dirty="0">
                <a:solidFill>
                  <a:srgbClr val="444949"/>
                </a:solidFill>
                <a:latin typeface="Gill Sans MT"/>
                <a:cs typeface="Gill Sans MT"/>
              </a:rPr>
              <a:t>upgrades, </a:t>
            </a:r>
            <a:r>
              <a:rPr sz="2400" spc="-30" dirty="0">
                <a:solidFill>
                  <a:srgbClr val="444949"/>
                </a:solidFill>
                <a:latin typeface="Gill Sans MT"/>
                <a:cs typeface="Gill Sans MT"/>
              </a:rPr>
              <a:t>maintenance, </a:t>
            </a:r>
            <a:r>
              <a:rPr sz="2400" spc="-35" dirty="0">
                <a:solidFill>
                  <a:srgbClr val="444949"/>
                </a:solidFill>
                <a:latin typeface="Gill Sans MT"/>
                <a:cs typeface="Gill Sans MT"/>
              </a:rPr>
              <a:t>high</a:t>
            </a:r>
            <a:r>
              <a:rPr sz="2400" spc="-18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50" dirty="0">
                <a:solidFill>
                  <a:srgbClr val="444949"/>
                </a:solidFill>
                <a:latin typeface="Gill Sans MT"/>
                <a:cs typeface="Gill Sans MT"/>
              </a:rPr>
              <a:t>availability</a:t>
            </a:r>
            <a:endParaRPr sz="2400">
              <a:latin typeface="Gill Sans MT"/>
              <a:cs typeface="Gill Sans MT"/>
            </a:endParaRPr>
          </a:p>
          <a:p>
            <a:pPr marL="698500" lvl="1" indent="-228600">
              <a:lnSpc>
                <a:spcPct val="100000"/>
              </a:lnSpc>
              <a:spcBef>
                <a:spcPts val="190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45" dirty="0">
                <a:solidFill>
                  <a:srgbClr val="444949"/>
                </a:solidFill>
                <a:latin typeface="Gill Sans MT"/>
                <a:cs typeface="Gill Sans MT"/>
              </a:rPr>
              <a:t>AWS </a:t>
            </a:r>
            <a:r>
              <a:rPr sz="2400" spc="-50" dirty="0">
                <a:solidFill>
                  <a:srgbClr val="444949"/>
                </a:solidFill>
                <a:latin typeface="Gill Sans MT"/>
                <a:cs typeface="Gill Sans MT"/>
              </a:rPr>
              <a:t>provides </a:t>
            </a:r>
            <a:r>
              <a:rPr sz="2400" spc="-55" dirty="0">
                <a:solidFill>
                  <a:srgbClr val="444949"/>
                </a:solidFill>
                <a:latin typeface="Gill Sans MT"/>
                <a:cs typeface="Gill Sans MT"/>
              </a:rPr>
              <a:t>only </a:t>
            </a:r>
            <a:r>
              <a:rPr sz="2400" dirty="0">
                <a:solidFill>
                  <a:srgbClr val="444949"/>
                </a:solidFill>
                <a:latin typeface="Gill Sans MT"/>
                <a:cs typeface="Gill Sans MT"/>
              </a:rPr>
              <a:t>a </a:t>
            </a:r>
            <a:r>
              <a:rPr sz="2400" spc="-35" dirty="0">
                <a:solidFill>
                  <a:srgbClr val="444949"/>
                </a:solidFill>
                <a:latin typeface="Gill Sans MT"/>
                <a:cs typeface="Gill Sans MT"/>
              </a:rPr>
              <a:t>few </a:t>
            </a:r>
            <a:r>
              <a:rPr sz="2400" spc="-50" dirty="0">
                <a:solidFill>
                  <a:srgbClr val="444949"/>
                </a:solidFill>
                <a:latin typeface="Gill Sans MT"/>
                <a:cs typeface="Gill Sans MT"/>
              </a:rPr>
              <a:t>configuration</a:t>
            </a:r>
            <a:r>
              <a:rPr sz="2400" spc="14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50" dirty="0">
                <a:solidFill>
                  <a:srgbClr val="444949"/>
                </a:solidFill>
                <a:latin typeface="Gill Sans MT"/>
                <a:cs typeface="Gill Sans MT"/>
              </a:rPr>
              <a:t>knobs</a:t>
            </a:r>
            <a:endParaRPr sz="2400">
              <a:latin typeface="Gill Sans MT"/>
              <a:cs typeface="Gill Sans MT"/>
            </a:endParaRPr>
          </a:p>
          <a:p>
            <a:pPr lvl="1">
              <a:lnSpc>
                <a:spcPct val="100000"/>
              </a:lnSpc>
              <a:spcBef>
                <a:spcPts val="55"/>
              </a:spcBef>
              <a:buClr>
                <a:srgbClr val="444949"/>
              </a:buClr>
              <a:buFont typeface="Arial"/>
              <a:buChar char="•"/>
            </a:pPr>
            <a:endParaRPr sz="3550">
              <a:latin typeface="Times New Roman"/>
              <a:cs typeface="Times New Roman"/>
            </a:endParaRPr>
          </a:p>
          <a:p>
            <a:pPr marL="241300" marR="5080" indent="-228600">
              <a:lnSpc>
                <a:spcPts val="3020"/>
              </a:lnSpc>
              <a:buFont typeface="Arial"/>
              <a:buChar char="•"/>
              <a:tabLst>
                <a:tab pos="241300" algn="l"/>
              </a:tabLst>
            </a:pPr>
            <a:r>
              <a:rPr sz="2800" spc="-105" dirty="0">
                <a:solidFill>
                  <a:srgbClr val="444949"/>
                </a:solidFill>
                <a:latin typeface="Gill Sans MT"/>
                <a:cs typeface="Gill Sans MT"/>
              </a:rPr>
              <a:t>It </a:t>
            </a:r>
            <a:r>
              <a:rPr sz="2800" spc="-75" dirty="0">
                <a:solidFill>
                  <a:srgbClr val="444949"/>
                </a:solidFill>
                <a:latin typeface="Gill Sans MT"/>
                <a:cs typeface="Gill Sans MT"/>
              </a:rPr>
              <a:t>costs </a:t>
            </a:r>
            <a:r>
              <a:rPr sz="2800" spc="-70" dirty="0">
                <a:solidFill>
                  <a:srgbClr val="444949"/>
                </a:solidFill>
                <a:latin typeface="Gill Sans MT"/>
                <a:cs typeface="Gill Sans MT"/>
              </a:rPr>
              <a:t>less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setup </a:t>
            </a:r>
            <a:r>
              <a:rPr sz="2800" spc="-95" dirty="0">
                <a:solidFill>
                  <a:srgbClr val="444949"/>
                </a:solidFill>
                <a:latin typeface="Gill Sans MT"/>
                <a:cs typeface="Gill Sans MT"/>
              </a:rPr>
              <a:t>your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own </a:t>
            </a:r>
            <a:r>
              <a:rPr sz="2800" spc="-35" dirty="0">
                <a:solidFill>
                  <a:srgbClr val="444949"/>
                </a:solidFill>
                <a:latin typeface="Gill Sans MT"/>
                <a:cs typeface="Gill Sans MT"/>
              </a:rPr>
              <a:t>load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balancer but </a:t>
            </a:r>
            <a:r>
              <a:rPr sz="2800" spc="-90" dirty="0">
                <a:solidFill>
                  <a:srgbClr val="444949"/>
                </a:solidFill>
                <a:latin typeface="Gill Sans MT"/>
                <a:cs typeface="Gill Sans MT"/>
              </a:rPr>
              <a:t>it </a:t>
            </a:r>
            <a:r>
              <a:rPr sz="2800" spc="-75" dirty="0">
                <a:solidFill>
                  <a:srgbClr val="444949"/>
                </a:solidFill>
                <a:latin typeface="Gill Sans MT"/>
                <a:cs typeface="Gill Sans MT"/>
              </a:rPr>
              <a:t>will </a:t>
            </a:r>
            <a:r>
              <a:rPr sz="2800" spc="10" dirty="0">
                <a:solidFill>
                  <a:srgbClr val="444949"/>
                </a:solidFill>
                <a:latin typeface="Gill Sans MT"/>
                <a:cs typeface="Gill Sans MT"/>
              </a:rPr>
              <a:t>be </a:t>
            </a:r>
            <a:r>
              <a:rPr sz="2800" dirty="0">
                <a:solidFill>
                  <a:srgbClr val="444949"/>
                </a:solidFill>
                <a:latin typeface="Gill Sans MT"/>
                <a:cs typeface="Gill Sans MT"/>
              </a:rPr>
              <a:t>a </a:t>
            </a:r>
            <a:r>
              <a:rPr sz="2800" spc="-75" dirty="0">
                <a:solidFill>
                  <a:srgbClr val="444949"/>
                </a:solidFill>
                <a:latin typeface="Gill Sans MT"/>
                <a:cs typeface="Gill Sans MT"/>
              </a:rPr>
              <a:t>lot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more 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effort </a:t>
            </a:r>
            <a:r>
              <a:rPr sz="2800" spc="-35" dirty="0">
                <a:solidFill>
                  <a:srgbClr val="444949"/>
                </a:solidFill>
                <a:latin typeface="Gill Sans MT"/>
                <a:cs typeface="Gill Sans MT"/>
              </a:rPr>
              <a:t>on </a:t>
            </a:r>
            <a:r>
              <a:rPr sz="2800" spc="-95" dirty="0">
                <a:solidFill>
                  <a:srgbClr val="444949"/>
                </a:solidFill>
                <a:latin typeface="Gill Sans MT"/>
                <a:cs typeface="Gill Sans MT"/>
              </a:rPr>
              <a:t>your</a:t>
            </a:r>
            <a:r>
              <a:rPr sz="2800" spc="5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end.</a:t>
            </a:r>
            <a:endParaRPr sz="2800">
              <a:latin typeface="Gill Sans MT"/>
              <a:cs typeface="Gill Sans MT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lr>
                <a:srgbClr val="444949"/>
              </a:buClr>
              <a:buFont typeface="Arial"/>
              <a:buChar char="•"/>
            </a:pPr>
            <a:endParaRPr sz="40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buFont typeface="Arial"/>
              <a:buChar char="•"/>
              <a:tabLst>
                <a:tab pos="241300" algn="l"/>
              </a:tabLst>
            </a:pPr>
            <a:r>
              <a:rPr sz="2800" spc="-105" dirty="0">
                <a:solidFill>
                  <a:srgbClr val="444949"/>
                </a:solidFill>
                <a:latin typeface="Gill Sans MT"/>
                <a:cs typeface="Gill Sans MT"/>
              </a:rPr>
              <a:t>It </a:t>
            </a:r>
            <a:r>
              <a:rPr sz="2800" spc="-90" dirty="0">
                <a:solidFill>
                  <a:srgbClr val="444949"/>
                </a:solidFill>
                <a:latin typeface="Gill Sans MT"/>
                <a:cs typeface="Gill Sans MT"/>
              </a:rPr>
              <a:t>is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integrated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with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many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AWS offerings </a:t>
            </a:r>
            <a:r>
              <a:rPr sz="2800" dirty="0">
                <a:solidFill>
                  <a:srgbClr val="444949"/>
                </a:solidFill>
                <a:latin typeface="Gill Sans MT"/>
                <a:cs typeface="Gill Sans MT"/>
              </a:rPr>
              <a:t>/</a:t>
            </a:r>
            <a:r>
              <a:rPr sz="2800" spc="16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services</a:t>
            </a:r>
            <a:endParaRPr sz="2800"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419272657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1892" y="6464300"/>
            <a:ext cx="127698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16939" y="374395"/>
            <a:ext cx="6964680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175" dirty="0"/>
              <a:t>Types </a:t>
            </a:r>
            <a:r>
              <a:rPr spc="-45" dirty="0"/>
              <a:t>of </a:t>
            </a:r>
            <a:r>
              <a:rPr spc="-50" dirty="0"/>
              <a:t>load </a:t>
            </a:r>
            <a:r>
              <a:rPr spc="-70" dirty="0"/>
              <a:t>balancer </a:t>
            </a:r>
            <a:r>
              <a:rPr spc="-45" dirty="0"/>
              <a:t>on</a:t>
            </a:r>
            <a:r>
              <a:rPr spc="60" dirty="0"/>
              <a:t> </a:t>
            </a:r>
            <a:r>
              <a:rPr spc="-75" dirty="0"/>
              <a:t>AWS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16939" y="1380236"/>
            <a:ext cx="9432290" cy="40747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AWS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has </a:t>
            </a:r>
            <a:r>
              <a:rPr sz="4125" spc="37" baseline="1010" dirty="0">
                <a:solidFill>
                  <a:srgbClr val="5091D0"/>
                </a:solidFill>
                <a:latin typeface="Gill Sans MT"/>
                <a:cs typeface="Gill Sans MT"/>
              </a:rPr>
              <a:t>3 </a:t>
            </a:r>
            <a:r>
              <a:rPr sz="4125" spc="-75" baseline="1010" dirty="0">
                <a:solidFill>
                  <a:srgbClr val="5091D0"/>
                </a:solidFill>
                <a:latin typeface="Gill Sans MT"/>
                <a:cs typeface="Gill Sans MT"/>
              </a:rPr>
              <a:t>kinds </a:t>
            </a:r>
            <a:r>
              <a:rPr sz="4125" spc="-7" baseline="1010" dirty="0">
                <a:solidFill>
                  <a:srgbClr val="5091D0"/>
                </a:solidFill>
                <a:latin typeface="Gill Sans MT"/>
                <a:cs typeface="Gill Sans MT"/>
              </a:rPr>
              <a:t>of </a:t>
            </a:r>
            <a:r>
              <a:rPr sz="4125" spc="7" baseline="1010" dirty="0">
                <a:solidFill>
                  <a:srgbClr val="5091D0"/>
                </a:solidFill>
                <a:latin typeface="Gill Sans MT"/>
                <a:cs typeface="Gill Sans MT"/>
              </a:rPr>
              <a:t>Load</a:t>
            </a:r>
            <a:r>
              <a:rPr sz="4125" spc="157" baseline="1010" dirty="0">
                <a:solidFill>
                  <a:srgbClr val="5091D0"/>
                </a:solidFill>
                <a:latin typeface="Gill Sans MT"/>
                <a:cs typeface="Gill Sans MT"/>
              </a:rPr>
              <a:t> </a:t>
            </a:r>
            <a:r>
              <a:rPr sz="4125" spc="-37" baseline="1010" dirty="0">
                <a:solidFill>
                  <a:srgbClr val="5091D0"/>
                </a:solidFill>
                <a:latin typeface="Gill Sans MT"/>
                <a:cs typeface="Gill Sans MT"/>
              </a:rPr>
              <a:t>Balancers</a:t>
            </a:r>
            <a:endParaRPr sz="4125" baseline="1010">
              <a:latin typeface="Gill Sans MT"/>
              <a:cs typeface="Gill Sans MT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lr>
                <a:srgbClr val="444949"/>
              </a:buClr>
              <a:buFont typeface="Arial"/>
              <a:buChar char="•"/>
            </a:pPr>
            <a:endParaRPr sz="345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buFont typeface="Arial"/>
              <a:buChar char="•"/>
              <a:tabLst>
                <a:tab pos="241300" algn="l"/>
              </a:tabLst>
            </a:pPr>
            <a:r>
              <a:rPr sz="2800" spc="-75" dirty="0">
                <a:solidFill>
                  <a:srgbClr val="444949"/>
                </a:solidFill>
                <a:latin typeface="Gill Sans MT"/>
                <a:cs typeface="Gill Sans MT"/>
              </a:rPr>
              <a:t>Classic </a:t>
            </a:r>
            <a:r>
              <a:rPr sz="2800" spc="-25" dirty="0">
                <a:solidFill>
                  <a:srgbClr val="444949"/>
                </a:solidFill>
                <a:latin typeface="Gill Sans MT"/>
                <a:cs typeface="Gill Sans MT"/>
              </a:rPr>
              <a:t>Load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Balancer </a:t>
            </a:r>
            <a:r>
              <a:rPr sz="2800" dirty="0">
                <a:solidFill>
                  <a:srgbClr val="444949"/>
                </a:solidFill>
                <a:latin typeface="Gill Sans MT"/>
                <a:cs typeface="Gill Sans MT"/>
              </a:rPr>
              <a:t>(v1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-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old </a:t>
            </a:r>
            <a:r>
              <a:rPr sz="2800" spc="-35" dirty="0">
                <a:solidFill>
                  <a:srgbClr val="444949"/>
                </a:solidFill>
                <a:latin typeface="Gill Sans MT"/>
                <a:cs typeface="Gill Sans MT"/>
              </a:rPr>
              <a:t>generation)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-</a:t>
            </a:r>
            <a:r>
              <a:rPr sz="2800" spc="19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5" dirty="0">
                <a:solidFill>
                  <a:srgbClr val="444949"/>
                </a:solidFill>
                <a:latin typeface="Gill Sans MT"/>
                <a:cs typeface="Gill Sans MT"/>
              </a:rPr>
              <a:t>2009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3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Application </a:t>
            </a:r>
            <a:r>
              <a:rPr sz="2800" spc="-25" dirty="0">
                <a:solidFill>
                  <a:srgbClr val="444949"/>
                </a:solidFill>
                <a:latin typeface="Gill Sans MT"/>
                <a:cs typeface="Gill Sans MT"/>
              </a:rPr>
              <a:t>Load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Balancer </a:t>
            </a:r>
            <a:r>
              <a:rPr sz="2800" dirty="0">
                <a:solidFill>
                  <a:srgbClr val="444949"/>
                </a:solidFill>
                <a:latin typeface="Gill Sans MT"/>
                <a:cs typeface="Gill Sans MT"/>
              </a:rPr>
              <a:t>(v2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- </a:t>
            </a:r>
            <a:r>
              <a:rPr sz="2800" spc="-25" dirty="0">
                <a:solidFill>
                  <a:srgbClr val="444949"/>
                </a:solidFill>
                <a:latin typeface="Gill Sans MT"/>
                <a:cs typeface="Gill Sans MT"/>
              </a:rPr>
              <a:t>new </a:t>
            </a:r>
            <a:r>
              <a:rPr sz="2800" spc="-35" dirty="0">
                <a:solidFill>
                  <a:srgbClr val="444949"/>
                </a:solidFill>
                <a:latin typeface="Gill Sans MT"/>
                <a:cs typeface="Gill Sans MT"/>
              </a:rPr>
              <a:t>generation)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-</a:t>
            </a:r>
            <a:r>
              <a:rPr sz="2800" spc="18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5" dirty="0">
                <a:solidFill>
                  <a:srgbClr val="444949"/>
                </a:solidFill>
                <a:latin typeface="Gill Sans MT"/>
                <a:cs typeface="Gill Sans MT"/>
              </a:rPr>
              <a:t>2016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33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65" dirty="0">
                <a:solidFill>
                  <a:srgbClr val="444949"/>
                </a:solidFill>
                <a:latin typeface="Gill Sans MT"/>
                <a:cs typeface="Gill Sans MT"/>
              </a:rPr>
              <a:t>Network </a:t>
            </a:r>
            <a:r>
              <a:rPr sz="2800" spc="-25" dirty="0">
                <a:solidFill>
                  <a:srgbClr val="444949"/>
                </a:solidFill>
                <a:latin typeface="Gill Sans MT"/>
                <a:cs typeface="Gill Sans MT"/>
              </a:rPr>
              <a:t>Load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Balancer </a:t>
            </a:r>
            <a:r>
              <a:rPr sz="2800" dirty="0">
                <a:solidFill>
                  <a:srgbClr val="444949"/>
                </a:solidFill>
                <a:latin typeface="Gill Sans MT"/>
                <a:cs typeface="Gill Sans MT"/>
              </a:rPr>
              <a:t>(v2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- </a:t>
            </a:r>
            <a:r>
              <a:rPr sz="2800" spc="-25" dirty="0">
                <a:solidFill>
                  <a:srgbClr val="444949"/>
                </a:solidFill>
                <a:latin typeface="Gill Sans MT"/>
                <a:cs typeface="Gill Sans MT"/>
              </a:rPr>
              <a:t>new </a:t>
            </a:r>
            <a:r>
              <a:rPr sz="2800" spc="-35" dirty="0">
                <a:solidFill>
                  <a:srgbClr val="444949"/>
                </a:solidFill>
                <a:latin typeface="Gill Sans MT"/>
                <a:cs typeface="Gill Sans MT"/>
              </a:rPr>
              <a:t>generation)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-</a:t>
            </a:r>
            <a:r>
              <a:rPr sz="2800" spc="19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5" dirty="0">
                <a:solidFill>
                  <a:srgbClr val="444949"/>
                </a:solidFill>
                <a:latin typeface="Gill Sans MT"/>
                <a:cs typeface="Gill Sans MT"/>
              </a:rPr>
              <a:t>2017</a:t>
            </a:r>
            <a:endParaRPr sz="2800">
              <a:latin typeface="Gill Sans MT"/>
              <a:cs typeface="Gill Sans MT"/>
            </a:endParaRPr>
          </a:p>
          <a:p>
            <a:pPr marL="241300" marR="5080" indent="-228600">
              <a:lnSpc>
                <a:spcPts val="2690"/>
              </a:lnSpc>
              <a:spcBef>
                <a:spcPts val="96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65" dirty="0">
                <a:solidFill>
                  <a:srgbClr val="444949"/>
                </a:solidFill>
                <a:latin typeface="Gill Sans MT"/>
                <a:cs typeface="Gill Sans MT"/>
              </a:rPr>
              <a:t>Overall, </a:t>
            </a:r>
            <a:r>
              <a:rPr sz="2800" spc="-90" dirty="0">
                <a:solidFill>
                  <a:srgbClr val="444949"/>
                </a:solidFill>
                <a:latin typeface="Gill Sans MT"/>
                <a:cs typeface="Gill Sans MT"/>
              </a:rPr>
              <a:t>it is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recommended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use the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newer </a:t>
            </a:r>
            <a:r>
              <a:rPr sz="2800" dirty="0">
                <a:solidFill>
                  <a:srgbClr val="444949"/>
                </a:solidFill>
                <a:latin typeface="Gill Sans MT"/>
                <a:cs typeface="Gill Sans MT"/>
              </a:rPr>
              <a:t>/ </a:t>
            </a:r>
            <a:r>
              <a:rPr sz="2800" spc="-15" dirty="0">
                <a:solidFill>
                  <a:srgbClr val="444949"/>
                </a:solidFill>
                <a:latin typeface="Gill Sans MT"/>
                <a:cs typeface="Gill Sans MT"/>
              </a:rPr>
              <a:t>v2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generation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load  </a:t>
            </a:r>
            <a:r>
              <a:rPr sz="2800" spc="-35" dirty="0">
                <a:solidFill>
                  <a:srgbClr val="444949"/>
                </a:solidFill>
                <a:latin typeface="Gill Sans MT"/>
                <a:cs typeface="Gill Sans MT"/>
              </a:rPr>
              <a:t>balancers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as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they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provide more</a:t>
            </a:r>
            <a:r>
              <a:rPr sz="2800" spc="114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features</a:t>
            </a:r>
            <a:endParaRPr sz="2800">
              <a:latin typeface="Gill Sans MT"/>
              <a:cs typeface="Gill Sans MT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lr>
                <a:srgbClr val="444949"/>
              </a:buClr>
              <a:buFont typeface="Arial"/>
              <a:buChar char="•"/>
            </a:pPr>
            <a:endParaRPr sz="35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buFont typeface="Arial"/>
              <a:buChar char="•"/>
              <a:tabLst>
                <a:tab pos="241300" algn="l"/>
              </a:tabLst>
            </a:pPr>
            <a:r>
              <a:rPr sz="2800" spc="-175" dirty="0">
                <a:solidFill>
                  <a:srgbClr val="444949"/>
                </a:solidFill>
                <a:latin typeface="Gill Sans MT"/>
                <a:cs typeface="Gill Sans MT"/>
              </a:rPr>
              <a:t>You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can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setup </a:t>
            </a:r>
            <a:r>
              <a:rPr sz="4125" spc="-52" baseline="1010" dirty="0">
                <a:solidFill>
                  <a:srgbClr val="5091D0"/>
                </a:solidFill>
                <a:latin typeface="Gill Sans MT"/>
                <a:cs typeface="Gill Sans MT"/>
              </a:rPr>
              <a:t>internal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(private) </a:t>
            </a:r>
            <a:r>
              <a:rPr sz="2800" spc="-105" dirty="0">
                <a:solidFill>
                  <a:srgbClr val="444949"/>
                </a:solidFill>
                <a:latin typeface="Gill Sans MT"/>
                <a:cs typeface="Gill Sans MT"/>
              </a:rPr>
              <a:t>or </a:t>
            </a:r>
            <a:r>
              <a:rPr sz="4125" spc="-44" baseline="1010" dirty="0">
                <a:solidFill>
                  <a:srgbClr val="5091D0"/>
                </a:solidFill>
                <a:latin typeface="Gill Sans MT"/>
                <a:cs typeface="Gill Sans MT"/>
              </a:rPr>
              <a:t>external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(public)</a:t>
            </a:r>
            <a:r>
              <a:rPr sz="2800" spc="44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70" dirty="0">
                <a:solidFill>
                  <a:srgbClr val="444949"/>
                </a:solidFill>
                <a:latin typeface="Gill Sans MT"/>
                <a:cs typeface="Gill Sans MT"/>
              </a:rPr>
              <a:t>ELBs</a:t>
            </a:r>
            <a:endParaRPr sz="2800"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169054565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1892" y="6464300"/>
            <a:ext cx="127698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16939" y="374395"/>
            <a:ext cx="3226435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65" dirty="0"/>
              <a:t>Health </a:t>
            </a:r>
            <a:r>
              <a:rPr spc="-110" dirty="0"/>
              <a:t>Checks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16939" y="1716735"/>
            <a:ext cx="10179685" cy="2451735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4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Health </a:t>
            </a:r>
            <a:r>
              <a:rPr sz="2800" spc="-70" dirty="0">
                <a:solidFill>
                  <a:srgbClr val="444949"/>
                </a:solidFill>
                <a:latin typeface="Gill Sans MT"/>
                <a:cs typeface="Gill Sans MT"/>
              </a:rPr>
              <a:t>Checks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are crucial </a:t>
            </a:r>
            <a:r>
              <a:rPr sz="2800" spc="-90" dirty="0">
                <a:solidFill>
                  <a:srgbClr val="444949"/>
                </a:solidFill>
                <a:latin typeface="Gill Sans MT"/>
                <a:cs typeface="Gill Sans MT"/>
              </a:rPr>
              <a:t>for </a:t>
            </a:r>
            <a:r>
              <a:rPr sz="2800" spc="-25" dirty="0">
                <a:solidFill>
                  <a:srgbClr val="444949"/>
                </a:solidFill>
                <a:latin typeface="Gill Sans MT"/>
                <a:cs typeface="Gill Sans MT"/>
              </a:rPr>
              <a:t>Load</a:t>
            </a:r>
            <a:r>
              <a:rPr sz="2800" spc="254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Balancers</a:t>
            </a:r>
            <a:endParaRPr sz="2800">
              <a:latin typeface="Gill Sans MT"/>
              <a:cs typeface="Gill Sans MT"/>
            </a:endParaRPr>
          </a:p>
          <a:p>
            <a:pPr marL="241300" marR="5080" indent="-228600">
              <a:lnSpc>
                <a:spcPts val="3020"/>
              </a:lnSpc>
              <a:spcBef>
                <a:spcPts val="103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They </a:t>
            </a:r>
            <a:r>
              <a:rPr sz="2800" spc="-25" dirty="0">
                <a:solidFill>
                  <a:srgbClr val="444949"/>
                </a:solidFill>
                <a:latin typeface="Gill Sans MT"/>
                <a:cs typeface="Gill Sans MT"/>
              </a:rPr>
              <a:t>enable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the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load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balancer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2800" spc="-70" dirty="0">
                <a:solidFill>
                  <a:srgbClr val="444949"/>
                </a:solidFill>
                <a:latin typeface="Gill Sans MT"/>
                <a:cs typeface="Gill Sans MT"/>
              </a:rPr>
              <a:t>know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if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instances </a:t>
            </a:r>
            <a:r>
              <a:rPr sz="2800" spc="-90" dirty="0">
                <a:solidFill>
                  <a:srgbClr val="444949"/>
                </a:solidFill>
                <a:latin typeface="Gill Sans MT"/>
                <a:cs typeface="Gill Sans MT"/>
              </a:rPr>
              <a:t>it </a:t>
            </a:r>
            <a:r>
              <a:rPr sz="2800" spc="-70" dirty="0">
                <a:solidFill>
                  <a:srgbClr val="444949"/>
                </a:solidFill>
                <a:latin typeface="Gill Sans MT"/>
                <a:cs typeface="Gill Sans MT"/>
              </a:rPr>
              <a:t>forwards </a:t>
            </a:r>
            <a:r>
              <a:rPr sz="2800" spc="-65" dirty="0">
                <a:solidFill>
                  <a:srgbClr val="444949"/>
                </a:solidFill>
                <a:latin typeface="Gill Sans MT"/>
                <a:cs typeface="Gill Sans MT"/>
              </a:rPr>
              <a:t>traffic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to 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are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available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2800" spc="-70" dirty="0">
                <a:solidFill>
                  <a:srgbClr val="444949"/>
                </a:solidFill>
                <a:latin typeface="Gill Sans MT"/>
                <a:cs typeface="Gill Sans MT"/>
              </a:rPr>
              <a:t>reply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to</a:t>
            </a:r>
            <a:r>
              <a:rPr sz="2800" spc="16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requests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3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The health </a:t>
            </a:r>
            <a:r>
              <a:rPr sz="2800" spc="-65" dirty="0">
                <a:solidFill>
                  <a:srgbClr val="444949"/>
                </a:solidFill>
                <a:latin typeface="Gill Sans MT"/>
                <a:cs typeface="Gill Sans MT"/>
              </a:rPr>
              <a:t>check </a:t>
            </a:r>
            <a:r>
              <a:rPr sz="2800" spc="-90" dirty="0">
                <a:solidFill>
                  <a:srgbClr val="444949"/>
                </a:solidFill>
                <a:latin typeface="Gill Sans MT"/>
                <a:cs typeface="Gill Sans MT"/>
              </a:rPr>
              <a:t>is </a:t>
            </a:r>
            <a:r>
              <a:rPr sz="2800" spc="-20" dirty="0">
                <a:solidFill>
                  <a:srgbClr val="444949"/>
                </a:solidFill>
                <a:latin typeface="Gill Sans MT"/>
                <a:cs typeface="Gill Sans MT"/>
              </a:rPr>
              <a:t>done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on </a:t>
            </a:r>
            <a:r>
              <a:rPr sz="2800" dirty="0">
                <a:solidFill>
                  <a:srgbClr val="444949"/>
                </a:solidFill>
                <a:latin typeface="Gill Sans MT"/>
                <a:cs typeface="Gill Sans MT"/>
              </a:rPr>
              <a:t>a </a:t>
            </a:r>
            <a:r>
              <a:rPr sz="2800" spc="-15" dirty="0">
                <a:solidFill>
                  <a:srgbClr val="444949"/>
                </a:solidFill>
                <a:latin typeface="Gill Sans MT"/>
                <a:cs typeface="Gill Sans MT"/>
              </a:rPr>
              <a:t>port </a:t>
            </a:r>
            <a:r>
              <a:rPr sz="2800" spc="-10" dirty="0">
                <a:solidFill>
                  <a:srgbClr val="444949"/>
                </a:solidFill>
                <a:latin typeface="Gill Sans MT"/>
                <a:cs typeface="Gill Sans MT"/>
              </a:rPr>
              <a:t>and </a:t>
            </a:r>
            <a:r>
              <a:rPr sz="2800" dirty="0">
                <a:solidFill>
                  <a:srgbClr val="444949"/>
                </a:solidFill>
                <a:latin typeface="Gill Sans MT"/>
                <a:cs typeface="Gill Sans MT"/>
              </a:rPr>
              <a:t>a </a:t>
            </a:r>
            <a:r>
              <a:rPr sz="2800" spc="-65" dirty="0">
                <a:solidFill>
                  <a:srgbClr val="444949"/>
                </a:solidFill>
                <a:latin typeface="Gill Sans MT"/>
                <a:cs typeface="Gill Sans MT"/>
              </a:rPr>
              <a:t>route </a:t>
            </a:r>
            <a:r>
              <a:rPr sz="2800" spc="-25" dirty="0">
                <a:solidFill>
                  <a:srgbClr val="444949"/>
                </a:solidFill>
                <a:latin typeface="Gill Sans MT"/>
                <a:cs typeface="Gill Sans MT"/>
              </a:rPr>
              <a:t>(/health </a:t>
            </a:r>
            <a:r>
              <a:rPr sz="2800" spc="-90" dirty="0">
                <a:solidFill>
                  <a:srgbClr val="444949"/>
                </a:solidFill>
                <a:latin typeface="Gill Sans MT"/>
                <a:cs typeface="Gill Sans MT"/>
              </a:rPr>
              <a:t>is</a:t>
            </a:r>
            <a:r>
              <a:rPr sz="2800" spc="31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20" dirty="0">
                <a:solidFill>
                  <a:srgbClr val="444949"/>
                </a:solidFill>
                <a:latin typeface="Gill Sans MT"/>
                <a:cs typeface="Gill Sans MT"/>
              </a:rPr>
              <a:t>common)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7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75" dirty="0">
                <a:solidFill>
                  <a:srgbClr val="444949"/>
                </a:solidFill>
                <a:latin typeface="Gill Sans MT"/>
                <a:cs typeface="Gill Sans MT"/>
              </a:rPr>
              <a:t>If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the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response </a:t>
            </a:r>
            <a:r>
              <a:rPr sz="2800" spc="-90" dirty="0">
                <a:solidFill>
                  <a:srgbClr val="444949"/>
                </a:solidFill>
                <a:latin typeface="Gill Sans MT"/>
                <a:cs typeface="Gill Sans MT"/>
              </a:rPr>
              <a:t>is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not </a:t>
            </a:r>
            <a:r>
              <a:rPr sz="2800" spc="-5" dirty="0">
                <a:solidFill>
                  <a:srgbClr val="444949"/>
                </a:solidFill>
                <a:latin typeface="Gill Sans MT"/>
                <a:cs typeface="Gill Sans MT"/>
              </a:rPr>
              <a:t>200 </a:t>
            </a:r>
            <a:r>
              <a:rPr sz="2800" spc="-85" dirty="0">
                <a:solidFill>
                  <a:srgbClr val="444949"/>
                </a:solidFill>
                <a:latin typeface="Gill Sans MT"/>
                <a:cs typeface="Gill Sans MT"/>
              </a:rPr>
              <a:t>(OK),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then the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instance </a:t>
            </a:r>
            <a:r>
              <a:rPr sz="2800" spc="-90" dirty="0">
                <a:solidFill>
                  <a:srgbClr val="444949"/>
                </a:solidFill>
                <a:latin typeface="Gill Sans MT"/>
                <a:cs typeface="Gill Sans MT"/>
              </a:rPr>
              <a:t>is</a:t>
            </a:r>
            <a:r>
              <a:rPr sz="2800" spc="21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unhealthy</a:t>
            </a:r>
            <a:endParaRPr sz="2800">
              <a:latin typeface="Gill Sans MT"/>
              <a:cs typeface="Gill Sans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335866" y="4680140"/>
            <a:ext cx="1710689" cy="1316355"/>
          </a:xfrm>
          <a:prstGeom prst="rect">
            <a:avLst/>
          </a:prstGeom>
          <a:solidFill>
            <a:srgbClr val="5091D0"/>
          </a:solidFill>
          <a:ln w="12700">
            <a:solidFill>
              <a:srgbClr val="386998"/>
            </a:solidFill>
          </a:ln>
        </p:spPr>
        <p:txBody>
          <a:bodyPr vert="horz" wrap="square" lIns="0" tIns="190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5"/>
              </a:spcBef>
            </a:pPr>
            <a:endParaRPr sz="2500">
              <a:latin typeface="Times New Roman"/>
              <a:cs typeface="Times New Roman"/>
            </a:endParaRPr>
          </a:p>
          <a:p>
            <a:pPr marL="245745" marR="238760" indent="52705">
              <a:lnSpc>
                <a:spcPct val="100000"/>
              </a:lnSpc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Classic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Load 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Balancer</a:t>
            </a:r>
            <a:r>
              <a:rPr sz="18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(v1)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078131" y="4680140"/>
            <a:ext cx="1185545" cy="1316355"/>
          </a:xfrm>
          <a:prstGeom prst="rect">
            <a:avLst/>
          </a:prstGeom>
          <a:solidFill>
            <a:srgbClr val="F69802"/>
          </a:solidFill>
          <a:ln w="12700">
            <a:solidFill>
              <a:srgbClr val="B56E01"/>
            </a:solidFill>
          </a:ln>
        </p:spPr>
        <p:txBody>
          <a:bodyPr vert="horz" wrap="square" lIns="0" tIns="190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5"/>
              </a:spcBef>
            </a:pPr>
            <a:endParaRPr sz="25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EC2</a:t>
            </a:r>
            <a:endParaRPr sz="1800">
              <a:latin typeface="Calibri"/>
              <a:cs typeface="Calibri"/>
            </a:endParaRPr>
          </a:p>
          <a:p>
            <a:pPr marL="635" algn="ctr">
              <a:lnSpc>
                <a:spcPct val="100000"/>
              </a:lnSpc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Instances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549060" y="5031740"/>
            <a:ext cx="1338580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Health</a:t>
            </a:r>
            <a:r>
              <a:rPr sz="1800" spc="-6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Checks</a:t>
            </a:r>
            <a:endParaRPr sz="1800">
              <a:latin typeface="Calibri"/>
              <a:cs typeface="Calibri"/>
            </a:endParaRPr>
          </a:p>
          <a:p>
            <a:pPr marL="41275" marR="5715" indent="377825">
              <a:lnSpc>
                <a:spcPct val="100000"/>
              </a:lnSpc>
            </a:pPr>
            <a:r>
              <a:rPr sz="1800" spc="-15" dirty="0">
                <a:solidFill>
                  <a:srgbClr val="444949"/>
                </a:solidFill>
                <a:latin typeface="Calibri"/>
                <a:cs typeface="Calibri"/>
              </a:rPr>
              <a:t>Port</a:t>
            </a:r>
            <a:r>
              <a:rPr sz="1800" spc="-8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4567  </a:t>
            </a:r>
            <a:r>
              <a:rPr sz="1800" spc="-15" dirty="0">
                <a:solidFill>
                  <a:srgbClr val="444949"/>
                </a:solidFill>
                <a:latin typeface="Calibri"/>
                <a:cs typeface="Calibri"/>
              </a:rPr>
              <a:t>Route</a:t>
            </a:r>
            <a:r>
              <a:rPr sz="1800" spc="-5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/health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046134" y="5299925"/>
            <a:ext cx="2032000" cy="76200"/>
          </a:xfrm>
          <a:custGeom>
            <a:avLst/>
            <a:gdLst/>
            <a:ahLst/>
            <a:cxnLst/>
            <a:rect l="l" t="t" r="r" b="b"/>
            <a:pathLst>
              <a:path w="2032000" h="76200">
                <a:moveTo>
                  <a:pt x="2025647" y="34924"/>
                </a:moveTo>
                <a:lnTo>
                  <a:pt x="1968500" y="34924"/>
                </a:lnTo>
                <a:lnTo>
                  <a:pt x="1968500" y="41274"/>
                </a:lnTo>
                <a:lnTo>
                  <a:pt x="1955797" y="41275"/>
                </a:lnTo>
                <a:lnTo>
                  <a:pt x="1955797" y="76199"/>
                </a:lnTo>
                <a:lnTo>
                  <a:pt x="2031997" y="38099"/>
                </a:lnTo>
                <a:lnTo>
                  <a:pt x="2025647" y="34924"/>
                </a:lnTo>
                <a:close/>
              </a:path>
              <a:path w="2032000" h="76200">
                <a:moveTo>
                  <a:pt x="1955797" y="34925"/>
                </a:moveTo>
                <a:lnTo>
                  <a:pt x="0" y="34926"/>
                </a:lnTo>
                <a:lnTo>
                  <a:pt x="0" y="41276"/>
                </a:lnTo>
                <a:lnTo>
                  <a:pt x="1955797" y="41275"/>
                </a:lnTo>
                <a:lnTo>
                  <a:pt x="1955797" y="34925"/>
                </a:lnTo>
                <a:close/>
              </a:path>
              <a:path w="2032000" h="76200">
                <a:moveTo>
                  <a:pt x="1968500" y="34924"/>
                </a:moveTo>
                <a:lnTo>
                  <a:pt x="1955797" y="34925"/>
                </a:lnTo>
                <a:lnTo>
                  <a:pt x="1955797" y="41275"/>
                </a:lnTo>
                <a:lnTo>
                  <a:pt x="1968500" y="41274"/>
                </a:lnTo>
                <a:lnTo>
                  <a:pt x="1968500" y="34924"/>
                </a:lnTo>
                <a:close/>
              </a:path>
              <a:path w="2032000" h="76200">
                <a:moveTo>
                  <a:pt x="1955797" y="0"/>
                </a:moveTo>
                <a:lnTo>
                  <a:pt x="1955797" y="34925"/>
                </a:lnTo>
                <a:lnTo>
                  <a:pt x="2025647" y="34924"/>
                </a:lnTo>
                <a:lnTo>
                  <a:pt x="1955797" y="0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8055121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1892" y="6464300"/>
            <a:ext cx="127698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16939" y="374395"/>
            <a:ext cx="6781800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65" dirty="0"/>
              <a:t>Application </a:t>
            </a:r>
            <a:r>
              <a:rPr spc="-40" dirty="0"/>
              <a:t>Load </a:t>
            </a:r>
            <a:r>
              <a:rPr spc="-90" dirty="0"/>
              <a:t>Balancer</a:t>
            </a:r>
            <a:r>
              <a:rPr spc="85" dirty="0"/>
              <a:t> </a:t>
            </a:r>
            <a:r>
              <a:rPr dirty="0"/>
              <a:t>(v2)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16939" y="1209548"/>
            <a:ext cx="9898380" cy="44900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41300" indent="-228600">
              <a:lnSpc>
                <a:spcPts val="3115"/>
              </a:lnSpc>
              <a:spcBef>
                <a:spcPts val="90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40" dirty="0">
                <a:solidFill>
                  <a:srgbClr val="444949"/>
                </a:solidFill>
                <a:latin typeface="Gill Sans MT"/>
                <a:cs typeface="Gill Sans MT"/>
              </a:rPr>
              <a:t>Application </a:t>
            </a:r>
            <a:r>
              <a:rPr sz="2600" spc="-30" dirty="0">
                <a:solidFill>
                  <a:srgbClr val="444949"/>
                </a:solidFill>
                <a:latin typeface="Gill Sans MT"/>
                <a:cs typeface="Gill Sans MT"/>
              </a:rPr>
              <a:t>load </a:t>
            </a:r>
            <a:r>
              <a:rPr sz="2600" spc="-35" dirty="0">
                <a:solidFill>
                  <a:srgbClr val="444949"/>
                </a:solidFill>
                <a:latin typeface="Gill Sans MT"/>
                <a:cs typeface="Gill Sans MT"/>
              </a:rPr>
              <a:t>balancers </a:t>
            </a:r>
            <a:r>
              <a:rPr sz="2600" spc="-60" dirty="0">
                <a:solidFill>
                  <a:srgbClr val="444949"/>
                </a:solidFill>
                <a:latin typeface="Gill Sans MT"/>
                <a:cs typeface="Gill Sans MT"/>
              </a:rPr>
              <a:t>(Layer </a:t>
            </a:r>
            <a:r>
              <a:rPr sz="2600" spc="5" dirty="0">
                <a:solidFill>
                  <a:srgbClr val="444949"/>
                </a:solidFill>
                <a:latin typeface="Gill Sans MT"/>
                <a:cs typeface="Gill Sans MT"/>
              </a:rPr>
              <a:t>7) </a:t>
            </a:r>
            <a:r>
              <a:rPr sz="2600" spc="-55" dirty="0">
                <a:solidFill>
                  <a:srgbClr val="444949"/>
                </a:solidFill>
                <a:latin typeface="Gill Sans MT"/>
                <a:cs typeface="Gill Sans MT"/>
              </a:rPr>
              <a:t>allow to</a:t>
            </a:r>
            <a:r>
              <a:rPr sz="2600" spc="24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spc="-50" dirty="0">
                <a:solidFill>
                  <a:srgbClr val="444949"/>
                </a:solidFill>
                <a:latin typeface="Gill Sans MT"/>
                <a:cs typeface="Gill Sans MT"/>
              </a:rPr>
              <a:t>do:</a:t>
            </a:r>
            <a:endParaRPr sz="2600">
              <a:latin typeface="Gill Sans MT"/>
              <a:cs typeface="Gill Sans MT"/>
            </a:endParaRPr>
          </a:p>
          <a:p>
            <a:pPr marL="698500" lvl="1" indent="-228600">
              <a:lnSpc>
                <a:spcPts val="2625"/>
              </a:lnSpc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200" spc="-20" dirty="0">
                <a:solidFill>
                  <a:srgbClr val="444949"/>
                </a:solidFill>
                <a:latin typeface="Gill Sans MT"/>
                <a:cs typeface="Gill Sans MT"/>
              </a:rPr>
              <a:t>Load </a:t>
            </a:r>
            <a:r>
              <a:rPr sz="2200" spc="-30" dirty="0">
                <a:solidFill>
                  <a:srgbClr val="444949"/>
                </a:solidFill>
                <a:latin typeface="Gill Sans MT"/>
                <a:cs typeface="Gill Sans MT"/>
              </a:rPr>
              <a:t>balancing </a:t>
            </a:r>
            <a:r>
              <a:rPr sz="2200" spc="-45" dirty="0">
                <a:solidFill>
                  <a:srgbClr val="444949"/>
                </a:solidFill>
                <a:latin typeface="Gill Sans MT"/>
                <a:cs typeface="Gill Sans MT"/>
              </a:rPr>
              <a:t>to multiple </a:t>
            </a:r>
            <a:r>
              <a:rPr sz="2200" spc="-40" dirty="0">
                <a:solidFill>
                  <a:srgbClr val="444949"/>
                </a:solidFill>
                <a:latin typeface="Gill Sans MT"/>
                <a:cs typeface="Gill Sans MT"/>
              </a:rPr>
              <a:t>HTTP applications </a:t>
            </a:r>
            <a:r>
              <a:rPr sz="2200" spc="-60" dirty="0">
                <a:solidFill>
                  <a:srgbClr val="444949"/>
                </a:solidFill>
                <a:latin typeface="Gill Sans MT"/>
                <a:cs typeface="Gill Sans MT"/>
              </a:rPr>
              <a:t>across </a:t>
            </a:r>
            <a:r>
              <a:rPr sz="2200" spc="-35" dirty="0">
                <a:solidFill>
                  <a:srgbClr val="444949"/>
                </a:solidFill>
                <a:latin typeface="Gill Sans MT"/>
                <a:cs typeface="Gill Sans MT"/>
              </a:rPr>
              <a:t>machines </a:t>
            </a:r>
            <a:r>
              <a:rPr sz="2200" spc="-30" dirty="0">
                <a:solidFill>
                  <a:srgbClr val="444949"/>
                </a:solidFill>
                <a:latin typeface="Gill Sans MT"/>
                <a:cs typeface="Gill Sans MT"/>
              </a:rPr>
              <a:t>(target</a:t>
            </a:r>
            <a:r>
              <a:rPr sz="2200" spc="31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200" spc="-35" dirty="0">
                <a:solidFill>
                  <a:srgbClr val="444949"/>
                </a:solidFill>
                <a:latin typeface="Gill Sans MT"/>
                <a:cs typeface="Gill Sans MT"/>
              </a:rPr>
              <a:t>groups)</a:t>
            </a:r>
            <a:endParaRPr sz="2200">
              <a:latin typeface="Gill Sans MT"/>
              <a:cs typeface="Gill Sans MT"/>
            </a:endParaRPr>
          </a:p>
          <a:p>
            <a:pPr marL="698500" lvl="1" indent="-228600">
              <a:lnSpc>
                <a:spcPts val="2615"/>
              </a:lnSpc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200" spc="-20" dirty="0">
                <a:solidFill>
                  <a:srgbClr val="444949"/>
                </a:solidFill>
                <a:latin typeface="Gill Sans MT"/>
                <a:cs typeface="Gill Sans MT"/>
              </a:rPr>
              <a:t>Load </a:t>
            </a:r>
            <a:r>
              <a:rPr sz="2200" spc="-30" dirty="0">
                <a:solidFill>
                  <a:srgbClr val="444949"/>
                </a:solidFill>
                <a:latin typeface="Gill Sans MT"/>
                <a:cs typeface="Gill Sans MT"/>
              </a:rPr>
              <a:t>balancing </a:t>
            </a:r>
            <a:r>
              <a:rPr sz="2200" spc="-45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2200" spc="-40" dirty="0">
                <a:solidFill>
                  <a:srgbClr val="444949"/>
                </a:solidFill>
                <a:latin typeface="Gill Sans MT"/>
                <a:cs typeface="Gill Sans MT"/>
              </a:rPr>
              <a:t>multiple </a:t>
            </a:r>
            <a:r>
              <a:rPr sz="2200" spc="-35" dirty="0">
                <a:solidFill>
                  <a:srgbClr val="444949"/>
                </a:solidFill>
                <a:latin typeface="Gill Sans MT"/>
                <a:cs typeface="Gill Sans MT"/>
              </a:rPr>
              <a:t>applications </a:t>
            </a:r>
            <a:r>
              <a:rPr sz="2200" spc="-25" dirty="0">
                <a:solidFill>
                  <a:srgbClr val="444949"/>
                </a:solidFill>
                <a:latin typeface="Gill Sans MT"/>
                <a:cs typeface="Gill Sans MT"/>
              </a:rPr>
              <a:t>on </a:t>
            </a:r>
            <a:r>
              <a:rPr sz="2200" spc="-35" dirty="0">
                <a:solidFill>
                  <a:srgbClr val="444949"/>
                </a:solidFill>
                <a:latin typeface="Gill Sans MT"/>
                <a:cs typeface="Gill Sans MT"/>
              </a:rPr>
              <a:t>the </a:t>
            </a:r>
            <a:r>
              <a:rPr sz="2200" spc="-20" dirty="0">
                <a:solidFill>
                  <a:srgbClr val="444949"/>
                </a:solidFill>
                <a:latin typeface="Gill Sans MT"/>
                <a:cs typeface="Gill Sans MT"/>
              </a:rPr>
              <a:t>same </a:t>
            </a:r>
            <a:r>
              <a:rPr sz="2200" spc="-30" dirty="0">
                <a:solidFill>
                  <a:srgbClr val="444949"/>
                </a:solidFill>
                <a:latin typeface="Gill Sans MT"/>
                <a:cs typeface="Gill Sans MT"/>
              </a:rPr>
              <a:t>machine </a:t>
            </a:r>
            <a:r>
              <a:rPr sz="2200" spc="-35" dirty="0">
                <a:solidFill>
                  <a:srgbClr val="444949"/>
                </a:solidFill>
                <a:latin typeface="Gill Sans MT"/>
                <a:cs typeface="Gill Sans MT"/>
              </a:rPr>
              <a:t>(ex:</a:t>
            </a:r>
            <a:r>
              <a:rPr sz="2200" spc="4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200" spc="-35" dirty="0">
                <a:solidFill>
                  <a:srgbClr val="444949"/>
                </a:solidFill>
                <a:latin typeface="Gill Sans MT"/>
                <a:cs typeface="Gill Sans MT"/>
              </a:rPr>
              <a:t>containers)</a:t>
            </a:r>
            <a:endParaRPr sz="2200">
              <a:latin typeface="Gill Sans MT"/>
              <a:cs typeface="Gill Sans MT"/>
            </a:endParaRPr>
          </a:p>
          <a:p>
            <a:pPr marL="698500" lvl="1" indent="-228600">
              <a:lnSpc>
                <a:spcPts val="2605"/>
              </a:lnSpc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200" spc="-20" dirty="0">
                <a:solidFill>
                  <a:srgbClr val="444949"/>
                </a:solidFill>
                <a:latin typeface="Gill Sans MT"/>
                <a:cs typeface="Gill Sans MT"/>
              </a:rPr>
              <a:t>Load </a:t>
            </a:r>
            <a:r>
              <a:rPr sz="2200" spc="-30" dirty="0">
                <a:solidFill>
                  <a:srgbClr val="444949"/>
                </a:solidFill>
                <a:latin typeface="Gill Sans MT"/>
                <a:cs typeface="Gill Sans MT"/>
              </a:rPr>
              <a:t>balancing </a:t>
            </a:r>
            <a:r>
              <a:rPr sz="2200" spc="-15" dirty="0">
                <a:solidFill>
                  <a:srgbClr val="444949"/>
                </a:solidFill>
                <a:latin typeface="Gill Sans MT"/>
                <a:cs typeface="Gill Sans MT"/>
              </a:rPr>
              <a:t>based </a:t>
            </a:r>
            <a:r>
              <a:rPr sz="2200" spc="-25" dirty="0">
                <a:solidFill>
                  <a:srgbClr val="444949"/>
                </a:solidFill>
                <a:latin typeface="Gill Sans MT"/>
                <a:cs typeface="Gill Sans MT"/>
              </a:rPr>
              <a:t>on </a:t>
            </a:r>
            <a:r>
              <a:rPr sz="2200" spc="-55" dirty="0">
                <a:solidFill>
                  <a:srgbClr val="444949"/>
                </a:solidFill>
                <a:latin typeface="Gill Sans MT"/>
                <a:cs typeface="Gill Sans MT"/>
              </a:rPr>
              <a:t>route </a:t>
            </a:r>
            <a:r>
              <a:rPr sz="2200" spc="-45" dirty="0">
                <a:solidFill>
                  <a:srgbClr val="444949"/>
                </a:solidFill>
                <a:latin typeface="Gill Sans MT"/>
                <a:cs typeface="Gill Sans MT"/>
              </a:rPr>
              <a:t>in</a:t>
            </a:r>
            <a:r>
              <a:rPr sz="2200" spc="11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200" spc="-50" dirty="0">
                <a:solidFill>
                  <a:srgbClr val="444949"/>
                </a:solidFill>
                <a:latin typeface="Gill Sans MT"/>
                <a:cs typeface="Gill Sans MT"/>
              </a:rPr>
              <a:t>URL</a:t>
            </a:r>
            <a:endParaRPr sz="2200">
              <a:latin typeface="Gill Sans MT"/>
              <a:cs typeface="Gill Sans MT"/>
            </a:endParaRPr>
          </a:p>
          <a:p>
            <a:pPr marL="698500" lvl="1" indent="-228600">
              <a:lnSpc>
                <a:spcPts val="2615"/>
              </a:lnSpc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200" spc="-20" dirty="0">
                <a:solidFill>
                  <a:srgbClr val="444949"/>
                </a:solidFill>
                <a:latin typeface="Gill Sans MT"/>
                <a:cs typeface="Gill Sans MT"/>
              </a:rPr>
              <a:t>Load </a:t>
            </a:r>
            <a:r>
              <a:rPr sz="2200" spc="-30" dirty="0">
                <a:solidFill>
                  <a:srgbClr val="444949"/>
                </a:solidFill>
                <a:latin typeface="Gill Sans MT"/>
                <a:cs typeface="Gill Sans MT"/>
              </a:rPr>
              <a:t>balancing </a:t>
            </a:r>
            <a:r>
              <a:rPr sz="2200" spc="-15" dirty="0">
                <a:solidFill>
                  <a:srgbClr val="444949"/>
                </a:solidFill>
                <a:latin typeface="Gill Sans MT"/>
                <a:cs typeface="Gill Sans MT"/>
              </a:rPr>
              <a:t>based </a:t>
            </a:r>
            <a:r>
              <a:rPr sz="2200" spc="-25" dirty="0">
                <a:solidFill>
                  <a:srgbClr val="444949"/>
                </a:solidFill>
                <a:latin typeface="Gill Sans MT"/>
                <a:cs typeface="Gill Sans MT"/>
              </a:rPr>
              <a:t>on </a:t>
            </a:r>
            <a:r>
              <a:rPr sz="2200" spc="-30" dirty="0">
                <a:solidFill>
                  <a:srgbClr val="444949"/>
                </a:solidFill>
                <a:latin typeface="Gill Sans MT"/>
                <a:cs typeface="Gill Sans MT"/>
              </a:rPr>
              <a:t>hostname </a:t>
            </a:r>
            <a:r>
              <a:rPr sz="2200" spc="-45" dirty="0">
                <a:solidFill>
                  <a:srgbClr val="444949"/>
                </a:solidFill>
                <a:latin typeface="Gill Sans MT"/>
                <a:cs typeface="Gill Sans MT"/>
              </a:rPr>
              <a:t>in</a:t>
            </a:r>
            <a:r>
              <a:rPr sz="2200" spc="8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200" spc="-50" dirty="0">
                <a:solidFill>
                  <a:srgbClr val="444949"/>
                </a:solidFill>
                <a:latin typeface="Gill Sans MT"/>
                <a:cs typeface="Gill Sans MT"/>
              </a:rPr>
              <a:t>URL</a:t>
            </a:r>
            <a:endParaRPr sz="2200">
              <a:latin typeface="Gill Sans MT"/>
              <a:cs typeface="Gill Sans MT"/>
            </a:endParaRPr>
          </a:p>
          <a:p>
            <a:pPr lvl="1">
              <a:lnSpc>
                <a:spcPct val="100000"/>
              </a:lnSpc>
              <a:spcBef>
                <a:spcPts val="20"/>
              </a:spcBef>
              <a:buClr>
                <a:srgbClr val="444949"/>
              </a:buClr>
              <a:buFont typeface="Arial"/>
              <a:buChar char="•"/>
            </a:pPr>
            <a:endParaRPr sz="3100">
              <a:latin typeface="Times New Roman"/>
              <a:cs typeface="Times New Roman"/>
            </a:endParaRPr>
          </a:p>
          <a:p>
            <a:pPr marL="241300" marR="5080" indent="-228600">
              <a:lnSpc>
                <a:spcPts val="2500"/>
              </a:lnSpc>
              <a:buFont typeface="Arial"/>
              <a:buChar char="•"/>
              <a:tabLst>
                <a:tab pos="241300" algn="l"/>
              </a:tabLst>
            </a:pPr>
            <a:r>
              <a:rPr sz="2600" spc="-90" dirty="0">
                <a:solidFill>
                  <a:srgbClr val="444949"/>
                </a:solidFill>
                <a:latin typeface="Gill Sans MT"/>
                <a:cs typeface="Gill Sans MT"/>
              </a:rPr>
              <a:t>Basically, </a:t>
            </a:r>
            <a:r>
              <a:rPr sz="2600" spc="-80" dirty="0">
                <a:solidFill>
                  <a:srgbClr val="444949"/>
                </a:solidFill>
                <a:latin typeface="Gill Sans MT"/>
                <a:cs typeface="Gill Sans MT"/>
              </a:rPr>
              <a:t>they’re </a:t>
            </a:r>
            <a:r>
              <a:rPr sz="2600" spc="-35" dirty="0">
                <a:solidFill>
                  <a:srgbClr val="444949"/>
                </a:solidFill>
                <a:latin typeface="Gill Sans MT"/>
                <a:cs typeface="Gill Sans MT"/>
              </a:rPr>
              <a:t>awesome </a:t>
            </a:r>
            <a:r>
              <a:rPr sz="2600" spc="-85" dirty="0">
                <a:solidFill>
                  <a:srgbClr val="444949"/>
                </a:solidFill>
                <a:latin typeface="Gill Sans MT"/>
                <a:cs typeface="Gill Sans MT"/>
              </a:rPr>
              <a:t>for </a:t>
            </a:r>
            <a:r>
              <a:rPr sz="2600" spc="-70" dirty="0">
                <a:solidFill>
                  <a:srgbClr val="444949"/>
                </a:solidFill>
                <a:latin typeface="Gill Sans MT"/>
                <a:cs typeface="Gill Sans MT"/>
              </a:rPr>
              <a:t>micro </a:t>
            </a:r>
            <a:r>
              <a:rPr sz="2600" spc="-40" dirty="0">
                <a:solidFill>
                  <a:srgbClr val="444949"/>
                </a:solidFill>
                <a:latin typeface="Gill Sans MT"/>
                <a:cs typeface="Gill Sans MT"/>
              </a:rPr>
              <a:t>services </a:t>
            </a:r>
            <a:r>
              <a:rPr sz="2600" spc="-35" dirty="0">
                <a:solidFill>
                  <a:srgbClr val="444949"/>
                </a:solidFill>
                <a:latin typeface="Gill Sans MT"/>
                <a:cs typeface="Gill Sans MT"/>
              </a:rPr>
              <a:t>&amp; </a:t>
            </a:r>
            <a:r>
              <a:rPr sz="2600" spc="-55" dirty="0">
                <a:solidFill>
                  <a:srgbClr val="444949"/>
                </a:solidFill>
                <a:latin typeface="Gill Sans MT"/>
                <a:cs typeface="Gill Sans MT"/>
              </a:rPr>
              <a:t>container-based </a:t>
            </a:r>
            <a:r>
              <a:rPr sz="2600" spc="-40" dirty="0">
                <a:solidFill>
                  <a:srgbClr val="444949"/>
                </a:solidFill>
                <a:latin typeface="Gill Sans MT"/>
                <a:cs typeface="Gill Sans MT"/>
              </a:rPr>
              <a:t>application  </a:t>
            </a:r>
            <a:r>
              <a:rPr sz="2600" spc="-25" dirty="0">
                <a:solidFill>
                  <a:srgbClr val="444949"/>
                </a:solidFill>
                <a:latin typeface="Gill Sans MT"/>
                <a:cs typeface="Gill Sans MT"/>
              </a:rPr>
              <a:t>(example: </a:t>
            </a:r>
            <a:r>
              <a:rPr sz="2600" spc="-75" dirty="0">
                <a:solidFill>
                  <a:srgbClr val="444949"/>
                </a:solidFill>
                <a:latin typeface="Gill Sans MT"/>
                <a:cs typeface="Gill Sans MT"/>
              </a:rPr>
              <a:t>Docker </a:t>
            </a:r>
            <a:r>
              <a:rPr sz="2600" spc="-35" dirty="0">
                <a:solidFill>
                  <a:srgbClr val="444949"/>
                </a:solidFill>
                <a:latin typeface="Gill Sans MT"/>
                <a:cs typeface="Gill Sans MT"/>
              </a:rPr>
              <a:t>&amp; </a:t>
            </a:r>
            <a:r>
              <a:rPr sz="2600" spc="-30" dirty="0">
                <a:solidFill>
                  <a:srgbClr val="444949"/>
                </a:solidFill>
                <a:latin typeface="Gill Sans MT"/>
                <a:cs typeface="Gill Sans MT"/>
              </a:rPr>
              <a:t>Amazon</a:t>
            </a:r>
            <a:r>
              <a:rPr sz="2600" spc="-22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spc="-15" dirty="0">
                <a:solidFill>
                  <a:srgbClr val="444949"/>
                </a:solidFill>
                <a:latin typeface="Gill Sans MT"/>
                <a:cs typeface="Gill Sans MT"/>
              </a:rPr>
              <a:t>ECS)</a:t>
            </a:r>
            <a:endParaRPr sz="26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400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35" dirty="0">
                <a:solidFill>
                  <a:srgbClr val="444949"/>
                </a:solidFill>
                <a:latin typeface="Gill Sans MT"/>
                <a:cs typeface="Gill Sans MT"/>
              </a:rPr>
              <a:t>Has </a:t>
            </a:r>
            <a:r>
              <a:rPr sz="2600" spc="-5" dirty="0">
                <a:solidFill>
                  <a:srgbClr val="444949"/>
                </a:solidFill>
                <a:latin typeface="Gill Sans MT"/>
                <a:cs typeface="Gill Sans MT"/>
              </a:rPr>
              <a:t>a </a:t>
            </a:r>
            <a:r>
              <a:rPr sz="2600" spc="-15" dirty="0">
                <a:solidFill>
                  <a:srgbClr val="444949"/>
                </a:solidFill>
                <a:latin typeface="Gill Sans MT"/>
                <a:cs typeface="Gill Sans MT"/>
              </a:rPr>
              <a:t>port mapping </a:t>
            </a:r>
            <a:r>
              <a:rPr sz="2600" spc="-55" dirty="0">
                <a:solidFill>
                  <a:srgbClr val="444949"/>
                </a:solidFill>
                <a:latin typeface="Gill Sans MT"/>
                <a:cs typeface="Gill Sans MT"/>
              </a:rPr>
              <a:t>feature </a:t>
            </a:r>
            <a:r>
              <a:rPr sz="2600" spc="-60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2600" spc="-75" dirty="0">
                <a:solidFill>
                  <a:srgbClr val="444949"/>
                </a:solidFill>
                <a:latin typeface="Gill Sans MT"/>
                <a:cs typeface="Gill Sans MT"/>
              </a:rPr>
              <a:t>redirect </a:t>
            </a:r>
            <a:r>
              <a:rPr sz="2600" spc="-60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2600" spc="-5" dirty="0">
                <a:solidFill>
                  <a:srgbClr val="444949"/>
                </a:solidFill>
                <a:latin typeface="Gill Sans MT"/>
                <a:cs typeface="Gill Sans MT"/>
              </a:rPr>
              <a:t>a </a:t>
            </a:r>
            <a:r>
              <a:rPr sz="2600" spc="-35" dirty="0">
                <a:solidFill>
                  <a:srgbClr val="444949"/>
                </a:solidFill>
                <a:latin typeface="Gill Sans MT"/>
                <a:cs typeface="Gill Sans MT"/>
              </a:rPr>
              <a:t>dynamic</a:t>
            </a:r>
            <a:r>
              <a:rPr sz="2600" spc="39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spc="-15" dirty="0">
                <a:solidFill>
                  <a:srgbClr val="444949"/>
                </a:solidFill>
                <a:latin typeface="Gill Sans MT"/>
                <a:cs typeface="Gill Sans MT"/>
              </a:rPr>
              <a:t>port</a:t>
            </a:r>
            <a:endParaRPr sz="2600">
              <a:latin typeface="Gill Sans MT"/>
              <a:cs typeface="Gill Sans MT"/>
            </a:endParaRPr>
          </a:p>
          <a:p>
            <a:pPr>
              <a:lnSpc>
                <a:spcPct val="100000"/>
              </a:lnSpc>
              <a:buClr>
                <a:srgbClr val="444949"/>
              </a:buClr>
              <a:buFont typeface="Arial"/>
              <a:buChar char="•"/>
            </a:pPr>
            <a:endParaRPr sz="3900">
              <a:latin typeface="Times New Roman"/>
              <a:cs typeface="Times New Roman"/>
            </a:endParaRPr>
          </a:p>
          <a:p>
            <a:pPr marL="241300" marR="400685" indent="-228600">
              <a:lnSpc>
                <a:spcPct val="80000"/>
              </a:lnSpc>
              <a:spcBef>
                <a:spcPts val="5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75" dirty="0">
                <a:solidFill>
                  <a:srgbClr val="444949"/>
                </a:solidFill>
                <a:latin typeface="Gill Sans MT"/>
                <a:cs typeface="Gill Sans MT"/>
              </a:rPr>
              <a:t>In </a:t>
            </a:r>
            <a:r>
              <a:rPr sz="2600" spc="-45" dirty="0">
                <a:solidFill>
                  <a:srgbClr val="444949"/>
                </a:solidFill>
                <a:latin typeface="Gill Sans MT"/>
                <a:cs typeface="Gill Sans MT"/>
              </a:rPr>
              <a:t>comparison, </a:t>
            </a:r>
            <a:r>
              <a:rPr sz="2600" spc="-40" dirty="0">
                <a:solidFill>
                  <a:srgbClr val="444949"/>
                </a:solidFill>
                <a:latin typeface="Gill Sans MT"/>
                <a:cs typeface="Gill Sans MT"/>
              </a:rPr>
              <a:t>we </a:t>
            </a:r>
            <a:r>
              <a:rPr sz="2600" spc="-45" dirty="0">
                <a:solidFill>
                  <a:srgbClr val="444949"/>
                </a:solidFill>
                <a:latin typeface="Gill Sans MT"/>
                <a:cs typeface="Gill Sans MT"/>
              </a:rPr>
              <a:t>would </a:t>
            </a:r>
            <a:r>
              <a:rPr sz="2600" spc="-10" dirty="0">
                <a:solidFill>
                  <a:srgbClr val="444949"/>
                </a:solidFill>
                <a:latin typeface="Gill Sans MT"/>
                <a:cs typeface="Gill Sans MT"/>
              </a:rPr>
              <a:t>need </a:t>
            </a:r>
            <a:r>
              <a:rPr sz="2600" spc="-60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2600" spc="-55" dirty="0">
                <a:solidFill>
                  <a:srgbClr val="444949"/>
                </a:solidFill>
                <a:latin typeface="Gill Sans MT"/>
                <a:cs typeface="Gill Sans MT"/>
              </a:rPr>
              <a:t>create </a:t>
            </a:r>
            <a:r>
              <a:rPr sz="2600" spc="-20" dirty="0">
                <a:solidFill>
                  <a:srgbClr val="444949"/>
                </a:solidFill>
                <a:latin typeface="Gill Sans MT"/>
                <a:cs typeface="Gill Sans MT"/>
              </a:rPr>
              <a:t>one </a:t>
            </a:r>
            <a:r>
              <a:rPr sz="2600" spc="-70" dirty="0">
                <a:solidFill>
                  <a:srgbClr val="444949"/>
                </a:solidFill>
                <a:latin typeface="Gill Sans MT"/>
                <a:cs typeface="Gill Sans MT"/>
              </a:rPr>
              <a:t>Classic </a:t>
            </a:r>
            <a:r>
              <a:rPr sz="2600" spc="-25" dirty="0">
                <a:solidFill>
                  <a:srgbClr val="444949"/>
                </a:solidFill>
                <a:latin typeface="Gill Sans MT"/>
                <a:cs typeface="Gill Sans MT"/>
              </a:rPr>
              <a:t>Load </a:t>
            </a:r>
            <a:r>
              <a:rPr sz="2600" spc="-55" dirty="0">
                <a:solidFill>
                  <a:srgbClr val="444949"/>
                </a:solidFill>
                <a:latin typeface="Gill Sans MT"/>
                <a:cs typeface="Gill Sans MT"/>
              </a:rPr>
              <a:t>Balancer </a:t>
            </a:r>
            <a:r>
              <a:rPr sz="2600" spc="-50" dirty="0">
                <a:solidFill>
                  <a:srgbClr val="444949"/>
                </a:solidFill>
                <a:latin typeface="Gill Sans MT"/>
                <a:cs typeface="Gill Sans MT"/>
              </a:rPr>
              <a:t>per  </a:t>
            </a:r>
            <a:r>
              <a:rPr sz="2600" spc="-40" dirty="0">
                <a:solidFill>
                  <a:srgbClr val="444949"/>
                </a:solidFill>
                <a:latin typeface="Gill Sans MT"/>
                <a:cs typeface="Gill Sans MT"/>
              </a:rPr>
              <a:t>application </a:t>
            </a:r>
            <a:r>
              <a:rPr sz="2600" spc="-30" dirty="0">
                <a:solidFill>
                  <a:srgbClr val="444949"/>
                </a:solidFill>
                <a:latin typeface="Gill Sans MT"/>
                <a:cs typeface="Gill Sans MT"/>
              </a:rPr>
              <a:t>before.That </a:t>
            </a:r>
            <a:r>
              <a:rPr sz="2600" spc="-40" dirty="0">
                <a:solidFill>
                  <a:srgbClr val="444949"/>
                </a:solidFill>
                <a:latin typeface="Gill Sans MT"/>
                <a:cs typeface="Gill Sans MT"/>
              </a:rPr>
              <a:t>was </a:t>
            </a:r>
            <a:r>
              <a:rPr sz="2600" spc="-30" dirty="0">
                <a:solidFill>
                  <a:srgbClr val="444949"/>
                </a:solidFill>
                <a:latin typeface="Gill Sans MT"/>
                <a:cs typeface="Gill Sans MT"/>
              </a:rPr>
              <a:t>very </a:t>
            </a:r>
            <a:r>
              <a:rPr sz="2600" spc="-35" dirty="0">
                <a:solidFill>
                  <a:srgbClr val="444949"/>
                </a:solidFill>
                <a:latin typeface="Gill Sans MT"/>
                <a:cs typeface="Gill Sans MT"/>
              </a:rPr>
              <a:t>expensive </a:t>
            </a:r>
            <a:r>
              <a:rPr sz="2600" spc="-10" dirty="0">
                <a:solidFill>
                  <a:srgbClr val="444949"/>
                </a:solidFill>
                <a:latin typeface="Gill Sans MT"/>
                <a:cs typeface="Gill Sans MT"/>
              </a:rPr>
              <a:t>and</a:t>
            </a:r>
            <a:r>
              <a:rPr sz="2600" spc="21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spc="-65" dirty="0">
                <a:solidFill>
                  <a:srgbClr val="444949"/>
                </a:solidFill>
                <a:latin typeface="Gill Sans MT"/>
                <a:cs typeface="Gill Sans MT"/>
              </a:rPr>
              <a:t>inefficient!</a:t>
            </a:r>
            <a:endParaRPr sz="2600"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33976262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374395"/>
            <a:ext cx="9486265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60" dirty="0"/>
              <a:t>What </a:t>
            </a:r>
            <a:r>
              <a:rPr spc="-120" dirty="0"/>
              <a:t>we’ll </a:t>
            </a:r>
            <a:r>
              <a:rPr spc="-75" dirty="0"/>
              <a:t>learn </a:t>
            </a:r>
            <a:r>
              <a:rPr spc="-100" dirty="0"/>
              <a:t>in </a:t>
            </a:r>
            <a:r>
              <a:rPr spc="-120" dirty="0"/>
              <a:t>this </a:t>
            </a:r>
            <a:r>
              <a:rPr spc="-70" dirty="0"/>
              <a:t>course </a:t>
            </a:r>
            <a:r>
              <a:rPr spc="-5" dirty="0"/>
              <a:t>(and</a:t>
            </a:r>
            <a:r>
              <a:rPr spc="545" dirty="0"/>
              <a:t> </a:t>
            </a:r>
            <a:r>
              <a:rPr spc="-120" dirty="0"/>
              <a:t>more!)</a:t>
            </a:r>
          </a:p>
        </p:txBody>
      </p:sp>
      <p:sp>
        <p:nvSpPr>
          <p:cNvPr id="4" name="object 4"/>
          <p:cNvSpPr/>
          <p:nvPr/>
        </p:nvSpPr>
        <p:spPr>
          <a:xfrm>
            <a:off x="1249680" y="1648967"/>
            <a:ext cx="545592" cy="65836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660214" y="3675379"/>
            <a:ext cx="454659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1285" marR="5080" indent="-109220">
              <a:lnSpc>
                <a:spcPct val="100000"/>
              </a:lnSpc>
              <a:spcBef>
                <a:spcPts val="105"/>
              </a:spcBef>
            </a:pPr>
            <a:r>
              <a:rPr sz="1000" b="1" spc="-15" dirty="0">
                <a:solidFill>
                  <a:srgbClr val="444949"/>
                </a:solidFill>
                <a:latin typeface="Calibri"/>
                <a:cs typeface="Calibri"/>
              </a:rPr>
              <a:t>A</a:t>
            </a:r>
            <a:r>
              <a:rPr sz="1000" b="1" spc="-5" dirty="0">
                <a:solidFill>
                  <a:srgbClr val="444949"/>
                </a:solidFill>
                <a:latin typeface="Calibri"/>
                <a:cs typeface="Calibri"/>
              </a:rPr>
              <a:t>m</a:t>
            </a:r>
            <a:r>
              <a:rPr sz="1000" b="1" spc="-15" dirty="0">
                <a:solidFill>
                  <a:srgbClr val="444949"/>
                </a:solidFill>
                <a:latin typeface="Calibri"/>
                <a:cs typeface="Calibri"/>
              </a:rPr>
              <a:t>a</a:t>
            </a:r>
            <a:r>
              <a:rPr sz="1000" b="1" dirty="0">
                <a:solidFill>
                  <a:srgbClr val="444949"/>
                </a:solidFill>
                <a:latin typeface="Calibri"/>
                <a:cs typeface="Calibri"/>
              </a:rPr>
              <a:t>z</a:t>
            </a:r>
            <a:r>
              <a:rPr sz="1000" b="1" spc="-5" dirty="0">
                <a:solidFill>
                  <a:srgbClr val="444949"/>
                </a:solidFill>
                <a:latin typeface="Calibri"/>
                <a:cs typeface="Calibri"/>
              </a:rPr>
              <a:t>o</a:t>
            </a:r>
            <a:r>
              <a:rPr sz="1000" b="1" dirty="0">
                <a:solidFill>
                  <a:srgbClr val="444949"/>
                </a:solidFill>
                <a:latin typeface="Calibri"/>
                <a:cs typeface="Calibri"/>
              </a:rPr>
              <a:t>n  </a:t>
            </a:r>
            <a:r>
              <a:rPr sz="1000" b="1" spc="-5" dirty="0">
                <a:solidFill>
                  <a:srgbClr val="444949"/>
                </a:solidFill>
                <a:latin typeface="Calibri"/>
                <a:cs typeface="Calibri"/>
              </a:rPr>
              <a:t>RDS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683463" y="3684523"/>
            <a:ext cx="61658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81280">
              <a:lnSpc>
                <a:spcPct val="100000"/>
              </a:lnSpc>
              <a:spcBef>
                <a:spcPts val="105"/>
              </a:spcBef>
            </a:pPr>
            <a:r>
              <a:rPr sz="1000" b="1" spc="-5" dirty="0">
                <a:solidFill>
                  <a:srgbClr val="444949"/>
                </a:solidFill>
                <a:latin typeface="Calibri"/>
                <a:cs typeface="Calibri"/>
              </a:rPr>
              <a:t>Amazon  </a:t>
            </a:r>
            <a:r>
              <a:rPr sz="1000" b="1" spc="-10" dirty="0">
                <a:solidFill>
                  <a:srgbClr val="444949"/>
                </a:solidFill>
                <a:latin typeface="Calibri"/>
                <a:cs typeface="Calibri"/>
              </a:rPr>
              <a:t>D</a:t>
            </a:r>
            <a:r>
              <a:rPr sz="1000" b="1" spc="-5" dirty="0">
                <a:solidFill>
                  <a:srgbClr val="444949"/>
                </a:solidFill>
                <a:latin typeface="Calibri"/>
                <a:cs typeface="Calibri"/>
              </a:rPr>
              <a:t>ynamo</a:t>
            </a:r>
            <a:r>
              <a:rPr sz="1000" b="1" spc="-15" dirty="0">
                <a:solidFill>
                  <a:srgbClr val="444949"/>
                </a:solidFill>
                <a:latin typeface="Calibri"/>
                <a:cs typeface="Calibri"/>
              </a:rPr>
              <a:t>DB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693332" y="3718052"/>
            <a:ext cx="107378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35585" marR="5080" indent="-223520">
              <a:lnSpc>
                <a:spcPct val="100000"/>
              </a:lnSpc>
              <a:spcBef>
                <a:spcPts val="105"/>
              </a:spcBef>
            </a:pPr>
            <a:r>
              <a:rPr sz="1000" b="1" spc="-5" dirty="0">
                <a:solidFill>
                  <a:srgbClr val="444949"/>
                </a:solidFill>
                <a:latin typeface="Calibri"/>
                <a:cs typeface="Calibri"/>
              </a:rPr>
              <a:t>Amazon</a:t>
            </a:r>
            <a:r>
              <a:rPr sz="1000" b="1" spc="-5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000" b="1" spc="-10" dirty="0">
                <a:solidFill>
                  <a:srgbClr val="444949"/>
                </a:solidFill>
                <a:latin typeface="Calibri"/>
                <a:cs typeface="Calibri"/>
              </a:rPr>
              <a:t>DynamoDB  </a:t>
            </a:r>
            <a:r>
              <a:rPr sz="1000" b="1" spc="-5" dirty="0">
                <a:solidFill>
                  <a:srgbClr val="444949"/>
                </a:solidFill>
                <a:latin typeface="Calibri"/>
                <a:cs typeface="Calibri"/>
              </a:rPr>
              <a:t>Accelerator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109875" y="3681476"/>
            <a:ext cx="62166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83185">
              <a:lnSpc>
                <a:spcPct val="100000"/>
              </a:lnSpc>
              <a:spcBef>
                <a:spcPts val="105"/>
              </a:spcBef>
            </a:pPr>
            <a:r>
              <a:rPr sz="1000" b="1" spc="-5" dirty="0">
                <a:solidFill>
                  <a:srgbClr val="444949"/>
                </a:solidFill>
                <a:latin typeface="Calibri"/>
                <a:cs typeface="Calibri"/>
              </a:rPr>
              <a:t>Amazon  E</a:t>
            </a:r>
            <a:r>
              <a:rPr sz="1000" b="1" dirty="0">
                <a:solidFill>
                  <a:srgbClr val="444949"/>
                </a:solidFill>
                <a:latin typeface="Calibri"/>
                <a:cs typeface="Calibri"/>
              </a:rPr>
              <a:t>l</a:t>
            </a:r>
            <a:r>
              <a:rPr sz="1000" b="1" spc="-15" dirty="0">
                <a:solidFill>
                  <a:srgbClr val="444949"/>
                </a:solidFill>
                <a:latin typeface="Calibri"/>
                <a:cs typeface="Calibri"/>
              </a:rPr>
              <a:t>a</a:t>
            </a:r>
            <a:r>
              <a:rPr sz="1000" b="1" spc="-5" dirty="0">
                <a:solidFill>
                  <a:srgbClr val="444949"/>
                </a:solidFill>
                <a:latin typeface="Calibri"/>
                <a:cs typeface="Calibri"/>
              </a:rPr>
              <a:t>s</a:t>
            </a:r>
            <a:r>
              <a:rPr sz="1000" b="1" dirty="0">
                <a:solidFill>
                  <a:srgbClr val="444949"/>
                </a:solidFill>
                <a:latin typeface="Calibri"/>
                <a:cs typeface="Calibri"/>
              </a:rPr>
              <a:t>ti</a:t>
            </a:r>
            <a:r>
              <a:rPr sz="1000" b="1" spc="-10" dirty="0">
                <a:solidFill>
                  <a:srgbClr val="444949"/>
                </a:solidFill>
                <a:latin typeface="Calibri"/>
                <a:cs typeface="Calibri"/>
              </a:rPr>
              <a:t>C</a:t>
            </a:r>
            <a:r>
              <a:rPr sz="1000" b="1" spc="-15" dirty="0">
                <a:solidFill>
                  <a:srgbClr val="444949"/>
                </a:solidFill>
                <a:latin typeface="Calibri"/>
                <a:cs typeface="Calibri"/>
              </a:rPr>
              <a:t>a</a:t>
            </a:r>
            <a:r>
              <a:rPr sz="1000" b="1" spc="-10" dirty="0">
                <a:solidFill>
                  <a:srgbClr val="444949"/>
                </a:solidFill>
                <a:latin typeface="Calibri"/>
                <a:cs typeface="Calibri"/>
              </a:rPr>
              <a:t>c</a:t>
            </a:r>
            <a:r>
              <a:rPr sz="1000" b="1" spc="-5" dirty="0">
                <a:solidFill>
                  <a:srgbClr val="444949"/>
                </a:solidFill>
                <a:latin typeface="Calibri"/>
                <a:cs typeface="Calibri"/>
              </a:rPr>
              <a:t>h</a:t>
            </a:r>
            <a:r>
              <a:rPr sz="1000" b="1" dirty="0">
                <a:solidFill>
                  <a:srgbClr val="444949"/>
                </a:solidFill>
                <a:latin typeface="Calibri"/>
                <a:cs typeface="Calibri"/>
              </a:rPr>
              <a:t>e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167215" y="5010404"/>
            <a:ext cx="70929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105"/>
              </a:spcBef>
            </a:pPr>
            <a:r>
              <a:rPr sz="1000" b="1" spc="-5" dirty="0">
                <a:solidFill>
                  <a:srgbClr val="444949"/>
                </a:solidFill>
                <a:latin typeface="Calibri"/>
                <a:cs typeface="Calibri"/>
              </a:rPr>
              <a:t>AWS</a:t>
            </a:r>
            <a:endParaRPr sz="10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1000" b="1" spc="-10" dirty="0">
                <a:solidFill>
                  <a:srgbClr val="444949"/>
                </a:solidFill>
                <a:latin typeface="Calibri"/>
                <a:cs typeface="Calibri"/>
              </a:rPr>
              <a:t>Co</a:t>
            </a:r>
            <a:r>
              <a:rPr sz="1000" b="1" spc="-5" dirty="0">
                <a:solidFill>
                  <a:srgbClr val="444949"/>
                </a:solidFill>
                <a:latin typeface="Calibri"/>
                <a:cs typeface="Calibri"/>
              </a:rPr>
              <a:t>deComm</a:t>
            </a:r>
            <a:r>
              <a:rPr sz="1000" b="1" dirty="0">
                <a:solidFill>
                  <a:srgbClr val="444949"/>
                </a:solidFill>
                <a:latin typeface="Calibri"/>
                <a:cs typeface="Calibri"/>
              </a:rPr>
              <a:t>it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344906" y="5010404"/>
            <a:ext cx="66357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sz="1000" b="1" spc="-5" dirty="0">
                <a:solidFill>
                  <a:srgbClr val="444949"/>
                </a:solidFill>
                <a:latin typeface="Calibri"/>
                <a:cs typeface="Calibri"/>
              </a:rPr>
              <a:t>AWS</a:t>
            </a:r>
            <a:endParaRPr sz="10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1000" b="1" spc="-10" dirty="0">
                <a:solidFill>
                  <a:srgbClr val="444949"/>
                </a:solidFill>
                <a:latin typeface="Calibri"/>
                <a:cs typeface="Calibri"/>
              </a:rPr>
              <a:t>Co</a:t>
            </a:r>
            <a:r>
              <a:rPr sz="1000" b="1" spc="-5" dirty="0">
                <a:solidFill>
                  <a:srgbClr val="444949"/>
                </a:solidFill>
                <a:latin typeface="Calibri"/>
                <a:cs typeface="Calibri"/>
              </a:rPr>
              <a:t>d</a:t>
            </a:r>
            <a:r>
              <a:rPr sz="1000" b="1" spc="-10" dirty="0">
                <a:solidFill>
                  <a:srgbClr val="444949"/>
                </a:solidFill>
                <a:latin typeface="Calibri"/>
                <a:cs typeface="Calibri"/>
              </a:rPr>
              <a:t>eDe</a:t>
            </a:r>
            <a:r>
              <a:rPr sz="1000" b="1" spc="-5" dirty="0">
                <a:solidFill>
                  <a:srgbClr val="444949"/>
                </a:solidFill>
                <a:latin typeface="Calibri"/>
                <a:cs typeface="Calibri"/>
              </a:rPr>
              <a:t>p</a:t>
            </a:r>
            <a:r>
              <a:rPr sz="1000" b="1" dirty="0">
                <a:solidFill>
                  <a:srgbClr val="444949"/>
                </a:solidFill>
                <a:latin typeface="Calibri"/>
                <a:cs typeface="Calibri"/>
              </a:rPr>
              <a:t>l</a:t>
            </a:r>
            <a:r>
              <a:rPr sz="1000" b="1" spc="-5" dirty="0">
                <a:solidFill>
                  <a:srgbClr val="444949"/>
                </a:solidFill>
                <a:latin typeface="Calibri"/>
                <a:cs typeface="Calibri"/>
              </a:rPr>
              <a:t>o</a:t>
            </a:r>
            <a:r>
              <a:rPr sz="1000" b="1" dirty="0">
                <a:solidFill>
                  <a:srgbClr val="444949"/>
                </a:solidFill>
                <a:latin typeface="Calibri"/>
                <a:cs typeface="Calibri"/>
              </a:rPr>
              <a:t>y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297890" y="5010404"/>
            <a:ext cx="56388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sz="1000" b="1" spc="-5" dirty="0">
                <a:solidFill>
                  <a:srgbClr val="444949"/>
                </a:solidFill>
                <a:latin typeface="Calibri"/>
                <a:cs typeface="Calibri"/>
              </a:rPr>
              <a:t>AWS</a:t>
            </a:r>
            <a:endParaRPr sz="10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1000" b="1" spc="-5" dirty="0">
                <a:solidFill>
                  <a:srgbClr val="444949"/>
                </a:solidFill>
                <a:latin typeface="Calibri"/>
                <a:cs typeface="Calibri"/>
              </a:rPr>
              <a:t>CodeBuild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383086" y="5010404"/>
            <a:ext cx="72009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sz="1000" b="1" spc="-5" dirty="0">
                <a:solidFill>
                  <a:srgbClr val="444949"/>
                </a:solidFill>
                <a:latin typeface="Calibri"/>
                <a:cs typeface="Calibri"/>
              </a:rPr>
              <a:t>AWS</a:t>
            </a:r>
            <a:endParaRPr sz="10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1000" b="1" spc="-5" dirty="0">
                <a:solidFill>
                  <a:srgbClr val="444949"/>
                </a:solidFill>
                <a:latin typeface="Calibri"/>
                <a:cs typeface="Calibri"/>
              </a:rPr>
              <a:t>CodePipeline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879138" y="5013452"/>
            <a:ext cx="67183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108585">
              <a:lnSpc>
                <a:spcPct val="100000"/>
              </a:lnSpc>
              <a:spcBef>
                <a:spcPts val="105"/>
              </a:spcBef>
            </a:pPr>
            <a:r>
              <a:rPr sz="1000" b="1" spc="-5" dirty="0">
                <a:solidFill>
                  <a:srgbClr val="444949"/>
                </a:solidFill>
                <a:latin typeface="Calibri"/>
                <a:cs typeface="Calibri"/>
              </a:rPr>
              <a:t>Amazon  </a:t>
            </a:r>
            <a:r>
              <a:rPr sz="1000" b="1" spc="-10" dirty="0">
                <a:solidFill>
                  <a:srgbClr val="444949"/>
                </a:solidFill>
                <a:latin typeface="Calibri"/>
                <a:cs typeface="Calibri"/>
              </a:rPr>
              <a:t>C</a:t>
            </a:r>
            <a:r>
              <a:rPr sz="1000" b="1" dirty="0">
                <a:solidFill>
                  <a:srgbClr val="444949"/>
                </a:solidFill>
                <a:latin typeface="Calibri"/>
                <a:cs typeface="Calibri"/>
              </a:rPr>
              <a:t>loudW</a:t>
            </a:r>
            <a:r>
              <a:rPr sz="1000" b="1" spc="-10" dirty="0">
                <a:solidFill>
                  <a:srgbClr val="444949"/>
                </a:solidFill>
                <a:latin typeface="Calibri"/>
                <a:cs typeface="Calibri"/>
              </a:rPr>
              <a:t>a</a:t>
            </a:r>
            <a:r>
              <a:rPr sz="1000" b="1" dirty="0">
                <a:solidFill>
                  <a:srgbClr val="444949"/>
                </a:solidFill>
                <a:latin typeface="Calibri"/>
                <a:cs typeface="Calibri"/>
              </a:rPr>
              <a:t>t</a:t>
            </a:r>
            <a:r>
              <a:rPr sz="1000" b="1" spc="-10" dirty="0">
                <a:solidFill>
                  <a:srgbClr val="444949"/>
                </a:solidFill>
                <a:latin typeface="Calibri"/>
                <a:cs typeface="Calibri"/>
              </a:rPr>
              <a:t>c</a:t>
            </a:r>
            <a:r>
              <a:rPr sz="1000" b="1" dirty="0">
                <a:solidFill>
                  <a:srgbClr val="444949"/>
                </a:solidFill>
                <a:latin typeface="Calibri"/>
                <a:cs typeface="Calibri"/>
              </a:rPr>
              <a:t>h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886787" y="5062220"/>
            <a:ext cx="960119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140970">
              <a:lnSpc>
                <a:spcPct val="100000"/>
              </a:lnSpc>
              <a:spcBef>
                <a:spcPts val="105"/>
              </a:spcBef>
            </a:pPr>
            <a:r>
              <a:rPr sz="1000" b="1" spc="-5" dirty="0">
                <a:solidFill>
                  <a:srgbClr val="444949"/>
                </a:solidFill>
                <a:latin typeface="Calibri"/>
                <a:cs typeface="Calibri"/>
              </a:rPr>
              <a:t>Amazon EC2  Systems</a:t>
            </a:r>
            <a:r>
              <a:rPr sz="1000" b="1" spc="-6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000" b="1" spc="-5" dirty="0">
                <a:solidFill>
                  <a:srgbClr val="444949"/>
                </a:solidFill>
                <a:latin typeface="Calibri"/>
                <a:cs typeface="Calibri"/>
              </a:rPr>
              <a:t>Manager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020602" y="5034788"/>
            <a:ext cx="87820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sz="1000" b="1" spc="-5" dirty="0">
                <a:solidFill>
                  <a:srgbClr val="444949"/>
                </a:solidFill>
                <a:latin typeface="Calibri"/>
                <a:cs typeface="Calibri"/>
              </a:rPr>
              <a:t>AWS</a:t>
            </a:r>
            <a:endParaRPr sz="10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1000" b="1" spc="-5" dirty="0">
                <a:solidFill>
                  <a:srgbClr val="444949"/>
                </a:solidFill>
                <a:latin typeface="Calibri"/>
                <a:cs typeface="Calibri"/>
              </a:rPr>
              <a:t>CloudFormation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250193" y="5034788"/>
            <a:ext cx="56134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105"/>
              </a:spcBef>
            </a:pPr>
            <a:r>
              <a:rPr sz="1000" b="1" spc="-5" dirty="0">
                <a:solidFill>
                  <a:srgbClr val="444949"/>
                </a:solidFill>
                <a:latin typeface="Calibri"/>
                <a:cs typeface="Calibri"/>
              </a:rPr>
              <a:t>AWS</a:t>
            </a:r>
            <a:endParaRPr sz="10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1000" b="1" spc="-5" dirty="0">
                <a:solidFill>
                  <a:srgbClr val="444949"/>
                </a:solidFill>
                <a:latin typeface="Calibri"/>
                <a:cs typeface="Calibri"/>
              </a:rPr>
              <a:t>CloudTrail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140658" y="5074411"/>
            <a:ext cx="247015" cy="179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00" b="1" spc="-10" dirty="0">
                <a:solidFill>
                  <a:srgbClr val="444949"/>
                </a:solidFill>
                <a:latin typeface="Calibri"/>
                <a:cs typeface="Calibri"/>
              </a:rPr>
              <a:t>I</a:t>
            </a:r>
            <a:r>
              <a:rPr sz="1000" b="1" spc="-15" dirty="0">
                <a:solidFill>
                  <a:srgbClr val="444949"/>
                </a:solidFill>
                <a:latin typeface="Calibri"/>
                <a:cs typeface="Calibri"/>
              </a:rPr>
              <a:t>A</a:t>
            </a:r>
            <a:r>
              <a:rPr sz="1000" b="1" spc="5" dirty="0">
                <a:solidFill>
                  <a:srgbClr val="444949"/>
                </a:solidFill>
                <a:latin typeface="Calibri"/>
                <a:cs typeface="Calibri"/>
              </a:rPr>
              <a:t>M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0485769" y="5074411"/>
            <a:ext cx="509905" cy="179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00" b="1" spc="-35" dirty="0">
                <a:solidFill>
                  <a:srgbClr val="444949"/>
                </a:solidFill>
                <a:latin typeface="Calibri"/>
                <a:cs typeface="Calibri"/>
              </a:rPr>
              <a:t>AWS</a:t>
            </a:r>
            <a:r>
              <a:rPr sz="1000" b="1" spc="-15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000" b="1" spc="-35" dirty="0">
                <a:solidFill>
                  <a:srgbClr val="444949"/>
                </a:solidFill>
                <a:latin typeface="Calibri"/>
                <a:cs typeface="Calibri"/>
              </a:rPr>
              <a:t>KMS</a:t>
            </a:r>
            <a:endParaRPr sz="1000">
              <a:latin typeface="Calibri"/>
              <a:cs typeface="Calibri"/>
            </a:endParaRPr>
          </a:p>
        </p:txBody>
      </p:sp>
      <p:graphicFrame>
        <p:nvGraphicFramePr>
          <p:cNvPr id="19" name="object 19"/>
          <p:cNvGraphicFramePr>
            <a:graphicFrameLocks noGrp="1"/>
          </p:cNvGraphicFramePr>
          <p:nvPr/>
        </p:nvGraphicFramePr>
        <p:xfrm>
          <a:off x="1170507" y="2287807"/>
          <a:ext cx="9784713" cy="40264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566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439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79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2903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853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963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9313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921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1376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016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01324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950" b="0" spc="25" dirty="0">
                          <a:solidFill>
                            <a:srgbClr val="444949"/>
                          </a:solidFill>
                          <a:latin typeface="Calibri Light"/>
                          <a:cs typeface="Calibri Light"/>
                        </a:rPr>
                        <a:t>Amazon</a:t>
                      </a:r>
                      <a:r>
                        <a:rPr sz="950" b="0" spc="-5" dirty="0">
                          <a:solidFill>
                            <a:srgbClr val="444949"/>
                          </a:solidFill>
                          <a:latin typeface="Calibri Light"/>
                          <a:cs typeface="Calibri Light"/>
                        </a:rPr>
                        <a:t> </a:t>
                      </a:r>
                      <a:r>
                        <a:rPr sz="950" b="0" spc="25" dirty="0">
                          <a:solidFill>
                            <a:srgbClr val="444949"/>
                          </a:solidFill>
                          <a:latin typeface="Calibri Light"/>
                          <a:cs typeface="Calibri Light"/>
                        </a:rPr>
                        <a:t>EC2</a:t>
                      </a:r>
                      <a:endParaRPr sz="950">
                        <a:latin typeface="Calibri Light"/>
                        <a:cs typeface="Calibri Light"/>
                      </a:endParaRPr>
                    </a:p>
                  </a:txBody>
                  <a:tcPr marL="0" marR="0" marT="40005" marB="0"/>
                </a:tc>
                <a:tc>
                  <a:txBody>
                    <a:bodyPr/>
                    <a:lstStyle/>
                    <a:p>
                      <a:pPr marL="184785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000" b="1" spc="-5" dirty="0">
                          <a:solidFill>
                            <a:srgbClr val="444949"/>
                          </a:solidFill>
                          <a:latin typeface="Calibri"/>
                          <a:cs typeface="Calibri"/>
                        </a:rPr>
                        <a:t>Amazon</a:t>
                      </a:r>
                      <a:r>
                        <a:rPr sz="1000" b="1" spc="-15" dirty="0">
                          <a:solidFill>
                            <a:srgbClr val="444949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000" b="1" spc="-5" dirty="0">
                          <a:solidFill>
                            <a:srgbClr val="444949"/>
                          </a:solidFill>
                          <a:latin typeface="Calibri"/>
                          <a:cs typeface="Calibri"/>
                        </a:rPr>
                        <a:t>ECR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35560" marB="0"/>
                </a:tc>
                <a:tc>
                  <a:txBody>
                    <a:bodyPr/>
                    <a:lstStyle/>
                    <a:p>
                      <a:pPr marL="200025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000" b="1" spc="-5" dirty="0">
                          <a:solidFill>
                            <a:srgbClr val="444949"/>
                          </a:solidFill>
                          <a:latin typeface="Calibri"/>
                          <a:cs typeface="Calibri"/>
                        </a:rPr>
                        <a:t>Amazon</a:t>
                      </a:r>
                      <a:r>
                        <a:rPr sz="1000" b="1" spc="-15" dirty="0">
                          <a:solidFill>
                            <a:srgbClr val="444949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000" b="1" spc="-5" dirty="0">
                          <a:solidFill>
                            <a:srgbClr val="444949"/>
                          </a:solidFill>
                          <a:latin typeface="Calibri"/>
                          <a:cs typeface="Calibri"/>
                        </a:rPr>
                        <a:t>ECS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35560" marB="0"/>
                </a:tc>
                <a:tc>
                  <a:txBody>
                    <a:bodyPr/>
                    <a:lstStyle/>
                    <a:p>
                      <a:pPr marR="39370" algn="ctr">
                        <a:lnSpc>
                          <a:spcPts val="1105"/>
                        </a:lnSpc>
                        <a:spcBef>
                          <a:spcPts val="375"/>
                        </a:spcBef>
                      </a:pPr>
                      <a:r>
                        <a:rPr sz="1000" b="1" spc="-5" dirty="0">
                          <a:solidFill>
                            <a:srgbClr val="444949"/>
                          </a:solidFill>
                          <a:latin typeface="Calibri"/>
                          <a:cs typeface="Calibri"/>
                        </a:rPr>
                        <a:t>AWS</a:t>
                      </a:r>
                      <a:r>
                        <a:rPr sz="1000" b="1" spc="-15" dirty="0">
                          <a:solidFill>
                            <a:srgbClr val="444949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000" b="1" spc="-5" dirty="0">
                          <a:solidFill>
                            <a:srgbClr val="444949"/>
                          </a:solidFill>
                          <a:latin typeface="Calibri"/>
                          <a:cs typeface="Calibri"/>
                        </a:rPr>
                        <a:t>Elastic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47625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05"/>
                        </a:lnSpc>
                        <a:spcBef>
                          <a:spcPts val="375"/>
                        </a:spcBef>
                      </a:pPr>
                      <a:r>
                        <a:rPr sz="1000" b="1" spc="-5" dirty="0">
                          <a:solidFill>
                            <a:srgbClr val="444949"/>
                          </a:solidFill>
                          <a:latin typeface="Calibri"/>
                          <a:cs typeface="Calibri"/>
                        </a:rPr>
                        <a:t>AWS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47625" marB="0"/>
                </a:tc>
                <a:tc>
                  <a:txBody>
                    <a:bodyPr/>
                    <a:lstStyle/>
                    <a:p>
                      <a:pPr marR="11430" algn="ctr">
                        <a:lnSpc>
                          <a:spcPts val="1105"/>
                        </a:lnSpc>
                        <a:spcBef>
                          <a:spcPts val="375"/>
                        </a:spcBef>
                      </a:pPr>
                      <a:r>
                        <a:rPr sz="1000" b="1" spc="-5" dirty="0">
                          <a:solidFill>
                            <a:srgbClr val="444949"/>
                          </a:solidFill>
                          <a:latin typeface="Calibri"/>
                          <a:cs typeface="Calibri"/>
                        </a:rPr>
                        <a:t>Elastic</a:t>
                      </a:r>
                      <a:r>
                        <a:rPr sz="1000" b="1" spc="-20" dirty="0">
                          <a:solidFill>
                            <a:srgbClr val="444949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000" b="1" spc="-5" dirty="0">
                          <a:solidFill>
                            <a:srgbClr val="444949"/>
                          </a:solidFill>
                          <a:latin typeface="Calibri"/>
                          <a:cs typeface="Calibri"/>
                        </a:rPr>
                        <a:t>Load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47625" marB="0"/>
                </a:tc>
                <a:tc>
                  <a:txBody>
                    <a:bodyPr/>
                    <a:lstStyle/>
                    <a:p>
                      <a:pPr marL="34925" algn="ctr">
                        <a:lnSpc>
                          <a:spcPct val="100000"/>
                        </a:lnSpc>
                        <a:spcBef>
                          <a:spcPts val="209"/>
                        </a:spcBef>
                      </a:pPr>
                      <a:r>
                        <a:rPr sz="1000" b="1" spc="-5" dirty="0">
                          <a:solidFill>
                            <a:srgbClr val="444949"/>
                          </a:solidFill>
                          <a:latin typeface="Calibri"/>
                          <a:cs typeface="Calibri"/>
                        </a:rPr>
                        <a:t>Amazon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26669" marB="0"/>
                </a:tc>
                <a:tc>
                  <a:txBody>
                    <a:bodyPr/>
                    <a:lstStyle/>
                    <a:p>
                      <a:pPr marR="191135" algn="r">
                        <a:lnSpc>
                          <a:spcPts val="1180"/>
                        </a:lnSpc>
                        <a:spcBef>
                          <a:spcPts val="305"/>
                        </a:spcBef>
                      </a:pPr>
                      <a:r>
                        <a:rPr sz="1000" b="1" spc="-15" dirty="0">
                          <a:solidFill>
                            <a:srgbClr val="444949"/>
                          </a:solidFill>
                          <a:latin typeface="Calibri"/>
                          <a:cs typeface="Calibri"/>
                        </a:rPr>
                        <a:t>A</a:t>
                      </a:r>
                      <a:r>
                        <a:rPr sz="1000" b="1" spc="-10" dirty="0">
                          <a:solidFill>
                            <a:srgbClr val="444949"/>
                          </a:solidFill>
                          <a:latin typeface="Calibri"/>
                          <a:cs typeface="Calibri"/>
                        </a:rPr>
                        <a:t>m</a:t>
                      </a:r>
                      <a:r>
                        <a:rPr sz="1000" b="1" spc="-15" dirty="0">
                          <a:solidFill>
                            <a:srgbClr val="444949"/>
                          </a:solidFill>
                          <a:latin typeface="Calibri"/>
                          <a:cs typeface="Calibri"/>
                        </a:rPr>
                        <a:t>a</a:t>
                      </a:r>
                      <a:r>
                        <a:rPr sz="1000" b="1" dirty="0">
                          <a:solidFill>
                            <a:srgbClr val="444949"/>
                          </a:solidFill>
                          <a:latin typeface="Calibri"/>
                          <a:cs typeface="Calibri"/>
                        </a:rPr>
                        <a:t>z</a:t>
                      </a:r>
                      <a:r>
                        <a:rPr sz="1000" b="1" spc="-5" dirty="0">
                          <a:solidFill>
                            <a:srgbClr val="444949"/>
                          </a:solidFill>
                          <a:latin typeface="Calibri"/>
                          <a:cs typeface="Calibri"/>
                        </a:rPr>
                        <a:t>o</a:t>
                      </a:r>
                      <a:r>
                        <a:rPr sz="1000" b="1" dirty="0">
                          <a:solidFill>
                            <a:srgbClr val="444949"/>
                          </a:solidFill>
                          <a:latin typeface="Calibri"/>
                          <a:cs typeface="Calibri"/>
                        </a:rPr>
                        <a:t>n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38735" marB="0"/>
                </a:tc>
                <a:tc>
                  <a:txBody>
                    <a:bodyPr/>
                    <a:lstStyle/>
                    <a:p>
                      <a:pPr marL="221615">
                        <a:lnSpc>
                          <a:spcPts val="1035"/>
                        </a:lnSpc>
                        <a:spcBef>
                          <a:spcPts val="450"/>
                        </a:spcBef>
                      </a:pPr>
                      <a:r>
                        <a:rPr sz="1000" b="1" spc="-5" dirty="0">
                          <a:solidFill>
                            <a:srgbClr val="444949"/>
                          </a:solidFill>
                          <a:latin typeface="Calibri"/>
                          <a:cs typeface="Calibri"/>
                        </a:rPr>
                        <a:t>Amazon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57150" marB="0"/>
                </a:tc>
                <a:tc>
                  <a:txBody>
                    <a:bodyPr/>
                    <a:lstStyle/>
                    <a:p>
                      <a:pPr marL="208915" algn="ctr">
                        <a:lnSpc>
                          <a:spcPct val="100000"/>
                        </a:lnSpc>
                        <a:spcBef>
                          <a:spcPts val="209"/>
                        </a:spcBef>
                      </a:pPr>
                      <a:r>
                        <a:rPr sz="1000" b="1" spc="-5" dirty="0">
                          <a:solidFill>
                            <a:srgbClr val="444949"/>
                          </a:solidFill>
                          <a:latin typeface="Calibri"/>
                          <a:cs typeface="Calibri"/>
                        </a:rPr>
                        <a:t>Amazon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26669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132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9370" algn="ctr">
                        <a:lnSpc>
                          <a:spcPts val="1195"/>
                        </a:lnSpc>
                      </a:pPr>
                      <a:r>
                        <a:rPr sz="1000" b="1" spc="-5" dirty="0">
                          <a:solidFill>
                            <a:srgbClr val="444949"/>
                          </a:solidFill>
                          <a:latin typeface="Calibri"/>
                          <a:cs typeface="Calibri"/>
                        </a:rPr>
                        <a:t>Beanstalk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95"/>
                        </a:lnSpc>
                      </a:pPr>
                      <a:r>
                        <a:rPr sz="1000" b="1" spc="-5" dirty="0">
                          <a:solidFill>
                            <a:srgbClr val="444949"/>
                          </a:solidFill>
                          <a:latin typeface="Calibri"/>
                          <a:cs typeface="Calibri"/>
                        </a:rPr>
                        <a:t>Lambda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1430" algn="ctr">
                        <a:lnSpc>
                          <a:spcPts val="1195"/>
                        </a:lnSpc>
                      </a:pPr>
                      <a:r>
                        <a:rPr sz="1000" b="1" spc="-5" dirty="0">
                          <a:solidFill>
                            <a:srgbClr val="444949"/>
                          </a:solidFill>
                          <a:latin typeface="Calibri"/>
                          <a:cs typeface="Calibri"/>
                        </a:rPr>
                        <a:t>Balancing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4290" algn="ctr">
                        <a:lnSpc>
                          <a:spcPts val="1025"/>
                        </a:lnSpc>
                      </a:pPr>
                      <a:r>
                        <a:rPr sz="1000" b="1" spc="-5" dirty="0">
                          <a:solidFill>
                            <a:srgbClr val="444949"/>
                          </a:solidFill>
                          <a:latin typeface="Calibri"/>
                          <a:cs typeface="Calibri"/>
                        </a:rPr>
                        <a:t>CloudFront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22250" algn="r">
                        <a:lnSpc>
                          <a:spcPts val="1120"/>
                        </a:lnSpc>
                      </a:pPr>
                      <a:r>
                        <a:rPr sz="1000" b="1" spc="-5" dirty="0">
                          <a:solidFill>
                            <a:srgbClr val="444949"/>
                          </a:solidFill>
                          <a:latin typeface="Calibri"/>
                          <a:cs typeface="Calibri"/>
                        </a:rPr>
                        <a:t>K</a:t>
                      </a:r>
                      <a:r>
                        <a:rPr sz="1000" b="1" dirty="0">
                          <a:solidFill>
                            <a:srgbClr val="444949"/>
                          </a:solidFill>
                          <a:latin typeface="Calibri"/>
                          <a:cs typeface="Calibri"/>
                        </a:rPr>
                        <a:t>i</a:t>
                      </a:r>
                      <a:r>
                        <a:rPr sz="1000" b="1" spc="-5" dirty="0">
                          <a:solidFill>
                            <a:srgbClr val="444949"/>
                          </a:solidFill>
                          <a:latin typeface="Calibri"/>
                          <a:cs typeface="Calibri"/>
                        </a:rPr>
                        <a:t>n</a:t>
                      </a:r>
                      <a:r>
                        <a:rPr sz="1000" b="1" spc="-10" dirty="0">
                          <a:solidFill>
                            <a:srgbClr val="444949"/>
                          </a:solidFill>
                          <a:latin typeface="Calibri"/>
                          <a:cs typeface="Calibri"/>
                        </a:rPr>
                        <a:t>e</a:t>
                      </a:r>
                      <a:r>
                        <a:rPr sz="1000" b="1" spc="-5" dirty="0">
                          <a:solidFill>
                            <a:srgbClr val="444949"/>
                          </a:solidFill>
                          <a:latin typeface="Calibri"/>
                          <a:cs typeface="Calibri"/>
                        </a:rPr>
                        <a:t>s</a:t>
                      </a:r>
                      <a:r>
                        <a:rPr sz="1000" b="1" dirty="0">
                          <a:solidFill>
                            <a:srgbClr val="444949"/>
                          </a:solidFill>
                          <a:latin typeface="Calibri"/>
                          <a:cs typeface="Calibri"/>
                        </a:rPr>
                        <a:t>is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98755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1000" b="1" dirty="0">
                          <a:solidFill>
                            <a:srgbClr val="444949"/>
                          </a:solidFill>
                          <a:latin typeface="Calibri"/>
                          <a:cs typeface="Calibri"/>
                        </a:rPr>
                        <a:t>Route</a:t>
                      </a:r>
                      <a:r>
                        <a:rPr sz="1000" b="1" spc="-20" dirty="0">
                          <a:solidFill>
                            <a:srgbClr val="444949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000" b="1" dirty="0">
                          <a:solidFill>
                            <a:srgbClr val="444949"/>
                          </a:solidFill>
                          <a:latin typeface="Calibri"/>
                          <a:cs typeface="Calibri"/>
                        </a:rPr>
                        <a:t>53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8255" marB="0"/>
                </a:tc>
                <a:tc>
                  <a:txBody>
                    <a:bodyPr/>
                    <a:lstStyle/>
                    <a:p>
                      <a:pPr marL="207645" algn="ctr">
                        <a:lnSpc>
                          <a:spcPts val="1025"/>
                        </a:lnSpc>
                      </a:pPr>
                      <a:r>
                        <a:rPr sz="1000" b="1" spc="-5" dirty="0">
                          <a:solidFill>
                            <a:srgbClr val="444949"/>
                          </a:solidFill>
                          <a:latin typeface="Calibri"/>
                          <a:cs typeface="Calibri"/>
                        </a:rPr>
                        <a:t>S3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0" name="object 20"/>
          <p:cNvSpPr/>
          <p:nvPr/>
        </p:nvSpPr>
        <p:spPr>
          <a:xfrm>
            <a:off x="3337559" y="1737360"/>
            <a:ext cx="515112" cy="48463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264664" y="1703832"/>
            <a:ext cx="551688" cy="56997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571488" y="1655064"/>
            <a:ext cx="548640" cy="65532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492496" y="1661160"/>
            <a:ext cx="548639" cy="65532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480559" y="1700783"/>
            <a:ext cx="411479" cy="57607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0445495" y="1670304"/>
            <a:ext cx="524255" cy="63093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24840" y="3051048"/>
            <a:ext cx="524256" cy="60655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719072" y="3054095"/>
            <a:ext cx="545592" cy="60350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953511" y="3075432"/>
            <a:ext cx="551688" cy="62179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136135" y="3032760"/>
            <a:ext cx="551688" cy="65227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696200" y="1639823"/>
            <a:ext cx="545592" cy="65532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9506711" y="1676400"/>
            <a:ext cx="539496" cy="640079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6257544" y="4361688"/>
            <a:ext cx="530351" cy="637032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8403335" y="4361688"/>
            <a:ext cx="548640" cy="655319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7312152" y="4361688"/>
            <a:ext cx="536448" cy="646176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9473183" y="4361688"/>
            <a:ext cx="539496" cy="646176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950720" y="4383023"/>
            <a:ext cx="527304" cy="600456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3093720" y="4398264"/>
            <a:ext cx="545592" cy="609600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4200144" y="4386071"/>
            <a:ext cx="518160" cy="637032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5257800" y="4349496"/>
            <a:ext cx="539496" cy="649224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094232" y="4398264"/>
            <a:ext cx="338328" cy="637032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0463783" y="4389120"/>
            <a:ext cx="548640" cy="655319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8674607" y="1676400"/>
            <a:ext cx="539496" cy="649224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9058656" y="3035807"/>
            <a:ext cx="524255" cy="627888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 txBox="1"/>
          <p:nvPr/>
        </p:nvSpPr>
        <p:spPr>
          <a:xfrm>
            <a:off x="8991493" y="3684523"/>
            <a:ext cx="66167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5885" marR="5080" indent="-83820">
              <a:lnSpc>
                <a:spcPct val="100000"/>
              </a:lnSpc>
              <a:spcBef>
                <a:spcPts val="105"/>
              </a:spcBef>
            </a:pPr>
            <a:r>
              <a:rPr sz="1000" b="1" spc="-5" dirty="0">
                <a:solidFill>
                  <a:srgbClr val="444949"/>
                </a:solidFill>
                <a:latin typeface="Calibri"/>
                <a:cs typeface="Calibri"/>
              </a:rPr>
              <a:t>Amazon</a:t>
            </a:r>
            <a:r>
              <a:rPr sz="1000" b="1" spc="-7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000" b="1" spc="-5" dirty="0">
                <a:solidFill>
                  <a:srgbClr val="444949"/>
                </a:solidFill>
                <a:latin typeface="Calibri"/>
                <a:cs typeface="Calibri"/>
              </a:rPr>
              <a:t>API  Gateway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10975847" y="3032760"/>
            <a:ext cx="524255" cy="627888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 txBox="1"/>
          <p:nvPr/>
        </p:nvSpPr>
        <p:spPr>
          <a:xfrm>
            <a:off x="11011687" y="3675379"/>
            <a:ext cx="454659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2860" marR="5080" indent="-10795">
              <a:lnSpc>
                <a:spcPct val="100000"/>
              </a:lnSpc>
              <a:spcBef>
                <a:spcPts val="105"/>
              </a:spcBef>
            </a:pPr>
            <a:r>
              <a:rPr sz="1000" b="1" spc="-15" dirty="0">
                <a:solidFill>
                  <a:srgbClr val="444949"/>
                </a:solidFill>
                <a:latin typeface="Calibri"/>
                <a:cs typeface="Calibri"/>
              </a:rPr>
              <a:t>A</a:t>
            </a:r>
            <a:r>
              <a:rPr sz="1000" b="1" spc="-5" dirty="0">
                <a:solidFill>
                  <a:srgbClr val="444949"/>
                </a:solidFill>
                <a:latin typeface="Calibri"/>
                <a:cs typeface="Calibri"/>
              </a:rPr>
              <a:t>m</a:t>
            </a:r>
            <a:r>
              <a:rPr sz="1000" b="1" spc="-15" dirty="0">
                <a:solidFill>
                  <a:srgbClr val="444949"/>
                </a:solidFill>
                <a:latin typeface="Calibri"/>
                <a:cs typeface="Calibri"/>
              </a:rPr>
              <a:t>a</a:t>
            </a:r>
            <a:r>
              <a:rPr sz="1000" b="1" dirty="0">
                <a:solidFill>
                  <a:srgbClr val="444949"/>
                </a:solidFill>
                <a:latin typeface="Calibri"/>
                <a:cs typeface="Calibri"/>
              </a:rPr>
              <a:t>z</a:t>
            </a:r>
            <a:r>
              <a:rPr sz="1000" b="1" spc="-5" dirty="0">
                <a:solidFill>
                  <a:srgbClr val="444949"/>
                </a:solidFill>
                <a:latin typeface="Calibri"/>
                <a:cs typeface="Calibri"/>
              </a:rPr>
              <a:t>o</a:t>
            </a:r>
            <a:r>
              <a:rPr sz="1000" b="1" dirty="0">
                <a:solidFill>
                  <a:srgbClr val="444949"/>
                </a:solidFill>
                <a:latin typeface="Calibri"/>
                <a:cs typeface="Calibri"/>
              </a:rPr>
              <a:t>n  </a:t>
            </a:r>
            <a:r>
              <a:rPr sz="1000" b="1" spc="-5" dirty="0">
                <a:solidFill>
                  <a:srgbClr val="444949"/>
                </a:solidFill>
                <a:latin typeface="Calibri"/>
                <a:cs typeface="Calibri"/>
              </a:rPr>
              <a:t>Cognito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6973823" y="3066288"/>
            <a:ext cx="521207" cy="627888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 txBox="1"/>
          <p:nvPr/>
        </p:nvSpPr>
        <p:spPr>
          <a:xfrm>
            <a:off x="6693368" y="3693667"/>
            <a:ext cx="1083310" cy="179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00" b="1" spc="-5" dirty="0">
                <a:solidFill>
                  <a:srgbClr val="444949"/>
                </a:solidFill>
                <a:latin typeface="Calibri"/>
                <a:cs typeface="Calibri"/>
              </a:rPr>
              <a:t>AWS </a:t>
            </a:r>
            <a:r>
              <a:rPr sz="1000" b="1" dirty="0">
                <a:solidFill>
                  <a:srgbClr val="444949"/>
                </a:solidFill>
                <a:latin typeface="Calibri"/>
                <a:cs typeface="Calibri"/>
              </a:rPr>
              <a:t>Step</a:t>
            </a:r>
            <a:r>
              <a:rPr sz="1000" b="1" spc="-7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000" b="1" dirty="0">
                <a:solidFill>
                  <a:srgbClr val="444949"/>
                </a:solidFill>
                <a:latin typeface="Calibri"/>
                <a:cs typeface="Calibri"/>
              </a:rPr>
              <a:t>Functions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8046719" y="3051048"/>
            <a:ext cx="548640" cy="658368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 txBox="1"/>
          <p:nvPr/>
        </p:nvSpPr>
        <p:spPr>
          <a:xfrm>
            <a:off x="8093399" y="3693667"/>
            <a:ext cx="454659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09220" marR="5080" indent="-97155">
              <a:lnSpc>
                <a:spcPct val="100000"/>
              </a:lnSpc>
              <a:spcBef>
                <a:spcPts val="105"/>
              </a:spcBef>
            </a:pPr>
            <a:r>
              <a:rPr sz="1000" b="1" spc="-15" dirty="0">
                <a:solidFill>
                  <a:srgbClr val="444949"/>
                </a:solidFill>
                <a:latin typeface="Calibri"/>
                <a:cs typeface="Calibri"/>
              </a:rPr>
              <a:t>A</a:t>
            </a:r>
            <a:r>
              <a:rPr sz="1000" b="1" spc="-5" dirty="0">
                <a:solidFill>
                  <a:srgbClr val="444949"/>
                </a:solidFill>
                <a:latin typeface="Calibri"/>
                <a:cs typeface="Calibri"/>
              </a:rPr>
              <a:t>m</a:t>
            </a:r>
            <a:r>
              <a:rPr sz="1000" b="1" spc="-15" dirty="0">
                <a:solidFill>
                  <a:srgbClr val="444949"/>
                </a:solidFill>
                <a:latin typeface="Calibri"/>
                <a:cs typeface="Calibri"/>
              </a:rPr>
              <a:t>a</a:t>
            </a:r>
            <a:r>
              <a:rPr sz="1000" b="1" dirty="0">
                <a:solidFill>
                  <a:srgbClr val="444949"/>
                </a:solidFill>
                <a:latin typeface="Calibri"/>
                <a:cs typeface="Calibri"/>
              </a:rPr>
              <a:t>z</a:t>
            </a:r>
            <a:r>
              <a:rPr sz="1000" b="1" spc="-5" dirty="0">
                <a:solidFill>
                  <a:srgbClr val="444949"/>
                </a:solidFill>
                <a:latin typeface="Calibri"/>
                <a:cs typeface="Calibri"/>
              </a:rPr>
              <a:t>o</a:t>
            </a:r>
            <a:r>
              <a:rPr sz="1000" b="1" dirty="0">
                <a:solidFill>
                  <a:srgbClr val="444949"/>
                </a:solidFill>
                <a:latin typeface="Calibri"/>
                <a:cs typeface="Calibri"/>
              </a:rPr>
              <a:t>n  SWF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5065776" y="3069335"/>
            <a:ext cx="548639" cy="658368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 txBox="1"/>
          <p:nvPr/>
        </p:nvSpPr>
        <p:spPr>
          <a:xfrm>
            <a:off x="5113332" y="3708908"/>
            <a:ext cx="454659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2555" marR="5080" indent="-110489">
              <a:lnSpc>
                <a:spcPct val="100000"/>
              </a:lnSpc>
              <a:spcBef>
                <a:spcPts val="105"/>
              </a:spcBef>
            </a:pPr>
            <a:r>
              <a:rPr sz="1000" b="1" spc="-15" dirty="0">
                <a:solidFill>
                  <a:srgbClr val="444949"/>
                </a:solidFill>
                <a:latin typeface="Calibri"/>
                <a:cs typeface="Calibri"/>
              </a:rPr>
              <a:t>A</a:t>
            </a:r>
            <a:r>
              <a:rPr sz="1000" b="1" spc="-5" dirty="0">
                <a:solidFill>
                  <a:srgbClr val="444949"/>
                </a:solidFill>
                <a:latin typeface="Calibri"/>
                <a:cs typeface="Calibri"/>
              </a:rPr>
              <a:t>m</a:t>
            </a:r>
            <a:r>
              <a:rPr sz="1000" b="1" spc="-15" dirty="0">
                <a:solidFill>
                  <a:srgbClr val="444949"/>
                </a:solidFill>
                <a:latin typeface="Calibri"/>
                <a:cs typeface="Calibri"/>
              </a:rPr>
              <a:t>a</a:t>
            </a:r>
            <a:r>
              <a:rPr sz="1000" b="1" dirty="0">
                <a:solidFill>
                  <a:srgbClr val="444949"/>
                </a:solidFill>
                <a:latin typeface="Calibri"/>
                <a:cs typeface="Calibri"/>
              </a:rPr>
              <a:t>z</a:t>
            </a:r>
            <a:r>
              <a:rPr sz="1000" b="1" spc="-5" dirty="0">
                <a:solidFill>
                  <a:srgbClr val="444949"/>
                </a:solidFill>
                <a:latin typeface="Calibri"/>
                <a:cs typeface="Calibri"/>
              </a:rPr>
              <a:t>o</a:t>
            </a:r>
            <a:r>
              <a:rPr sz="1000" b="1" dirty="0">
                <a:solidFill>
                  <a:srgbClr val="444949"/>
                </a:solidFill>
                <a:latin typeface="Calibri"/>
                <a:cs typeface="Calibri"/>
              </a:rPr>
              <a:t>n  SQS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6007608" y="3105911"/>
            <a:ext cx="524256" cy="524256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 txBox="1"/>
          <p:nvPr/>
        </p:nvSpPr>
        <p:spPr>
          <a:xfrm>
            <a:off x="6041709" y="3678428"/>
            <a:ext cx="454659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4460" marR="5080" indent="-112395">
              <a:lnSpc>
                <a:spcPct val="100000"/>
              </a:lnSpc>
              <a:spcBef>
                <a:spcPts val="105"/>
              </a:spcBef>
            </a:pPr>
            <a:r>
              <a:rPr sz="1000" b="1" spc="-15" dirty="0">
                <a:solidFill>
                  <a:srgbClr val="444949"/>
                </a:solidFill>
                <a:latin typeface="Calibri"/>
                <a:cs typeface="Calibri"/>
              </a:rPr>
              <a:t>A</a:t>
            </a:r>
            <a:r>
              <a:rPr sz="1000" b="1" spc="-5" dirty="0">
                <a:solidFill>
                  <a:srgbClr val="444949"/>
                </a:solidFill>
                <a:latin typeface="Calibri"/>
                <a:cs typeface="Calibri"/>
              </a:rPr>
              <a:t>m</a:t>
            </a:r>
            <a:r>
              <a:rPr sz="1000" b="1" spc="-15" dirty="0">
                <a:solidFill>
                  <a:srgbClr val="444949"/>
                </a:solidFill>
                <a:latin typeface="Calibri"/>
                <a:cs typeface="Calibri"/>
              </a:rPr>
              <a:t>a</a:t>
            </a:r>
            <a:r>
              <a:rPr sz="1000" b="1" dirty="0">
                <a:solidFill>
                  <a:srgbClr val="444949"/>
                </a:solidFill>
                <a:latin typeface="Calibri"/>
                <a:cs typeface="Calibri"/>
              </a:rPr>
              <a:t>z</a:t>
            </a:r>
            <a:r>
              <a:rPr sz="1000" b="1" spc="-5" dirty="0">
                <a:solidFill>
                  <a:srgbClr val="444949"/>
                </a:solidFill>
                <a:latin typeface="Calibri"/>
                <a:cs typeface="Calibri"/>
              </a:rPr>
              <a:t>o</a:t>
            </a:r>
            <a:r>
              <a:rPr sz="1000" b="1" dirty="0">
                <a:solidFill>
                  <a:srgbClr val="444949"/>
                </a:solidFill>
                <a:latin typeface="Calibri"/>
                <a:cs typeface="Calibri"/>
              </a:rPr>
              <a:t>n  </a:t>
            </a:r>
            <a:r>
              <a:rPr sz="1000" b="1" spc="-5" dirty="0">
                <a:solidFill>
                  <a:srgbClr val="444949"/>
                </a:solidFill>
                <a:latin typeface="Calibri"/>
                <a:cs typeface="Calibri"/>
              </a:rPr>
              <a:t>SNS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10009631" y="3035807"/>
            <a:ext cx="545592" cy="633983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 txBox="1"/>
          <p:nvPr/>
        </p:nvSpPr>
        <p:spPr>
          <a:xfrm>
            <a:off x="10056436" y="3663188"/>
            <a:ext cx="454659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35255" marR="5080" indent="-123189">
              <a:lnSpc>
                <a:spcPct val="100000"/>
              </a:lnSpc>
              <a:spcBef>
                <a:spcPts val="105"/>
              </a:spcBef>
            </a:pPr>
            <a:r>
              <a:rPr sz="1000" b="1" spc="-15" dirty="0">
                <a:solidFill>
                  <a:srgbClr val="444949"/>
                </a:solidFill>
                <a:latin typeface="Calibri"/>
                <a:cs typeface="Calibri"/>
              </a:rPr>
              <a:t>A</a:t>
            </a:r>
            <a:r>
              <a:rPr sz="1000" b="1" spc="-5" dirty="0">
                <a:solidFill>
                  <a:srgbClr val="444949"/>
                </a:solidFill>
                <a:latin typeface="Calibri"/>
                <a:cs typeface="Calibri"/>
              </a:rPr>
              <a:t>m</a:t>
            </a:r>
            <a:r>
              <a:rPr sz="1000" b="1" spc="-15" dirty="0">
                <a:solidFill>
                  <a:srgbClr val="444949"/>
                </a:solidFill>
                <a:latin typeface="Calibri"/>
                <a:cs typeface="Calibri"/>
              </a:rPr>
              <a:t>a</a:t>
            </a:r>
            <a:r>
              <a:rPr sz="1000" b="1" dirty="0">
                <a:solidFill>
                  <a:srgbClr val="444949"/>
                </a:solidFill>
                <a:latin typeface="Calibri"/>
                <a:cs typeface="Calibri"/>
              </a:rPr>
              <a:t>z</a:t>
            </a:r>
            <a:r>
              <a:rPr sz="1000" b="1" spc="-5" dirty="0">
                <a:solidFill>
                  <a:srgbClr val="444949"/>
                </a:solidFill>
                <a:latin typeface="Calibri"/>
                <a:cs typeface="Calibri"/>
              </a:rPr>
              <a:t>o</a:t>
            </a:r>
            <a:r>
              <a:rPr sz="1000" b="1" dirty="0">
                <a:solidFill>
                  <a:srgbClr val="444949"/>
                </a:solidFill>
                <a:latin typeface="Calibri"/>
                <a:cs typeface="Calibri"/>
              </a:rPr>
              <a:t>n  SES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241892" y="6471592"/>
            <a:ext cx="1276985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4333161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1892" y="6464300"/>
            <a:ext cx="127698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708905" y="2061632"/>
            <a:ext cx="3806190" cy="1828800"/>
          </a:xfrm>
          <a:custGeom>
            <a:avLst/>
            <a:gdLst/>
            <a:ahLst/>
            <a:cxnLst/>
            <a:rect l="l" t="t" r="r" b="b"/>
            <a:pathLst>
              <a:path w="3806190" h="1828800">
                <a:moveTo>
                  <a:pt x="304806" y="1828800"/>
                </a:moveTo>
                <a:lnTo>
                  <a:pt x="255365" y="1824810"/>
                </a:lnTo>
                <a:lnTo>
                  <a:pt x="208463" y="1813260"/>
                </a:lnTo>
                <a:lnTo>
                  <a:pt x="164730" y="1794778"/>
                </a:lnTo>
                <a:lnTo>
                  <a:pt x="124791" y="1769989"/>
                </a:lnTo>
                <a:lnTo>
                  <a:pt x="89275" y="1739524"/>
                </a:lnTo>
                <a:lnTo>
                  <a:pt x="58809" y="1704008"/>
                </a:lnTo>
                <a:lnTo>
                  <a:pt x="34021" y="1664069"/>
                </a:lnTo>
                <a:lnTo>
                  <a:pt x="15539" y="1620335"/>
                </a:lnTo>
                <a:lnTo>
                  <a:pt x="3989" y="1573434"/>
                </a:lnTo>
                <a:lnTo>
                  <a:pt x="0" y="1523993"/>
                </a:lnTo>
                <a:lnTo>
                  <a:pt x="0" y="304807"/>
                </a:lnTo>
                <a:lnTo>
                  <a:pt x="3989" y="255365"/>
                </a:lnTo>
                <a:lnTo>
                  <a:pt x="15539" y="208464"/>
                </a:lnTo>
                <a:lnTo>
                  <a:pt x="34021" y="164730"/>
                </a:lnTo>
                <a:lnTo>
                  <a:pt x="58809" y="124792"/>
                </a:lnTo>
                <a:lnTo>
                  <a:pt x="89275" y="89276"/>
                </a:lnTo>
                <a:lnTo>
                  <a:pt x="124791" y="58810"/>
                </a:lnTo>
                <a:lnTo>
                  <a:pt x="164730" y="34022"/>
                </a:lnTo>
                <a:lnTo>
                  <a:pt x="208463" y="15539"/>
                </a:lnTo>
                <a:lnTo>
                  <a:pt x="255365" y="3989"/>
                </a:lnTo>
                <a:lnTo>
                  <a:pt x="304806" y="0"/>
                </a:lnTo>
                <a:lnTo>
                  <a:pt x="3500955" y="0"/>
                </a:lnTo>
                <a:lnTo>
                  <a:pt x="3550395" y="3989"/>
                </a:lnTo>
                <a:lnTo>
                  <a:pt x="3597297" y="15539"/>
                </a:lnTo>
                <a:lnTo>
                  <a:pt x="3641030" y="34022"/>
                </a:lnTo>
                <a:lnTo>
                  <a:pt x="3680969" y="58810"/>
                </a:lnTo>
                <a:lnTo>
                  <a:pt x="3716485" y="89276"/>
                </a:lnTo>
                <a:lnTo>
                  <a:pt x="3746950" y="124792"/>
                </a:lnTo>
                <a:lnTo>
                  <a:pt x="3771739" y="164730"/>
                </a:lnTo>
                <a:lnTo>
                  <a:pt x="3790221" y="208464"/>
                </a:lnTo>
                <a:lnTo>
                  <a:pt x="3801771" y="255365"/>
                </a:lnTo>
                <a:lnTo>
                  <a:pt x="3805761" y="304807"/>
                </a:lnTo>
                <a:lnTo>
                  <a:pt x="3805761" y="1523993"/>
                </a:lnTo>
                <a:lnTo>
                  <a:pt x="3801771" y="1573434"/>
                </a:lnTo>
                <a:lnTo>
                  <a:pt x="3790221" y="1620335"/>
                </a:lnTo>
                <a:lnTo>
                  <a:pt x="3771739" y="1664069"/>
                </a:lnTo>
                <a:lnTo>
                  <a:pt x="3746950" y="1704008"/>
                </a:lnTo>
                <a:lnTo>
                  <a:pt x="3716485" y="1739524"/>
                </a:lnTo>
                <a:lnTo>
                  <a:pt x="3680969" y="1769989"/>
                </a:lnTo>
                <a:lnTo>
                  <a:pt x="3641030" y="1794778"/>
                </a:lnTo>
                <a:lnTo>
                  <a:pt x="3597297" y="1813260"/>
                </a:lnTo>
                <a:lnTo>
                  <a:pt x="3550395" y="1824810"/>
                </a:lnTo>
                <a:lnTo>
                  <a:pt x="3500955" y="1828800"/>
                </a:lnTo>
                <a:lnTo>
                  <a:pt x="304806" y="1828800"/>
                </a:lnTo>
                <a:close/>
              </a:path>
            </a:pathLst>
          </a:custGeom>
          <a:ln w="12700">
            <a:solidFill>
              <a:srgbClr val="44494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7828066" y="2294184"/>
            <a:ext cx="944244" cy="1367155"/>
          </a:xfrm>
          <a:prstGeom prst="rect">
            <a:avLst/>
          </a:prstGeom>
        </p:spPr>
        <p:txBody>
          <a:bodyPr vert="vert270" wrap="square" lIns="0" tIns="9525" rIns="0" bIns="0" rtlCol="0">
            <a:spAutoFit/>
          </a:bodyPr>
          <a:lstStyle/>
          <a:p>
            <a:pPr marL="12065" marR="5080" algn="ctr">
              <a:lnSpc>
                <a:spcPts val="2400"/>
              </a:lnSpc>
              <a:spcBef>
                <a:spcPts val="75"/>
              </a:spcBef>
            </a:pPr>
            <a:r>
              <a:rPr sz="2000" spc="-40" dirty="0">
                <a:solidFill>
                  <a:srgbClr val="444949"/>
                </a:solidFill>
                <a:latin typeface="Calibri"/>
                <a:cs typeface="Calibri"/>
              </a:rPr>
              <a:t>Target</a:t>
            </a:r>
            <a:r>
              <a:rPr sz="2000" spc="-5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444949"/>
                </a:solidFill>
                <a:latin typeface="Calibri"/>
                <a:cs typeface="Calibri"/>
              </a:rPr>
              <a:t>Group  </a:t>
            </a:r>
            <a:r>
              <a:rPr sz="2000" spc="-20" dirty="0">
                <a:solidFill>
                  <a:srgbClr val="444949"/>
                </a:solidFill>
                <a:latin typeface="Calibri"/>
                <a:cs typeface="Calibri"/>
              </a:rPr>
              <a:t>for </a:t>
            </a:r>
            <a:r>
              <a:rPr sz="2000" b="1" spc="-10" dirty="0">
                <a:solidFill>
                  <a:srgbClr val="444949"/>
                </a:solidFill>
                <a:latin typeface="Calibri"/>
                <a:cs typeface="Calibri"/>
              </a:rPr>
              <a:t>Users  </a:t>
            </a:r>
            <a:r>
              <a:rPr sz="2000" spc="-5" dirty="0">
                <a:solidFill>
                  <a:srgbClr val="444949"/>
                </a:solidFill>
                <a:latin typeface="Calibri"/>
                <a:cs typeface="Calibri"/>
              </a:rPr>
              <a:t>application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16939" y="72644"/>
            <a:ext cx="6781800" cy="1298575"/>
          </a:xfrm>
          <a:prstGeom prst="rect">
            <a:avLst/>
          </a:prstGeom>
        </p:spPr>
        <p:txBody>
          <a:bodyPr vert="horz" wrap="square" lIns="0" tIns="87630" rIns="0" bIns="0" rtlCol="0">
            <a:spAutoFit/>
          </a:bodyPr>
          <a:lstStyle/>
          <a:p>
            <a:pPr marL="12700" marR="5080">
              <a:lnSpc>
                <a:spcPts val="4750"/>
              </a:lnSpc>
              <a:spcBef>
                <a:spcPts val="690"/>
              </a:spcBef>
            </a:pPr>
            <a:r>
              <a:rPr spc="-65" dirty="0"/>
              <a:t>Application </a:t>
            </a:r>
            <a:r>
              <a:rPr spc="-40" dirty="0"/>
              <a:t>Load </a:t>
            </a:r>
            <a:r>
              <a:rPr spc="-90" dirty="0"/>
              <a:t>Balancer </a:t>
            </a:r>
            <a:r>
              <a:rPr dirty="0"/>
              <a:t>(v2)  </a:t>
            </a:r>
            <a:r>
              <a:rPr spc="-85" dirty="0"/>
              <a:t>HTTP </a:t>
            </a:r>
            <a:r>
              <a:rPr spc="-60" dirty="0"/>
              <a:t>Based</a:t>
            </a:r>
            <a:r>
              <a:rPr spc="-540" dirty="0"/>
              <a:t> </a:t>
            </a:r>
            <a:r>
              <a:rPr spc="-165" dirty="0"/>
              <a:t>Traffic</a:t>
            </a:r>
          </a:p>
        </p:txBody>
      </p:sp>
      <p:sp>
        <p:nvSpPr>
          <p:cNvPr id="7" name="object 7"/>
          <p:cNvSpPr/>
          <p:nvPr/>
        </p:nvSpPr>
        <p:spPr>
          <a:xfrm>
            <a:off x="3911602" y="2201334"/>
            <a:ext cx="1710689" cy="3945890"/>
          </a:xfrm>
          <a:custGeom>
            <a:avLst/>
            <a:gdLst/>
            <a:ahLst/>
            <a:cxnLst/>
            <a:rect l="l" t="t" r="r" b="b"/>
            <a:pathLst>
              <a:path w="1710689" h="3945890">
                <a:moveTo>
                  <a:pt x="0" y="0"/>
                </a:moveTo>
                <a:lnTo>
                  <a:pt x="1710267" y="0"/>
                </a:lnTo>
                <a:lnTo>
                  <a:pt x="1710267" y="3945465"/>
                </a:lnTo>
                <a:lnTo>
                  <a:pt x="0" y="3945465"/>
                </a:lnTo>
                <a:lnTo>
                  <a:pt x="0" y="0"/>
                </a:lnTo>
                <a:close/>
              </a:path>
            </a:pathLst>
          </a:custGeom>
          <a:solidFill>
            <a:srgbClr val="5091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911602" y="2201334"/>
            <a:ext cx="1710689" cy="3945890"/>
          </a:xfrm>
          <a:custGeom>
            <a:avLst/>
            <a:gdLst/>
            <a:ahLst/>
            <a:cxnLst/>
            <a:rect l="l" t="t" r="r" b="b"/>
            <a:pathLst>
              <a:path w="1710689" h="3945890">
                <a:moveTo>
                  <a:pt x="0" y="0"/>
                </a:moveTo>
                <a:lnTo>
                  <a:pt x="1710267" y="0"/>
                </a:lnTo>
                <a:lnTo>
                  <a:pt x="1710267" y="3945466"/>
                </a:lnTo>
                <a:lnTo>
                  <a:pt x="0" y="3945466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38699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4100779" y="3596132"/>
            <a:ext cx="1332865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635" algn="ctr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External  Application 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Load</a:t>
            </a:r>
            <a:r>
              <a:rPr sz="18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Balancer  (v2)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262525" y="2245039"/>
            <a:ext cx="1185545" cy="658495"/>
          </a:xfrm>
          <a:custGeom>
            <a:avLst/>
            <a:gdLst/>
            <a:ahLst/>
            <a:cxnLst/>
            <a:rect l="l" t="t" r="r" b="b"/>
            <a:pathLst>
              <a:path w="1185545" h="658494">
                <a:moveTo>
                  <a:pt x="0" y="0"/>
                </a:moveTo>
                <a:lnTo>
                  <a:pt x="1185332" y="0"/>
                </a:lnTo>
                <a:lnTo>
                  <a:pt x="1185332" y="657886"/>
                </a:lnTo>
                <a:lnTo>
                  <a:pt x="0" y="657886"/>
                </a:lnTo>
                <a:lnTo>
                  <a:pt x="0" y="0"/>
                </a:lnTo>
                <a:close/>
              </a:path>
            </a:pathLst>
          </a:custGeom>
          <a:solidFill>
            <a:srgbClr val="F6980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262525" y="2245039"/>
            <a:ext cx="1185545" cy="658495"/>
          </a:xfrm>
          <a:custGeom>
            <a:avLst/>
            <a:gdLst/>
            <a:ahLst/>
            <a:cxnLst/>
            <a:rect l="l" t="t" r="r" b="b"/>
            <a:pathLst>
              <a:path w="1185545" h="658494">
                <a:moveTo>
                  <a:pt x="0" y="0"/>
                </a:moveTo>
                <a:lnTo>
                  <a:pt x="1185333" y="0"/>
                </a:lnTo>
                <a:lnTo>
                  <a:pt x="1185333" y="657886"/>
                </a:lnTo>
                <a:lnTo>
                  <a:pt x="0" y="657886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B56E0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9453047" y="2270252"/>
            <a:ext cx="80454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EC2</a:t>
            </a:r>
            <a:endParaRPr sz="18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1800" spc="-3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ce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5588006" y="2867284"/>
            <a:ext cx="2052955" cy="76200"/>
          </a:xfrm>
          <a:custGeom>
            <a:avLst/>
            <a:gdLst/>
            <a:ahLst/>
            <a:cxnLst/>
            <a:rect l="l" t="t" r="r" b="b"/>
            <a:pathLst>
              <a:path w="2052954" h="76200">
                <a:moveTo>
                  <a:pt x="76200" y="1"/>
                </a:moveTo>
                <a:lnTo>
                  <a:pt x="0" y="38101"/>
                </a:lnTo>
                <a:lnTo>
                  <a:pt x="76200" y="76201"/>
                </a:lnTo>
                <a:lnTo>
                  <a:pt x="76200" y="41276"/>
                </a:lnTo>
                <a:lnTo>
                  <a:pt x="63500" y="41276"/>
                </a:lnTo>
                <a:lnTo>
                  <a:pt x="63500" y="34926"/>
                </a:lnTo>
                <a:lnTo>
                  <a:pt x="76200" y="34926"/>
                </a:lnTo>
                <a:lnTo>
                  <a:pt x="76200" y="1"/>
                </a:lnTo>
                <a:close/>
              </a:path>
              <a:path w="2052954" h="76200">
                <a:moveTo>
                  <a:pt x="2046291" y="34925"/>
                </a:moveTo>
                <a:lnTo>
                  <a:pt x="1989141" y="34925"/>
                </a:lnTo>
                <a:lnTo>
                  <a:pt x="1989141" y="41275"/>
                </a:lnTo>
                <a:lnTo>
                  <a:pt x="1976441" y="41275"/>
                </a:lnTo>
                <a:lnTo>
                  <a:pt x="1976441" y="76200"/>
                </a:lnTo>
                <a:lnTo>
                  <a:pt x="2052641" y="38100"/>
                </a:lnTo>
                <a:lnTo>
                  <a:pt x="2046291" y="34925"/>
                </a:lnTo>
                <a:close/>
              </a:path>
              <a:path w="2052954" h="76200">
                <a:moveTo>
                  <a:pt x="76200" y="34926"/>
                </a:moveTo>
                <a:lnTo>
                  <a:pt x="63500" y="34926"/>
                </a:lnTo>
                <a:lnTo>
                  <a:pt x="63500" y="41276"/>
                </a:lnTo>
                <a:lnTo>
                  <a:pt x="76200" y="41276"/>
                </a:lnTo>
                <a:lnTo>
                  <a:pt x="76200" y="34926"/>
                </a:lnTo>
                <a:close/>
              </a:path>
              <a:path w="2052954" h="76200">
                <a:moveTo>
                  <a:pt x="76200" y="41276"/>
                </a:moveTo>
                <a:lnTo>
                  <a:pt x="63500" y="41276"/>
                </a:lnTo>
                <a:lnTo>
                  <a:pt x="76200" y="41276"/>
                </a:lnTo>
                <a:close/>
              </a:path>
              <a:path w="2052954" h="76200">
                <a:moveTo>
                  <a:pt x="1976441" y="34925"/>
                </a:moveTo>
                <a:lnTo>
                  <a:pt x="76200" y="34926"/>
                </a:lnTo>
                <a:lnTo>
                  <a:pt x="76200" y="41276"/>
                </a:lnTo>
                <a:lnTo>
                  <a:pt x="1976441" y="41275"/>
                </a:lnTo>
                <a:lnTo>
                  <a:pt x="1976441" y="34925"/>
                </a:lnTo>
                <a:close/>
              </a:path>
              <a:path w="2052954" h="76200">
                <a:moveTo>
                  <a:pt x="1989141" y="34925"/>
                </a:moveTo>
                <a:lnTo>
                  <a:pt x="1976441" y="34925"/>
                </a:lnTo>
                <a:lnTo>
                  <a:pt x="1976441" y="41275"/>
                </a:lnTo>
                <a:lnTo>
                  <a:pt x="1989141" y="41275"/>
                </a:lnTo>
                <a:lnTo>
                  <a:pt x="1989141" y="34925"/>
                </a:lnTo>
                <a:close/>
              </a:path>
              <a:path w="2052954" h="76200">
                <a:moveTo>
                  <a:pt x="1976441" y="0"/>
                </a:moveTo>
                <a:lnTo>
                  <a:pt x="1976441" y="34925"/>
                </a:lnTo>
                <a:lnTo>
                  <a:pt x="2046291" y="34925"/>
                </a:lnTo>
                <a:lnTo>
                  <a:pt x="1976441" y="0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6918919" y="2553715"/>
            <a:ext cx="5124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H</a:t>
            </a:r>
            <a:r>
              <a:rPr sz="1800" spc="20" dirty="0">
                <a:solidFill>
                  <a:srgbClr val="444949"/>
                </a:solidFill>
                <a:latin typeface="Calibri"/>
                <a:cs typeface="Calibri"/>
              </a:rPr>
              <a:t>T</a:t>
            </a: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T</a:t>
            </a: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P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76805" y="2556763"/>
            <a:ext cx="992505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800" b="1" spc="-5" dirty="0">
                <a:solidFill>
                  <a:srgbClr val="444949"/>
                </a:solidFill>
                <a:latin typeface="Calibri"/>
                <a:cs typeface="Calibri"/>
              </a:rPr>
              <a:t>WWW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879603" y="2821214"/>
            <a:ext cx="2032000" cy="78740"/>
          </a:xfrm>
          <a:custGeom>
            <a:avLst/>
            <a:gdLst/>
            <a:ahLst/>
            <a:cxnLst/>
            <a:rect l="l" t="t" r="r" b="b"/>
            <a:pathLst>
              <a:path w="2032000" h="78739">
                <a:moveTo>
                  <a:pt x="1955794" y="43599"/>
                </a:moveTo>
                <a:lnTo>
                  <a:pt x="1955750" y="78525"/>
                </a:lnTo>
                <a:lnTo>
                  <a:pt x="2025786" y="43615"/>
                </a:lnTo>
                <a:lnTo>
                  <a:pt x="1968501" y="43615"/>
                </a:lnTo>
                <a:lnTo>
                  <a:pt x="1955794" y="43599"/>
                </a:lnTo>
                <a:close/>
              </a:path>
              <a:path w="2032000" h="78739">
                <a:moveTo>
                  <a:pt x="76246" y="0"/>
                </a:moveTo>
                <a:lnTo>
                  <a:pt x="0" y="38004"/>
                </a:lnTo>
                <a:lnTo>
                  <a:pt x="76153" y="76200"/>
                </a:lnTo>
                <a:lnTo>
                  <a:pt x="76196" y="41274"/>
                </a:lnTo>
                <a:lnTo>
                  <a:pt x="63492" y="41258"/>
                </a:lnTo>
                <a:lnTo>
                  <a:pt x="63500" y="34908"/>
                </a:lnTo>
                <a:lnTo>
                  <a:pt x="76203" y="34908"/>
                </a:lnTo>
                <a:lnTo>
                  <a:pt x="76246" y="0"/>
                </a:lnTo>
                <a:close/>
              </a:path>
              <a:path w="2032000" h="78739">
                <a:moveTo>
                  <a:pt x="1955802" y="37249"/>
                </a:moveTo>
                <a:lnTo>
                  <a:pt x="1955794" y="43599"/>
                </a:lnTo>
                <a:lnTo>
                  <a:pt x="1968501" y="43615"/>
                </a:lnTo>
                <a:lnTo>
                  <a:pt x="1968508" y="37265"/>
                </a:lnTo>
                <a:lnTo>
                  <a:pt x="1955802" y="37249"/>
                </a:lnTo>
                <a:close/>
              </a:path>
              <a:path w="2032000" h="78739">
                <a:moveTo>
                  <a:pt x="1955845" y="2325"/>
                </a:moveTo>
                <a:lnTo>
                  <a:pt x="1955802" y="37249"/>
                </a:lnTo>
                <a:lnTo>
                  <a:pt x="1968508" y="37265"/>
                </a:lnTo>
                <a:lnTo>
                  <a:pt x="1968501" y="43615"/>
                </a:lnTo>
                <a:lnTo>
                  <a:pt x="2025786" y="43615"/>
                </a:lnTo>
                <a:lnTo>
                  <a:pt x="2031998" y="40519"/>
                </a:lnTo>
                <a:lnTo>
                  <a:pt x="1955845" y="2325"/>
                </a:lnTo>
                <a:close/>
              </a:path>
              <a:path w="2032000" h="78739">
                <a:moveTo>
                  <a:pt x="76203" y="34924"/>
                </a:moveTo>
                <a:lnTo>
                  <a:pt x="76196" y="41274"/>
                </a:lnTo>
                <a:lnTo>
                  <a:pt x="1955794" y="43599"/>
                </a:lnTo>
                <a:lnTo>
                  <a:pt x="1955802" y="37249"/>
                </a:lnTo>
                <a:lnTo>
                  <a:pt x="76203" y="34924"/>
                </a:lnTo>
                <a:close/>
              </a:path>
              <a:path w="2032000" h="78739">
                <a:moveTo>
                  <a:pt x="63500" y="34908"/>
                </a:moveTo>
                <a:lnTo>
                  <a:pt x="63492" y="41258"/>
                </a:lnTo>
                <a:lnTo>
                  <a:pt x="76196" y="41274"/>
                </a:lnTo>
                <a:lnTo>
                  <a:pt x="76203" y="34924"/>
                </a:lnTo>
                <a:lnTo>
                  <a:pt x="63500" y="34908"/>
                </a:lnTo>
                <a:close/>
              </a:path>
              <a:path w="2032000" h="78739">
                <a:moveTo>
                  <a:pt x="76203" y="34908"/>
                </a:moveTo>
                <a:lnTo>
                  <a:pt x="63500" y="34908"/>
                </a:lnTo>
                <a:lnTo>
                  <a:pt x="76203" y="34924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2690559" y="2553715"/>
            <a:ext cx="11195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solidFill>
                  <a:srgbClr val="444949"/>
                </a:solidFill>
                <a:latin typeface="Calibri"/>
                <a:cs typeface="Calibri"/>
              </a:rPr>
              <a:t>Route</a:t>
            </a:r>
            <a:r>
              <a:rPr sz="1800" spc="-6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/user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9262523" y="3028900"/>
            <a:ext cx="1185545" cy="658495"/>
          </a:xfrm>
          <a:custGeom>
            <a:avLst/>
            <a:gdLst/>
            <a:ahLst/>
            <a:cxnLst/>
            <a:rect l="l" t="t" r="r" b="b"/>
            <a:pathLst>
              <a:path w="1185545" h="658495">
                <a:moveTo>
                  <a:pt x="0" y="0"/>
                </a:moveTo>
                <a:lnTo>
                  <a:pt x="1185332" y="0"/>
                </a:lnTo>
                <a:lnTo>
                  <a:pt x="1185332" y="657886"/>
                </a:lnTo>
                <a:lnTo>
                  <a:pt x="0" y="657886"/>
                </a:lnTo>
                <a:lnTo>
                  <a:pt x="0" y="0"/>
                </a:lnTo>
                <a:close/>
              </a:path>
            </a:pathLst>
          </a:custGeom>
          <a:solidFill>
            <a:srgbClr val="F6980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9262523" y="3028900"/>
            <a:ext cx="1185545" cy="658495"/>
          </a:xfrm>
          <a:custGeom>
            <a:avLst/>
            <a:gdLst/>
            <a:ahLst/>
            <a:cxnLst/>
            <a:rect l="l" t="t" r="r" b="b"/>
            <a:pathLst>
              <a:path w="1185545" h="658495">
                <a:moveTo>
                  <a:pt x="0" y="0"/>
                </a:moveTo>
                <a:lnTo>
                  <a:pt x="1185333" y="0"/>
                </a:lnTo>
                <a:lnTo>
                  <a:pt x="1185333" y="657886"/>
                </a:lnTo>
                <a:lnTo>
                  <a:pt x="0" y="657886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B56E0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9453044" y="3056635"/>
            <a:ext cx="80454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EC2</a:t>
            </a:r>
            <a:endParaRPr sz="18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1800" spc="-3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ce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7708903" y="4271882"/>
            <a:ext cx="3806190" cy="1828800"/>
          </a:xfrm>
          <a:custGeom>
            <a:avLst/>
            <a:gdLst/>
            <a:ahLst/>
            <a:cxnLst/>
            <a:rect l="l" t="t" r="r" b="b"/>
            <a:pathLst>
              <a:path w="3806190" h="1828800">
                <a:moveTo>
                  <a:pt x="3500955" y="0"/>
                </a:moveTo>
                <a:lnTo>
                  <a:pt x="304806" y="0"/>
                </a:lnTo>
                <a:lnTo>
                  <a:pt x="255364" y="3989"/>
                </a:lnTo>
                <a:lnTo>
                  <a:pt x="208463" y="15539"/>
                </a:lnTo>
                <a:lnTo>
                  <a:pt x="164729" y="34021"/>
                </a:lnTo>
                <a:lnTo>
                  <a:pt x="124791" y="58809"/>
                </a:lnTo>
                <a:lnTo>
                  <a:pt x="89275" y="89275"/>
                </a:lnTo>
                <a:lnTo>
                  <a:pt x="58809" y="124791"/>
                </a:lnTo>
                <a:lnTo>
                  <a:pt x="34021" y="164730"/>
                </a:lnTo>
                <a:lnTo>
                  <a:pt x="15539" y="208464"/>
                </a:lnTo>
                <a:lnTo>
                  <a:pt x="3989" y="255365"/>
                </a:lnTo>
                <a:lnTo>
                  <a:pt x="0" y="304806"/>
                </a:lnTo>
                <a:lnTo>
                  <a:pt x="0" y="1523993"/>
                </a:lnTo>
                <a:lnTo>
                  <a:pt x="3989" y="1573434"/>
                </a:lnTo>
                <a:lnTo>
                  <a:pt x="15539" y="1620335"/>
                </a:lnTo>
                <a:lnTo>
                  <a:pt x="34021" y="1664069"/>
                </a:lnTo>
                <a:lnTo>
                  <a:pt x="58809" y="1704008"/>
                </a:lnTo>
                <a:lnTo>
                  <a:pt x="89275" y="1739524"/>
                </a:lnTo>
                <a:lnTo>
                  <a:pt x="124791" y="1769990"/>
                </a:lnTo>
                <a:lnTo>
                  <a:pt x="164729" y="1794778"/>
                </a:lnTo>
                <a:lnTo>
                  <a:pt x="208463" y="1813260"/>
                </a:lnTo>
                <a:lnTo>
                  <a:pt x="255364" y="1824810"/>
                </a:lnTo>
                <a:lnTo>
                  <a:pt x="304806" y="1828800"/>
                </a:lnTo>
                <a:lnTo>
                  <a:pt x="3500955" y="1828800"/>
                </a:lnTo>
                <a:lnTo>
                  <a:pt x="3550396" y="1824810"/>
                </a:lnTo>
                <a:lnTo>
                  <a:pt x="3597297" y="1813260"/>
                </a:lnTo>
                <a:lnTo>
                  <a:pt x="3641031" y="1794778"/>
                </a:lnTo>
                <a:lnTo>
                  <a:pt x="3680970" y="1769990"/>
                </a:lnTo>
                <a:lnTo>
                  <a:pt x="3716486" y="1739524"/>
                </a:lnTo>
                <a:lnTo>
                  <a:pt x="3746952" y="1704008"/>
                </a:lnTo>
                <a:lnTo>
                  <a:pt x="3771740" y="1664069"/>
                </a:lnTo>
                <a:lnTo>
                  <a:pt x="3790222" y="1620335"/>
                </a:lnTo>
                <a:lnTo>
                  <a:pt x="3801772" y="1573434"/>
                </a:lnTo>
                <a:lnTo>
                  <a:pt x="3805762" y="1523993"/>
                </a:lnTo>
                <a:lnTo>
                  <a:pt x="3805762" y="304806"/>
                </a:lnTo>
                <a:lnTo>
                  <a:pt x="3801772" y="255365"/>
                </a:lnTo>
                <a:lnTo>
                  <a:pt x="3790222" y="208464"/>
                </a:lnTo>
                <a:lnTo>
                  <a:pt x="3771740" y="164730"/>
                </a:lnTo>
                <a:lnTo>
                  <a:pt x="3746952" y="124791"/>
                </a:lnTo>
                <a:lnTo>
                  <a:pt x="3716486" y="89275"/>
                </a:lnTo>
                <a:lnTo>
                  <a:pt x="3680970" y="58809"/>
                </a:lnTo>
                <a:lnTo>
                  <a:pt x="3641031" y="34021"/>
                </a:lnTo>
                <a:lnTo>
                  <a:pt x="3597297" y="15539"/>
                </a:lnTo>
                <a:lnTo>
                  <a:pt x="3550396" y="3989"/>
                </a:lnTo>
                <a:lnTo>
                  <a:pt x="350095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708903" y="4271882"/>
            <a:ext cx="3806190" cy="1828800"/>
          </a:xfrm>
          <a:custGeom>
            <a:avLst/>
            <a:gdLst/>
            <a:ahLst/>
            <a:cxnLst/>
            <a:rect l="l" t="t" r="r" b="b"/>
            <a:pathLst>
              <a:path w="3806190" h="1828800">
                <a:moveTo>
                  <a:pt x="304806" y="1828800"/>
                </a:moveTo>
                <a:lnTo>
                  <a:pt x="255365" y="1824810"/>
                </a:lnTo>
                <a:lnTo>
                  <a:pt x="208464" y="1813260"/>
                </a:lnTo>
                <a:lnTo>
                  <a:pt x="164730" y="1794778"/>
                </a:lnTo>
                <a:lnTo>
                  <a:pt x="124791" y="1769989"/>
                </a:lnTo>
                <a:lnTo>
                  <a:pt x="89275" y="1739524"/>
                </a:lnTo>
                <a:lnTo>
                  <a:pt x="58809" y="1704008"/>
                </a:lnTo>
                <a:lnTo>
                  <a:pt x="34021" y="1664069"/>
                </a:lnTo>
                <a:lnTo>
                  <a:pt x="15539" y="1620335"/>
                </a:lnTo>
                <a:lnTo>
                  <a:pt x="3989" y="1573434"/>
                </a:lnTo>
                <a:lnTo>
                  <a:pt x="0" y="1523993"/>
                </a:lnTo>
                <a:lnTo>
                  <a:pt x="0" y="304807"/>
                </a:lnTo>
                <a:lnTo>
                  <a:pt x="3989" y="255365"/>
                </a:lnTo>
                <a:lnTo>
                  <a:pt x="15539" y="208464"/>
                </a:lnTo>
                <a:lnTo>
                  <a:pt x="34021" y="164730"/>
                </a:lnTo>
                <a:lnTo>
                  <a:pt x="58809" y="124792"/>
                </a:lnTo>
                <a:lnTo>
                  <a:pt x="89275" y="89276"/>
                </a:lnTo>
                <a:lnTo>
                  <a:pt x="124791" y="58810"/>
                </a:lnTo>
                <a:lnTo>
                  <a:pt x="164730" y="34022"/>
                </a:lnTo>
                <a:lnTo>
                  <a:pt x="208464" y="15539"/>
                </a:lnTo>
                <a:lnTo>
                  <a:pt x="255365" y="3989"/>
                </a:lnTo>
                <a:lnTo>
                  <a:pt x="304806" y="0"/>
                </a:lnTo>
                <a:lnTo>
                  <a:pt x="3500957" y="0"/>
                </a:lnTo>
                <a:lnTo>
                  <a:pt x="3550397" y="3989"/>
                </a:lnTo>
                <a:lnTo>
                  <a:pt x="3597299" y="15539"/>
                </a:lnTo>
                <a:lnTo>
                  <a:pt x="3641032" y="34022"/>
                </a:lnTo>
                <a:lnTo>
                  <a:pt x="3680971" y="58810"/>
                </a:lnTo>
                <a:lnTo>
                  <a:pt x="3716487" y="89276"/>
                </a:lnTo>
                <a:lnTo>
                  <a:pt x="3746952" y="124792"/>
                </a:lnTo>
                <a:lnTo>
                  <a:pt x="3771741" y="164730"/>
                </a:lnTo>
                <a:lnTo>
                  <a:pt x="3790223" y="208464"/>
                </a:lnTo>
                <a:lnTo>
                  <a:pt x="3801773" y="255365"/>
                </a:lnTo>
                <a:lnTo>
                  <a:pt x="3805763" y="304807"/>
                </a:lnTo>
                <a:lnTo>
                  <a:pt x="3805763" y="1523993"/>
                </a:lnTo>
                <a:lnTo>
                  <a:pt x="3801773" y="1573434"/>
                </a:lnTo>
                <a:lnTo>
                  <a:pt x="3790223" y="1620335"/>
                </a:lnTo>
                <a:lnTo>
                  <a:pt x="3771741" y="1664069"/>
                </a:lnTo>
                <a:lnTo>
                  <a:pt x="3746952" y="1704008"/>
                </a:lnTo>
                <a:lnTo>
                  <a:pt x="3716487" y="1739524"/>
                </a:lnTo>
                <a:lnTo>
                  <a:pt x="3680971" y="1769989"/>
                </a:lnTo>
                <a:lnTo>
                  <a:pt x="3641032" y="1794778"/>
                </a:lnTo>
                <a:lnTo>
                  <a:pt x="3597299" y="1813260"/>
                </a:lnTo>
                <a:lnTo>
                  <a:pt x="3550397" y="1824810"/>
                </a:lnTo>
                <a:lnTo>
                  <a:pt x="3500957" y="1828800"/>
                </a:lnTo>
                <a:lnTo>
                  <a:pt x="304806" y="1828800"/>
                </a:lnTo>
                <a:close/>
              </a:path>
            </a:pathLst>
          </a:custGeom>
          <a:ln w="12700">
            <a:solidFill>
              <a:srgbClr val="44494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7828066" y="4503984"/>
            <a:ext cx="944244" cy="1367155"/>
          </a:xfrm>
          <a:prstGeom prst="rect">
            <a:avLst/>
          </a:prstGeom>
        </p:spPr>
        <p:txBody>
          <a:bodyPr vert="vert270" wrap="square" lIns="0" tIns="9525" rIns="0" bIns="0" rtlCol="0">
            <a:spAutoFit/>
          </a:bodyPr>
          <a:lstStyle/>
          <a:p>
            <a:pPr marL="12700" marR="5080" algn="ctr">
              <a:lnSpc>
                <a:spcPts val="2400"/>
              </a:lnSpc>
              <a:spcBef>
                <a:spcPts val="75"/>
              </a:spcBef>
            </a:pPr>
            <a:r>
              <a:rPr sz="2000" spc="-40" dirty="0">
                <a:solidFill>
                  <a:srgbClr val="444949"/>
                </a:solidFill>
                <a:latin typeface="Calibri"/>
                <a:cs typeface="Calibri"/>
              </a:rPr>
              <a:t>Target</a:t>
            </a:r>
            <a:r>
              <a:rPr sz="2000" spc="-5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444949"/>
                </a:solidFill>
                <a:latin typeface="Calibri"/>
                <a:cs typeface="Calibri"/>
              </a:rPr>
              <a:t>Group  </a:t>
            </a:r>
            <a:r>
              <a:rPr sz="2000" spc="-20" dirty="0">
                <a:solidFill>
                  <a:srgbClr val="444949"/>
                </a:solidFill>
                <a:latin typeface="Calibri"/>
                <a:cs typeface="Calibri"/>
              </a:rPr>
              <a:t>for </a:t>
            </a:r>
            <a:r>
              <a:rPr sz="2000" b="1" spc="-10" dirty="0">
                <a:solidFill>
                  <a:srgbClr val="444949"/>
                </a:solidFill>
                <a:latin typeface="Calibri"/>
                <a:cs typeface="Calibri"/>
              </a:rPr>
              <a:t>Search  </a:t>
            </a:r>
            <a:r>
              <a:rPr sz="2000" spc="-5" dirty="0">
                <a:solidFill>
                  <a:srgbClr val="444949"/>
                </a:solidFill>
                <a:latin typeface="Calibri"/>
                <a:cs typeface="Calibri"/>
              </a:rPr>
              <a:t>application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9262522" y="4455289"/>
            <a:ext cx="1185545" cy="658495"/>
          </a:xfrm>
          <a:custGeom>
            <a:avLst/>
            <a:gdLst/>
            <a:ahLst/>
            <a:cxnLst/>
            <a:rect l="l" t="t" r="r" b="b"/>
            <a:pathLst>
              <a:path w="1185545" h="658495">
                <a:moveTo>
                  <a:pt x="0" y="0"/>
                </a:moveTo>
                <a:lnTo>
                  <a:pt x="1185332" y="0"/>
                </a:lnTo>
                <a:lnTo>
                  <a:pt x="1185332" y="657886"/>
                </a:lnTo>
                <a:lnTo>
                  <a:pt x="0" y="657886"/>
                </a:lnTo>
                <a:lnTo>
                  <a:pt x="0" y="0"/>
                </a:lnTo>
                <a:close/>
              </a:path>
            </a:pathLst>
          </a:custGeom>
          <a:solidFill>
            <a:srgbClr val="F6980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9262522" y="4455289"/>
            <a:ext cx="1185545" cy="658495"/>
          </a:xfrm>
          <a:custGeom>
            <a:avLst/>
            <a:gdLst/>
            <a:ahLst/>
            <a:cxnLst/>
            <a:rect l="l" t="t" r="r" b="b"/>
            <a:pathLst>
              <a:path w="1185545" h="658495">
                <a:moveTo>
                  <a:pt x="0" y="0"/>
                </a:moveTo>
                <a:lnTo>
                  <a:pt x="1185333" y="0"/>
                </a:lnTo>
                <a:lnTo>
                  <a:pt x="1185333" y="657886"/>
                </a:lnTo>
                <a:lnTo>
                  <a:pt x="0" y="657886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B56E0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9453044" y="4483100"/>
            <a:ext cx="80454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EC2</a:t>
            </a:r>
            <a:endParaRPr sz="18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1800" spc="-3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ce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5588003" y="5077533"/>
            <a:ext cx="2052955" cy="76200"/>
          </a:xfrm>
          <a:custGeom>
            <a:avLst/>
            <a:gdLst/>
            <a:ahLst/>
            <a:cxnLst/>
            <a:rect l="l" t="t" r="r" b="b"/>
            <a:pathLst>
              <a:path w="2052954" h="76200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41275"/>
                </a:lnTo>
                <a:lnTo>
                  <a:pt x="63497" y="41275"/>
                </a:lnTo>
                <a:lnTo>
                  <a:pt x="63497" y="34925"/>
                </a:lnTo>
                <a:lnTo>
                  <a:pt x="76200" y="34925"/>
                </a:lnTo>
                <a:lnTo>
                  <a:pt x="76200" y="0"/>
                </a:lnTo>
                <a:close/>
              </a:path>
              <a:path w="2052954" h="76200">
                <a:moveTo>
                  <a:pt x="1976443" y="0"/>
                </a:moveTo>
                <a:lnTo>
                  <a:pt x="1976443" y="76200"/>
                </a:lnTo>
                <a:lnTo>
                  <a:pt x="2046293" y="41275"/>
                </a:lnTo>
                <a:lnTo>
                  <a:pt x="1989143" y="41275"/>
                </a:lnTo>
                <a:lnTo>
                  <a:pt x="1989143" y="34925"/>
                </a:lnTo>
                <a:lnTo>
                  <a:pt x="2046293" y="34925"/>
                </a:lnTo>
                <a:lnTo>
                  <a:pt x="1976443" y="0"/>
                </a:lnTo>
                <a:close/>
              </a:path>
              <a:path w="2052954" h="76200">
                <a:moveTo>
                  <a:pt x="76200" y="34925"/>
                </a:moveTo>
                <a:lnTo>
                  <a:pt x="63497" y="34925"/>
                </a:lnTo>
                <a:lnTo>
                  <a:pt x="63497" y="41275"/>
                </a:lnTo>
                <a:lnTo>
                  <a:pt x="76200" y="41275"/>
                </a:lnTo>
                <a:lnTo>
                  <a:pt x="76200" y="34925"/>
                </a:lnTo>
                <a:close/>
              </a:path>
              <a:path w="2052954" h="76200">
                <a:moveTo>
                  <a:pt x="1976443" y="34925"/>
                </a:moveTo>
                <a:lnTo>
                  <a:pt x="76200" y="34925"/>
                </a:lnTo>
                <a:lnTo>
                  <a:pt x="76200" y="41275"/>
                </a:lnTo>
                <a:lnTo>
                  <a:pt x="1976443" y="41275"/>
                </a:lnTo>
                <a:lnTo>
                  <a:pt x="1976443" y="34925"/>
                </a:lnTo>
                <a:close/>
              </a:path>
              <a:path w="2052954" h="76200">
                <a:moveTo>
                  <a:pt x="2046293" y="34925"/>
                </a:moveTo>
                <a:lnTo>
                  <a:pt x="1989143" y="34925"/>
                </a:lnTo>
                <a:lnTo>
                  <a:pt x="1989143" y="41275"/>
                </a:lnTo>
                <a:lnTo>
                  <a:pt x="2046293" y="41275"/>
                </a:lnTo>
                <a:lnTo>
                  <a:pt x="2052643" y="38100"/>
                </a:lnTo>
                <a:lnTo>
                  <a:pt x="2046293" y="34925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6918917" y="4763516"/>
            <a:ext cx="5124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H</a:t>
            </a:r>
            <a:r>
              <a:rPr sz="1800" spc="20" dirty="0">
                <a:solidFill>
                  <a:srgbClr val="444949"/>
                </a:solidFill>
                <a:latin typeface="Calibri"/>
                <a:cs typeface="Calibri"/>
              </a:rPr>
              <a:t>T</a:t>
            </a: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T</a:t>
            </a: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P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776802" y="4766564"/>
            <a:ext cx="992505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800" b="1" spc="-5" dirty="0">
                <a:solidFill>
                  <a:srgbClr val="444949"/>
                </a:solidFill>
                <a:latin typeface="Calibri"/>
                <a:cs typeface="Calibri"/>
              </a:rPr>
              <a:t>WWW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1879602" y="5031463"/>
            <a:ext cx="2032000" cy="78740"/>
          </a:xfrm>
          <a:custGeom>
            <a:avLst/>
            <a:gdLst/>
            <a:ahLst/>
            <a:cxnLst/>
            <a:rect l="l" t="t" r="r" b="b"/>
            <a:pathLst>
              <a:path w="2032000" h="78739">
                <a:moveTo>
                  <a:pt x="1955793" y="43601"/>
                </a:moveTo>
                <a:lnTo>
                  <a:pt x="1955750" y="78525"/>
                </a:lnTo>
                <a:lnTo>
                  <a:pt x="2025785" y="43616"/>
                </a:lnTo>
                <a:lnTo>
                  <a:pt x="1968500" y="43616"/>
                </a:lnTo>
                <a:lnTo>
                  <a:pt x="1955793" y="43601"/>
                </a:lnTo>
                <a:close/>
              </a:path>
              <a:path w="2032000" h="78739">
                <a:moveTo>
                  <a:pt x="76246" y="0"/>
                </a:moveTo>
                <a:lnTo>
                  <a:pt x="0" y="38006"/>
                </a:lnTo>
                <a:lnTo>
                  <a:pt x="76151" y="76200"/>
                </a:lnTo>
                <a:lnTo>
                  <a:pt x="76195" y="41275"/>
                </a:lnTo>
                <a:lnTo>
                  <a:pt x="63491" y="41259"/>
                </a:lnTo>
                <a:lnTo>
                  <a:pt x="63500" y="34909"/>
                </a:lnTo>
                <a:lnTo>
                  <a:pt x="76203" y="34909"/>
                </a:lnTo>
                <a:lnTo>
                  <a:pt x="76246" y="0"/>
                </a:lnTo>
                <a:close/>
              </a:path>
              <a:path w="2032000" h="78739">
                <a:moveTo>
                  <a:pt x="1955801" y="37251"/>
                </a:moveTo>
                <a:lnTo>
                  <a:pt x="1955793" y="43601"/>
                </a:lnTo>
                <a:lnTo>
                  <a:pt x="1968500" y="43616"/>
                </a:lnTo>
                <a:lnTo>
                  <a:pt x="1968507" y="37266"/>
                </a:lnTo>
                <a:lnTo>
                  <a:pt x="1955801" y="37251"/>
                </a:lnTo>
                <a:close/>
              </a:path>
              <a:path w="2032000" h="78739">
                <a:moveTo>
                  <a:pt x="1955844" y="2325"/>
                </a:moveTo>
                <a:lnTo>
                  <a:pt x="1955801" y="37251"/>
                </a:lnTo>
                <a:lnTo>
                  <a:pt x="1968507" y="37266"/>
                </a:lnTo>
                <a:lnTo>
                  <a:pt x="1968500" y="43616"/>
                </a:lnTo>
                <a:lnTo>
                  <a:pt x="2025785" y="43616"/>
                </a:lnTo>
                <a:lnTo>
                  <a:pt x="2031997" y="40520"/>
                </a:lnTo>
                <a:lnTo>
                  <a:pt x="1955844" y="2325"/>
                </a:lnTo>
                <a:close/>
              </a:path>
              <a:path w="2032000" h="78739">
                <a:moveTo>
                  <a:pt x="76203" y="34925"/>
                </a:moveTo>
                <a:lnTo>
                  <a:pt x="76195" y="41275"/>
                </a:lnTo>
                <a:lnTo>
                  <a:pt x="1955793" y="43601"/>
                </a:lnTo>
                <a:lnTo>
                  <a:pt x="1955801" y="37251"/>
                </a:lnTo>
                <a:lnTo>
                  <a:pt x="76203" y="34925"/>
                </a:lnTo>
                <a:close/>
              </a:path>
              <a:path w="2032000" h="78739">
                <a:moveTo>
                  <a:pt x="63500" y="34909"/>
                </a:moveTo>
                <a:lnTo>
                  <a:pt x="63491" y="41259"/>
                </a:lnTo>
                <a:lnTo>
                  <a:pt x="76195" y="41275"/>
                </a:lnTo>
                <a:lnTo>
                  <a:pt x="76203" y="34925"/>
                </a:lnTo>
                <a:lnTo>
                  <a:pt x="63500" y="34909"/>
                </a:lnTo>
                <a:close/>
              </a:path>
              <a:path w="2032000" h="78739">
                <a:moveTo>
                  <a:pt x="76203" y="34909"/>
                </a:moveTo>
                <a:lnTo>
                  <a:pt x="63500" y="34909"/>
                </a:lnTo>
                <a:lnTo>
                  <a:pt x="76203" y="34925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2491385" y="4763516"/>
            <a:ext cx="13169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solidFill>
                  <a:srgbClr val="444949"/>
                </a:solidFill>
                <a:latin typeface="Calibri"/>
                <a:cs typeface="Calibri"/>
              </a:rPr>
              <a:t>Route</a:t>
            </a:r>
            <a:r>
              <a:rPr sz="1800" spc="-6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444949"/>
                </a:solidFill>
                <a:latin typeface="Calibri"/>
                <a:cs typeface="Calibri"/>
              </a:rPr>
              <a:t>/search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9262522" y="5239149"/>
            <a:ext cx="1185545" cy="658495"/>
          </a:xfrm>
          <a:custGeom>
            <a:avLst/>
            <a:gdLst/>
            <a:ahLst/>
            <a:cxnLst/>
            <a:rect l="l" t="t" r="r" b="b"/>
            <a:pathLst>
              <a:path w="1185545" h="658495">
                <a:moveTo>
                  <a:pt x="0" y="0"/>
                </a:moveTo>
                <a:lnTo>
                  <a:pt x="1185332" y="0"/>
                </a:lnTo>
                <a:lnTo>
                  <a:pt x="1185332" y="657886"/>
                </a:lnTo>
                <a:lnTo>
                  <a:pt x="0" y="657886"/>
                </a:lnTo>
                <a:lnTo>
                  <a:pt x="0" y="0"/>
                </a:lnTo>
                <a:close/>
              </a:path>
            </a:pathLst>
          </a:custGeom>
          <a:solidFill>
            <a:srgbClr val="F6980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9262522" y="5239149"/>
            <a:ext cx="1185545" cy="658495"/>
          </a:xfrm>
          <a:custGeom>
            <a:avLst/>
            <a:gdLst/>
            <a:ahLst/>
            <a:cxnLst/>
            <a:rect l="l" t="t" r="r" b="b"/>
            <a:pathLst>
              <a:path w="1185545" h="658495">
                <a:moveTo>
                  <a:pt x="0" y="0"/>
                </a:moveTo>
                <a:lnTo>
                  <a:pt x="1185333" y="0"/>
                </a:lnTo>
                <a:lnTo>
                  <a:pt x="1185333" y="657886"/>
                </a:lnTo>
                <a:lnTo>
                  <a:pt x="0" y="657886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B56E0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9453043" y="5266435"/>
            <a:ext cx="80454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EC2</a:t>
            </a:r>
            <a:endParaRPr sz="18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1800" spc="-3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ce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0727260" y="2246214"/>
            <a:ext cx="508000" cy="1440815"/>
          </a:xfrm>
          <a:prstGeom prst="rect">
            <a:avLst/>
          </a:prstGeom>
          <a:solidFill>
            <a:srgbClr val="70AD47"/>
          </a:solidFill>
          <a:ln w="12700">
            <a:solidFill>
              <a:srgbClr val="507E32"/>
            </a:solidFill>
          </a:ln>
        </p:spPr>
        <p:txBody>
          <a:bodyPr vert="vert270" wrap="square" lIns="0" tIns="10160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800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Health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Check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0727260" y="4455288"/>
            <a:ext cx="508000" cy="1440815"/>
          </a:xfrm>
          <a:prstGeom prst="rect">
            <a:avLst/>
          </a:prstGeom>
          <a:solidFill>
            <a:srgbClr val="70AD47"/>
          </a:solidFill>
          <a:ln w="12700">
            <a:solidFill>
              <a:srgbClr val="507E32"/>
            </a:solidFill>
          </a:ln>
        </p:spPr>
        <p:txBody>
          <a:bodyPr vert="vert270" wrap="square" lIns="0" tIns="101600" rIns="0" bIns="0" rtlCol="0">
            <a:spAutoFit/>
          </a:bodyPr>
          <a:lstStyle/>
          <a:p>
            <a:pPr marL="107314">
              <a:lnSpc>
                <a:spcPct val="100000"/>
              </a:lnSpc>
              <a:spcBef>
                <a:spcPts val="800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Health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Check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4334255" y="4892040"/>
            <a:ext cx="969263" cy="10058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2784285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1892" y="6464300"/>
            <a:ext cx="127698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16939" y="72644"/>
            <a:ext cx="6409690" cy="1298575"/>
          </a:xfrm>
          <a:prstGeom prst="rect">
            <a:avLst/>
          </a:prstGeom>
        </p:spPr>
        <p:txBody>
          <a:bodyPr vert="horz" wrap="square" lIns="0" tIns="87630" rIns="0" bIns="0" rtlCol="0">
            <a:spAutoFit/>
          </a:bodyPr>
          <a:lstStyle/>
          <a:p>
            <a:pPr marL="12700" marR="5080">
              <a:lnSpc>
                <a:spcPts val="4750"/>
              </a:lnSpc>
              <a:spcBef>
                <a:spcPts val="690"/>
              </a:spcBef>
            </a:pPr>
            <a:r>
              <a:rPr spc="-65" dirty="0"/>
              <a:t>Application </a:t>
            </a:r>
            <a:r>
              <a:rPr spc="-40" dirty="0"/>
              <a:t>Load </a:t>
            </a:r>
            <a:r>
              <a:rPr spc="-90" dirty="0"/>
              <a:t>Balancer </a:t>
            </a:r>
            <a:r>
              <a:rPr spc="-30" dirty="0"/>
              <a:t>v2  </a:t>
            </a:r>
            <a:r>
              <a:rPr spc="-50" dirty="0"/>
              <a:t>Good </a:t>
            </a:r>
            <a:r>
              <a:rPr spc="-95" dirty="0"/>
              <a:t>to</a:t>
            </a:r>
            <a:r>
              <a:rPr spc="50" dirty="0"/>
              <a:t> </a:t>
            </a:r>
            <a:r>
              <a:rPr spc="-190" dirty="0"/>
              <a:t>Know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16939" y="1385625"/>
            <a:ext cx="9716135" cy="3083560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37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70" dirty="0">
                <a:solidFill>
                  <a:srgbClr val="444949"/>
                </a:solidFill>
                <a:latin typeface="Gill Sans MT"/>
                <a:cs typeface="Gill Sans MT"/>
              </a:rPr>
              <a:t>Stickiness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can </a:t>
            </a:r>
            <a:r>
              <a:rPr sz="2800" spc="10" dirty="0">
                <a:solidFill>
                  <a:srgbClr val="444949"/>
                </a:solidFill>
                <a:latin typeface="Gill Sans MT"/>
                <a:cs typeface="Gill Sans MT"/>
              </a:rPr>
              <a:t>be </a:t>
            </a:r>
            <a:r>
              <a:rPr sz="2800" spc="-25" dirty="0">
                <a:solidFill>
                  <a:srgbClr val="444949"/>
                </a:solidFill>
                <a:latin typeface="Gill Sans MT"/>
                <a:cs typeface="Gill Sans MT"/>
              </a:rPr>
              <a:t>enabled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at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the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target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group</a:t>
            </a:r>
            <a:r>
              <a:rPr sz="2800" spc="204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level</a:t>
            </a:r>
            <a:endParaRPr sz="2800">
              <a:latin typeface="Gill Sans MT"/>
              <a:cs typeface="Gill Sans MT"/>
            </a:endParaRPr>
          </a:p>
          <a:p>
            <a:pPr marL="698500" lvl="1" indent="-228600">
              <a:lnSpc>
                <a:spcPct val="100000"/>
              </a:lnSpc>
              <a:spcBef>
                <a:spcPts val="234"/>
              </a:spcBef>
              <a:buFont typeface="Arial"/>
              <a:buChar char="•"/>
              <a:tabLst>
                <a:tab pos="698500" algn="l"/>
              </a:tabLst>
            </a:pPr>
            <a:r>
              <a:rPr sz="2400" dirty="0">
                <a:solidFill>
                  <a:srgbClr val="444949"/>
                </a:solidFill>
                <a:latin typeface="Gill Sans MT"/>
                <a:cs typeface="Gill Sans MT"/>
              </a:rPr>
              <a:t>Same </a:t>
            </a:r>
            <a:r>
              <a:rPr sz="2400" spc="-45" dirty="0">
                <a:solidFill>
                  <a:srgbClr val="444949"/>
                </a:solidFill>
                <a:latin typeface="Gill Sans MT"/>
                <a:cs typeface="Gill Sans MT"/>
              </a:rPr>
              <a:t>request </a:t>
            </a:r>
            <a:r>
              <a:rPr sz="2400" spc="-30" dirty="0">
                <a:solidFill>
                  <a:srgbClr val="444949"/>
                </a:solidFill>
                <a:latin typeface="Gill Sans MT"/>
                <a:cs typeface="Gill Sans MT"/>
              </a:rPr>
              <a:t>goes </a:t>
            </a:r>
            <a:r>
              <a:rPr sz="2400" spc="-50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2400" spc="-40" dirty="0">
                <a:solidFill>
                  <a:srgbClr val="444949"/>
                </a:solidFill>
                <a:latin typeface="Gill Sans MT"/>
                <a:cs typeface="Gill Sans MT"/>
              </a:rPr>
              <a:t>the </a:t>
            </a:r>
            <a:r>
              <a:rPr sz="2400" spc="-25" dirty="0">
                <a:solidFill>
                  <a:srgbClr val="444949"/>
                </a:solidFill>
                <a:latin typeface="Gill Sans MT"/>
                <a:cs typeface="Gill Sans MT"/>
              </a:rPr>
              <a:t>same</a:t>
            </a:r>
            <a:r>
              <a:rPr sz="2400" spc="13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45" dirty="0">
                <a:solidFill>
                  <a:srgbClr val="444949"/>
                </a:solidFill>
                <a:latin typeface="Gill Sans MT"/>
                <a:cs typeface="Gill Sans MT"/>
              </a:rPr>
              <a:t>instance</a:t>
            </a:r>
            <a:endParaRPr sz="2400">
              <a:latin typeface="Gill Sans MT"/>
              <a:cs typeface="Gill Sans MT"/>
            </a:endParaRPr>
          </a:p>
          <a:p>
            <a:pPr marL="698500" lvl="1" indent="-228600">
              <a:lnSpc>
                <a:spcPct val="100000"/>
              </a:lnSpc>
              <a:spcBef>
                <a:spcPts val="215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60" dirty="0">
                <a:solidFill>
                  <a:srgbClr val="444949"/>
                </a:solidFill>
                <a:latin typeface="Gill Sans MT"/>
                <a:cs typeface="Gill Sans MT"/>
              </a:rPr>
              <a:t>Stickiness </a:t>
            </a:r>
            <a:r>
              <a:rPr sz="2400" spc="-80" dirty="0">
                <a:solidFill>
                  <a:srgbClr val="444949"/>
                </a:solidFill>
                <a:latin typeface="Gill Sans MT"/>
                <a:cs typeface="Gill Sans MT"/>
              </a:rPr>
              <a:t>is </a:t>
            </a:r>
            <a:r>
              <a:rPr sz="2400" spc="-65" dirty="0">
                <a:solidFill>
                  <a:srgbClr val="444949"/>
                </a:solidFill>
                <a:latin typeface="Gill Sans MT"/>
                <a:cs typeface="Gill Sans MT"/>
              </a:rPr>
              <a:t>directly </a:t>
            </a:r>
            <a:r>
              <a:rPr sz="2400" spc="-25" dirty="0">
                <a:solidFill>
                  <a:srgbClr val="444949"/>
                </a:solidFill>
                <a:latin typeface="Gill Sans MT"/>
                <a:cs typeface="Gill Sans MT"/>
              </a:rPr>
              <a:t>generated </a:t>
            </a:r>
            <a:r>
              <a:rPr sz="2400" spc="-35" dirty="0">
                <a:solidFill>
                  <a:srgbClr val="444949"/>
                </a:solidFill>
                <a:latin typeface="Gill Sans MT"/>
                <a:cs typeface="Gill Sans MT"/>
              </a:rPr>
              <a:t>by </a:t>
            </a:r>
            <a:r>
              <a:rPr sz="2400" spc="-40" dirty="0">
                <a:solidFill>
                  <a:srgbClr val="444949"/>
                </a:solidFill>
                <a:latin typeface="Gill Sans MT"/>
                <a:cs typeface="Gill Sans MT"/>
              </a:rPr>
              <a:t>the </a:t>
            </a:r>
            <a:r>
              <a:rPr sz="2400" spc="-50" dirty="0">
                <a:solidFill>
                  <a:srgbClr val="444949"/>
                </a:solidFill>
                <a:latin typeface="Gill Sans MT"/>
                <a:cs typeface="Gill Sans MT"/>
              </a:rPr>
              <a:t>ALB </a:t>
            </a:r>
            <a:r>
              <a:rPr sz="2400" spc="-30" dirty="0">
                <a:solidFill>
                  <a:srgbClr val="444949"/>
                </a:solidFill>
                <a:latin typeface="Gill Sans MT"/>
                <a:cs typeface="Gill Sans MT"/>
              </a:rPr>
              <a:t>(not </a:t>
            </a:r>
            <a:r>
              <a:rPr sz="2400" spc="-40" dirty="0">
                <a:solidFill>
                  <a:srgbClr val="444949"/>
                </a:solidFill>
                <a:latin typeface="Gill Sans MT"/>
                <a:cs typeface="Gill Sans MT"/>
              </a:rPr>
              <a:t>the</a:t>
            </a:r>
            <a:r>
              <a:rPr sz="2400" spc="19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35" dirty="0">
                <a:solidFill>
                  <a:srgbClr val="444949"/>
                </a:solidFill>
                <a:latin typeface="Gill Sans MT"/>
                <a:cs typeface="Gill Sans MT"/>
              </a:rPr>
              <a:t>application)</a:t>
            </a:r>
            <a:endParaRPr sz="24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3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ALB </a:t>
            </a:r>
            <a:r>
              <a:rPr sz="2800" spc="-25" dirty="0">
                <a:solidFill>
                  <a:srgbClr val="444949"/>
                </a:solidFill>
                <a:latin typeface="Gill Sans MT"/>
                <a:cs typeface="Gill Sans MT"/>
              </a:rPr>
              <a:t>support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HTTP/HTTPS </a:t>
            </a:r>
            <a:r>
              <a:rPr sz="2800" spc="-25" dirty="0">
                <a:solidFill>
                  <a:srgbClr val="444949"/>
                </a:solidFill>
                <a:latin typeface="Gill Sans MT"/>
                <a:cs typeface="Gill Sans MT"/>
              </a:rPr>
              <a:t>&amp; </a:t>
            </a:r>
            <a:r>
              <a:rPr sz="2800" spc="-80" dirty="0">
                <a:solidFill>
                  <a:srgbClr val="444949"/>
                </a:solidFill>
                <a:latin typeface="Gill Sans MT"/>
                <a:cs typeface="Gill Sans MT"/>
              </a:rPr>
              <a:t>Websockets</a:t>
            </a:r>
            <a:r>
              <a:rPr sz="2800" spc="-17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65" dirty="0">
                <a:solidFill>
                  <a:srgbClr val="444949"/>
                </a:solidFill>
                <a:latin typeface="Gill Sans MT"/>
                <a:cs typeface="Gill Sans MT"/>
              </a:rPr>
              <a:t>protocols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7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The application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servers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don’t </a:t>
            </a:r>
            <a:r>
              <a:rPr sz="2800" spc="-35" dirty="0">
                <a:solidFill>
                  <a:srgbClr val="444949"/>
                </a:solidFill>
                <a:latin typeface="Gill Sans MT"/>
                <a:cs typeface="Gill Sans MT"/>
              </a:rPr>
              <a:t>see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the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IP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of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the </a:t>
            </a:r>
            <a:r>
              <a:rPr sz="2800" spc="-65" dirty="0">
                <a:solidFill>
                  <a:srgbClr val="444949"/>
                </a:solidFill>
                <a:latin typeface="Gill Sans MT"/>
                <a:cs typeface="Gill Sans MT"/>
              </a:rPr>
              <a:t>client</a:t>
            </a:r>
            <a:r>
              <a:rPr sz="2800" spc="31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80" dirty="0">
                <a:solidFill>
                  <a:srgbClr val="444949"/>
                </a:solidFill>
                <a:latin typeface="Gill Sans MT"/>
                <a:cs typeface="Gill Sans MT"/>
              </a:rPr>
              <a:t>directly</a:t>
            </a:r>
            <a:endParaRPr sz="2800">
              <a:latin typeface="Gill Sans MT"/>
              <a:cs typeface="Gill Sans MT"/>
            </a:endParaRPr>
          </a:p>
          <a:p>
            <a:pPr marL="698500" lvl="1" indent="-228600">
              <a:lnSpc>
                <a:spcPct val="100000"/>
              </a:lnSpc>
              <a:spcBef>
                <a:spcPts val="229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40" dirty="0">
                <a:solidFill>
                  <a:srgbClr val="444949"/>
                </a:solidFill>
                <a:latin typeface="Gill Sans MT"/>
                <a:cs typeface="Gill Sans MT"/>
              </a:rPr>
              <a:t>The true </a:t>
            </a:r>
            <a:r>
              <a:rPr sz="2400" spc="-55" dirty="0">
                <a:solidFill>
                  <a:srgbClr val="444949"/>
                </a:solidFill>
                <a:latin typeface="Gill Sans MT"/>
                <a:cs typeface="Gill Sans MT"/>
              </a:rPr>
              <a:t>IP </a:t>
            </a:r>
            <a:r>
              <a:rPr sz="2400" spc="-30" dirty="0">
                <a:solidFill>
                  <a:srgbClr val="444949"/>
                </a:solidFill>
                <a:latin typeface="Gill Sans MT"/>
                <a:cs typeface="Gill Sans MT"/>
              </a:rPr>
              <a:t>of </a:t>
            </a:r>
            <a:r>
              <a:rPr sz="2400" spc="-35" dirty="0">
                <a:solidFill>
                  <a:srgbClr val="444949"/>
                </a:solidFill>
                <a:latin typeface="Gill Sans MT"/>
                <a:cs typeface="Gill Sans MT"/>
              </a:rPr>
              <a:t>the </a:t>
            </a:r>
            <a:r>
              <a:rPr sz="2400" spc="-55" dirty="0">
                <a:solidFill>
                  <a:srgbClr val="444949"/>
                </a:solidFill>
                <a:latin typeface="Gill Sans MT"/>
                <a:cs typeface="Gill Sans MT"/>
              </a:rPr>
              <a:t>client </a:t>
            </a:r>
            <a:r>
              <a:rPr sz="2400" spc="-80" dirty="0">
                <a:solidFill>
                  <a:srgbClr val="444949"/>
                </a:solidFill>
                <a:latin typeface="Gill Sans MT"/>
                <a:cs typeface="Gill Sans MT"/>
              </a:rPr>
              <a:t>is </a:t>
            </a:r>
            <a:r>
              <a:rPr sz="2400" spc="-30" dirty="0">
                <a:solidFill>
                  <a:srgbClr val="444949"/>
                </a:solidFill>
                <a:latin typeface="Gill Sans MT"/>
                <a:cs typeface="Gill Sans MT"/>
              </a:rPr>
              <a:t>inserted </a:t>
            </a:r>
            <a:r>
              <a:rPr sz="2400" spc="-55" dirty="0">
                <a:solidFill>
                  <a:srgbClr val="444949"/>
                </a:solidFill>
                <a:latin typeface="Gill Sans MT"/>
                <a:cs typeface="Gill Sans MT"/>
              </a:rPr>
              <a:t>in </a:t>
            </a:r>
            <a:r>
              <a:rPr sz="2400" spc="-35" dirty="0">
                <a:solidFill>
                  <a:srgbClr val="444949"/>
                </a:solidFill>
                <a:latin typeface="Gill Sans MT"/>
                <a:cs typeface="Gill Sans MT"/>
              </a:rPr>
              <a:t>the header</a:t>
            </a:r>
            <a:r>
              <a:rPr sz="2400" spc="40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3525" spc="-52" baseline="1182" dirty="0">
                <a:solidFill>
                  <a:srgbClr val="444949"/>
                </a:solidFill>
                <a:latin typeface="Gill Sans MT"/>
                <a:cs typeface="Gill Sans MT"/>
              </a:rPr>
              <a:t>X-Forwarded-For</a:t>
            </a:r>
            <a:endParaRPr sz="3525" baseline="1182">
              <a:latin typeface="Gill Sans MT"/>
              <a:cs typeface="Gill Sans MT"/>
            </a:endParaRPr>
          </a:p>
          <a:p>
            <a:pPr marL="698500" lvl="1" indent="-228600">
              <a:lnSpc>
                <a:spcPct val="100000"/>
              </a:lnSpc>
              <a:spcBef>
                <a:spcPts val="215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100" dirty="0">
                <a:solidFill>
                  <a:srgbClr val="444949"/>
                </a:solidFill>
                <a:latin typeface="Gill Sans MT"/>
                <a:cs typeface="Gill Sans MT"/>
              </a:rPr>
              <a:t>We </a:t>
            </a:r>
            <a:r>
              <a:rPr sz="2400" spc="-30" dirty="0">
                <a:solidFill>
                  <a:srgbClr val="444949"/>
                </a:solidFill>
                <a:latin typeface="Gill Sans MT"/>
                <a:cs typeface="Gill Sans MT"/>
              </a:rPr>
              <a:t>can </a:t>
            </a:r>
            <a:r>
              <a:rPr sz="2400" spc="-45" dirty="0">
                <a:solidFill>
                  <a:srgbClr val="444949"/>
                </a:solidFill>
                <a:latin typeface="Gill Sans MT"/>
                <a:cs typeface="Gill Sans MT"/>
              </a:rPr>
              <a:t>also </a:t>
            </a:r>
            <a:r>
              <a:rPr sz="2400" spc="-25" dirty="0">
                <a:solidFill>
                  <a:srgbClr val="444949"/>
                </a:solidFill>
                <a:latin typeface="Gill Sans MT"/>
                <a:cs typeface="Gill Sans MT"/>
              </a:rPr>
              <a:t>get </a:t>
            </a:r>
            <a:r>
              <a:rPr sz="2400" spc="-50" dirty="0">
                <a:solidFill>
                  <a:srgbClr val="444949"/>
                </a:solidFill>
                <a:latin typeface="Gill Sans MT"/>
                <a:cs typeface="Gill Sans MT"/>
              </a:rPr>
              <a:t>Port </a:t>
            </a:r>
            <a:r>
              <a:rPr sz="2400" spc="-40" dirty="0">
                <a:solidFill>
                  <a:srgbClr val="444949"/>
                </a:solidFill>
                <a:latin typeface="Gill Sans MT"/>
                <a:cs typeface="Gill Sans MT"/>
              </a:rPr>
              <a:t>(X-Forwarded-Port) </a:t>
            </a:r>
            <a:r>
              <a:rPr sz="2400" spc="-10" dirty="0">
                <a:solidFill>
                  <a:srgbClr val="444949"/>
                </a:solidFill>
                <a:latin typeface="Gill Sans MT"/>
                <a:cs typeface="Gill Sans MT"/>
              </a:rPr>
              <a:t>and </a:t>
            </a:r>
            <a:r>
              <a:rPr sz="2400" spc="-55" dirty="0">
                <a:solidFill>
                  <a:srgbClr val="444949"/>
                </a:solidFill>
                <a:latin typeface="Gill Sans MT"/>
                <a:cs typeface="Gill Sans MT"/>
              </a:rPr>
              <a:t>proto</a:t>
            </a:r>
            <a:r>
              <a:rPr sz="2400" spc="28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45" dirty="0">
                <a:solidFill>
                  <a:srgbClr val="444949"/>
                </a:solidFill>
                <a:latin typeface="Gill Sans MT"/>
                <a:cs typeface="Gill Sans MT"/>
              </a:rPr>
              <a:t>(X-Forwarded-Proto)</a:t>
            </a:r>
            <a:endParaRPr sz="2400">
              <a:latin typeface="Gill Sans MT"/>
              <a:cs typeface="Gill Sans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505834" y="4895988"/>
            <a:ext cx="1185545" cy="999490"/>
          </a:xfrm>
          <a:prstGeom prst="rect">
            <a:avLst/>
          </a:prstGeom>
          <a:solidFill>
            <a:srgbClr val="F69802"/>
          </a:solidFill>
          <a:ln w="12700">
            <a:solidFill>
              <a:srgbClr val="B56E01"/>
            </a:solidFill>
          </a:ln>
        </p:spPr>
        <p:txBody>
          <a:bodyPr vert="horz" wrap="square" lIns="0" tIns="20891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645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EC2</a:t>
            </a:r>
            <a:endParaRPr sz="18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Instance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293337" y="4894579"/>
            <a:ext cx="1760220" cy="8801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2800" b="1" spc="-10" dirty="0">
                <a:solidFill>
                  <a:srgbClr val="70AD47"/>
                </a:solidFill>
                <a:latin typeface="Calibri"/>
                <a:cs typeface="Calibri"/>
              </a:rPr>
              <a:t>Client </a:t>
            </a:r>
            <a:r>
              <a:rPr sz="2800" b="1" dirty="0">
                <a:solidFill>
                  <a:srgbClr val="70AD47"/>
                </a:solidFill>
                <a:latin typeface="Calibri"/>
                <a:cs typeface="Calibri"/>
              </a:rPr>
              <a:t>IP  12.34.56.78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325169" y="5338569"/>
            <a:ext cx="2286000" cy="76200"/>
          </a:xfrm>
          <a:custGeom>
            <a:avLst/>
            <a:gdLst/>
            <a:ahLst/>
            <a:cxnLst/>
            <a:rect l="l" t="t" r="r" b="b"/>
            <a:pathLst>
              <a:path w="2286000" h="76200">
                <a:moveTo>
                  <a:pt x="2209800" y="41274"/>
                </a:moveTo>
                <a:lnTo>
                  <a:pt x="2209800" y="76200"/>
                </a:lnTo>
                <a:lnTo>
                  <a:pt x="2279650" y="41275"/>
                </a:lnTo>
                <a:lnTo>
                  <a:pt x="2209800" y="41274"/>
                </a:lnTo>
                <a:close/>
              </a:path>
              <a:path w="2286000" h="76200">
                <a:moveTo>
                  <a:pt x="2209800" y="34924"/>
                </a:moveTo>
                <a:lnTo>
                  <a:pt x="2209800" y="41274"/>
                </a:lnTo>
                <a:lnTo>
                  <a:pt x="2222500" y="41275"/>
                </a:lnTo>
                <a:lnTo>
                  <a:pt x="2222500" y="34925"/>
                </a:lnTo>
                <a:lnTo>
                  <a:pt x="2209800" y="34924"/>
                </a:lnTo>
                <a:close/>
              </a:path>
              <a:path w="2286000" h="76200">
                <a:moveTo>
                  <a:pt x="2209800" y="0"/>
                </a:moveTo>
                <a:lnTo>
                  <a:pt x="2209800" y="34924"/>
                </a:lnTo>
                <a:lnTo>
                  <a:pt x="2222500" y="34925"/>
                </a:lnTo>
                <a:lnTo>
                  <a:pt x="2222500" y="41275"/>
                </a:lnTo>
                <a:lnTo>
                  <a:pt x="2279652" y="41273"/>
                </a:lnTo>
                <a:lnTo>
                  <a:pt x="2286000" y="38100"/>
                </a:lnTo>
                <a:lnTo>
                  <a:pt x="2209800" y="0"/>
                </a:lnTo>
                <a:close/>
              </a:path>
              <a:path w="2286000" h="76200">
                <a:moveTo>
                  <a:pt x="0" y="34923"/>
                </a:moveTo>
                <a:lnTo>
                  <a:pt x="0" y="41273"/>
                </a:lnTo>
                <a:lnTo>
                  <a:pt x="2209800" y="41274"/>
                </a:lnTo>
                <a:lnTo>
                  <a:pt x="2209800" y="34924"/>
                </a:lnTo>
                <a:lnTo>
                  <a:pt x="0" y="34923"/>
                </a:lnTo>
                <a:close/>
              </a:path>
            </a:pathLst>
          </a:custGeom>
          <a:solidFill>
            <a:srgbClr val="70AD4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325169" y="5545446"/>
            <a:ext cx="2286000" cy="76200"/>
          </a:xfrm>
          <a:custGeom>
            <a:avLst/>
            <a:gdLst/>
            <a:ahLst/>
            <a:cxnLst/>
            <a:rect l="l" t="t" r="r" b="b"/>
            <a:pathLst>
              <a:path w="2286000" h="76200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41275"/>
                </a:lnTo>
                <a:lnTo>
                  <a:pt x="63500" y="41275"/>
                </a:lnTo>
                <a:lnTo>
                  <a:pt x="63500" y="34925"/>
                </a:lnTo>
                <a:lnTo>
                  <a:pt x="76200" y="34924"/>
                </a:lnTo>
                <a:lnTo>
                  <a:pt x="76200" y="0"/>
                </a:lnTo>
                <a:close/>
              </a:path>
              <a:path w="2286000" h="76200">
                <a:moveTo>
                  <a:pt x="76200" y="34924"/>
                </a:moveTo>
                <a:lnTo>
                  <a:pt x="63500" y="34925"/>
                </a:lnTo>
                <a:lnTo>
                  <a:pt x="63500" y="41275"/>
                </a:lnTo>
                <a:lnTo>
                  <a:pt x="76200" y="41274"/>
                </a:lnTo>
                <a:lnTo>
                  <a:pt x="76200" y="34924"/>
                </a:lnTo>
                <a:close/>
              </a:path>
              <a:path w="2286000" h="76200">
                <a:moveTo>
                  <a:pt x="76200" y="41274"/>
                </a:moveTo>
                <a:lnTo>
                  <a:pt x="63500" y="41275"/>
                </a:lnTo>
                <a:lnTo>
                  <a:pt x="76200" y="41275"/>
                </a:lnTo>
                <a:close/>
              </a:path>
              <a:path w="2286000" h="76200">
                <a:moveTo>
                  <a:pt x="2286000" y="34923"/>
                </a:moveTo>
                <a:lnTo>
                  <a:pt x="76200" y="34924"/>
                </a:lnTo>
                <a:lnTo>
                  <a:pt x="76200" y="41274"/>
                </a:lnTo>
                <a:lnTo>
                  <a:pt x="2286000" y="41273"/>
                </a:lnTo>
                <a:lnTo>
                  <a:pt x="2286000" y="34923"/>
                </a:lnTo>
                <a:close/>
              </a:path>
            </a:pathLst>
          </a:custGeom>
          <a:solidFill>
            <a:srgbClr val="70AD4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138444" y="5338569"/>
            <a:ext cx="2286000" cy="76200"/>
          </a:xfrm>
          <a:custGeom>
            <a:avLst/>
            <a:gdLst/>
            <a:ahLst/>
            <a:cxnLst/>
            <a:rect l="l" t="t" r="r" b="b"/>
            <a:pathLst>
              <a:path w="2286000" h="76200">
                <a:moveTo>
                  <a:pt x="2209800" y="41274"/>
                </a:moveTo>
                <a:lnTo>
                  <a:pt x="2209800" y="76200"/>
                </a:lnTo>
                <a:lnTo>
                  <a:pt x="2279650" y="41275"/>
                </a:lnTo>
                <a:lnTo>
                  <a:pt x="2209800" y="41274"/>
                </a:lnTo>
                <a:close/>
              </a:path>
              <a:path w="2286000" h="76200">
                <a:moveTo>
                  <a:pt x="2209800" y="34924"/>
                </a:moveTo>
                <a:lnTo>
                  <a:pt x="2209800" y="41274"/>
                </a:lnTo>
                <a:lnTo>
                  <a:pt x="2222500" y="41275"/>
                </a:lnTo>
                <a:lnTo>
                  <a:pt x="2222500" y="34925"/>
                </a:lnTo>
                <a:lnTo>
                  <a:pt x="2209800" y="34924"/>
                </a:lnTo>
                <a:close/>
              </a:path>
              <a:path w="2286000" h="76200">
                <a:moveTo>
                  <a:pt x="2209800" y="0"/>
                </a:moveTo>
                <a:lnTo>
                  <a:pt x="2209800" y="34924"/>
                </a:lnTo>
                <a:lnTo>
                  <a:pt x="2222500" y="34925"/>
                </a:lnTo>
                <a:lnTo>
                  <a:pt x="2222500" y="41275"/>
                </a:lnTo>
                <a:lnTo>
                  <a:pt x="2279652" y="41273"/>
                </a:lnTo>
                <a:lnTo>
                  <a:pt x="2286000" y="38100"/>
                </a:lnTo>
                <a:lnTo>
                  <a:pt x="2209800" y="0"/>
                </a:lnTo>
                <a:close/>
              </a:path>
              <a:path w="2286000" h="76200">
                <a:moveTo>
                  <a:pt x="0" y="34923"/>
                </a:moveTo>
                <a:lnTo>
                  <a:pt x="0" y="41273"/>
                </a:lnTo>
                <a:lnTo>
                  <a:pt x="2209800" y="41274"/>
                </a:lnTo>
                <a:lnTo>
                  <a:pt x="2209800" y="34924"/>
                </a:lnTo>
                <a:lnTo>
                  <a:pt x="0" y="34923"/>
                </a:lnTo>
                <a:close/>
              </a:path>
            </a:pathLst>
          </a:custGeom>
          <a:solidFill>
            <a:srgbClr val="F6980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138444" y="5545446"/>
            <a:ext cx="2286000" cy="76200"/>
          </a:xfrm>
          <a:custGeom>
            <a:avLst/>
            <a:gdLst/>
            <a:ahLst/>
            <a:cxnLst/>
            <a:rect l="l" t="t" r="r" b="b"/>
            <a:pathLst>
              <a:path w="2286000" h="76200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41275"/>
                </a:lnTo>
                <a:lnTo>
                  <a:pt x="63500" y="41275"/>
                </a:lnTo>
                <a:lnTo>
                  <a:pt x="63500" y="34925"/>
                </a:lnTo>
                <a:lnTo>
                  <a:pt x="76200" y="34924"/>
                </a:lnTo>
                <a:lnTo>
                  <a:pt x="76200" y="0"/>
                </a:lnTo>
                <a:close/>
              </a:path>
              <a:path w="2286000" h="76200">
                <a:moveTo>
                  <a:pt x="76200" y="34924"/>
                </a:moveTo>
                <a:lnTo>
                  <a:pt x="63500" y="34925"/>
                </a:lnTo>
                <a:lnTo>
                  <a:pt x="63500" y="41275"/>
                </a:lnTo>
                <a:lnTo>
                  <a:pt x="76200" y="41274"/>
                </a:lnTo>
                <a:lnTo>
                  <a:pt x="76200" y="34924"/>
                </a:lnTo>
                <a:close/>
              </a:path>
              <a:path w="2286000" h="76200">
                <a:moveTo>
                  <a:pt x="76200" y="41274"/>
                </a:moveTo>
                <a:lnTo>
                  <a:pt x="63500" y="41275"/>
                </a:lnTo>
                <a:lnTo>
                  <a:pt x="76200" y="41275"/>
                </a:lnTo>
                <a:close/>
              </a:path>
              <a:path w="2286000" h="76200">
                <a:moveTo>
                  <a:pt x="2286000" y="34923"/>
                </a:moveTo>
                <a:lnTo>
                  <a:pt x="76200" y="34924"/>
                </a:lnTo>
                <a:lnTo>
                  <a:pt x="76200" y="41274"/>
                </a:lnTo>
                <a:lnTo>
                  <a:pt x="2286000" y="41273"/>
                </a:lnTo>
                <a:lnTo>
                  <a:pt x="2286000" y="34923"/>
                </a:lnTo>
                <a:close/>
              </a:path>
            </a:pathLst>
          </a:custGeom>
          <a:solidFill>
            <a:srgbClr val="F6980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7467908" y="4717795"/>
            <a:ext cx="156019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Load </a:t>
            </a: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Balancer</a:t>
            </a:r>
            <a:r>
              <a:rPr sz="1800" spc="-4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IP  </a:t>
            </a:r>
            <a:r>
              <a:rPr sz="1800" spc="-15" dirty="0">
                <a:solidFill>
                  <a:srgbClr val="444949"/>
                </a:solidFill>
                <a:latin typeface="Calibri"/>
                <a:cs typeface="Calibri"/>
              </a:rPr>
              <a:t>(Private</a:t>
            </a: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IP)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366781" y="6016244"/>
            <a:ext cx="22428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Connection </a:t>
            </a:r>
            <a:r>
              <a:rPr sz="1800" spc="-10" dirty="0">
                <a:solidFill>
                  <a:srgbClr val="444949"/>
                </a:solidFill>
                <a:latin typeface="Calibri"/>
                <a:cs typeface="Calibri"/>
              </a:rPr>
              <a:t>termination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6016752" y="4800600"/>
            <a:ext cx="966216" cy="10058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1958235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1892" y="6464300"/>
            <a:ext cx="127698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16939" y="374395"/>
            <a:ext cx="6311900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100" dirty="0"/>
              <a:t>Network </a:t>
            </a:r>
            <a:r>
              <a:rPr spc="-40" dirty="0"/>
              <a:t>Load </a:t>
            </a:r>
            <a:r>
              <a:rPr spc="-90" dirty="0"/>
              <a:t>Balancer</a:t>
            </a:r>
            <a:r>
              <a:rPr spc="95" dirty="0"/>
              <a:t> </a:t>
            </a:r>
            <a:r>
              <a:rPr dirty="0"/>
              <a:t>(v2)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16939" y="1385625"/>
            <a:ext cx="10297795" cy="4368165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37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65" dirty="0">
                <a:solidFill>
                  <a:srgbClr val="444949"/>
                </a:solidFill>
                <a:latin typeface="Gill Sans MT"/>
                <a:cs typeface="Gill Sans MT"/>
              </a:rPr>
              <a:t>Network </a:t>
            </a:r>
            <a:r>
              <a:rPr sz="2800" spc="-35" dirty="0">
                <a:solidFill>
                  <a:srgbClr val="444949"/>
                </a:solidFill>
                <a:latin typeface="Gill Sans MT"/>
                <a:cs typeface="Gill Sans MT"/>
              </a:rPr>
              <a:t>load balancers </a:t>
            </a:r>
            <a:r>
              <a:rPr sz="2800" spc="-65" dirty="0">
                <a:solidFill>
                  <a:srgbClr val="444949"/>
                </a:solidFill>
                <a:latin typeface="Gill Sans MT"/>
                <a:cs typeface="Gill Sans MT"/>
              </a:rPr>
              <a:t>(Layer </a:t>
            </a:r>
            <a:r>
              <a:rPr sz="2800" spc="10" dirty="0">
                <a:solidFill>
                  <a:srgbClr val="444949"/>
                </a:solidFill>
                <a:latin typeface="Gill Sans MT"/>
                <a:cs typeface="Gill Sans MT"/>
              </a:rPr>
              <a:t>4)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allow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to</a:t>
            </a:r>
            <a:r>
              <a:rPr sz="2800" spc="20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do:</a:t>
            </a:r>
            <a:endParaRPr sz="2800">
              <a:latin typeface="Gill Sans MT"/>
              <a:cs typeface="Gill Sans MT"/>
            </a:endParaRPr>
          </a:p>
          <a:p>
            <a:pPr marL="698500" lvl="1" indent="-228600">
              <a:lnSpc>
                <a:spcPct val="100000"/>
              </a:lnSpc>
              <a:spcBef>
                <a:spcPts val="234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65" dirty="0">
                <a:solidFill>
                  <a:srgbClr val="444949"/>
                </a:solidFill>
                <a:latin typeface="Gill Sans MT"/>
                <a:cs typeface="Gill Sans MT"/>
              </a:rPr>
              <a:t>Forward </a:t>
            </a:r>
            <a:r>
              <a:rPr sz="2400" spc="-55" dirty="0">
                <a:solidFill>
                  <a:srgbClr val="444949"/>
                </a:solidFill>
                <a:latin typeface="Gill Sans MT"/>
                <a:cs typeface="Gill Sans MT"/>
              </a:rPr>
              <a:t>TCP </a:t>
            </a:r>
            <a:r>
              <a:rPr sz="2400" spc="-60" dirty="0">
                <a:solidFill>
                  <a:srgbClr val="444949"/>
                </a:solidFill>
                <a:latin typeface="Gill Sans MT"/>
                <a:cs typeface="Gill Sans MT"/>
              </a:rPr>
              <a:t>traffic </a:t>
            </a:r>
            <a:r>
              <a:rPr sz="2400" spc="-50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2400" spc="-80" dirty="0">
                <a:solidFill>
                  <a:srgbClr val="444949"/>
                </a:solidFill>
                <a:latin typeface="Gill Sans MT"/>
                <a:cs typeface="Gill Sans MT"/>
              </a:rPr>
              <a:t>your</a:t>
            </a:r>
            <a:r>
              <a:rPr sz="2400" spc="-14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50" dirty="0">
                <a:solidFill>
                  <a:srgbClr val="444949"/>
                </a:solidFill>
                <a:latin typeface="Gill Sans MT"/>
                <a:cs typeface="Gill Sans MT"/>
              </a:rPr>
              <a:t>instances</a:t>
            </a:r>
            <a:endParaRPr sz="2400">
              <a:latin typeface="Gill Sans MT"/>
              <a:cs typeface="Gill Sans MT"/>
            </a:endParaRPr>
          </a:p>
          <a:p>
            <a:pPr marL="698500" lvl="1" indent="-228600">
              <a:lnSpc>
                <a:spcPct val="100000"/>
              </a:lnSpc>
              <a:spcBef>
                <a:spcPts val="215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25" dirty="0">
                <a:solidFill>
                  <a:srgbClr val="444949"/>
                </a:solidFill>
                <a:latin typeface="Gill Sans MT"/>
                <a:cs typeface="Gill Sans MT"/>
              </a:rPr>
              <a:t>Handle </a:t>
            </a:r>
            <a:r>
              <a:rPr sz="2400" spc="-60" dirty="0">
                <a:solidFill>
                  <a:srgbClr val="444949"/>
                </a:solidFill>
                <a:latin typeface="Gill Sans MT"/>
                <a:cs typeface="Gill Sans MT"/>
              </a:rPr>
              <a:t>millions </a:t>
            </a:r>
            <a:r>
              <a:rPr sz="2400" spc="-30" dirty="0">
                <a:solidFill>
                  <a:srgbClr val="444949"/>
                </a:solidFill>
                <a:latin typeface="Gill Sans MT"/>
                <a:cs typeface="Gill Sans MT"/>
              </a:rPr>
              <a:t>of </a:t>
            </a:r>
            <a:r>
              <a:rPr sz="2400" spc="-45" dirty="0">
                <a:solidFill>
                  <a:srgbClr val="444949"/>
                </a:solidFill>
                <a:latin typeface="Gill Sans MT"/>
                <a:cs typeface="Gill Sans MT"/>
              </a:rPr>
              <a:t>request per</a:t>
            </a:r>
            <a:r>
              <a:rPr sz="2400" spc="12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40" dirty="0">
                <a:solidFill>
                  <a:srgbClr val="444949"/>
                </a:solidFill>
                <a:latin typeface="Gill Sans MT"/>
                <a:cs typeface="Gill Sans MT"/>
              </a:rPr>
              <a:t>seconds</a:t>
            </a:r>
            <a:endParaRPr sz="2400">
              <a:latin typeface="Gill Sans MT"/>
              <a:cs typeface="Gill Sans MT"/>
            </a:endParaRPr>
          </a:p>
          <a:p>
            <a:pPr marL="698500" lvl="1" indent="-228600">
              <a:lnSpc>
                <a:spcPct val="100000"/>
              </a:lnSpc>
              <a:spcBef>
                <a:spcPts val="190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5" dirty="0">
                <a:solidFill>
                  <a:srgbClr val="444949"/>
                </a:solidFill>
                <a:latin typeface="Gill Sans MT"/>
                <a:cs typeface="Gill Sans MT"/>
              </a:rPr>
              <a:t>Support </a:t>
            </a:r>
            <a:r>
              <a:rPr sz="2400" spc="-80" dirty="0">
                <a:solidFill>
                  <a:srgbClr val="444949"/>
                </a:solidFill>
                <a:latin typeface="Gill Sans MT"/>
                <a:cs typeface="Gill Sans MT"/>
              </a:rPr>
              <a:t>for </a:t>
            </a:r>
            <a:r>
              <a:rPr sz="2400" spc="-60" dirty="0">
                <a:solidFill>
                  <a:srgbClr val="444949"/>
                </a:solidFill>
                <a:latin typeface="Gill Sans MT"/>
                <a:cs typeface="Gill Sans MT"/>
              </a:rPr>
              <a:t>static </a:t>
            </a:r>
            <a:r>
              <a:rPr sz="2400" spc="-55" dirty="0">
                <a:solidFill>
                  <a:srgbClr val="444949"/>
                </a:solidFill>
                <a:latin typeface="Gill Sans MT"/>
                <a:cs typeface="Gill Sans MT"/>
              </a:rPr>
              <a:t>IP </a:t>
            </a:r>
            <a:r>
              <a:rPr sz="2400" spc="-90" dirty="0">
                <a:solidFill>
                  <a:srgbClr val="444949"/>
                </a:solidFill>
                <a:latin typeface="Gill Sans MT"/>
                <a:cs typeface="Gill Sans MT"/>
              </a:rPr>
              <a:t>or </a:t>
            </a:r>
            <a:r>
              <a:rPr sz="2400" spc="-55" dirty="0">
                <a:solidFill>
                  <a:srgbClr val="444949"/>
                </a:solidFill>
                <a:latin typeface="Gill Sans MT"/>
                <a:cs typeface="Gill Sans MT"/>
              </a:rPr>
              <a:t>elastic</a:t>
            </a:r>
            <a:r>
              <a:rPr sz="2400" spc="254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55" dirty="0">
                <a:solidFill>
                  <a:srgbClr val="444949"/>
                </a:solidFill>
                <a:latin typeface="Gill Sans MT"/>
                <a:cs typeface="Gill Sans MT"/>
              </a:rPr>
              <a:t>IP</a:t>
            </a:r>
            <a:endParaRPr sz="2400">
              <a:latin typeface="Gill Sans MT"/>
              <a:cs typeface="Gill Sans MT"/>
            </a:endParaRPr>
          </a:p>
          <a:p>
            <a:pPr marL="698500" lvl="1" indent="-228600">
              <a:lnSpc>
                <a:spcPct val="100000"/>
              </a:lnSpc>
              <a:spcBef>
                <a:spcPts val="215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55" dirty="0">
                <a:solidFill>
                  <a:srgbClr val="444949"/>
                </a:solidFill>
                <a:latin typeface="Gill Sans MT"/>
                <a:cs typeface="Gill Sans MT"/>
              </a:rPr>
              <a:t>Less </a:t>
            </a:r>
            <a:r>
              <a:rPr sz="2400" spc="-45" dirty="0">
                <a:solidFill>
                  <a:srgbClr val="444949"/>
                </a:solidFill>
                <a:latin typeface="Gill Sans MT"/>
                <a:cs typeface="Gill Sans MT"/>
              </a:rPr>
              <a:t>latency </a:t>
            </a:r>
            <a:r>
              <a:rPr sz="2400" spc="45" dirty="0">
                <a:solidFill>
                  <a:srgbClr val="444949"/>
                </a:solidFill>
                <a:latin typeface="Gill Sans MT"/>
                <a:cs typeface="Gill Sans MT"/>
              </a:rPr>
              <a:t>~100 </a:t>
            </a:r>
            <a:r>
              <a:rPr sz="2400" spc="-40" dirty="0">
                <a:solidFill>
                  <a:srgbClr val="444949"/>
                </a:solidFill>
                <a:latin typeface="Gill Sans MT"/>
                <a:cs typeface="Gill Sans MT"/>
              </a:rPr>
              <a:t>ms </a:t>
            </a:r>
            <a:r>
              <a:rPr sz="2400" spc="-30" dirty="0">
                <a:solidFill>
                  <a:srgbClr val="444949"/>
                </a:solidFill>
                <a:latin typeface="Gill Sans MT"/>
                <a:cs typeface="Gill Sans MT"/>
              </a:rPr>
              <a:t>(vs </a:t>
            </a:r>
            <a:r>
              <a:rPr sz="2400" dirty="0">
                <a:solidFill>
                  <a:srgbClr val="444949"/>
                </a:solidFill>
                <a:latin typeface="Gill Sans MT"/>
                <a:cs typeface="Gill Sans MT"/>
              </a:rPr>
              <a:t>400 </a:t>
            </a:r>
            <a:r>
              <a:rPr sz="2400" spc="-40" dirty="0">
                <a:solidFill>
                  <a:srgbClr val="444949"/>
                </a:solidFill>
                <a:latin typeface="Gill Sans MT"/>
                <a:cs typeface="Gill Sans MT"/>
              </a:rPr>
              <a:t>ms </a:t>
            </a:r>
            <a:r>
              <a:rPr sz="2400" spc="-80" dirty="0">
                <a:solidFill>
                  <a:srgbClr val="444949"/>
                </a:solidFill>
                <a:latin typeface="Gill Sans MT"/>
                <a:cs typeface="Gill Sans MT"/>
              </a:rPr>
              <a:t>for</a:t>
            </a:r>
            <a:r>
              <a:rPr sz="2400" spc="-30" dirty="0">
                <a:solidFill>
                  <a:srgbClr val="444949"/>
                </a:solidFill>
                <a:latin typeface="Gill Sans MT"/>
                <a:cs typeface="Gill Sans MT"/>
              </a:rPr>
              <a:t> ALB)</a:t>
            </a:r>
            <a:endParaRPr sz="2400">
              <a:latin typeface="Gill Sans MT"/>
              <a:cs typeface="Gill Sans MT"/>
            </a:endParaRPr>
          </a:p>
          <a:p>
            <a:pPr lvl="1">
              <a:lnSpc>
                <a:spcPct val="100000"/>
              </a:lnSpc>
              <a:spcBef>
                <a:spcPts val="30"/>
              </a:spcBef>
              <a:buClr>
                <a:srgbClr val="444949"/>
              </a:buClr>
              <a:buFont typeface="Arial"/>
              <a:buChar char="•"/>
            </a:pPr>
            <a:endParaRPr sz="3550">
              <a:latin typeface="Times New Roman"/>
              <a:cs typeface="Times New Roman"/>
            </a:endParaRPr>
          </a:p>
          <a:p>
            <a:pPr marL="241300" marR="5080" indent="-228600">
              <a:lnSpc>
                <a:spcPts val="3020"/>
              </a:lnSpc>
              <a:buFont typeface="Arial"/>
              <a:buChar char="•"/>
              <a:tabLst>
                <a:tab pos="241300" algn="l"/>
              </a:tabLst>
            </a:pPr>
            <a:r>
              <a:rPr sz="2800" spc="-65" dirty="0">
                <a:solidFill>
                  <a:srgbClr val="444949"/>
                </a:solidFill>
                <a:latin typeface="Gill Sans MT"/>
                <a:cs typeface="Gill Sans MT"/>
              </a:rPr>
              <a:t>Network </a:t>
            </a:r>
            <a:r>
              <a:rPr sz="2800" spc="-25" dirty="0">
                <a:solidFill>
                  <a:srgbClr val="444949"/>
                </a:solidFill>
                <a:latin typeface="Gill Sans MT"/>
                <a:cs typeface="Gill Sans MT"/>
              </a:rPr>
              <a:t>Load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Balancers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are </a:t>
            </a:r>
            <a:r>
              <a:rPr sz="2800" spc="-70" dirty="0">
                <a:solidFill>
                  <a:srgbClr val="444949"/>
                </a:solidFill>
                <a:latin typeface="Gill Sans MT"/>
                <a:cs typeface="Gill Sans MT"/>
              </a:rPr>
              <a:t>mostly </a:t>
            </a:r>
            <a:r>
              <a:rPr sz="2800" spc="-35" dirty="0">
                <a:solidFill>
                  <a:srgbClr val="444949"/>
                </a:solidFill>
                <a:latin typeface="Gill Sans MT"/>
                <a:cs typeface="Gill Sans MT"/>
              </a:rPr>
              <a:t>used </a:t>
            </a:r>
            <a:r>
              <a:rPr sz="2800" spc="-90" dirty="0">
                <a:solidFill>
                  <a:srgbClr val="444949"/>
                </a:solidFill>
                <a:latin typeface="Gill Sans MT"/>
                <a:cs typeface="Gill Sans MT"/>
              </a:rPr>
              <a:t>for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extreme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performance </a:t>
            </a:r>
            <a:r>
              <a:rPr sz="2800" spc="-10" dirty="0">
                <a:solidFill>
                  <a:srgbClr val="444949"/>
                </a:solidFill>
                <a:latin typeface="Gill Sans MT"/>
                <a:cs typeface="Gill Sans MT"/>
              </a:rPr>
              <a:t>and 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should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not </a:t>
            </a:r>
            <a:r>
              <a:rPr sz="2800" spc="10" dirty="0">
                <a:solidFill>
                  <a:srgbClr val="444949"/>
                </a:solidFill>
                <a:latin typeface="Gill Sans MT"/>
                <a:cs typeface="Gill Sans MT"/>
              </a:rPr>
              <a:t>be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the </a:t>
            </a:r>
            <a:r>
              <a:rPr sz="2800" spc="-35" dirty="0">
                <a:solidFill>
                  <a:srgbClr val="444949"/>
                </a:solidFill>
                <a:latin typeface="Gill Sans MT"/>
                <a:cs typeface="Gill Sans MT"/>
              </a:rPr>
              <a:t>default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load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balancer </a:t>
            </a:r>
            <a:r>
              <a:rPr sz="2800" spc="-65" dirty="0">
                <a:solidFill>
                  <a:srgbClr val="444949"/>
                </a:solidFill>
                <a:latin typeface="Gill Sans MT"/>
                <a:cs typeface="Gill Sans MT"/>
              </a:rPr>
              <a:t>you</a:t>
            </a:r>
            <a:r>
              <a:rPr sz="2800" spc="15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choose</a:t>
            </a:r>
            <a:endParaRPr sz="2800">
              <a:latin typeface="Gill Sans MT"/>
              <a:cs typeface="Gill Sans MT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Clr>
                <a:srgbClr val="444949"/>
              </a:buClr>
              <a:buFont typeface="Arial"/>
              <a:buChar char="•"/>
            </a:pPr>
            <a:endParaRPr sz="405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buFont typeface="Arial"/>
              <a:buChar char="•"/>
              <a:tabLst>
                <a:tab pos="241300" algn="l"/>
              </a:tabLst>
            </a:pPr>
            <a:r>
              <a:rPr sz="2800" spc="-65" dirty="0">
                <a:solidFill>
                  <a:srgbClr val="444949"/>
                </a:solidFill>
                <a:latin typeface="Gill Sans MT"/>
                <a:cs typeface="Gill Sans MT"/>
              </a:rPr>
              <a:t>Overall,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the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creation </a:t>
            </a:r>
            <a:r>
              <a:rPr sz="2800" spc="-65" dirty="0">
                <a:solidFill>
                  <a:srgbClr val="444949"/>
                </a:solidFill>
                <a:latin typeface="Gill Sans MT"/>
                <a:cs typeface="Gill Sans MT"/>
              </a:rPr>
              <a:t>process </a:t>
            </a:r>
            <a:r>
              <a:rPr sz="2800" spc="-90" dirty="0">
                <a:solidFill>
                  <a:srgbClr val="444949"/>
                </a:solidFill>
                <a:latin typeface="Gill Sans MT"/>
                <a:cs typeface="Gill Sans MT"/>
              </a:rPr>
              <a:t>is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the </a:t>
            </a:r>
            <a:r>
              <a:rPr sz="2800" spc="-25" dirty="0">
                <a:solidFill>
                  <a:srgbClr val="444949"/>
                </a:solidFill>
                <a:latin typeface="Gill Sans MT"/>
                <a:cs typeface="Gill Sans MT"/>
              </a:rPr>
              <a:t>same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as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Application </a:t>
            </a:r>
            <a:r>
              <a:rPr sz="2800" spc="-25" dirty="0">
                <a:solidFill>
                  <a:srgbClr val="444949"/>
                </a:solidFill>
                <a:latin typeface="Gill Sans MT"/>
                <a:cs typeface="Gill Sans MT"/>
              </a:rPr>
              <a:t>Load</a:t>
            </a:r>
            <a:r>
              <a:rPr sz="2800" spc="5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Balancers</a:t>
            </a:r>
            <a:endParaRPr sz="2800"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118443432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708905" y="2061632"/>
            <a:ext cx="3806190" cy="1828800"/>
          </a:xfrm>
          <a:custGeom>
            <a:avLst/>
            <a:gdLst/>
            <a:ahLst/>
            <a:cxnLst/>
            <a:rect l="l" t="t" r="r" b="b"/>
            <a:pathLst>
              <a:path w="3806190" h="1828800">
                <a:moveTo>
                  <a:pt x="304806" y="1828800"/>
                </a:moveTo>
                <a:lnTo>
                  <a:pt x="255365" y="1824810"/>
                </a:lnTo>
                <a:lnTo>
                  <a:pt x="208463" y="1813260"/>
                </a:lnTo>
                <a:lnTo>
                  <a:pt x="164730" y="1794778"/>
                </a:lnTo>
                <a:lnTo>
                  <a:pt x="124791" y="1769989"/>
                </a:lnTo>
                <a:lnTo>
                  <a:pt x="89275" y="1739524"/>
                </a:lnTo>
                <a:lnTo>
                  <a:pt x="58809" y="1704008"/>
                </a:lnTo>
                <a:lnTo>
                  <a:pt x="34021" y="1664069"/>
                </a:lnTo>
                <a:lnTo>
                  <a:pt x="15539" y="1620335"/>
                </a:lnTo>
                <a:lnTo>
                  <a:pt x="3989" y="1573434"/>
                </a:lnTo>
                <a:lnTo>
                  <a:pt x="0" y="1523993"/>
                </a:lnTo>
                <a:lnTo>
                  <a:pt x="0" y="304807"/>
                </a:lnTo>
                <a:lnTo>
                  <a:pt x="3989" y="255365"/>
                </a:lnTo>
                <a:lnTo>
                  <a:pt x="15539" y="208464"/>
                </a:lnTo>
                <a:lnTo>
                  <a:pt x="34021" y="164730"/>
                </a:lnTo>
                <a:lnTo>
                  <a:pt x="58809" y="124792"/>
                </a:lnTo>
                <a:lnTo>
                  <a:pt x="89275" y="89276"/>
                </a:lnTo>
                <a:lnTo>
                  <a:pt x="124791" y="58810"/>
                </a:lnTo>
                <a:lnTo>
                  <a:pt x="164730" y="34022"/>
                </a:lnTo>
                <a:lnTo>
                  <a:pt x="208463" y="15539"/>
                </a:lnTo>
                <a:lnTo>
                  <a:pt x="255365" y="3989"/>
                </a:lnTo>
                <a:lnTo>
                  <a:pt x="304806" y="0"/>
                </a:lnTo>
                <a:lnTo>
                  <a:pt x="3500955" y="0"/>
                </a:lnTo>
                <a:lnTo>
                  <a:pt x="3550395" y="3989"/>
                </a:lnTo>
                <a:lnTo>
                  <a:pt x="3597297" y="15539"/>
                </a:lnTo>
                <a:lnTo>
                  <a:pt x="3641030" y="34022"/>
                </a:lnTo>
                <a:lnTo>
                  <a:pt x="3680969" y="58810"/>
                </a:lnTo>
                <a:lnTo>
                  <a:pt x="3716485" y="89276"/>
                </a:lnTo>
                <a:lnTo>
                  <a:pt x="3746950" y="124792"/>
                </a:lnTo>
                <a:lnTo>
                  <a:pt x="3771739" y="164730"/>
                </a:lnTo>
                <a:lnTo>
                  <a:pt x="3790221" y="208464"/>
                </a:lnTo>
                <a:lnTo>
                  <a:pt x="3801771" y="255365"/>
                </a:lnTo>
                <a:lnTo>
                  <a:pt x="3805761" y="304807"/>
                </a:lnTo>
                <a:lnTo>
                  <a:pt x="3805761" y="1523993"/>
                </a:lnTo>
                <a:lnTo>
                  <a:pt x="3801771" y="1573434"/>
                </a:lnTo>
                <a:lnTo>
                  <a:pt x="3790221" y="1620335"/>
                </a:lnTo>
                <a:lnTo>
                  <a:pt x="3771739" y="1664069"/>
                </a:lnTo>
                <a:lnTo>
                  <a:pt x="3746950" y="1704008"/>
                </a:lnTo>
                <a:lnTo>
                  <a:pt x="3716485" y="1739524"/>
                </a:lnTo>
                <a:lnTo>
                  <a:pt x="3680969" y="1769989"/>
                </a:lnTo>
                <a:lnTo>
                  <a:pt x="3641030" y="1794778"/>
                </a:lnTo>
                <a:lnTo>
                  <a:pt x="3597297" y="1813260"/>
                </a:lnTo>
                <a:lnTo>
                  <a:pt x="3550395" y="1824810"/>
                </a:lnTo>
                <a:lnTo>
                  <a:pt x="3500955" y="1828800"/>
                </a:lnTo>
                <a:lnTo>
                  <a:pt x="304806" y="1828800"/>
                </a:lnTo>
                <a:close/>
              </a:path>
            </a:pathLst>
          </a:custGeom>
          <a:ln w="12700">
            <a:solidFill>
              <a:srgbClr val="44494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828066" y="2294184"/>
            <a:ext cx="944244" cy="1367155"/>
          </a:xfrm>
          <a:prstGeom prst="rect">
            <a:avLst/>
          </a:prstGeom>
        </p:spPr>
        <p:txBody>
          <a:bodyPr vert="vert270" wrap="square" lIns="0" tIns="9525" rIns="0" bIns="0" rtlCol="0">
            <a:spAutoFit/>
          </a:bodyPr>
          <a:lstStyle/>
          <a:p>
            <a:pPr marL="12065" marR="5080" algn="ctr">
              <a:lnSpc>
                <a:spcPts val="2400"/>
              </a:lnSpc>
              <a:spcBef>
                <a:spcPts val="75"/>
              </a:spcBef>
            </a:pPr>
            <a:r>
              <a:rPr sz="2000" spc="-40" dirty="0">
                <a:solidFill>
                  <a:srgbClr val="444949"/>
                </a:solidFill>
                <a:latin typeface="Calibri"/>
                <a:cs typeface="Calibri"/>
              </a:rPr>
              <a:t>Target</a:t>
            </a:r>
            <a:r>
              <a:rPr sz="2000" spc="-5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444949"/>
                </a:solidFill>
                <a:latin typeface="Calibri"/>
                <a:cs typeface="Calibri"/>
              </a:rPr>
              <a:t>Group  </a:t>
            </a:r>
            <a:r>
              <a:rPr sz="2000" spc="-20" dirty="0">
                <a:solidFill>
                  <a:srgbClr val="444949"/>
                </a:solidFill>
                <a:latin typeface="Calibri"/>
                <a:cs typeface="Calibri"/>
              </a:rPr>
              <a:t>for </a:t>
            </a:r>
            <a:r>
              <a:rPr sz="2000" b="1" spc="-10" dirty="0">
                <a:solidFill>
                  <a:srgbClr val="444949"/>
                </a:solidFill>
                <a:latin typeface="Calibri"/>
                <a:cs typeface="Calibri"/>
              </a:rPr>
              <a:t>Users  </a:t>
            </a:r>
            <a:r>
              <a:rPr sz="2000" spc="-5" dirty="0">
                <a:solidFill>
                  <a:srgbClr val="444949"/>
                </a:solidFill>
                <a:latin typeface="Calibri"/>
                <a:cs typeface="Calibri"/>
              </a:rPr>
              <a:t>application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916939" y="72644"/>
            <a:ext cx="6311900" cy="1298575"/>
          </a:xfrm>
          <a:prstGeom prst="rect">
            <a:avLst/>
          </a:prstGeom>
        </p:spPr>
        <p:txBody>
          <a:bodyPr vert="horz" wrap="square" lIns="0" tIns="87630" rIns="0" bIns="0" rtlCol="0">
            <a:spAutoFit/>
          </a:bodyPr>
          <a:lstStyle/>
          <a:p>
            <a:pPr marL="12700" marR="5080">
              <a:lnSpc>
                <a:spcPts val="4750"/>
              </a:lnSpc>
              <a:spcBef>
                <a:spcPts val="690"/>
              </a:spcBef>
            </a:pPr>
            <a:r>
              <a:rPr spc="-100" dirty="0"/>
              <a:t>Network </a:t>
            </a:r>
            <a:r>
              <a:rPr spc="-40" dirty="0"/>
              <a:t>Load </a:t>
            </a:r>
            <a:r>
              <a:rPr spc="-90" dirty="0"/>
              <a:t>Balancer </a:t>
            </a:r>
            <a:r>
              <a:rPr dirty="0"/>
              <a:t>(v2)  </a:t>
            </a:r>
            <a:r>
              <a:rPr spc="-100" dirty="0"/>
              <a:t>TCP </a:t>
            </a:r>
            <a:r>
              <a:rPr spc="-60" dirty="0"/>
              <a:t>Based</a:t>
            </a:r>
            <a:r>
              <a:rPr spc="-530" dirty="0"/>
              <a:t> </a:t>
            </a:r>
            <a:r>
              <a:rPr spc="-170" dirty="0"/>
              <a:t>Traffic</a:t>
            </a:r>
          </a:p>
        </p:txBody>
      </p:sp>
      <p:sp>
        <p:nvSpPr>
          <p:cNvPr id="6" name="object 6"/>
          <p:cNvSpPr/>
          <p:nvPr/>
        </p:nvSpPr>
        <p:spPr>
          <a:xfrm>
            <a:off x="3911602" y="2201334"/>
            <a:ext cx="1710689" cy="3945890"/>
          </a:xfrm>
          <a:custGeom>
            <a:avLst/>
            <a:gdLst/>
            <a:ahLst/>
            <a:cxnLst/>
            <a:rect l="l" t="t" r="r" b="b"/>
            <a:pathLst>
              <a:path w="1710689" h="3945890">
                <a:moveTo>
                  <a:pt x="0" y="0"/>
                </a:moveTo>
                <a:lnTo>
                  <a:pt x="1710267" y="0"/>
                </a:lnTo>
                <a:lnTo>
                  <a:pt x="1710267" y="3945465"/>
                </a:lnTo>
                <a:lnTo>
                  <a:pt x="0" y="3945465"/>
                </a:lnTo>
                <a:lnTo>
                  <a:pt x="0" y="0"/>
                </a:lnTo>
                <a:close/>
              </a:path>
            </a:pathLst>
          </a:custGeom>
          <a:solidFill>
            <a:srgbClr val="5091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911602" y="2201334"/>
            <a:ext cx="1710689" cy="3945890"/>
          </a:xfrm>
          <a:custGeom>
            <a:avLst/>
            <a:gdLst/>
            <a:ahLst/>
            <a:cxnLst/>
            <a:rect l="l" t="t" r="r" b="b"/>
            <a:pathLst>
              <a:path w="1710689" h="3945890">
                <a:moveTo>
                  <a:pt x="0" y="0"/>
                </a:moveTo>
                <a:lnTo>
                  <a:pt x="1710267" y="0"/>
                </a:lnTo>
                <a:lnTo>
                  <a:pt x="1710267" y="3945466"/>
                </a:lnTo>
                <a:lnTo>
                  <a:pt x="0" y="3945466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38699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103223" y="3733292"/>
            <a:ext cx="1326515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635" algn="ctr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External  Network</a:t>
            </a:r>
            <a:r>
              <a:rPr sz="1800" spc="-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Load  Balancer</a:t>
            </a:r>
            <a:r>
              <a:rPr sz="18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(v2)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9262525" y="2245039"/>
            <a:ext cx="1185545" cy="658495"/>
          </a:xfrm>
          <a:custGeom>
            <a:avLst/>
            <a:gdLst/>
            <a:ahLst/>
            <a:cxnLst/>
            <a:rect l="l" t="t" r="r" b="b"/>
            <a:pathLst>
              <a:path w="1185545" h="658494">
                <a:moveTo>
                  <a:pt x="0" y="0"/>
                </a:moveTo>
                <a:lnTo>
                  <a:pt x="1185332" y="0"/>
                </a:lnTo>
                <a:lnTo>
                  <a:pt x="1185332" y="657886"/>
                </a:lnTo>
                <a:lnTo>
                  <a:pt x="0" y="657886"/>
                </a:lnTo>
                <a:lnTo>
                  <a:pt x="0" y="0"/>
                </a:lnTo>
                <a:close/>
              </a:path>
            </a:pathLst>
          </a:custGeom>
          <a:solidFill>
            <a:srgbClr val="F6980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262525" y="2245039"/>
            <a:ext cx="1185545" cy="658495"/>
          </a:xfrm>
          <a:custGeom>
            <a:avLst/>
            <a:gdLst/>
            <a:ahLst/>
            <a:cxnLst/>
            <a:rect l="l" t="t" r="r" b="b"/>
            <a:pathLst>
              <a:path w="1185545" h="658494">
                <a:moveTo>
                  <a:pt x="0" y="0"/>
                </a:moveTo>
                <a:lnTo>
                  <a:pt x="1185333" y="0"/>
                </a:lnTo>
                <a:lnTo>
                  <a:pt x="1185333" y="657886"/>
                </a:lnTo>
                <a:lnTo>
                  <a:pt x="0" y="657886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B56E0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9453047" y="2270252"/>
            <a:ext cx="80454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EC2</a:t>
            </a:r>
            <a:endParaRPr sz="18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1800" spc="-3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ce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588006" y="2867284"/>
            <a:ext cx="2052955" cy="76200"/>
          </a:xfrm>
          <a:custGeom>
            <a:avLst/>
            <a:gdLst/>
            <a:ahLst/>
            <a:cxnLst/>
            <a:rect l="l" t="t" r="r" b="b"/>
            <a:pathLst>
              <a:path w="2052954" h="76200">
                <a:moveTo>
                  <a:pt x="76200" y="1"/>
                </a:moveTo>
                <a:lnTo>
                  <a:pt x="0" y="38101"/>
                </a:lnTo>
                <a:lnTo>
                  <a:pt x="76200" y="76201"/>
                </a:lnTo>
                <a:lnTo>
                  <a:pt x="76200" y="41276"/>
                </a:lnTo>
                <a:lnTo>
                  <a:pt x="63500" y="41276"/>
                </a:lnTo>
                <a:lnTo>
                  <a:pt x="63500" y="34926"/>
                </a:lnTo>
                <a:lnTo>
                  <a:pt x="76200" y="34926"/>
                </a:lnTo>
                <a:lnTo>
                  <a:pt x="76200" y="1"/>
                </a:lnTo>
                <a:close/>
              </a:path>
              <a:path w="2052954" h="76200">
                <a:moveTo>
                  <a:pt x="2046291" y="34925"/>
                </a:moveTo>
                <a:lnTo>
                  <a:pt x="1989141" y="34925"/>
                </a:lnTo>
                <a:lnTo>
                  <a:pt x="1989141" y="41275"/>
                </a:lnTo>
                <a:lnTo>
                  <a:pt x="1976441" y="41275"/>
                </a:lnTo>
                <a:lnTo>
                  <a:pt x="1976441" y="76200"/>
                </a:lnTo>
                <a:lnTo>
                  <a:pt x="2052641" y="38100"/>
                </a:lnTo>
                <a:lnTo>
                  <a:pt x="2046291" y="34925"/>
                </a:lnTo>
                <a:close/>
              </a:path>
              <a:path w="2052954" h="76200">
                <a:moveTo>
                  <a:pt x="76200" y="34926"/>
                </a:moveTo>
                <a:lnTo>
                  <a:pt x="63500" y="34926"/>
                </a:lnTo>
                <a:lnTo>
                  <a:pt x="63500" y="41276"/>
                </a:lnTo>
                <a:lnTo>
                  <a:pt x="76200" y="41276"/>
                </a:lnTo>
                <a:lnTo>
                  <a:pt x="76200" y="34926"/>
                </a:lnTo>
                <a:close/>
              </a:path>
              <a:path w="2052954" h="76200">
                <a:moveTo>
                  <a:pt x="76200" y="41276"/>
                </a:moveTo>
                <a:lnTo>
                  <a:pt x="63500" y="41276"/>
                </a:lnTo>
                <a:lnTo>
                  <a:pt x="76200" y="41276"/>
                </a:lnTo>
                <a:close/>
              </a:path>
              <a:path w="2052954" h="76200">
                <a:moveTo>
                  <a:pt x="1976441" y="34925"/>
                </a:moveTo>
                <a:lnTo>
                  <a:pt x="76200" y="34926"/>
                </a:lnTo>
                <a:lnTo>
                  <a:pt x="76200" y="41276"/>
                </a:lnTo>
                <a:lnTo>
                  <a:pt x="1976441" y="41275"/>
                </a:lnTo>
                <a:lnTo>
                  <a:pt x="1976441" y="34925"/>
                </a:lnTo>
                <a:close/>
              </a:path>
              <a:path w="2052954" h="76200">
                <a:moveTo>
                  <a:pt x="1989141" y="34925"/>
                </a:moveTo>
                <a:lnTo>
                  <a:pt x="1976441" y="34925"/>
                </a:lnTo>
                <a:lnTo>
                  <a:pt x="1976441" y="41275"/>
                </a:lnTo>
                <a:lnTo>
                  <a:pt x="1989141" y="41275"/>
                </a:lnTo>
                <a:lnTo>
                  <a:pt x="1989141" y="34925"/>
                </a:lnTo>
                <a:close/>
              </a:path>
              <a:path w="2052954" h="76200">
                <a:moveTo>
                  <a:pt x="1976441" y="0"/>
                </a:moveTo>
                <a:lnTo>
                  <a:pt x="1976441" y="34925"/>
                </a:lnTo>
                <a:lnTo>
                  <a:pt x="2046291" y="34925"/>
                </a:lnTo>
                <a:lnTo>
                  <a:pt x="1976441" y="0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7058138" y="2553715"/>
            <a:ext cx="3727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40" dirty="0">
                <a:solidFill>
                  <a:srgbClr val="444949"/>
                </a:solidFill>
                <a:latin typeface="Calibri"/>
                <a:cs typeface="Calibri"/>
              </a:rPr>
              <a:t>T</a:t>
            </a: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CP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76805" y="2556763"/>
            <a:ext cx="992505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800" b="1" spc="-5" dirty="0">
                <a:solidFill>
                  <a:srgbClr val="444949"/>
                </a:solidFill>
                <a:latin typeface="Calibri"/>
                <a:cs typeface="Calibri"/>
              </a:rPr>
              <a:t>WWW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879603" y="2821214"/>
            <a:ext cx="2032000" cy="78740"/>
          </a:xfrm>
          <a:custGeom>
            <a:avLst/>
            <a:gdLst/>
            <a:ahLst/>
            <a:cxnLst/>
            <a:rect l="l" t="t" r="r" b="b"/>
            <a:pathLst>
              <a:path w="2032000" h="78739">
                <a:moveTo>
                  <a:pt x="1955794" y="43599"/>
                </a:moveTo>
                <a:lnTo>
                  <a:pt x="1955750" y="78525"/>
                </a:lnTo>
                <a:lnTo>
                  <a:pt x="2025786" y="43615"/>
                </a:lnTo>
                <a:lnTo>
                  <a:pt x="1968501" y="43615"/>
                </a:lnTo>
                <a:lnTo>
                  <a:pt x="1955794" y="43599"/>
                </a:lnTo>
                <a:close/>
              </a:path>
              <a:path w="2032000" h="78739">
                <a:moveTo>
                  <a:pt x="76246" y="0"/>
                </a:moveTo>
                <a:lnTo>
                  <a:pt x="0" y="38004"/>
                </a:lnTo>
                <a:lnTo>
                  <a:pt x="76153" y="76200"/>
                </a:lnTo>
                <a:lnTo>
                  <a:pt x="76196" y="41274"/>
                </a:lnTo>
                <a:lnTo>
                  <a:pt x="63492" y="41258"/>
                </a:lnTo>
                <a:lnTo>
                  <a:pt x="63500" y="34908"/>
                </a:lnTo>
                <a:lnTo>
                  <a:pt x="76203" y="34908"/>
                </a:lnTo>
                <a:lnTo>
                  <a:pt x="76246" y="0"/>
                </a:lnTo>
                <a:close/>
              </a:path>
              <a:path w="2032000" h="78739">
                <a:moveTo>
                  <a:pt x="1955802" y="37249"/>
                </a:moveTo>
                <a:lnTo>
                  <a:pt x="1955794" y="43599"/>
                </a:lnTo>
                <a:lnTo>
                  <a:pt x="1968501" y="43615"/>
                </a:lnTo>
                <a:lnTo>
                  <a:pt x="1968508" y="37265"/>
                </a:lnTo>
                <a:lnTo>
                  <a:pt x="1955802" y="37249"/>
                </a:lnTo>
                <a:close/>
              </a:path>
              <a:path w="2032000" h="78739">
                <a:moveTo>
                  <a:pt x="1955845" y="2325"/>
                </a:moveTo>
                <a:lnTo>
                  <a:pt x="1955802" y="37249"/>
                </a:lnTo>
                <a:lnTo>
                  <a:pt x="1968508" y="37265"/>
                </a:lnTo>
                <a:lnTo>
                  <a:pt x="1968501" y="43615"/>
                </a:lnTo>
                <a:lnTo>
                  <a:pt x="2025786" y="43615"/>
                </a:lnTo>
                <a:lnTo>
                  <a:pt x="2031998" y="40519"/>
                </a:lnTo>
                <a:lnTo>
                  <a:pt x="1955845" y="2325"/>
                </a:lnTo>
                <a:close/>
              </a:path>
              <a:path w="2032000" h="78739">
                <a:moveTo>
                  <a:pt x="76203" y="34924"/>
                </a:moveTo>
                <a:lnTo>
                  <a:pt x="76196" y="41274"/>
                </a:lnTo>
                <a:lnTo>
                  <a:pt x="1955794" y="43599"/>
                </a:lnTo>
                <a:lnTo>
                  <a:pt x="1955802" y="37249"/>
                </a:lnTo>
                <a:lnTo>
                  <a:pt x="76203" y="34924"/>
                </a:lnTo>
                <a:close/>
              </a:path>
              <a:path w="2032000" h="78739">
                <a:moveTo>
                  <a:pt x="63500" y="34908"/>
                </a:moveTo>
                <a:lnTo>
                  <a:pt x="63492" y="41258"/>
                </a:lnTo>
                <a:lnTo>
                  <a:pt x="76196" y="41274"/>
                </a:lnTo>
                <a:lnTo>
                  <a:pt x="76203" y="34924"/>
                </a:lnTo>
                <a:lnTo>
                  <a:pt x="63500" y="34908"/>
                </a:lnTo>
                <a:close/>
              </a:path>
              <a:path w="2032000" h="78739">
                <a:moveTo>
                  <a:pt x="76203" y="34908"/>
                </a:moveTo>
                <a:lnTo>
                  <a:pt x="63500" y="34908"/>
                </a:lnTo>
                <a:lnTo>
                  <a:pt x="76203" y="34924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2717627" y="2553715"/>
            <a:ext cx="10915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solidFill>
                  <a:srgbClr val="444949"/>
                </a:solidFill>
                <a:latin typeface="Calibri"/>
                <a:cs typeface="Calibri"/>
              </a:rPr>
              <a:t>TCP </a:t>
            </a: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+</a:t>
            </a:r>
            <a:r>
              <a:rPr sz="1800" spc="-5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Rules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9262523" y="3028900"/>
            <a:ext cx="1185545" cy="658495"/>
          </a:xfrm>
          <a:custGeom>
            <a:avLst/>
            <a:gdLst/>
            <a:ahLst/>
            <a:cxnLst/>
            <a:rect l="l" t="t" r="r" b="b"/>
            <a:pathLst>
              <a:path w="1185545" h="658495">
                <a:moveTo>
                  <a:pt x="0" y="0"/>
                </a:moveTo>
                <a:lnTo>
                  <a:pt x="1185332" y="0"/>
                </a:lnTo>
                <a:lnTo>
                  <a:pt x="1185332" y="657886"/>
                </a:lnTo>
                <a:lnTo>
                  <a:pt x="0" y="657886"/>
                </a:lnTo>
                <a:lnTo>
                  <a:pt x="0" y="0"/>
                </a:lnTo>
                <a:close/>
              </a:path>
            </a:pathLst>
          </a:custGeom>
          <a:solidFill>
            <a:srgbClr val="F6980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9262523" y="3028900"/>
            <a:ext cx="1185545" cy="658495"/>
          </a:xfrm>
          <a:custGeom>
            <a:avLst/>
            <a:gdLst/>
            <a:ahLst/>
            <a:cxnLst/>
            <a:rect l="l" t="t" r="r" b="b"/>
            <a:pathLst>
              <a:path w="1185545" h="658495">
                <a:moveTo>
                  <a:pt x="0" y="0"/>
                </a:moveTo>
                <a:lnTo>
                  <a:pt x="1185333" y="0"/>
                </a:lnTo>
                <a:lnTo>
                  <a:pt x="1185333" y="657886"/>
                </a:lnTo>
                <a:lnTo>
                  <a:pt x="0" y="657886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B56E0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9453044" y="3056635"/>
            <a:ext cx="80454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EC2</a:t>
            </a:r>
            <a:endParaRPr sz="18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1800" spc="-3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ce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7708903" y="4271882"/>
            <a:ext cx="3806190" cy="1828800"/>
          </a:xfrm>
          <a:custGeom>
            <a:avLst/>
            <a:gdLst/>
            <a:ahLst/>
            <a:cxnLst/>
            <a:rect l="l" t="t" r="r" b="b"/>
            <a:pathLst>
              <a:path w="3806190" h="1828800">
                <a:moveTo>
                  <a:pt x="3500955" y="0"/>
                </a:moveTo>
                <a:lnTo>
                  <a:pt x="304806" y="0"/>
                </a:lnTo>
                <a:lnTo>
                  <a:pt x="255364" y="3989"/>
                </a:lnTo>
                <a:lnTo>
                  <a:pt x="208463" y="15539"/>
                </a:lnTo>
                <a:lnTo>
                  <a:pt x="164729" y="34021"/>
                </a:lnTo>
                <a:lnTo>
                  <a:pt x="124791" y="58809"/>
                </a:lnTo>
                <a:lnTo>
                  <a:pt x="89275" y="89275"/>
                </a:lnTo>
                <a:lnTo>
                  <a:pt x="58809" y="124791"/>
                </a:lnTo>
                <a:lnTo>
                  <a:pt x="34021" y="164730"/>
                </a:lnTo>
                <a:lnTo>
                  <a:pt x="15539" y="208464"/>
                </a:lnTo>
                <a:lnTo>
                  <a:pt x="3989" y="255365"/>
                </a:lnTo>
                <a:lnTo>
                  <a:pt x="0" y="304806"/>
                </a:lnTo>
                <a:lnTo>
                  <a:pt x="0" y="1523993"/>
                </a:lnTo>
                <a:lnTo>
                  <a:pt x="3989" y="1573434"/>
                </a:lnTo>
                <a:lnTo>
                  <a:pt x="15539" y="1620335"/>
                </a:lnTo>
                <a:lnTo>
                  <a:pt x="34021" y="1664069"/>
                </a:lnTo>
                <a:lnTo>
                  <a:pt x="58809" y="1704008"/>
                </a:lnTo>
                <a:lnTo>
                  <a:pt x="89275" y="1739524"/>
                </a:lnTo>
                <a:lnTo>
                  <a:pt x="124791" y="1769990"/>
                </a:lnTo>
                <a:lnTo>
                  <a:pt x="164729" y="1794778"/>
                </a:lnTo>
                <a:lnTo>
                  <a:pt x="208463" y="1813260"/>
                </a:lnTo>
                <a:lnTo>
                  <a:pt x="255364" y="1824810"/>
                </a:lnTo>
                <a:lnTo>
                  <a:pt x="304806" y="1828800"/>
                </a:lnTo>
                <a:lnTo>
                  <a:pt x="3500955" y="1828800"/>
                </a:lnTo>
                <a:lnTo>
                  <a:pt x="3550396" y="1824810"/>
                </a:lnTo>
                <a:lnTo>
                  <a:pt x="3597297" y="1813260"/>
                </a:lnTo>
                <a:lnTo>
                  <a:pt x="3641031" y="1794778"/>
                </a:lnTo>
                <a:lnTo>
                  <a:pt x="3680970" y="1769990"/>
                </a:lnTo>
                <a:lnTo>
                  <a:pt x="3716486" y="1739524"/>
                </a:lnTo>
                <a:lnTo>
                  <a:pt x="3746952" y="1704008"/>
                </a:lnTo>
                <a:lnTo>
                  <a:pt x="3771740" y="1664069"/>
                </a:lnTo>
                <a:lnTo>
                  <a:pt x="3790222" y="1620335"/>
                </a:lnTo>
                <a:lnTo>
                  <a:pt x="3801772" y="1573434"/>
                </a:lnTo>
                <a:lnTo>
                  <a:pt x="3805762" y="1523993"/>
                </a:lnTo>
                <a:lnTo>
                  <a:pt x="3805762" y="304806"/>
                </a:lnTo>
                <a:lnTo>
                  <a:pt x="3801772" y="255365"/>
                </a:lnTo>
                <a:lnTo>
                  <a:pt x="3790222" y="208464"/>
                </a:lnTo>
                <a:lnTo>
                  <a:pt x="3771740" y="164730"/>
                </a:lnTo>
                <a:lnTo>
                  <a:pt x="3746952" y="124791"/>
                </a:lnTo>
                <a:lnTo>
                  <a:pt x="3716486" y="89275"/>
                </a:lnTo>
                <a:lnTo>
                  <a:pt x="3680970" y="58809"/>
                </a:lnTo>
                <a:lnTo>
                  <a:pt x="3641031" y="34021"/>
                </a:lnTo>
                <a:lnTo>
                  <a:pt x="3597297" y="15539"/>
                </a:lnTo>
                <a:lnTo>
                  <a:pt x="3550396" y="3989"/>
                </a:lnTo>
                <a:lnTo>
                  <a:pt x="350095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708903" y="4271882"/>
            <a:ext cx="3806190" cy="1828800"/>
          </a:xfrm>
          <a:custGeom>
            <a:avLst/>
            <a:gdLst/>
            <a:ahLst/>
            <a:cxnLst/>
            <a:rect l="l" t="t" r="r" b="b"/>
            <a:pathLst>
              <a:path w="3806190" h="1828800">
                <a:moveTo>
                  <a:pt x="304806" y="1828800"/>
                </a:moveTo>
                <a:lnTo>
                  <a:pt x="255365" y="1824810"/>
                </a:lnTo>
                <a:lnTo>
                  <a:pt x="208464" y="1813260"/>
                </a:lnTo>
                <a:lnTo>
                  <a:pt x="164730" y="1794778"/>
                </a:lnTo>
                <a:lnTo>
                  <a:pt x="124791" y="1769989"/>
                </a:lnTo>
                <a:lnTo>
                  <a:pt x="89275" y="1739524"/>
                </a:lnTo>
                <a:lnTo>
                  <a:pt x="58809" y="1704008"/>
                </a:lnTo>
                <a:lnTo>
                  <a:pt x="34021" y="1664069"/>
                </a:lnTo>
                <a:lnTo>
                  <a:pt x="15539" y="1620335"/>
                </a:lnTo>
                <a:lnTo>
                  <a:pt x="3989" y="1573434"/>
                </a:lnTo>
                <a:lnTo>
                  <a:pt x="0" y="1523993"/>
                </a:lnTo>
                <a:lnTo>
                  <a:pt x="0" y="304807"/>
                </a:lnTo>
                <a:lnTo>
                  <a:pt x="3989" y="255365"/>
                </a:lnTo>
                <a:lnTo>
                  <a:pt x="15539" y="208464"/>
                </a:lnTo>
                <a:lnTo>
                  <a:pt x="34021" y="164730"/>
                </a:lnTo>
                <a:lnTo>
                  <a:pt x="58809" y="124792"/>
                </a:lnTo>
                <a:lnTo>
                  <a:pt x="89275" y="89276"/>
                </a:lnTo>
                <a:lnTo>
                  <a:pt x="124791" y="58810"/>
                </a:lnTo>
                <a:lnTo>
                  <a:pt x="164730" y="34022"/>
                </a:lnTo>
                <a:lnTo>
                  <a:pt x="208464" y="15539"/>
                </a:lnTo>
                <a:lnTo>
                  <a:pt x="255365" y="3989"/>
                </a:lnTo>
                <a:lnTo>
                  <a:pt x="304806" y="0"/>
                </a:lnTo>
                <a:lnTo>
                  <a:pt x="3500957" y="0"/>
                </a:lnTo>
                <a:lnTo>
                  <a:pt x="3550397" y="3989"/>
                </a:lnTo>
                <a:lnTo>
                  <a:pt x="3597299" y="15539"/>
                </a:lnTo>
                <a:lnTo>
                  <a:pt x="3641032" y="34022"/>
                </a:lnTo>
                <a:lnTo>
                  <a:pt x="3680971" y="58810"/>
                </a:lnTo>
                <a:lnTo>
                  <a:pt x="3716487" y="89276"/>
                </a:lnTo>
                <a:lnTo>
                  <a:pt x="3746952" y="124792"/>
                </a:lnTo>
                <a:lnTo>
                  <a:pt x="3771741" y="164730"/>
                </a:lnTo>
                <a:lnTo>
                  <a:pt x="3790223" y="208464"/>
                </a:lnTo>
                <a:lnTo>
                  <a:pt x="3801773" y="255365"/>
                </a:lnTo>
                <a:lnTo>
                  <a:pt x="3805763" y="304807"/>
                </a:lnTo>
                <a:lnTo>
                  <a:pt x="3805763" y="1523993"/>
                </a:lnTo>
                <a:lnTo>
                  <a:pt x="3801773" y="1573434"/>
                </a:lnTo>
                <a:lnTo>
                  <a:pt x="3790223" y="1620335"/>
                </a:lnTo>
                <a:lnTo>
                  <a:pt x="3771741" y="1664069"/>
                </a:lnTo>
                <a:lnTo>
                  <a:pt x="3746952" y="1704008"/>
                </a:lnTo>
                <a:lnTo>
                  <a:pt x="3716487" y="1739524"/>
                </a:lnTo>
                <a:lnTo>
                  <a:pt x="3680971" y="1769989"/>
                </a:lnTo>
                <a:lnTo>
                  <a:pt x="3641032" y="1794778"/>
                </a:lnTo>
                <a:lnTo>
                  <a:pt x="3597299" y="1813260"/>
                </a:lnTo>
                <a:lnTo>
                  <a:pt x="3550397" y="1824810"/>
                </a:lnTo>
                <a:lnTo>
                  <a:pt x="3500957" y="1828800"/>
                </a:lnTo>
                <a:lnTo>
                  <a:pt x="304806" y="1828800"/>
                </a:lnTo>
                <a:close/>
              </a:path>
            </a:pathLst>
          </a:custGeom>
          <a:ln w="12700">
            <a:solidFill>
              <a:srgbClr val="44494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7828066" y="4503984"/>
            <a:ext cx="944244" cy="1367155"/>
          </a:xfrm>
          <a:prstGeom prst="rect">
            <a:avLst/>
          </a:prstGeom>
        </p:spPr>
        <p:txBody>
          <a:bodyPr vert="vert270" wrap="square" lIns="0" tIns="9525" rIns="0" bIns="0" rtlCol="0">
            <a:spAutoFit/>
          </a:bodyPr>
          <a:lstStyle/>
          <a:p>
            <a:pPr marL="12700" marR="5080" algn="ctr">
              <a:lnSpc>
                <a:spcPts val="2400"/>
              </a:lnSpc>
              <a:spcBef>
                <a:spcPts val="75"/>
              </a:spcBef>
            </a:pPr>
            <a:r>
              <a:rPr sz="2000" spc="-40" dirty="0">
                <a:solidFill>
                  <a:srgbClr val="444949"/>
                </a:solidFill>
                <a:latin typeface="Calibri"/>
                <a:cs typeface="Calibri"/>
              </a:rPr>
              <a:t>Target</a:t>
            </a:r>
            <a:r>
              <a:rPr sz="2000" spc="-5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444949"/>
                </a:solidFill>
                <a:latin typeface="Calibri"/>
                <a:cs typeface="Calibri"/>
              </a:rPr>
              <a:t>Group  </a:t>
            </a:r>
            <a:r>
              <a:rPr sz="2000" spc="-20" dirty="0">
                <a:solidFill>
                  <a:srgbClr val="444949"/>
                </a:solidFill>
                <a:latin typeface="Calibri"/>
                <a:cs typeface="Calibri"/>
              </a:rPr>
              <a:t>for </a:t>
            </a:r>
            <a:r>
              <a:rPr sz="2000" b="1" spc="-10" dirty="0">
                <a:solidFill>
                  <a:srgbClr val="444949"/>
                </a:solidFill>
                <a:latin typeface="Calibri"/>
                <a:cs typeface="Calibri"/>
              </a:rPr>
              <a:t>Search  </a:t>
            </a:r>
            <a:r>
              <a:rPr sz="2000" spc="-5" dirty="0">
                <a:solidFill>
                  <a:srgbClr val="444949"/>
                </a:solidFill>
                <a:latin typeface="Calibri"/>
                <a:cs typeface="Calibri"/>
              </a:rPr>
              <a:t>application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9262522" y="4455289"/>
            <a:ext cx="1185545" cy="658495"/>
          </a:xfrm>
          <a:custGeom>
            <a:avLst/>
            <a:gdLst/>
            <a:ahLst/>
            <a:cxnLst/>
            <a:rect l="l" t="t" r="r" b="b"/>
            <a:pathLst>
              <a:path w="1185545" h="658495">
                <a:moveTo>
                  <a:pt x="0" y="0"/>
                </a:moveTo>
                <a:lnTo>
                  <a:pt x="1185332" y="0"/>
                </a:lnTo>
                <a:lnTo>
                  <a:pt x="1185332" y="657886"/>
                </a:lnTo>
                <a:lnTo>
                  <a:pt x="0" y="657886"/>
                </a:lnTo>
                <a:lnTo>
                  <a:pt x="0" y="0"/>
                </a:lnTo>
                <a:close/>
              </a:path>
            </a:pathLst>
          </a:custGeom>
          <a:solidFill>
            <a:srgbClr val="F6980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9262522" y="4455289"/>
            <a:ext cx="1185545" cy="658495"/>
          </a:xfrm>
          <a:custGeom>
            <a:avLst/>
            <a:gdLst/>
            <a:ahLst/>
            <a:cxnLst/>
            <a:rect l="l" t="t" r="r" b="b"/>
            <a:pathLst>
              <a:path w="1185545" h="658495">
                <a:moveTo>
                  <a:pt x="0" y="0"/>
                </a:moveTo>
                <a:lnTo>
                  <a:pt x="1185333" y="0"/>
                </a:lnTo>
                <a:lnTo>
                  <a:pt x="1185333" y="657886"/>
                </a:lnTo>
                <a:lnTo>
                  <a:pt x="0" y="657886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B56E0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9453044" y="4483100"/>
            <a:ext cx="80454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EC2</a:t>
            </a:r>
            <a:endParaRPr sz="18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1800" spc="-3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ce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5588003" y="5077533"/>
            <a:ext cx="2052955" cy="76200"/>
          </a:xfrm>
          <a:custGeom>
            <a:avLst/>
            <a:gdLst/>
            <a:ahLst/>
            <a:cxnLst/>
            <a:rect l="l" t="t" r="r" b="b"/>
            <a:pathLst>
              <a:path w="2052954" h="76200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41275"/>
                </a:lnTo>
                <a:lnTo>
                  <a:pt x="63497" y="41275"/>
                </a:lnTo>
                <a:lnTo>
                  <a:pt x="63497" y="34925"/>
                </a:lnTo>
                <a:lnTo>
                  <a:pt x="76200" y="34925"/>
                </a:lnTo>
                <a:lnTo>
                  <a:pt x="76200" y="0"/>
                </a:lnTo>
                <a:close/>
              </a:path>
              <a:path w="2052954" h="76200">
                <a:moveTo>
                  <a:pt x="1976443" y="0"/>
                </a:moveTo>
                <a:lnTo>
                  <a:pt x="1976443" y="76200"/>
                </a:lnTo>
                <a:lnTo>
                  <a:pt x="2046293" y="41275"/>
                </a:lnTo>
                <a:lnTo>
                  <a:pt x="1989143" y="41275"/>
                </a:lnTo>
                <a:lnTo>
                  <a:pt x="1989143" y="34925"/>
                </a:lnTo>
                <a:lnTo>
                  <a:pt x="2046293" y="34925"/>
                </a:lnTo>
                <a:lnTo>
                  <a:pt x="1976443" y="0"/>
                </a:lnTo>
                <a:close/>
              </a:path>
              <a:path w="2052954" h="76200">
                <a:moveTo>
                  <a:pt x="76200" y="34925"/>
                </a:moveTo>
                <a:lnTo>
                  <a:pt x="63497" y="34925"/>
                </a:lnTo>
                <a:lnTo>
                  <a:pt x="63497" y="41275"/>
                </a:lnTo>
                <a:lnTo>
                  <a:pt x="76200" y="41275"/>
                </a:lnTo>
                <a:lnTo>
                  <a:pt x="76200" y="34925"/>
                </a:lnTo>
                <a:close/>
              </a:path>
              <a:path w="2052954" h="76200">
                <a:moveTo>
                  <a:pt x="1976443" y="34925"/>
                </a:moveTo>
                <a:lnTo>
                  <a:pt x="76200" y="34925"/>
                </a:lnTo>
                <a:lnTo>
                  <a:pt x="76200" y="41275"/>
                </a:lnTo>
                <a:lnTo>
                  <a:pt x="1976443" y="41275"/>
                </a:lnTo>
                <a:lnTo>
                  <a:pt x="1976443" y="34925"/>
                </a:lnTo>
                <a:close/>
              </a:path>
              <a:path w="2052954" h="76200">
                <a:moveTo>
                  <a:pt x="2046293" y="34925"/>
                </a:moveTo>
                <a:lnTo>
                  <a:pt x="1989143" y="34925"/>
                </a:lnTo>
                <a:lnTo>
                  <a:pt x="1989143" y="41275"/>
                </a:lnTo>
                <a:lnTo>
                  <a:pt x="2046293" y="41275"/>
                </a:lnTo>
                <a:lnTo>
                  <a:pt x="2052643" y="38100"/>
                </a:lnTo>
                <a:lnTo>
                  <a:pt x="2046293" y="34925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7058138" y="4763516"/>
            <a:ext cx="3727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40" dirty="0">
                <a:solidFill>
                  <a:srgbClr val="444949"/>
                </a:solidFill>
                <a:latin typeface="Calibri"/>
                <a:cs typeface="Calibri"/>
              </a:rPr>
              <a:t>T</a:t>
            </a: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CP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776802" y="4766564"/>
            <a:ext cx="992505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800" b="1" spc="-5" dirty="0">
                <a:solidFill>
                  <a:srgbClr val="444949"/>
                </a:solidFill>
                <a:latin typeface="Calibri"/>
                <a:cs typeface="Calibri"/>
              </a:rPr>
              <a:t>WWW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879602" y="5031463"/>
            <a:ext cx="2032000" cy="78740"/>
          </a:xfrm>
          <a:custGeom>
            <a:avLst/>
            <a:gdLst/>
            <a:ahLst/>
            <a:cxnLst/>
            <a:rect l="l" t="t" r="r" b="b"/>
            <a:pathLst>
              <a:path w="2032000" h="78739">
                <a:moveTo>
                  <a:pt x="1955793" y="43601"/>
                </a:moveTo>
                <a:lnTo>
                  <a:pt x="1955750" y="78525"/>
                </a:lnTo>
                <a:lnTo>
                  <a:pt x="2025785" y="43616"/>
                </a:lnTo>
                <a:lnTo>
                  <a:pt x="1968500" y="43616"/>
                </a:lnTo>
                <a:lnTo>
                  <a:pt x="1955793" y="43601"/>
                </a:lnTo>
                <a:close/>
              </a:path>
              <a:path w="2032000" h="78739">
                <a:moveTo>
                  <a:pt x="76246" y="0"/>
                </a:moveTo>
                <a:lnTo>
                  <a:pt x="0" y="38006"/>
                </a:lnTo>
                <a:lnTo>
                  <a:pt x="76151" y="76200"/>
                </a:lnTo>
                <a:lnTo>
                  <a:pt x="76195" y="41275"/>
                </a:lnTo>
                <a:lnTo>
                  <a:pt x="63491" y="41259"/>
                </a:lnTo>
                <a:lnTo>
                  <a:pt x="63500" y="34909"/>
                </a:lnTo>
                <a:lnTo>
                  <a:pt x="76203" y="34909"/>
                </a:lnTo>
                <a:lnTo>
                  <a:pt x="76246" y="0"/>
                </a:lnTo>
                <a:close/>
              </a:path>
              <a:path w="2032000" h="78739">
                <a:moveTo>
                  <a:pt x="1955801" y="37251"/>
                </a:moveTo>
                <a:lnTo>
                  <a:pt x="1955793" y="43601"/>
                </a:lnTo>
                <a:lnTo>
                  <a:pt x="1968500" y="43616"/>
                </a:lnTo>
                <a:lnTo>
                  <a:pt x="1968507" y="37266"/>
                </a:lnTo>
                <a:lnTo>
                  <a:pt x="1955801" y="37251"/>
                </a:lnTo>
                <a:close/>
              </a:path>
              <a:path w="2032000" h="78739">
                <a:moveTo>
                  <a:pt x="1955844" y="2325"/>
                </a:moveTo>
                <a:lnTo>
                  <a:pt x="1955801" y="37251"/>
                </a:lnTo>
                <a:lnTo>
                  <a:pt x="1968507" y="37266"/>
                </a:lnTo>
                <a:lnTo>
                  <a:pt x="1968500" y="43616"/>
                </a:lnTo>
                <a:lnTo>
                  <a:pt x="2025785" y="43616"/>
                </a:lnTo>
                <a:lnTo>
                  <a:pt x="2031997" y="40520"/>
                </a:lnTo>
                <a:lnTo>
                  <a:pt x="1955844" y="2325"/>
                </a:lnTo>
                <a:close/>
              </a:path>
              <a:path w="2032000" h="78739">
                <a:moveTo>
                  <a:pt x="76203" y="34925"/>
                </a:moveTo>
                <a:lnTo>
                  <a:pt x="76195" y="41275"/>
                </a:lnTo>
                <a:lnTo>
                  <a:pt x="1955793" y="43601"/>
                </a:lnTo>
                <a:lnTo>
                  <a:pt x="1955801" y="37251"/>
                </a:lnTo>
                <a:lnTo>
                  <a:pt x="76203" y="34925"/>
                </a:lnTo>
                <a:close/>
              </a:path>
              <a:path w="2032000" h="78739">
                <a:moveTo>
                  <a:pt x="63500" y="34909"/>
                </a:moveTo>
                <a:lnTo>
                  <a:pt x="63491" y="41259"/>
                </a:lnTo>
                <a:lnTo>
                  <a:pt x="76195" y="41275"/>
                </a:lnTo>
                <a:lnTo>
                  <a:pt x="76203" y="34925"/>
                </a:lnTo>
                <a:lnTo>
                  <a:pt x="63500" y="34909"/>
                </a:lnTo>
                <a:close/>
              </a:path>
              <a:path w="2032000" h="78739">
                <a:moveTo>
                  <a:pt x="76203" y="34909"/>
                </a:moveTo>
                <a:lnTo>
                  <a:pt x="63500" y="34909"/>
                </a:lnTo>
                <a:lnTo>
                  <a:pt x="76203" y="34925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2717624" y="4763516"/>
            <a:ext cx="10915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solidFill>
                  <a:srgbClr val="444949"/>
                </a:solidFill>
                <a:latin typeface="Calibri"/>
                <a:cs typeface="Calibri"/>
              </a:rPr>
              <a:t>TCP </a:t>
            </a: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+</a:t>
            </a:r>
            <a:r>
              <a:rPr sz="1800" spc="-5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Rules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9262522" y="5239149"/>
            <a:ext cx="1185545" cy="658495"/>
          </a:xfrm>
          <a:custGeom>
            <a:avLst/>
            <a:gdLst/>
            <a:ahLst/>
            <a:cxnLst/>
            <a:rect l="l" t="t" r="r" b="b"/>
            <a:pathLst>
              <a:path w="1185545" h="658495">
                <a:moveTo>
                  <a:pt x="0" y="0"/>
                </a:moveTo>
                <a:lnTo>
                  <a:pt x="1185332" y="0"/>
                </a:lnTo>
                <a:lnTo>
                  <a:pt x="1185332" y="657886"/>
                </a:lnTo>
                <a:lnTo>
                  <a:pt x="0" y="657886"/>
                </a:lnTo>
                <a:lnTo>
                  <a:pt x="0" y="0"/>
                </a:lnTo>
                <a:close/>
              </a:path>
            </a:pathLst>
          </a:custGeom>
          <a:solidFill>
            <a:srgbClr val="F6980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9262522" y="5239149"/>
            <a:ext cx="1185545" cy="658495"/>
          </a:xfrm>
          <a:custGeom>
            <a:avLst/>
            <a:gdLst/>
            <a:ahLst/>
            <a:cxnLst/>
            <a:rect l="l" t="t" r="r" b="b"/>
            <a:pathLst>
              <a:path w="1185545" h="658495">
                <a:moveTo>
                  <a:pt x="0" y="0"/>
                </a:moveTo>
                <a:lnTo>
                  <a:pt x="1185333" y="0"/>
                </a:lnTo>
                <a:lnTo>
                  <a:pt x="1185333" y="657886"/>
                </a:lnTo>
                <a:lnTo>
                  <a:pt x="0" y="657886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B56E0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9453043" y="5266435"/>
            <a:ext cx="80454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EC2</a:t>
            </a:r>
            <a:endParaRPr sz="18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1800" spc="-3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ce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10727260" y="2246214"/>
            <a:ext cx="508000" cy="1440815"/>
          </a:xfrm>
          <a:prstGeom prst="rect">
            <a:avLst/>
          </a:prstGeom>
          <a:solidFill>
            <a:srgbClr val="70AD47"/>
          </a:solidFill>
          <a:ln w="12700">
            <a:solidFill>
              <a:srgbClr val="507E32"/>
            </a:solidFill>
          </a:ln>
        </p:spPr>
        <p:txBody>
          <a:bodyPr vert="vert270" wrap="square" lIns="0" tIns="10160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800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Health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Check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0727260" y="4455288"/>
            <a:ext cx="508000" cy="1440815"/>
          </a:xfrm>
          <a:prstGeom prst="rect">
            <a:avLst/>
          </a:prstGeom>
          <a:solidFill>
            <a:srgbClr val="70AD47"/>
          </a:solidFill>
          <a:ln w="12700">
            <a:solidFill>
              <a:srgbClr val="507E32"/>
            </a:solidFill>
          </a:ln>
        </p:spPr>
        <p:txBody>
          <a:bodyPr vert="vert270" wrap="square" lIns="0" tIns="101600" rIns="0" bIns="0" rtlCol="0">
            <a:spAutoFit/>
          </a:bodyPr>
          <a:lstStyle/>
          <a:p>
            <a:pPr marL="107314">
              <a:lnSpc>
                <a:spcPct val="100000"/>
              </a:lnSpc>
              <a:spcBef>
                <a:spcPts val="800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Health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Check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4191000" y="4782311"/>
            <a:ext cx="1185672" cy="11826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241892" y="6471592"/>
            <a:ext cx="1276985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7937273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41892" y="6471592"/>
            <a:ext cx="1276985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72644"/>
            <a:ext cx="3362325" cy="1298575"/>
          </a:xfrm>
          <a:prstGeom prst="rect">
            <a:avLst/>
          </a:prstGeom>
        </p:spPr>
        <p:txBody>
          <a:bodyPr vert="horz" wrap="square" lIns="0" tIns="87630" rIns="0" bIns="0" rtlCol="0">
            <a:spAutoFit/>
          </a:bodyPr>
          <a:lstStyle/>
          <a:p>
            <a:pPr marL="12700" marR="5080">
              <a:lnSpc>
                <a:spcPts val="4750"/>
              </a:lnSpc>
              <a:spcBef>
                <a:spcPts val="690"/>
              </a:spcBef>
            </a:pPr>
            <a:r>
              <a:rPr spc="-40" dirty="0"/>
              <a:t>Load </a:t>
            </a:r>
            <a:r>
              <a:rPr spc="-90" dirty="0"/>
              <a:t>Balancer  </a:t>
            </a:r>
            <a:r>
              <a:rPr spc="-50" dirty="0"/>
              <a:t>Good </a:t>
            </a:r>
            <a:r>
              <a:rPr spc="-95" dirty="0"/>
              <a:t>to</a:t>
            </a:r>
            <a:r>
              <a:rPr spc="-20" dirty="0"/>
              <a:t> </a:t>
            </a:r>
            <a:r>
              <a:rPr spc="-190" dirty="0"/>
              <a:t>Know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16939" y="1385625"/>
            <a:ext cx="10074275" cy="3316604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37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75" dirty="0">
                <a:solidFill>
                  <a:srgbClr val="444949"/>
                </a:solidFill>
                <a:latin typeface="Gill Sans MT"/>
                <a:cs typeface="Gill Sans MT"/>
              </a:rPr>
              <a:t>Classic </a:t>
            </a:r>
            <a:r>
              <a:rPr sz="2800" spc="-25" dirty="0">
                <a:solidFill>
                  <a:srgbClr val="444949"/>
                </a:solidFill>
                <a:latin typeface="Gill Sans MT"/>
                <a:cs typeface="Gill Sans MT"/>
              </a:rPr>
              <a:t>Load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Balancers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are</a:t>
            </a:r>
            <a:r>
              <a:rPr sz="2800" spc="8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35" dirty="0">
                <a:solidFill>
                  <a:srgbClr val="444949"/>
                </a:solidFill>
                <a:latin typeface="Gill Sans MT"/>
                <a:cs typeface="Gill Sans MT"/>
              </a:rPr>
              <a:t>Deprecated</a:t>
            </a:r>
            <a:endParaRPr sz="2800">
              <a:latin typeface="Gill Sans MT"/>
              <a:cs typeface="Gill Sans MT"/>
            </a:endParaRPr>
          </a:p>
          <a:p>
            <a:pPr marL="698500" lvl="1" indent="-228600">
              <a:lnSpc>
                <a:spcPct val="100000"/>
              </a:lnSpc>
              <a:spcBef>
                <a:spcPts val="234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40" dirty="0">
                <a:solidFill>
                  <a:srgbClr val="444949"/>
                </a:solidFill>
                <a:latin typeface="Gill Sans MT"/>
                <a:cs typeface="Gill Sans MT"/>
              </a:rPr>
              <a:t>Application </a:t>
            </a:r>
            <a:r>
              <a:rPr sz="2400" spc="-25" dirty="0">
                <a:solidFill>
                  <a:srgbClr val="444949"/>
                </a:solidFill>
                <a:latin typeface="Gill Sans MT"/>
                <a:cs typeface="Gill Sans MT"/>
              </a:rPr>
              <a:t>Load </a:t>
            </a:r>
            <a:r>
              <a:rPr sz="2400" spc="-45" dirty="0">
                <a:solidFill>
                  <a:srgbClr val="444949"/>
                </a:solidFill>
                <a:latin typeface="Gill Sans MT"/>
                <a:cs typeface="Gill Sans MT"/>
              </a:rPr>
              <a:t>Balancers </a:t>
            </a:r>
            <a:r>
              <a:rPr sz="2400" spc="-80" dirty="0">
                <a:solidFill>
                  <a:srgbClr val="444949"/>
                </a:solidFill>
                <a:latin typeface="Gill Sans MT"/>
                <a:cs typeface="Gill Sans MT"/>
              </a:rPr>
              <a:t>for </a:t>
            </a:r>
            <a:r>
              <a:rPr sz="2400" spc="-50" dirty="0">
                <a:solidFill>
                  <a:srgbClr val="444949"/>
                </a:solidFill>
                <a:latin typeface="Gill Sans MT"/>
                <a:cs typeface="Gill Sans MT"/>
              </a:rPr>
              <a:t>HTTP </a:t>
            </a:r>
            <a:r>
              <a:rPr sz="2400" dirty="0">
                <a:solidFill>
                  <a:srgbClr val="444949"/>
                </a:solidFill>
                <a:latin typeface="Gill Sans MT"/>
                <a:cs typeface="Gill Sans MT"/>
              </a:rPr>
              <a:t>/ </a:t>
            </a:r>
            <a:r>
              <a:rPr sz="2400" spc="-55" dirty="0">
                <a:solidFill>
                  <a:srgbClr val="444949"/>
                </a:solidFill>
                <a:latin typeface="Gill Sans MT"/>
                <a:cs typeface="Gill Sans MT"/>
              </a:rPr>
              <a:t>HTTPs </a:t>
            </a:r>
            <a:r>
              <a:rPr sz="2400" spc="-25" dirty="0">
                <a:solidFill>
                  <a:srgbClr val="444949"/>
                </a:solidFill>
                <a:latin typeface="Gill Sans MT"/>
                <a:cs typeface="Gill Sans MT"/>
              </a:rPr>
              <a:t>&amp;</a:t>
            </a:r>
            <a:r>
              <a:rPr sz="2400" spc="2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65" dirty="0">
                <a:solidFill>
                  <a:srgbClr val="444949"/>
                </a:solidFill>
                <a:latin typeface="Gill Sans MT"/>
                <a:cs typeface="Gill Sans MT"/>
              </a:rPr>
              <a:t>Websocket</a:t>
            </a:r>
            <a:endParaRPr sz="2400">
              <a:latin typeface="Gill Sans MT"/>
              <a:cs typeface="Gill Sans MT"/>
            </a:endParaRPr>
          </a:p>
          <a:p>
            <a:pPr marL="698500" lvl="1" indent="-228600">
              <a:lnSpc>
                <a:spcPct val="100000"/>
              </a:lnSpc>
              <a:spcBef>
                <a:spcPts val="215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60" dirty="0">
                <a:solidFill>
                  <a:srgbClr val="444949"/>
                </a:solidFill>
                <a:latin typeface="Gill Sans MT"/>
                <a:cs typeface="Gill Sans MT"/>
              </a:rPr>
              <a:t>Network </a:t>
            </a:r>
            <a:r>
              <a:rPr sz="2400" spc="-25" dirty="0">
                <a:solidFill>
                  <a:srgbClr val="444949"/>
                </a:solidFill>
                <a:latin typeface="Gill Sans MT"/>
                <a:cs typeface="Gill Sans MT"/>
              </a:rPr>
              <a:t>Load </a:t>
            </a:r>
            <a:r>
              <a:rPr sz="2400" spc="-50" dirty="0">
                <a:solidFill>
                  <a:srgbClr val="444949"/>
                </a:solidFill>
                <a:latin typeface="Gill Sans MT"/>
                <a:cs typeface="Gill Sans MT"/>
              </a:rPr>
              <a:t>Balancer </a:t>
            </a:r>
            <a:r>
              <a:rPr sz="2400" spc="-80" dirty="0">
                <a:solidFill>
                  <a:srgbClr val="444949"/>
                </a:solidFill>
                <a:latin typeface="Gill Sans MT"/>
                <a:cs typeface="Gill Sans MT"/>
              </a:rPr>
              <a:t>for</a:t>
            </a:r>
            <a:r>
              <a:rPr sz="2400" spc="-22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55" dirty="0">
                <a:solidFill>
                  <a:srgbClr val="444949"/>
                </a:solidFill>
                <a:latin typeface="Gill Sans MT"/>
                <a:cs typeface="Gill Sans MT"/>
              </a:rPr>
              <a:t>TCP</a:t>
            </a:r>
            <a:endParaRPr sz="24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3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75" dirty="0">
                <a:solidFill>
                  <a:srgbClr val="444949"/>
                </a:solidFill>
                <a:latin typeface="Gill Sans MT"/>
                <a:cs typeface="Gill Sans MT"/>
              </a:rPr>
              <a:t>CLB,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ALB </a:t>
            </a:r>
            <a:r>
              <a:rPr sz="2800" spc="-25" dirty="0">
                <a:solidFill>
                  <a:srgbClr val="444949"/>
                </a:solidFill>
                <a:latin typeface="Gill Sans MT"/>
                <a:cs typeface="Gill Sans MT"/>
              </a:rPr>
              <a:t>&amp;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NLB </a:t>
            </a:r>
            <a:r>
              <a:rPr sz="2800" spc="-25" dirty="0">
                <a:solidFill>
                  <a:srgbClr val="444949"/>
                </a:solidFill>
                <a:latin typeface="Gill Sans MT"/>
                <a:cs typeface="Gill Sans MT"/>
              </a:rPr>
              <a:t>support </a:t>
            </a:r>
            <a:r>
              <a:rPr sz="2800" dirty="0">
                <a:solidFill>
                  <a:srgbClr val="444949"/>
                </a:solidFill>
                <a:latin typeface="Gill Sans MT"/>
                <a:cs typeface="Gill Sans MT"/>
              </a:rPr>
              <a:t>SSL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certificates </a:t>
            </a:r>
            <a:r>
              <a:rPr sz="2800" spc="-10" dirty="0">
                <a:solidFill>
                  <a:srgbClr val="444949"/>
                </a:solidFill>
                <a:latin typeface="Gill Sans MT"/>
                <a:cs typeface="Gill Sans MT"/>
              </a:rPr>
              <a:t>and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provide </a:t>
            </a:r>
            <a:r>
              <a:rPr sz="2800" dirty="0">
                <a:solidFill>
                  <a:srgbClr val="444949"/>
                </a:solidFill>
                <a:latin typeface="Gill Sans MT"/>
                <a:cs typeface="Gill Sans MT"/>
              </a:rPr>
              <a:t>SSL</a:t>
            </a:r>
            <a:r>
              <a:rPr sz="2800" spc="-7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termination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7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65" dirty="0">
                <a:solidFill>
                  <a:srgbClr val="444949"/>
                </a:solidFill>
                <a:latin typeface="Gill Sans MT"/>
                <a:cs typeface="Gill Sans MT"/>
              </a:rPr>
              <a:t>All </a:t>
            </a:r>
            <a:r>
              <a:rPr sz="2800" spc="-25" dirty="0">
                <a:solidFill>
                  <a:srgbClr val="444949"/>
                </a:solidFill>
                <a:latin typeface="Gill Sans MT"/>
                <a:cs typeface="Gill Sans MT"/>
              </a:rPr>
              <a:t>Load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Balancers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have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health </a:t>
            </a:r>
            <a:r>
              <a:rPr sz="2800" spc="-65" dirty="0">
                <a:solidFill>
                  <a:srgbClr val="444949"/>
                </a:solidFill>
                <a:latin typeface="Gill Sans MT"/>
                <a:cs typeface="Gill Sans MT"/>
              </a:rPr>
              <a:t>check</a:t>
            </a:r>
            <a:r>
              <a:rPr sz="2800" spc="18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capability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4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ALB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can </a:t>
            </a:r>
            <a:r>
              <a:rPr sz="2800" spc="-65" dirty="0">
                <a:solidFill>
                  <a:srgbClr val="444949"/>
                </a:solidFill>
                <a:latin typeface="Gill Sans MT"/>
                <a:cs typeface="Gill Sans MT"/>
              </a:rPr>
              <a:t>route </a:t>
            </a:r>
            <a:r>
              <a:rPr sz="2800" spc="-35" dirty="0">
                <a:solidFill>
                  <a:srgbClr val="444949"/>
                </a:solidFill>
                <a:latin typeface="Gill Sans MT"/>
                <a:cs typeface="Gill Sans MT"/>
              </a:rPr>
              <a:t>on </a:t>
            </a:r>
            <a:r>
              <a:rPr sz="2800" spc="-15" dirty="0">
                <a:solidFill>
                  <a:srgbClr val="444949"/>
                </a:solidFill>
                <a:latin typeface="Gill Sans MT"/>
                <a:cs typeface="Gill Sans MT"/>
              </a:rPr>
              <a:t>based </a:t>
            </a:r>
            <a:r>
              <a:rPr sz="2800" spc="-35" dirty="0">
                <a:solidFill>
                  <a:srgbClr val="444949"/>
                </a:solidFill>
                <a:latin typeface="Gill Sans MT"/>
                <a:cs typeface="Gill Sans MT"/>
              </a:rPr>
              <a:t>on hostname </a:t>
            </a:r>
            <a:r>
              <a:rPr sz="2800" dirty="0">
                <a:solidFill>
                  <a:srgbClr val="444949"/>
                </a:solidFill>
                <a:latin typeface="Gill Sans MT"/>
                <a:cs typeface="Gill Sans MT"/>
              </a:rPr>
              <a:t>/</a:t>
            </a:r>
            <a:r>
              <a:rPr sz="2800" spc="204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25" dirty="0">
                <a:solidFill>
                  <a:srgbClr val="444949"/>
                </a:solidFill>
                <a:latin typeface="Gill Sans MT"/>
                <a:cs typeface="Gill Sans MT"/>
              </a:rPr>
              <a:t>path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7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ALB </a:t>
            </a:r>
            <a:r>
              <a:rPr sz="2800" spc="-90" dirty="0">
                <a:solidFill>
                  <a:srgbClr val="444949"/>
                </a:solidFill>
                <a:latin typeface="Gill Sans MT"/>
                <a:cs typeface="Gill Sans MT"/>
              </a:rPr>
              <a:t>is </a:t>
            </a:r>
            <a:r>
              <a:rPr sz="2800" dirty="0">
                <a:solidFill>
                  <a:srgbClr val="444949"/>
                </a:solidFill>
                <a:latin typeface="Gill Sans MT"/>
                <a:cs typeface="Gill Sans MT"/>
              </a:rPr>
              <a:t>a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great </a:t>
            </a:r>
            <a:r>
              <a:rPr sz="2800" spc="-90" dirty="0">
                <a:solidFill>
                  <a:srgbClr val="444949"/>
                </a:solidFill>
                <a:latin typeface="Gill Sans MT"/>
                <a:cs typeface="Gill Sans MT"/>
              </a:rPr>
              <a:t>fit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with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ECS</a:t>
            </a:r>
            <a:r>
              <a:rPr sz="2800" spc="29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(Docker)</a:t>
            </a:r>
            <a:endParaRPr sz="2800"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243851499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41892" y="6471592"/>
            <a:ext cx="1276985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72644"/>
            <a:ext cx="3362325" cy="1298575"/>
          </a:xfrm>
          <a:prstGeom prst="rect">
            <a:avLst/>
          </a:prstGeom>
        </p:spPr>
        <p:txBody>
          <a:bodyPr vert="horz" wrap="square" lIns="0" tIns="87630" rIns="0" bIns="0" rtlCol="0">
            <a:spAutoFit/>
          </a:bodyPr>
          <a:lstStyle/>
          <a:p>
            <a:pPr marL="12700" marR="5080">
              <a:lnSpc>
                <a:spcPts val="4750"/>
              </a:lnSpc>
              <a:spcBef>
                <a:spcPts val="690"/>
              </a:spcBef>
            </a:pPr>
            <a:r>
              <a:rPr spc="-40" dirty="0"/>
              <a:t>Load </a:t>
            </a:r>
            <a:r>
              <a:rPr spc="-90" dirty="0"/>
              <a:t>Balancer  </a:t>
            </a:r>
            <a:r>
              <a:rPr spc="-50" dirty="0"/>
              <a:t>Good </a:t>
            </a:r>
            <a:r>
              <a:rPr spc="-95" dirty="0"/>
              <a:t>to</a:t>
            </a:r>
            <a:r>
              <a:rPr spc="-20" dirty="0"/>
              <a:t> </a:t>
            </a:r>
            <a:r>
              <a:rPr spc="-190" dirty="0"/>
              <a:t>Know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16939" y="1419860"/>
            <a:ext cx="10006965" cy="3785235"/>
          </a:xfrm>
          <a:prstGeom prst="rect">
            <a:avLst/>
          </a:prstGeom>
        </p:spPr>
        <p:txBody>
          <a:bodyPr vert="horz" wrap="square" lIns="0" tIns="62230" rIns="0" bIns="0" rtlCol="0">
            <a:spAutoFit/>
          </a:bodyPr>
          <a:lstStyle/>
          <a:p>
            <a:pPr marL="241300" marR="377190" indent="-228600">
              <a:lnSpc>
                <a:spcPts val="3020"/>
              </a:lnSpc>
              <a:spcBef>
                <a:spcPts val="49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Any </a:t>
            </a:r>
            <a:r>
              <a:rPr sz="2800" spc="-25" dirty="0">
                <a:solidFill>
                  <a:srgbClr val="444949"/>
                </a:solidFill>
                <a:latin typeface="Gill Sans MT"/>
                <a:cs typeface="Gill Sans MT"/>
              </a:rPr>
              <a:t>Load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Balancer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(CLB, ALB,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NLB) has </a:t>
            </a:r>
            <a:r>
              <a:rPr sz="2800" dirty="0">
                <a:solidFill>
                  <a:srgbClr val="444949"/>
                </a:solidFill>
                <a:latin typeface="Gill Sans MT"/>
                <a:cs typeface="Gill Sans MT"/>
              </a:rPr>
              <a:t>a </a:t>
            </a:r>
            <a:r>
              <a:rPr sz="2800" spc="-70" dirty="0">
                <a:solidFill>
                  <a:srgbClr val="444949"/>
                </a:solidFill>
                <a:latin typeface="Gill Sans MT"/>
                <a:cs typeface="Gill Sans MT"/>
              </a:rPr>
              <a:t>static </a:t>
            </a:r>
            <a:r>
              <a:rPr sz="2800" spc="-65" dirty="0">
                <a:solidFill>
                  <a:srgbClr val="444949"/>
                </a:solidFill>
                <a:latin typeface="Gill Sans MT"/>
                <a:cs typeface="Gill Sans MT"/>
              </a:rPr>
              <a:t>host </a:t>
            </a:r>
            <a:r>
              <a:rPr sz="2800" spc="-15" dirty="0">
                <a:solidFill>
                  <a:srgbClr val="444949"/>
                </a:solidFill>
                <a:latin typeface="Gill Sans MT"/>
                <a:cs typeface="Gill Sans MT"/>
              </a:rPr>
              <a:t>name. </a:t>
            </a:r>
            <a:r>
              <a:rPr sz="2800" spc="-25" dirty="0">
                <a:solidFill>
                  <a:srgbClr val="444949"/>
                </a:solidFill>
                <a:latin typeface="Gill Sans MT"/>
                <a:cs typeface="Gill Sans MT"/>
              </a:rPr>
              <a:t>Do</a:t>
            </a:r>
            <a:r>
              <a:rPr sz="2800" spc="-40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not  </a:t>
            </a:r>
            <a:r>
              <a:rPr sz="2800" spc="-70" dirty="0">
                <a:solidFill>
                  <a:srgbClr val="444949"/>
                </a:solidFill>
                <a:latin typeface="Gill Sans MT"/>
                <a:cs typeface="Gill Sans MT"/>
              </a:rPr>
              <a:t>resolve </a:t>
            </a:r>
            <a:r>
              <a:rPr sz="2800" spc="-10" dirty="0">
                <a:solidFill>
                  <a:srgbClr val="444949"/>
                </a:solidFill>
                <a:latin typeface="Gill Sans MT"/>
                <a:cs typeface="Gill Sans MT"/>
              </a:rPr>
              <a:t>and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use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underlying</a:t>
            </a:r>
            <a:r>
              <a:rPr sz="2800" spc="7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IP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1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85" dirty="0">
                <a:solidFill>
                  <a:srgbClr val="444949"/>
                </a:solidFill>
                <a:latin typeface="Gill Sans MT"/>
                <a:cs typeface="Gill Sans MT"/>
              </a:rPr>
              <a:t>LBs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can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scale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but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not instantaneously </a:t>
            </a:r>
            <a:r>
              <a:rPr sz="2800" dirty="0">
                <a:solidFill>
                  <a:srgbClr val="444949"/>
                </a:solidFill>
                <a:latin typeface="Gill Sans MT"/>
                <a:cs typeface="Gill Sans MT"/>
              </a:rPr>
              <a:t>–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contact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AWS </a:t>
            </a:r>
            <a:r>
              <a:rPr sz="2800" spc="-90" dirty="0">
                <a:solidFill>
                  <a:srgbClr val="444949"/>
                </a:solidFill>
                <a:latin typeface="Gill Sans MT"/>
                <a:cs typeface="Gill Sans MT"/>
              </a:rPr>
              <a:t>for </a:t>
            </a:r>
            <a:r>
              <a:rPr sz="2800" dirty="0">
                <a:solidFill>
                  <a:srgbClr val="444949"/>
                </a:solidFill>
                <a:latin typeface="Gill Sans MT"/>
                <a:cs typeface="Gill Sans MT"/>
              </a:rPr>
              <a:t>a</a:t>
            </a:r>
            <a:r>
              <a:rPr sz="2800" spc="6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“warm-up”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7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NLB </a:t>
            </a:r>
            <a:r>
              <a:rPr sz="2800" spc="-80" dirty="0">
                <a:solidFill>
                  <a:srgbClr val="444949"/>
                </a:solidFill>
                <a:latin typeface="Gill Sans MT"/>
                <a:cs typeface="Gill Sans MT"/>
              </a:rPr>
              <a:t>directly </a:t>
            </a:r>
            <a:r>
              <a:rPr sz="2800" spc="-35" dirty="0">
                <a:solidFill>
                  <a:srgbClr val="444949"/>
                </a:solidFill>
                <a:latin typeface="Gill Sans MT"/>
                <a:cs typeface="Gill Sans MT"/>
              </a:rPr>
              <a:t>see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the </a:t>
            </a:r>
            <a:r>
              <a:rPr sz="2800" spc="-65" dirty="0">
                <a:solidFill>
                  <a:srgbClr val="444949"/>
                </a:solidFill>
                <a:latin typeface="Gill Sans MT"/>
                <a:cs typeface="Gill Sans MT"/>
              </a:rPr>
              <a:t>client</a:t>
            </a:r>
            <a:r>
              <a:rPr sz="2800" spc="16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IP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7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4xx </a:t>
            </a:r>
            <a:r>
              <a:rPr sz="2800" spc="-80" dirty="0">
                <a:solidFill>
                  <a:srgbClr val="444949"/>
                </a:solidFill>
                <a:latin typeface="Gill Sans MT"/>
                <a:cs typeface="Gill Sans MT"/>
              </a:rPr>
              <a:t>errors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are </a:t>
            </a:r>
            <a:r>
              <a:rPr sz="2800" spc="-65" dirty="0">
                <a:solidFill>
                  <a:srgbClr val="444949"/>
                </a:solidFill>
                <a:latin typeface="Gill Sans MT"/>
                <a:cs typeface="Gill Sans MT"/>
              </a:rPr>
              <a:t>client </a:t>
            </a:r>
            <a:r>
              <a:rPr sz="2800" spc="-35" dirty="0">
                <a:solidFill>
                  <a:srgbClr val="444949"/>
                </a:solidFill>
                <a:latin typeface="Gill Sans MT"/>
                <a:cs typeface="Gill Sans MT"/>
              </a:rPr>
              <a:t>induced</a:t>
            </a:r>
            <a:r>
              <a:rPr sz="2800" spc="18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80" dirty="0">
                <a:solidFill>
                  <a:srgbClr val="444949"/>
                </a:solidFill>
                <a:latin typeface="Gill Sans MT"/>
                <a:cs typeface="Gill Sans MT"/>
              </a:rPr>
              <a:t>errors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5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5xx </a:t>
            </a:r>
            <a:r>
              <a:rPr sz="2800" spc="-80" dirty="0">
                <a:solidFill>
                  <a:srgbClr val="444949"/>
                </a:solidFill>
                <a:latin typeface="Gill Sans MT"/>
                <a:cs typeface="Gill Sans MT"/>
              </a:rPr>
              <a:t>errors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are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application </a:t>
            </a:r>
            <a:r>
              <a:rPr sz="2800" spc="-35" dirty="0">
                <a:solidFill>
                  <a:srgbClr val="444949"/>
                </a:solidFill>
                <a:latin typeface="Gill Sans MT"/>
                <a:cs typeface="Gill Sans MT"/>
              </a:rPr>
              <a:t>induced</a:t>
            </a:r>
            <a:r>
              <a:rPr sz="2800" spc="15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80" dirty="0">
                <a:solidFill>
                  <a:srgbClr val="444949"/>
                </a:solidFill>
                <a:latin typeface="Gill Sans MT"/>
                <a:cs typeface="Gill Sans MT"/>
              </a:rPr>
              <a:t>errors</a:t>
            </a:r>
            <a:endParaRPr sz="2800">
              <a:latin typeface="Gill Sans MT"/>
              <a:cs typeface="Gill Sans MT"/>
            </a:endParaRPr>
          </a:p>
          <a:p>
            <a:pPr marL="698500" lvl="1" indent="-228600">
              <a:lnSpc>
                <a:spcPct val="100000"/>
              </a:lnSpc>
              <a:spcBef>
                <a:spcPts val="229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25" dirty="0">
                <a:solidFill>
                  <a:srgbClr val="444949"/>
                </a:solidFill>
                <a:latin typeface="Gill Sans MT"/>
                <a:cs typeface="Gill Sans MT"/>
              </a:rPr>
              <a:t>Load </a:t>
            </a:r>
            <a:r>
              <a:rPr sz="2400" spc="-50" dirty="0">
                <a:solidFill>
                  <a:srgbClr val="444949"/>
                </a:solidFill>
                <a:latin typeface="Gill Sans MT"/>
                <a:cs typeface="Gill Sans MT"/>
              </a:rPr>
              <a:t>Balancer </a:t>
            </a:r>
            <a:r>
              <a:rPr sz="2400" spc="-75" dirty="0">
                <a:solidFill>
                  <a:srgbClr val="444949"/>
                </a:solidFill>
                <a:latin typeface="Gill Sans MT"/>
                <a:cs typeface="Gill Sans MT"/>
              </a:rPr>
              <a:t>Errors </a:t>
            </a:r>
            <a:r>
              <a:rPr sz="2400" dirty="0">
                <a:solidFill>
                  <a:srgbClr val="444949"/>
                </a:solidFill>
                <a:latin typeface="Gill Sans MT"/>
                <a:cs typeface="Gill Sans MT"/>
              </a:rPr>
              <a:t>503 </a:t>
            </a:r>
            <a:r>
              <a:rPr sz="2400" spc="-25" dirty="0">
                <a:solidFill>
                  <a:srgbClr val="444949"/>
                </a:solidFill>
                <a:latin typeface="Gill Sans MT"/>
                <a:cs typeface="Gill Sans MT"/>
              </a:rPr>
              <a:t>means </a:t>
            </a:r>
            <a:r>
              <a:rPr sz="2400" spc="-40" dirty="0">
                <a:solidFill>
                  <a:srgbClr val="444949"/>
                </a:solidFill>
                <a:latin typeface="Gill Sans MT"/>
                <a:cs typeface="Gill Sans MT"/>
              </a:rPr>
              <a:t>at capacity </a:t>
            </a:r>
            <a:r>
              <a:rPr sz="2400" spc="-90" dirty="0">
                <a:solidFill>
                  <a:srgbClr val="444949"/>
                </a:solidFill>
                <a:latin typeface="Gill Sans MT"/>
                <a:cs typeface="Gill Sans MT"/>
              </a:rPr>
              <a:t>or </a:t>
            </a:r>
            <a:r>
              <a:rPr sz="2400" spc="-30" dirty="0">
                <a:solidFill>
                  <a:srgbClr val="444949"/>
                </a:solidFill>
                <a:latin typeface="Gill Sans MT"/>
                <a:cs typeface="Gill Sans MT"/>
              </a:rPr>
              <a:t>no </a:t>
            </a:r>
            <a:r>
              <a:rPr sz="2400" spc="-55" dirty="0">
                <a:solidFill>
                  <a:srgbClr val="444949"/>
                </a:solidFill>
                <a:latin typeface="Gill Sans MT"/>
                <a:cs typeface="Gill Sans MT"/>
              </a:rPr>
              <a:t>registered</a:t>
            </a:r>
            <a:r>
              <a:rPr sz="2400" spc="33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45" dirty="0">
                <a:solidFill>
                  <a:srgbClr val="444949"/>
                </a:solidFill>
                <a:latin typeface="Gill Sans MT"/>
                <a:cs typeface="Gill Sans MT"/>
              </a:rPr>
              <a:t>target</a:t>
            </a:r>
            <a:endParaRPr sz="24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6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75" dirty="0">
                <a:solidFill>
                  <a:srgbClr val="444949"/>
                </a:solidFill>
                <a:latin typeface="Gill Sans MT"/>
                <a:cs typeface="Gill Sans MT"/>
              </a:rPr>
              <a:t>If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the </a:t>
            </a:r>
            <a:r>
              <a:rPr sz="2800" spc="-80" dirty="0">
                <a:solidFill>
                  <a:srgbClr val="444949"/>
                </a:solidFill>
                <a:latin typeface="Gill Sans MT"/>
                <a:cs typeface="Gill Sans MT"/>
              </a:rPr>
              <a:t>LB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can’t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connect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2800" spc="-95" dirty="0">
                <a:solidFill>
                  <a:srgbClr val="444949"/>
                </a:solidFill>
                <a:latin typeface="Gill Sans MT"/>
                <a:cs typeface="Gill Sans MT"/>
              </a:rPr>
              <a:t>your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application, </a:t>
            </a:r>
            <a:r>
              <a:rPr sz="2800" spc="-65" dirty="0">
                <a:solidFill>
                  <a:srgbClr val="444949"/>
                </a:solidFill>
                <a:latin typeface="Gill Sans MT"/>
                <a:cs typeface="Gill Sans MT"/>
              </a:rPr>
              <a:t>check </a:t>
            </a:r>
            <a:r>
              <a:rPr sz="2800" spc="-95" dirty="0">
                <a:solidFill>
                  <a:srgbClr val="444949"/>
                </a:solidFill>
                <a:latin typeface="Gill Sans MT"/>
                <a:cs typeface="Gill Sans MT"/>
              </a:rPr>
              <a:t>your </a:t>
            </a:r>
            <a:r>
              <a:rPr sz="2800" spc="-70" dirty="0">
                <a:solidFill>
                  <a:srgbClr val="444949"/>
                </a:solidFill>
                <a:latin typeface="Gill Sans MT"/>
                <a:cs typeface="Gill Sans MT"/>
              </a:rPr>
              <a:t>security</a:t>
            </a:r>
            <a:r>
              <a:rPr sz="2800" spc="48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85" dirty="0">
                <a:solidFill>
                  <a:srgbClr val="444949"/>
                </a:solidFill>
                <a:latin typeface="Gill Sans MT"/>
                <a:cs typeface="Gill Sans MT"/>
              </a:rPr>
              <a:t>groups!</a:t>
            </a:r>
            <a:endParaRPr sz="2800"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260516628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1892" y="6464300"/>
            <a:ext cx="127698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16939" y="374395"/>
            <a:ext cx="5314315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40" dirty="0"/>
              <a:t>Load </a:t>
            </a:r>
            <a:r>
              <a:rPr spc="-90" dirty="0"/>
              <a:t>Balancer</a:t>
            </a:r>
            <a:r>
              <a:rPr dirty="0"/>
              <a:t> </a:t>
            </a:r>
            <a:r>
              <a:rPr spc="-105" dirty="0"/>
              <a:t>Stickiness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16939" y="1358900"/>
            <a:ext cx="5691505" cy="398081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41300" indent="-228600">
              <a:lnSpc>
                <a:spcPts val="2650"/>
              </a:lnSpc>
              <a:spcBef>
                <a:spcPts val="90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100" dirty="0">
                <a:solidFill>
                  <a:srgbClr val="444949"/>
                </a:solidFill>
                <a:latin typeface="Gill Sans MT"/>
                <a:cs typeface="Gill Sans MT"/>
              </a:rPr>
              <a:t>It </a:t>
            </a:r>
            <a:r>
              <a:rPr sz="2600" spc="-85" dirty="0">
                <a:solidFill>
                  <a:srgbClr val="444949"/>
                </a:solidFill>
                <a:latin typeface="Gill Sans MT"/>
                <a:cs typeface="Gill Sans MT"/>
              </a:rPr>
              <a:t>is </a:t>
            </a:r>
            <a:r>
              <a:rPr sz="2600" spc="-45" dirty="0">
                <a:solidFill>
                  <a:srgbClr val="444949"/>
                </a:solidFill>
                <a:latin typeface="Gill Sans MT"/>
                <a:cs typeface="Gill Sans MT"/>
              </a:rPr>
              <a:t>possible </a:t>
            </a:r>
            <a:r>
              <a:rPr sz="2600" spc="-60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2600" spc="-30" dirty="0">
                <a:solidFill>
                  <a:srgbClr val="444949"/>
                </a:solidFill>
                <a:latin typeface="Gill Sans MT"/>
                <a:cs typeface="Gill Sans MT"/>
              </a:rPr>
              <a:t>implement </a:t>
            </a:r>
            <a:r>
              <a:rPr sz="2600" spc="-70" dirty="0">
                <a:solidFill>
                  <a:srgbClr val="444949"/>
                </a:solidFill>
                <a:latin typeface="Gill Sans MT"/>
                <a:cs typeface="Gill Sans MT"/>
              </a:rPr>
              <a:t>stickiness</a:t>
            </a:r>
            <a:r>
              <a:rPr sz="2600" spc="33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spc="-55" dirty="0">
                <a:solidFill>
                  <a:srgbClr val="444949"/>
                </a:solidFill>
                <a:latin typeface="Gill Sans MT"/>
                <a:cs typeface="Gill Sans MT"/>
              </a:rPr>
              <a:t>so</a:t>
            </a:r>
            <a:endParaRPr sz="2600">
              <a:latin typeface="Gill Sans MT"/>
              <a:cs typeface="Gill Sans MT"/>
            </a:endParaRPr>
          </a:p>
          <a:p>
            <a:pPr marL="241300">
              <a:lnSpc>
                <a:spcPts val="2185"/>
              </a:lnSpc>
            </a:pPr>
            <a:r>
              <a:rPr sz="2600" spc="-50" dirty="0">
                <a:solidFill>
                  <a:srgbClr val="444949"/>
                </a:solidFill>
                <a:latin typeface="Gill Sans MT"/>
                <a:cs typeface="Gill Sans MT"/>
              </a:rPr>
              <a:t>that </a:t>
            </a:r>
            <a:r>
              <a:rPr sz="2600" spc="-40" dirty="0">
                <a:solidFill>
                  <a:srgbClr val="444949"/>
                </a:solidFill>
                <a:latin typeface="Gill Sans MT"/>
                <a:cs typeface="Gill Sans MT"/>
              </a:rPr>
              <a:t>the </a:t>
            </a:r>
            <a:r>
              <a:rPr sz="2600" spc="-25" dirty="0">
                <a:solidFill>
                  <a:srgbClr val="444949"/>
                </a:solidFill>
                <a:latin typeface="Gill Sans MT"/>
                <a:cs typeface="Gill Sans MT"/>
              </a:rPr>
              <a:t>same </a:t>
            </a:r>
            <a:r>
              <a:rPr sz="2600" spc="-60" dirty="0">
                <a:solidFill>
                  <a:srgbClr val="444949"/>
                </a:solidFill>
                <a:latin typeface="Gill Sans MT"/>
                <a:cs typeface="Gill Sans MT"/>
              </a:rPr>
              <a:t>client </a:t>
            </a:r>
            <a:r>
              <a:rPr sz="2600" spc="-90" dirty="0">
                <a:solidFill>
                  <a:srgbClr val="444949"/>
                </a:solidFill>
                <a:latin typeface="Gill Sans MT"/>
                <a:cs typeface="Gill Sans MT"/>
              </a:rPr>
              <a:t>is </a:t>
            </a:r>
            <a:r>
              <a:rPr sz="2600" spc="-55" dirty="0">
                <a:solidFill>
                  <a:srgbClr val="444949"/>
                </a:solidFill>
                <a:latin typeface="Gill Sans MT"/>
                <a:cs typeface="Gill Sans MT"/>
              </a:rPr>
              <a:t>always</a:t>
            </a:r>
            <a:r>
              <a:rPr sz="2600" spc="32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spc="-60" dirty="0">
                <a:solidFill>
                  <a:srgbClr val="444949"/>
                </a:solidFill>
                <a:latin typeface="Gill Sans MT"/>
                <a:cs typeface="Gill Sans MT"/>
              </a:rPr>
              <a:t>redirected</a:t>
            </a:r>
            <a:endParaRPr sz="2600">
              <a:latin typeface="Gill Sans MT"/>
              <a:cs typeface="Gill Sans MT"/>
            </a:endParaRPr>
          </a:p>
          <a:p>
            <a:pPr marL="241300" marR="904240">
              <a:lnSpc>
                <a:spcPct val="70000"/>
              </a:lnSpc>
              <a:spcBef>
                <a:spcPts val="470"/>
              </a:spcBef>
            </a:pPr>
            <a:r>
              <a:rPr sz="2600" spc="-55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2600" spc="-40" dirty="0">
                <a:solidFill>
                  <a:srgbClr val="444949"/>
                </a:solidFill>
                <a:latin typeface="Gill Sans MT"/>
                <a:cs typeface="Gill Sans MT"/>
              </a:rPr>
              <a:t>the </a:t>
            </a:r>
            <a:r>
              <a:rPr sz="2600" spc="-25" dirty="0">
                <a:solidFill>
                  <a:srgbClr val="444949"/>
                </a:solidFill>
                <a:latin typeface="Gill Sans MT"/>
                <a:cs typeface="Gill Sans MT"/>
              </a:rPr>
              <a:t>same </a:t>
            </a:r>
            <a:r>
              <a:rPr sz="2600" spc="-45" dirty="0">
                <a:solidFill>
                  <a:srgbClr val="444949"/>
                </a:solidFill>
                <a:latin typeface="Gill Sans MT"/>
                <a:cs typeface="Gill Sans MT"/>
              </a:rPr>
              <a:t>instance </a:t>
            </a:r>
            <a:r>
              <a:rPr sz="2600" spc="-25" dirty="0">
                <a:solidFill>
                  <a:srgbClr val="444949"/>
                </a:solidFill>
                <a:latin typeface="Gill Sans MT"/>
                <a:cs typeface="Gill Sans MT"/>
              </a:rPr>
              <a:t>behind </a:t>
            </a:r>
            <a:r>
              <a:rPr sz="2600" spc="-5" dirty="0">
                <a:solidFill>
                  <a:srgbClr val="444949"/>
                </a:solidFill>
                <a:latin typeface="Gill Sans MT"/>
                <a:cs typeface="Gill Sans MT"/>
              </a:rPr>
              <a:t>a </a:t>
            </a:r>
            <a:r>
              <a:rPr sz="2600" spc="-30" dirty="0">
                <a:solidFill>
                  <a:srgbClr val="444949"/>
                </a:solidFill>
                <a:latin typeface="Gill Sans MT"/>
                <a:cs typeface="Gill Sans MT"/>
              </a:rPr>
              <a:t>load  </a:t>
            </a:r>
            <a:r>
              <a:rPr sz="2600" spc="-40" dirty="0">
                <a:solidFill>
                  <a:srgbClr val="444949"/>
                </a:solidFill>
                <a:latin typeface="Gill Sans MT"/>
                <a:cs typeface="Gill Sans MT"/>
              </a:rPr>
              <a:t>balancer</a:t>
            </a:r>
            <a:endParaRPr sz="2600">
              <a:latin typeface="Gill Sans MT"/>
              <a:cs typeface="Gill Sans MT"/>
            </a:endParaRPr>
          </a:p>
          <a:p>
            <a:pPr marL="241300" marR="278130" indent="-228600">
              <a:lnSpc>
                <a:spcPct val="70000"/>
              </a:lnSpc>
              <a:spcBef>
                <a:spcPts val="1005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75" dirty="0">
                <a:solidFill>
                  <a:srgbClr val="444949"/>
                </a:solidFill>
                <a:latin typeface="Gill Sans MT"/>
                <a:cs typeface="Gill Sans MT"/>
              </a:rPr>
              <a:t>This </a:t>
            </a:r>
            <a:r>
              <a:rPr sz="2600" spc="-80" dirty="0">
                <a:solidFill>
                  <a:srgbClr val="444949"/>
                </a:solidFill>
                <a:latin typeface="Gill Sans MT"/>
                <a:cs typeface="Gill Sans MT"/>
              </a:rPr>
              <a:t>works </a:t>
            </a:r>
            <a:r>
              <a:rPr sz="2600" spc="-85" dirty="0">
                <a:solidFill>
                  <a:srgbClr val="444949"/>
                </a:solidFill>
                <a:latin typeface="Gill Sans MT"/>
                <a:cs typeface="Gill Sans MT"/>
              </a:rPr>
              <a:t>for </a:t>
            </a:r>
            <a:r>
              <a:rPr sz="2600" spc="-70" dirty="0">
                <a:solidFill>
                  <a:srgbClr val="444949"/>
                </a:solidFill>
                <a:latin typeface="Gill Sans MT"/>
                <a:cs typeface="Gill Sans MT"/>
              </a:rPr>
              <a:t>Classic </a:t>
            </a:r>
            <a:r>
              <a:rPr sz="2600" spc="-25" dirty="0">
                <a:solidFill>
                  <a:srgbClr val="444949"/>
                </a:solidFill>
                <a:latin typeface="Gill Sans MT"/>
                <a:cs typeface="Gill Sans MT"/>
              </a:rPr>
              <a:t>Load </a:t>
            </a:r>
            <a:r>
              <a:rPr sz="2600" spc="-45" dirty="0">
                <a:solidFill>
                  <a:srgbClr val="444949"/>
                </a:solidFill>
                <a:latin typeface="Gill Sans MT"/>
                <a:cs typeface="Gill Sans MT"/>
              </a:rPr>
              <a:t>Balancers </a:t>
            </a:r>
            <a:r>
              <a:rPr sz="2600" spc="-35" dirty="0">
                <a:solidFill>
                  <a:srgbClr val="444949"/>
                </a:solidFill>
                <a:latin typeface="Gill Sans MT"/>
                <a:cs typeface="Gill Sans MT"/>
              </a:rPr>
              <a:t>&amp;  </a:t>
            </a:r>
            <a:r>
              <a:rPr sz="2600" spc="-40" dirty="0">
                <a:solidFill>
                  <a:srgbClr val="444949"/>
                </a:solidFill>
                <a:latin typeface="Gill Sans MT"/>
                <a:cs typeface="Gill Sans MT"/>
              </a:rPr>
              <a:t>Application </a:t>
            </a:r>
            <a:r>
              <a:rPr sz="2600" spc="-25" dirty="0">
                <a:solidFill>
                  <a:srgbClr val="444949"/>
                </a:solidFill>
                <a:latin typeface="Gill Sans MT"/>
                <a:cs typeface="Gill Sans MT"/>
              </a:rPr>
              <a:t>Load</a:t>
            </a:r>
            <a:r>
              <a:rPr sz="2600" spc="4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spc="-45" dirty="0">
                <a:solidFill>
                  <a:srgbClr val="444949"/>
                </a:solidFill>
                <a:latin typeface="Gill Sans MT"/>
                <a:cs typeface="Gill Sans MT"/>
              </a:rPr>
              <a:t>Balancers</a:t>
            </a:r>
            <a:endParaRPr sz="2600">
              <a:latin typeface="Gill Sans MT"/>
              <a:cs typeface="Gill Sans MT"/>
            </a:endParaRPr>
          </a:p>
          <a:p>
            <a:pPr marL="241300" marR="450215" indent="-228600">
              <a:lnSpc>
                <a:spcPct val="70000"/>
              </a:lnSpc>
              <a:spcBef>
                <a:spcPts val="1010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40" dirty="0">
                <a:solidFill>
                  <a:srgbClr val="444949"/>
                </a:solidFill>
                <a:latin typeface="Gill Sans MT"/>
                <a:cs typeface="Gill Sans MT"/>
              </a:rPr>
              <a:t>The </a:t>
            </a:r>
            <a:r>
              <a:rPr sz="2600" spc="-65" dirty="0">
                <a:solidFill>
                  <a:srgbClr val="444949"/>
                </a:solidFill>
                <a:latin typeface="Gill Sans MT"/>
                <a:cs typeface="Gill Sans MT"/>
              </a:rPr>
              <a:t>“cookie” </a:t>
            </a:r>
            <a:r>
              <a:rPr sz="2600" spc="-30" dirty="0">
                <a:solidFill>
                  <a:srgbClr val="444949"/>
                </a:solidFill>
                <a:latin typeface="Gill Sans MT"/>
                <a:cs typeface="Gill Sans MT"/>
              </a:rPr>
              <a:t>used </a:t>
            </a:r>
            <a:r>
              <a:rPr sz="2600" spc="-85" dirty="0">
                <a:solidFill>
                  <a:srgbClr val="444949"/>
                </a:solidFill>
                <a:latin typeface="Gill Sans MT"/>
                <a:cs typeface="Gill Sans MT"/>
              </a:rPr>
              <a:t>for </a:t>
            </a:r>
            <a:r>
              <a:rPr sz="2600" spc="-75" dirty="0">
                <a:solidFill>
                  <a:srgbClr val="444949"/>
                </a:solidFill>
                <a:latin typeface="Gill Sans MT"/>
                <a:cs typeface="Gill Sans MT"/>
              </a:rPr>
              <a:t>stickiness </a:t>
            </a:r>
            <a:r>
              <a:rPr sz="2600" spc="-40" dirty="0">
                <a:solidFill>
                  <a:srgbClr val="444949"/>
                </a:solidFill>
                <a:latin typeface="Gill Sans MT"/>
                <a:cs typeface="Gill Sans MT"/>
              </a:rPr>
              <a:t>has</a:t>
            </a:r>
            <a:r>
              <a:rPr sz="2600" spc="-14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spc="-15" dirty="0">
                <a:solidFill>
                  <a:srgbClr val="444949"/>
                </a:solidFill>
                <a:latin typeface="Gill Sans MT"/>
                <a:cs typeface="Gill Sans MT"/>
              </a:rPr>
              <a:t>an  </a:t>
            </a:r>
            <a:r>
              <a:rPr sz="2600" spc="-45" dirty="0">
                <a:solidFill>
                  <a:srgbClr val="444949"/>
                </a:solidFill>
                <a:latin typeface="Gill Sans MT"/>
                <a:cs typeface="Gill Sans MT"/>
              </a:rPr>
              <a:t>expiration </a:t>
            </a:r>
            <a:r>
              <a:rPr sz="2600" spc="-25" dirty="0">
                <a:solidFill>
                  <a:srgbClr val="444949"/>
                </a:solidFill>
                <a:latin typeface="Gill Sans MT"/>
                <a:cs typeface="Gill Sans MT"/>
              </a:rPr>
              <a:t>date </a:t>
            </a:r>
            <a:r>
              <a:rPr sz="2600" spc="-55" dirty="0">
                <a:solidFill>
                  <a:srgbClr val="444949"/>
                </a:solidFill>
                <a:latin typeface="Gill Sans MT"/>
                <a:cs typeface="Gill Sans MT"/>
              </a:rPr>
              <a:t>you</a:t>
            </a:r>
            <a:r>
              <a:rPr sz="2600" spc="7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spc="-65" dirty="0">
                <a:solidFill>
                  <a:srgbClr val="444949"/>
                </a:solidFill>
                <a:latin typeface="Gill Sans MT"/>
                <a:cs typeface="Gill Sans MT"/>
              </a:rPr>
              <a:t>control</a:t>
            </a:r>
            <a:endParaRPr sz="2600">
              <a:latin typeface="Gill Sans MT"/>
              <a:cs typeface="Gill Sans MT"/>
            </a:endParaRPr>
          </a:p>
          <a:p>
            <a:pPr marL="241300" marR="33020" indent="-228600">
              <a:lnSpc>
                <a:spcPct val="70000"/>
              </a:lnSpc>
              <a:spcBef>
                <a:spcPts val="985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40" dirty="0">
                <a:solidFill>
                  <a:srgbClr val="444949"/>
                </a:solidFill>
                <a:latin typeface="Gill Sans MT"/>
                <a:cs typeface="Gill Sans MT"/>
              </a:rPr>
              <a:t>Use </a:t>
            </a:r>
            <a:r>
              <a:rPr sz="2600" spc="-50" dirty="0">
                <a:solidFill>
                  <a:srgbClr val="444949"/>
                </a:solidFill>
                <a:latin typeface="Gill Sans MT"/>
                <a:cs typeface="Gill Sans MT"/>
              </a:rPr>
              <a:t>case: </a:t>
            </a:r>
            <a:r>
              <a:rPr sz="2600" spc="-45" dirty="0">
                <a:solidFill>
                  <a:srgbClr val="444949"/>
                </a:solidFill>
                <a:latin typeface="Gill Sans MT"/>
                <a:cs typeface="Gill Sans MT"/>
              </a:rPr>
              <a:t>make </a:t>
            </a:r>
            <a:r>
              <a:rPr sz="2600" spc="-70" dirty="0">
                <a:solidFill>
                  <a:srgbClr val="444949"/>
                </a:solidFill>
                <a:latin typeface="Gill Sans MT"/>
                <a:cs typeface="Gill Sans MT"/>
              </a:rPr>
              <a:t>sure </a:t>
            </a:r>
            <a:r>
              <a:rPr sz="2600" spc="-40" dirty="0">
                <a:solidFill>
                  <a:srgbClr val="444949"/>
                </a:solidFill>
                <a:latin typeface="Gill Sans MT"/>
                <a:cs typeface="Gill Sans MT"/>
              </a:rPr>
              <a:t>the </a:t>
            </a:r>
            <a:r>
              <a:rPr sz="2600" spc="-70" dirty="0">
                <a:solidFill>
                  <a:srgbClr val="444949"/>
                </a:solidFill>
                <a:latin typeface="Gill Sans MT"/>
                <a:cs typeface="Gill Sans MT"/>
              </a:rPr>
              <a:t>user </a:t>
            </a:r>
            <a:r>
              <a:rPr sz="2600" spc="-50" dirty="0">
                <a:solidFill>
                  <a:srgbClr val="444949"/>
                </a:solidFill>
                <a:latin typeface="Gill Sans MT"/>
                <a:cs typeface="Gill Sans MT"/>
              </a:rPr>
              <a:t>doesn’t lose  </a:t>
            </a:r>
            <a:r>
              <a:rPr sz="2600" spc="-70" dirty="0">
                <a:solidFill>
                  <a:srgbClr val="444949"/>
                </a:solidFill>
                <a:latin typeface="Gill Sans MT"/>
                <a:cs typeface="Gill Sans MT"/>
              </a:rPr>
              <a:t>his </a:t>
            </a:r>
            <a:r>
              <a:rPr sz="2600" spc="-55" dirty="0">
                <a:solidFill>
                  <a:srgbClr val="444949"/>
                </a:solidFill>
                <a:latin typeface="Gill Sans MT"/>
                <a:cs typeface="Gill Sans MT"/>
              </a:rPr>
              <a:t>session</a:t>
            </a:r>
            <a:r>
              <a:rPr sz="2600" spc="8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spc="-20" dirty="0">
                <a:solidFill>
                  <a:srgbClr val="444949"/>
                </a:solidFill>
                <a:latin typeface="Gill Sans MT"/>
                <a:cs typeface="Gill Sans MT"/>
              </a:rPr>
              <a:t>data</a:t>
            </a:r>
            <a:endParaRPr sz="2600">
              <a:latin typeface="Gill Sans MT"/>
              <a:cs typeface="Gill Sans MT"/>
            </a:endParaRPr>
          </a:p>
          <a:p>
            <a:pPr marL="241300" marR="5080" indent="-228600">
              <a:lnSpc>
                <a:spcPct val="70000"/>
              </a:lnSpc>
              <a:spcBef>
                <a:spcPts val="1005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40" dirty="0">
                <a:solidFill>
                  <a:srgbClr val="444949"/>
                </a:solidFill>
                <a:latin typeface="Gill Sans MT"/>
                <a:cs typeface="Gill Sans MT"/>
              </a:rPr>
              <a:t>Enabling </a:t>
            </a:r>
            <a:r>
              <a:rPr sz="2600" spc="-70" dirty="0">
                <a:solidFill>
                  <a:srgbClr val="444949"/>
                </a:solidFill>
                <a:latin typeface="Gill Sans MT"/>
                <a:cs typeface="Gill Sans MT"/>
              </a:rPr>
              <a:t>stickiness </a:t>
            </a:r>
            <a:r>
              <a:rPr sz="2600" spc="-35" dirty="0">
                <a:solidFill>
                  <a:srgbClr val="444949"/>
                </a:solidFill>
                <a:latin typeface="Gill Sans MT"/>
                <a:cs typeface="Gill Sans MT"/>
              </a:rPr>
              <a:t>may </a:t>
            </a:r>
            <a:r>
              <a:rPr sz="2600" spc="-45" dirty="0">
                <a:solidFill>
                  <a:srgbClr val="444949"/>
                </a:solidFill>
                <a:latin typeface="Gill Sans MT"/>
                <a:cs typeface="Gill Sans MT"/>
              </a:rPr>
              <a:t>bring </a:t>
            </a:r>
            <a:r>
              <a:rPr sz="2600" spc="-30" dirty="0">
                <a:solidFill>
                  <a:srgbClr val="444949"/>
                </a:solidFill>
                <a:latin typeface="Gill Sans MT"/>
                <a:cs typeface="Gill Sans MT"/>
              </a:rPr>
              <a:t>imbalance </a:t>
            </a:r>
            <a:r>
              <a:rPr sz="2600" spc="-55" dirty="0">
                <a:solidFill>
                  <a:srgbClr val="444949"/>
                </a:solidFill>
                <a:latin typeface="Gill Sans MT"/>
                <a:cs typeface="Gill Sans MT"/>
              </a:rPr>
              <a:t>to  </a:t>
            </a:r>
            <a:r>
              <a:rPr sz="2600" spc="-40" dirty="0">
                <a:solidFill>
                  <a:srgbClr val="444949"/>
                </a:solidFill>
                <a:latin typeface="Gill Sans MT"/>
                <a:cs typeface="Gill Sans MT"/>
              </a:rPr>
              <a:t>the </a:t>
            </a:r>
            <a:r>
              <a:rPr sz="2600" spc="-30" dirty="0">
                <a:solidFill>
                  <a:srgbClr val="444949"/>
                </a:solidFill>
                <a:latin typeface="Gill Sans MT"/>
                <a:cs typeface="Gill Sans MT"/>
              </a:rPr>
              <a:t>load </a:t>
            </a:r>
            <a:r>
              <a:rPr sz="2600" spc="-80" dirty="0">
                <a:solidFill>
                  <a:srgbClr val="444949"/>
                </a:solidFill>
                <a:latin typeface="Gill Sans MT"/>
                <a:cs typeface="Gill Sans MT"/>
              </a:rPr>
              <a:t>over </a:t>
            </a:r>
            <a:r>
              <a:rPr sz="2600" spc="-40" dirty="0">
                <a:solidFill>
                  <a:srgbClr val="444949"/>
                </a:solidFill>
                <a:latin typeface="Gill Sans MT"/>
                <a:cs typeface="Gill Sans MT"/>
              </a:rPr>
              <a:t>the </a:t>
            </a:r>
            <a:r>
              <a:rPr sz="2600" spc="-35" dirty="0">
                <a:solidFill>
                  <a:srgbClr val="444949"/>
                </a:solidFill>
                <a:latin typeface="Gill Sans MT"/>
                <a:cs typeface="Gill Sans MT"/>
              </a:rPr>
              <a:t>backend </a:t>
            </a:r>
            <a:r>
              <a:rPr sz="2600" spc="-40" dirty="0">
                <a:solidFill>
                  <a:srgbClr val="444949"/>
                </a:solidFill>
                <a:latin typeface="Gill Sans MT"/>
                <a:cs typeface="Gill Sans MT"/>
              </a:rPr>
              <a:t>EC2</a:t>
            </a:r>
            <a:r>
              <a:rPr sz="2600" spc="24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spc="-50" dirty="0">
                <a:solidFill>
                  <a:srgbClr val="444949"/>
                </a:solidFill>
                <a:latin typeface="Gill Sans MT"/>
                <a:cs typeface="Gill Sans MT"/>
              </a:rPr>
              <a:t>instances</a:t>
            </a:r>
            <a:endParaRPr sz="2600">
              <a:latin typeface="Gill Sans MT"/>
              <a:cs typeface="Gill Sans MT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9171431" y="2618232"/>
            <a:ext cx="966216" cy="10058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7986117" y="4324660"/>
            <a:ext cx="1185545" cy="658495"/>
          </a:xfrm>
          <a:prstGeom prst="rect">
            <a:avLst/>
          </a:prstGeom>
          <a:solidFill>
            <a:srgbClr val="F69802"/>
          </a:solidFill>
          <a:ln w="12700">
            <a:solidFill>
              <a:srgbClr val="B56E01"/>
            </a:solidFill>
          </a:ln>
        </p:spPr>
        <p:txBody>
          <a:bodyPr vert="horz" wrap="square" lIns="0" tIns="4000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15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EC2</a:t>
            </a:r>
            <a:endParaRPr sz="18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Instance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136376" y="4324660"/>
            <a:ext cx="1185545" cy="658495"/>
          </a:xfrm>
          <a:prstGeom prst="rect">
            <a:avLst/>
          </a:prstGeom>
          <a:solidFill>
            <a:srgbClr val="F69802"/>
          </a:solidFill>
          <a:ln w="12700">
            <a:solidFill>
              <a:srgbClr val="B56E01"/>
            </a:solidFill>
          </a:ln>
        </p:spPr>
        <p:txBody>
          <a:bodyPr vert="horz" wrap="square" lIns="0" tIns="4000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15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EC2</a:t>
            </a:r>
            <a:endParaRPr sz="18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Instance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678490" y="1259130"/>
            <a:ext cx="1185545" cy="658495"/>
          </a:xfrm>
          <a:prstGeom prst="rect">
            <a:avLst/>
          </a:prstGeom>
          <a:solidFill>
            <a:srgbClr val="5091D0"/>
          </a:solidFill>
          <a:ln w="12700">
            <a:solidFill>
              <a:srgbClr val="386998"/>
            </a:solidFill>
          </a:ln>
        </p:spPr>
        <p:txBody>
          <a:bodyPr vert="horz" wrap="square" lIns="0" tIns="176530" rIns="0" bIns="0" rtlCol="0">
            <a:spAutoFit/>
          </a:bodyPr>
          <a:lstStyle/>
          <a:p>
            <a:pPr marL="232410">
              <a:lnSpc>
                <a:spcPct val="100000"/>
              </a:lnSpc>
              <a:spcBef>
                <a:spcPts val="1390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Client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062530" y="1259130"/>
            <a:ext cx="1185545" cy="658495"/>
          </a:xfrm>
          <a:prstGeom prst="rect">
            <a:avLst/>
          </a:prstGeom>
          <a:solidFill>
            <a:srgbClr val="70AD47"/>
          </a:solidFill>
          <a:ln w="12700">
            <a:solidFill>
              <a:srgbClr val="507E32"/>
            </a:solidFill>
          </a:ln>
        </p:spPr>
        <p:txBody>
          <a:bodyPr vert="horz" wrap="square" lIns="0" tIns="176530" rIns="0" bIns="0" rtlCol="0">
            <a:spAutoFit/>
          </a:bodyPr>
          <a:lstStyle/>
          <a:p>
            <a:pPr marL="236220">
              <a:lnSpc>
                <a:spcPct val="100000"/>
              </a:lnSpc>
              <a:spcBef>
                <a:spcPts val="1390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Client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B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0407751" y="1259130"/>
            <a:ext cx="1185545" cy="658495"/>
          </a:xfrm>
          <a:prstGeom prst="rect">
            <a:avLst/>
          </a:prstGeom>
          <a:solidFill>
            <a:srgbClr val="444949"/>
          </a:solidFill>
          <a:ln w="12700">
            <a:solidFill>
              <a:srgbClr val="2F3333"/>
            </a:solidFill>
          </a:ln>
        </p:spPr>
        <p:txBody>
          <a:bodyPr vert="horz" wrap="square" lIns="0" tIns="176530" rIns="0" bIns="0" rtlCol="0">
            <a:spAutoFit/>
          </a:bodyPr>
          <a:lstStyle/>
          <a:p>
            <a:pPr marL="236854">
              <a:lnSpc>
                <a:spcPct val="100000"/>
              </a:lnSpc>
              <a:spcBef>
                <a:spcPts val="1390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Client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8250435" y="1893675"/>
            <a:ext cx="1129030" cy="809625"/>
          </a:xfrm>
          <a:custGeom>
            <a:avLst/>
            <a:gdLst/>
            <a:ahLst/>
            <a:cxnLst/>
            <a:rect l="l" t="t" r="r" b="b"/>
            <a:pathLst>
              <a:path w="1129029" h="809625">
                <a:moveTo>
                  <a:pt x="972358" y="733482"/>
                </a:moveTo>
                <a:lnTo>
                  <a:pt x="939387" y="780162"/>
                </a:lnTo>
                <a:lnTo>
                  <a:pt x="1128883" y="809056"/>
                </a:lnTo>
                <a:lnTo>
                  <a:pt x="1097200" y="749968"/>
                </a:lnTo>
                <a:lnTo>
                  <a:pt x="995699" y="749968"/>
                </a:lnTo>
                <a:lnTo>
                  <a:pt x="972358" y="733482"/>
                </a:lnTo>
                <a:close/>
              </a:path>
              <a:path w="1129029" h="809625">
                <a:moveTo>
                  <a:pt x="1005329" y="686802"/>
                </a:moveTo>
                <a:lnTo>
                  <a:pt x="972358" y="733482"/>
                </a:lnTo>
                <a:lnTo>
                  <a:pt x="995699" y="749968"/>
                </a:lnTo>
                <a:lnTo>
                  <a:pt x="1028669" y="703287"/>
                </a:lnTo>
                <a:lnTo>
                  <a:pt x="1005329" y="686802"/>
                </a:lnTo>
                <a:close/>
              </a:path>
              <a:path w="1129029" h="809625">
                <a:moveTo>
                  <a:pt x="1038301" y="640121"/>
                </a:moveTo>
                <a:lnTo>
                  <a:pt x="1005329" y="686802"/>
                </a:lnTo>
                <a:lnTo>
                  <a:pt x="1028669" y="703287"/>
                </a:lnTo>
                <a:lnTo>
                  <a:pt x="995699" y="749968"/>
                </a:lnTo>
                <a:lnTo>
                  <a:pt x="1097200" y="749968"/>
                </a:lnTo>
                <a:lnTo>
                  <a:pt x="1038301" y="640121"/>
                </a:lnTo>
                <a:close/>
              </a:path>
              <a:path w="1129029" h="809625">
                <a:moveTo>
                  <a:pt x="32971" y="0"/>
                </a:moveTo>
                <a:lnTo>
                  <a:pt x="0" y="46680"/>
                </a:lnTo>
                <a:lnTo>
                  <a:pt x="972358" y="733482"/>
                </a:lnTo>
                <a:lnTo>
                  <a:pt x="1005329" y="686802"/>
                </a:lnTo>
                <a:lnTo>
                  <a:pt x="32971" y="0"/>
                </a:lnTo>
                <a:close/>
              </a:path>
            </a:pathLst>
          </a:custGeom>
          <a:solidFill>
            <a:srgbClr val="5091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578786" y="3389143"/>
            <a:ext cx="647065" cy="935990"/>
          </a:xfrm>
          <a:custGeom>
            <a:avLst/>
            <a:gdLst/>
            <a:ahLst/>
            <a:cxnLst/>
            <a:rect l="l" t="t" r="r" b="b"/>
            <a:pathLst>
              <a:path w="647065" h="935989">
                <a:moveTo>
                  <a:pt x="25181" y="745491"/>
                </a:moveTo>
                <a:lnTo>
                  <a:pt x="0" y="935516"/>
                </a:lnTo>
                <a:lnTo>
                  <a:pt x="167129" y="841646"/>
                </a:lnTo>
                <a:lnTo>
                  <a:pt x="154736" y="833252"/>
                </a:lnTo>
                <a:lnTo>
                  <a:pt x="103786" y="833252"/>
                </a:lnTo>
                <a:lnTo>
                  <a:pt x="56471" y="801199"/>
                </a:lnTo>
                <a:lnTo>
                  <a:pt x="72497" y="777542"/>
                </a:lnTo>
                <a:lnTo>
                  <a:pt x="25181" y="745491"/>
                </a:lnTo>
                <a:close/>
              </a:path>
              <a:path w="647065" h="935989">
                <a:moveTo>
                  <a:pt x="72497" y="777542"/>
                </a:moveTo>
                <a:lnTo>
                  <a:pt x="56471" y="801199"/>
                </a:lnTo>
                <a:lnTo>
                  <a:pt x="103786" y="833252"/>
                </a:lnTo>
                <a:lnTo>
                  <a:pt x="119812" y="809594"/>
                </a:lnTo>
                <a:lnTo>
                  <a:pt x="72497" y="777542"/>
                </a:lnTo>
                <a:close/>
              </a:path>
              <a:path w="647065" h="935989">
                <a:moveTo>
                  <a:pt x="119812" y="809594"/>
                </a:moveTo>
                <a:lnTo>
                  <a:pt x="103786" y="833252"/>
                </a:lnTo>
                <a:lnTo>
                  <a:pt x="154736" y="833252"/>
                </a:lnTo>
                <a:lnTo>
                  <a:pt x="119812" y="809594"/>
                </a:lnTo>
                <a:close/>
              </a:path>
              <a:path w="647065" h="935989">
                <a:moveTo>
                  <a:pt x="599205" y="0"/>
                </a:moveTo>
                <a:lnTo>
                  <a:pt x="72497" y="777542"/>
                </a:lnTo>
                <a:lnTo>
                  <a:pt x="119812" y="809594"/>
                </a:lnTo>
                <a:lnTo>
                  <a:pt x="646521" y="32052"/>
                </a:lnTo>
                <a:lnTo>
                  <a:pt x="599205" y="0"/>
                </a:lnTo>
                <a:close/>
              </a:path>
            </a:pathLst>
          </a:custGeom>
          <a:solidFill>
            <a:srgbClr val="5091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9568502" y="1916963"/>
            <a:ext cx="171450" cy="702945"/>
          </a:xfrm>
          <a:custGeom>
            <a:avLst/>
            <a:gdLst/>
            <a:ahLst/>
            <a:cxnLst/>
            <a:rect l="l" t="t" r="r" b="b"/>
            <a:pathLst>
              <a:path w="171450" h="702944">
                <a:moveTo>
                  <a:pt x="0" y="530885"/>
                </a:moveTo>
                <a:lnTo>
                  <a:pt x="85411" y="702491"/>
                </a:lnTo>
                <a:lnTo>
                  <a:pt x="157149" y="559668"/>
                </a:lnTo>
                <a:lnTo>
                  <a:pt x="114247" y="559668"/>
                </a:lnTo>
                <a:lnTo>
                  <a:pt x="57097" y="559564"/>
                </a:lnTo>
                <a:lnTo>
                  <a:pt x="57150" y="530989"/>
                </a:lnTo>
                <a:lnTo>
                  <a:pt x="0" y="530885"/>
                </a:lnTo>
                <a:close/>
              </a:path>
              <a:path w="171450" h="702944">
                <a:moveTo>
                  <a:pt x="57150" y="530989"/>
                </a:moveTo>
                <a:lnTo>
                  <a:pt x="57097" y="559564"/>
                </a:lnTo>
                <a:lnTo>
                  <a:pt x="114247" y="559668"/>
                </a:lnTo>
                <a:lnTo>
                  <a:pt x="114300" y="531094"/>
                </a:lnTo>
                <a:lnTo>
                  <a:pt x="57150" y="530989"/>
                </a:lnTo>
                <a:close/>
              </a:path>
              <a:path w="171450" h="702944">
                <a:moveTo>
                  <a:pt x="114300" y="531094"/>
                </a:moveTo>
                <a:lnTo>
                  <a:pt x="114247" y="559668"/>
                </a:lnTo>
                <a:lnTo>
                  <a:pt x="157149" y="559668"/>
                </a:lnTo>
                <a:lnTo>
                  <a:pt x="171450" y="531199"/>
                </a:lnTo>
                <a:lnTo>
                  <a:pt x="114300" y="531094"/>
                </a:lnTo>
                <a:close/>
              </a:path>
              <a:path w="171450" h="702944">
                <a:moveTo>
                  <a:pt x="58120" y="0"/>
                </a:moveTo>
                <a:lnTo>
                  <a:pt x="57150" y="530989"/>
                </a:lnTo>
                <a:lnTo>
                  <a:pt x="114300" y="531094"/>
                </a:lnTo>
                <a:lnTo>
                  <a:pt x="115270" y="105"/>
                </a:lnTo>
                <a:lnTo>
                  <a:pt x="58120" y="0"/>
                </a:lnTo>
                <a:close/>
              </a:path>
            </a:pathLst>
          </a:custGeom>
          <a:solidFill>
            <a:srgbClr val="70AD4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9949926" y="3387007"/>
            <a:ext cx="779145" cy="937894"/>
          </a:xfrm>
          <a:custGeom>
            <a:avLst/>
            <a:gdLst/>
            <a:ahLst/>
            <a:cxnLst/>
            <a:rect l="l" t="t" r="r" b="b"/>
            <a:pathLst>
              <a:path w="779145" h="937895">
                <a:moveTo>
                  <a:pt x="648078" y="823455"/>
                </a:moveTo>
                <a:lnTo>
                  <a:pt x="603958" y="859781"/>
                </a:lnTo>
                <a:lnTo>
                  <a:pt x="779115" y="937652"/>
                </a:lnTo>
                <a:lnTo>
                  <a:pt x="758011" y="845516"/>
                </a:lnTo>
                <a:lnTo>
                  <a:pt x="666242" y="845516"/>
                </a:lnTo>
                <a:lnTo>
                  <a:pt x="648078" y="823455"/>
                </a:lnTo>
                <a:close/>
              </a:path>
              <a:path w="779145" h="937895">
                <a:moveTo>
                  <a:pt x="692198" y="787130"/>
                </a:moveTo>
                <a:lnTo>
                  <a:pt x="648078" y="823455"/>
                </a:lnTo>
                <a:lnTo>
                  <a:pt x="666242" y="845516"/>
                </a:lnTo>
                <a:lnTo>
                  <a:pt x="710361" y="809190"/>
                </a:lnTo>
                <a:lnTo>
                  <a:pt x="692198" y="787130"/>
                </a:lnTo>
                <a:close/>
              </a:path>
              <a:path w="779145" h="937895">
                <a:moveTo>
                  <a:pt x="736318" y="750804"/>
                </a:moveTo>
                <a:lnTo>
                  <a:pt x="692198" y="787130"/>
                </a:lnTo>
                <a:lnTo>
                  <a:pt x="710361" y="809190"/>
                </a:lnTo>
                <a:lnTo>
                  <a:pt x="666242" y="845516"/>
                </a:lnTo>
                <a:lnTo>
                  <a:pt x="758011" y="845516"/>
                </a:lnTo>
                <a:lnTo>
                  <a:pt x="736318" y="750804"/>
                </a:lnTo>
                <a:close/>
              </a:path>
              <a:path w="779145" h="937895">
                <a:moveTo>
                  <a:pt x="44119" y="0"/>
                </a:moveTo>
                <a:lnTo>
                  <a:pt x="0" y="36325"/>
                </a:lnTo>
                <a:lnTo>
                  <a:pt x="648078" y="823455"/>
                </a:lnTo>
                <a:lnTo>
                  <a:pt x="692198" y="787130"/>
                </a:lnTo>
                <a:lnTo>
                  <a:pt x="44119" y="0"/>
                </a:lnTo>
                <a:close/>
              </a:path>
            </a:pathLst>
          </a:custGeom>
          <a:solidFill>
            <a:srgbClr val="70AD4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9971986" y="1895268"/>
            <a:ext cx="1047115" cy="898525"/>
          </a:xfrm>
          <a:custGeom>
            <a:avLst/>
            <a:gdLst/>
            <a:ahLst/>
            <a:cxnLst/>
            <a:rect l="l" t="t" r="r" b="b"/>
            <a:pathLst>
              <a:path w="1047115" h="898525">
                <a:moveTo>
                  <a:pt x="74888" y="721739"/>
                </a:moveTo>
                <a:lnTo>
                  <a:pt x="0" y="898193"/>
                </a:lnTo>
                <a:lnTo>
                  <a:pt x="186095" y="852232"/>
                </a:lnTo>
                <a:lnTo>
                  <a:pt x="164821" y="827269"/>
                </a:lnTo>
                <a:lnTo>
                  <a:pt x="127276" y="827269"/>
                </a:lnTo>
                <a:lnTo>
                  <a:pt x="90208" y="783771"/>
                </a:lnTo>
                <a:lnTo>
                  <a:pt x="111957" y="765236"/>
                </a:lnTo>
                <a:lnTo>
                  <a:pt x="74888" y="721739"/>
                </a:lnTo>
                <a:close/>
              </a:path>
              <a:path w="1047115" h="898525">
                <a:moveTo>
                  <a:pt x="111957" y="765236"/>
                </a:moveTo>
                <a:lnTo>
                  <a:pt x="90208" y="783771"/>
                </a:lnTo>
                <a:lnTo>
                  <a:pt x="127276" y="827269"/>
                </a:lnTo>
                <a:lnTo>
                  <a:pt x="149025" y="808734"/>
                </a:lnTo>
                <a:lnTo>
                  <a:pt x="111957" y="765236"/>
                </a:lnTo>
                <a:close/>
              </a:path>
              <a:path w="1047115" h="898525">
                <a:moveTo>
                  <a:pt x="149025" y="808734"/>
                </a:moveTo>
                <a:lnTo>
                  <a:pt x="127276" y="827269"/>
                </a:lnTo>
                <a:lnTo>
                  <a:pt x="164821" y="827269"/>
                </a:lnTo>
                <a:lnTo>
                  <a:pt x="149025" y="808734"/>
                </a:lnTo>
                <a:close/>
              </a:path>
              <a:path w="1047115" h="898525">
                <a:moveTo>
                  <a:pt x="1009897" y="0"/>
                </a:moveTo>
                <a:lnTo>
                  <a:pt x="111957" y="765236"/>
                </a:lnTo>
                <a:lnTo>
                  <a:pt x="149025" y="808734"/>
                </a:lnTo>
                <a:lnTo>
                  <a:pt x="1046966" y="43496"/>
                </a:lnTo>
                <a:lnTo>
                  <a:pt x="1009897" y="0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0114767" y="3102140"/>
            <a:ext cx="1063625" cy="1223010"/>
          </a:xfrm>
          <a:custGeom>
            <a:avLst/>
            <a:gdLst/>
            <a:ahLst/>
            <a:cxnLst/>
            <a:rect l="l" t="t" r="r" b="b"/>
            <a:pathLst>
              <a:path w="1063625" h="1223010">
                <a:moveTo>
                  <a:pt x="929508" y="1111569"/>
                </a:moveTo>
                <a:lnTo>
                  <a:pt x="886292" y="1148965"/>
                </a:lnTo>
                <a:lnTo>
                  <a:pt x="1063304" y="1222519"/>
                </a:lnTo>
                <a:lnTo>
                  <a:pt x="1040523" y="1133177"/>
                </a:lnTo>
                <a:lnTo>
                  <a:pt x="948207" y="1133177"/>
                </a:lnTo>
                <a:lnTo>
                  <a:pt x="929508" y="1111569"/>
                </a:lnTo>
                <a:close/>
              </a:path>
              <a:path w="1063625" h="1223010">
                <a:moveTo>
                  <a:pt x="972725" y="1074172"/>
                </a:moveTo>
                <a:lnTo>
                  <a:pt x="929508" y="1111569"/>
                </a:lnTo>
                <a:lnTo>
                  <a:pt x="948207" y="1133177"/>
                </a:lnTo>
                <a:lnTo>
                  <a:pt x="991424" y="1095781"/>
                </a:lnTo>
                <a:lnTo>
                  <a:pt x="972725" y="1074172"/>
                </a:lnTo>
                <a:close/>
              </a:path>
              <a:path w="1063625" h="1223010">
                <a:moveTo>
                  <a:pt x="1015941" y="1036777"/>
                </a:moveTo>
                <a:lnTo>
                  <a:pt x="972725" y="1074172"/>
                </a:lnTo>
                <a:lnTo>
                  <a:pt x="991424" y="1095781"/>
                </a:lnTo>
                <a:lnTo>
                  <a:pt x="948207" y="1133177"/>
                </a:lnTo>
                <a:lnTo>
                  <a:pt x="1040523" y="1133177"/>
                </a:lnTo>
                <a:lnTo>
                  <a:pt x="1015941" y="1036777"/>
                </a:lnTo>
                <a:close/>
              </a:path>
              <a:path w="1063625" h="1223010">
                <a:moveTo>
                  <a:pt x="43216" y="0"/>
                </a:moveTo>
                <a:lnTo>
                  <a:pt x="0" y="37396"/>
                </a:lnTo>
                <a:lnTo>
                  <a:pt x="929508" y="1111569"/>
                </a:lnTo>
                <a:lnTo>
                  <a:pt x="972725" y="1074172"/>
                </a:lnTo>
                <a:lnTo>
                  <a:pt x="43216" y="0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971083" y="1918925"/>
            <a:ext cx="1129030" cy="809625"/>
          </a:xfrm>
          <a:custGeom>
            <a:avLst/>
            <a:gdLst/>
            <a:ahLst/>
            <a:cxnLst/>
            <a:rect l="l" t="t" r="r" b="b"/>
            <a:pathLst>
              <a:path w="1129029" h="809625">
                <a:moveTo>
                  <a:pt x="972358" y="733480"/>
                </a:moveTo>
                <a:lnTo>
                  <a:pt x="939387" y="780161"/>
                </a:lnTo>
                <a:lnTo>
                  <a:pt x="1128883" y="809054"/>
                </a:lnTo>
                <a:lnTo>
                  <a:pt x="1097200" y="749966"/>
                </a:lnTo>
                <a:lnTo>
                  <a:pt x="995699" y="749966"/>
                </a:lnTo>
                <a:lnTo>
                  <a:pt x="972358" y="733480"/>
                </a:lnTo>
                <a:close/>
              </a:path>
              <a:path w="1129029" h="809625">
                <a:moveTo>
                  <a:pt x="1005329" y="686801"/>
                </a:moveTo>
                <a:lnTo>
                  <a:pt x="972358" y="733480"/>
                </a:lnTo>
                <a:lnTo>
                  <a:pt x="995699" y="749966"/>
                </a:lnTo>
                <a:lnTo>
                  <a:pt x="1028669" y="703286"/>
                </a:lnTo>
                <a:lnTo>
                  <a:pt x="1005329" y="686801"/>
                </a:lnTo>
                <a:close/>
              </a:path>
              <a:path w="1129029" h="809625">
                <a:moveTo>
                  <a:pt x="1038301" y="640120"/>
                </a:moveTo>
                <a:lnTo>
                  <a:pt x="1005329" y="686801"/>
                </a:lnTo>
                <a:lnTo>
                  <a:pt x="1028669" y="703286"/>
                </a:lnTo>
                <a:lnTo>
                  <a:pt x="995699" y="749966"/>
                </a:lnTo>
                <a:lnTo>
                  <a:pt x="1097200" y="749966"/>
                </a:lnTo>
                <a:lnTo>
                  <a:pt x="1038301" y="640120"/>
                </a:lnTo>
                <a:close/>
              </a:path>
              <a:path w="1129029" h="809625">
                <a:moveTo>
                  <a:pt x="32971" y="0"/>
                </a:moveTo>
                <a:lnTo>
                  <a:pt x="0" y="46680"/>
                </a:lnTo>
                <a:lnTo>
                  <a:pt x="972358" y="733480"/>
                </a:lnTo>
                <a:lnTo>
                  <a:pt x="1005329" y="686801"/>
                </a:lnTo>
                <a:lnTo>
                  <a:pt x="32971" y="0"/>
                </a:lnTo>
                <a:close/>
              </a:path>
            </a:pathLst>
          </a:custGeom>
          <a:solidFill>
            <a:srgbClr val="5091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318920" y="3027349"/>
            <a:ext cx="852805" cy="1256030"/>
          </a:xfrm>
          <a:custGeom>
            <a:avLst/>
            <a:gdLst/>
            <a:ahLst/>
            <a:cxnLst/>
            <a:rect l="l" t="t" r="r" b="b"/>
            <a:pathLst>
              <a:path w="852804" h="1256029">
                <a:moveTo>
                  <a:pt x="24024" y="1065496"/>
                </a:moveTo>
                <a:lnTo>
                  <a:pt x="0" y="1255671"/>
                </a:lnTo>
                <a:lnTo>
                  <a:pt x="166554" y="1160786"/>
                </a:lnTo>
                <a:lnTo>
                  <a:pt x="154575" y="1152777"/>
                </a:lnTo>
                <a:lnTo>
                  <a:pt x="103163" y="1152777"/>
                </a:lnTo>
                <a:lnTo>
                  <a:pt x="55652" y="1121015"/>
                </a:lnTo>
                <a:lnTo>
                  <a:pt x="71534" y="1097259"/>
                </a:lnTo>
                <a:lnTo>
                  <a:pt x="24024" y="1065496"/>
                </a:lnTo>
                <a:close/>
              </a:path>
              <a:path w="852804" h="1256029">
                <a:moveTo>
                  <a:pt x="71534" y="1097259"/>
                </a:moveTo>
                <a:lnTo>
                  <a:pt x="55652" y="1121015"/>
                </a:lnTo>
                <a:lnTo>
                  <a:pt x="103163" y="1152777"/>
                </a:lnTo>
                <a:lnTo>
                  <a:pt x="119044" y="1129023"/>
                </a:lnTo>
                <a:lnTo>
                  <a:pt x="71534" y="1097259"/>
                </a:lnTo>
                <a:close/>
              </a:path>
              <a:path w="852804" h="1256029">
                <a:moveTo>
                  <a:pt x="119044" y="1129023"/>
                </a:moveTo>
                <a:lnTo>
                  <a:pt x="103163" y="1152777"/>
                </a:lnTo>
                <a:lnTo>
                  <a:pt x="154575" y="1152777"/>
                </a:lnTo>
                <a:lnTo>
                  <a:pt x="119044" y="1129023"/>
                </a:lnTo>
                <a:close/>
              </a:path>
              <a:path w="852804" h="1256029">
                <a:moveTo>
                  <a:pt x="805113" y="0"/>
                </a:moveTo>
                <a:lnTo>
                  <a:pt x="71534" y="1097259"/>
                </a:lnTo>
                <a:lnTo>
                  <a:pt x="119044" y="1129023"/>
                </a:lnTo>
                <a:lnTo>
                  <a:pt x="852624" y="31763"/>
                </a:lnTo>
                <a:lnTo>
                  <a:pt x="805113" y="0"/>
                </a:lnTo>
                <a:close/>
              </a:path>
            </a:pathLst>
          </a:custGeom>
          <a:solidFill>
            <a:srgbClr val="5091D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7689564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41892" y="6471592"/>
            <a:ext cx="1276985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374395"/>
            <a:ext cx="8384540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40" dirty="0"/>
              <a:t>Load </a:t>
            </a:r>
            <a:r>
              <a:rPr spc="-75" dirty="0"/>
              <a:t>Balancers </a:t>
            </a:r>
            <a:r>
              <a:rPr spc="-140" dirty="0"/>
              <a:t>for </a:t>
            </a:r>
            <a:r>
              <a:rPr spc="-80" dirty="0"/>
              <a:t>Solutions</a:t>
            </a:r>
            <a:r>
              <a:rPr spc="-15" dirty="0"/>
              <a:t> </a:t>
            </a:r>
            <a:r>
              <a:rPr spc="-105" dirty="0"/>
              <a:t>Architect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16939" y="1338783"/>
            <a:ext cx="10789920" cy="4282440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434"/>
              </a:spcBef>
              <a:buSzPct val="101818"/>
              <a:buFont typeface="Arial"/>
              <a:buChar char="•"/>
              <a:tabLst>
                <a:tab pos="241300" algn="l"/>
              </a:tabLst>
            </a:pPr>
            <a:r>
              <a:rPr sz="4125" spc="-82" baseline="1010" dirty="0">
                <a:solidFill>
                  <a:srgbClr val="444949"/>
                </a:solidFill>
                <a:latin typeface="Gill Sans MT"/>
                <a:cs typeface="Gill Sans MT"/>
              </a:rPr>
              <a:t>Classic </a:t>
            </a:r>
            <a:r>
              <a:rPr sz="4125" spc="7" baseline="1010" dirty="0">
                <a:solidFill>
                  <a:srgbClr val="444949"/>
                </a:solidFill>
                <a:latin typeface="Gill Sans MT"/>
                <a:cs typeface="Gill Sans MT"/>
              </a:rPr>
              <a:t>Load </a:t>
            </a:r>
            <a:r>
              <a:rPr sz="4125" spc="-52" baseline="1010" dirty="0">
                <a:solidFill>
                  <a:srgbClr val="444949"/>
                </a:solidFill>
                <a:latin typeface="Gill Sans MT"/>
                <a:cs typeface="Gill Sans MT"/>
              </a:rPr>
              <a:t>Balancers: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questions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on </a:t>
            </a:r>
            <a:r>
              <a:rPr sz="2800" spc="-70" dirty="0">
                <a:solidFill>
                  <a:srgbClr val="444949"/>
                </a:solidFill>
                <a:latin typeface="Gill Sans MT"/>
                <a:cs typeface="Gill Sans MT"/>
              </a:rPr>
              <a:t>security </a:t>
            </a:r>
            <a:r>
              <a:rPr sz="2800" spc="-65" dirty="0">
                <a:solidFill>
                  <a:srgbClr val="444949"/>
                </a:solidFill>
                <a:latin typeface="Gill Sans MT"/>
                <a:cs typeface="Gill Sans MT"/>
              </a:rPr>
              <a:t>groups,</a:t>
            </a:r>
            <a:r>
              <a:rPr sz="2800" spc="-21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80" dirty="0">
                <a:solidFill>
                  <a:srgbClr val="444949"/>
                </a:solidFill>
                <a:latin typeface="Gill Sans MT"/>
                <a:cs typeface="Gill Sans MT"/>
              </a:rPr>
              <a:t>stickiness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ts val="3275"/>
              </a:lnSpc>
              <a:spcBef>
                <a:spcPts val="385"/>
              </a:spcBef>
              <a:buSzPct val="101818"/>
              <a:buFont typeface="Arial"/>
              <a:buChar char="•"/>
              <a:tabLst>
                <a:tab pos="241300" algn="l"/>
              </a:tabLst>
            </a:pPr>
            <a:r>
              <a:rPr sz="4125" spc="-30" baseline="1010" dirty="0">
                <a:solidFill>
                  <a:srgbClr val="444949"/>
                </a:solidFill>
                <a:latin typeface="Gill Sans MT"/>
                <a:cs typeface="Gill Sans MT"/>
              </a:rPr>
              <a:t>Application </a:t>
            </a:r>
            <a:r>
              <a:rPr sz="4125" spc="7" baseline="1010" dirty="0">
                <a:solidFill>
                  <a:srgbClr val="444949"/>
                </a:solidFill>
                <a:latin typeface="Gill Sans MT"/>
                <a:cs typeface="Gill Sans MT"/>
              </a:rPr>
              <a:t>Load </a:t>
            </a:r>
            <a:r>
              <a:rPr sz="4125" spc="-52" baseline="1010" dirty="0">
                <a:solidFill>
                  <a:srgbClr val="444949"/>
                </a:solidFill>
                <a:latin typeface="Gill Sans MT"/>
                <a:cs typeface="Gill Sans MT"/>
              </a:rPr>
              <a:t>Balancer </a:t>
            </a:r>
            <a:r>
              <a:rPr sz="4125" spc="-60" baseline="1010" dirty="0">
                <a:solidFill>
                  <a:srgbClr val="444949"/>
                </a:solidFill>
                <a:latin typeface="Gill Sans MT"/>
                <a:cs typeface="Gill Sans MT"/>
              </a:rPr>
              <a:t>(Layer </a:t>
            </a:r>
            <a:r>
              <a:rPr sz="4125" spc="37" baseline="1010" dirty="0">
                <a:solidFill>
                  <a:srgbClr val="444949"/>
                </a:solidFill>
                <a:latin typeface="Gill Sans MT"/>
                <a:cs typeface="Gill Sans MT"/>
              </a:rPr>
              <a:t>7 </a:t>
            </a:r>
            <a:r>
              <a:rPr sz="4125" spc="-7" baseline="1010" dirty="0">
                <a:solidFill>
                  <a:srgbClr val="444949"/>
                </a:solidFill>
                <a:latin typeface="Gill Sans MT"/>
                <a:cs typeface="Gill Sans MT"/>
              </a:rPr>
              <a:t>of</a:t>
            </a:r>
            <a:r>
              <a:rPr sz="4125" spc="150" baseline="101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4125" spc="-22" baseline="1010" dirty="0">
                <a:solidFill>
                  <a:srgbClr val="444949"/>
                </a:solidFill>
                <a:latin typeface="Gill Sans MT"/>
                <a:cs typeface="Gill Sans MT"/>
              </a:rPr>
              <a:t>OSI):</a:t>
            </a:r>
            <a:endParaRPr sz="4125" baseline="1010">
              <a:latin typeface="Gill Sans MT"/>
              <a:cs typeface="Gill Sans MT"/>
            </a:endParaRPr>
          </a:p>
          <a:p>
            <a:pPr marL="698500" lvl="1" indent="-228600">
              <a:lnSpc>
                <a:spcPts val="2810"/>
              </a:lnSpc>
              <a:buFont typeface="Arial"/>
              <a:buChar char="•"/>
              <a:tabLst>
                <a:tab pos="698500" algn="l"/>
              </a:tabLst>
            </a:pPr>
            <a:r>
              <a:rPr sz="2400" spc="-5" dirty="0">
                <a:solidFill>
                  <a:srgbClr val="444949"/>
                </a:solidFill>
                <a:latin typeface="Gill Sans MT"/>
                <a:cs typeface="Gill Sans MT"/>
              </a:rPr>
              <a:t>Support </a:t>
            </a:r>
            <a:r>
              <a:rPr sz="2400" spc="-60" dirty="0">
                <a:solidFill>
                  <a:srgbClr val="444949"/>
                </a:solidFill>
                <a:latin typeface="Gill Sans MT"/>
                <a:cs typeface="Gill Sans MT"/>
              </a:rPr>
              <a:t>routing </a:t>
            </a:r>
            <a:r>
              <a:rPr sz="2400" spc="-15" dirty="0">
                <a:solidFill>
                  <a:srgbClr val="444949"/>
                </a:solidFill>
                <a:latin typeface="Gill Sans MT"/>
                <a:cs typeface="Gill Sans MT"/>
              </a:rPr>
              <a:t>based </a:t>
            </a:r>
            <a:r>
              <a:rPr sz="2400" spc="-30" dirty="0">
                <a:solidFill>
                  <a:srgbClr val="444949"/>
                </a:solidFill>
                <a:latin typeface="Gill Sans MT"/>
                <a:cs typeface="Gill Sans MT"/>
              </a:rPr>
              <a:t>on </a:t>
            </a:r>
            <a:r>
              <a:rPr sz="2400" spc="-35" dirty="0">
                <a:solidFill>
                  <a:srgbClr val="444949"/>
                </a:solidFill>
                <a:latin typeface="Gill Sans MT"/>
                <a:cs typeface="Gill Sans MT"/>
              </a:rPr>
              <a:t>hostname (users.example.com </a:t>
            </a:r>
            <a:r>
              <a:rPr sz="2400" spc="-25" dirty="0">
                <a:solidFill>
                  <a:srgbClr val="444949"/>
                </a:solidFill>
                <a:latin typeface="Gill Sans MT"/>
                <a:cs typeface="Gill Sans MT"/>
              </a:rPr>
              <a:t>&amp;</a:t>
            </a:r>
            <a:r>
              <a:rPr sz="2400" spc="254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30" dirty="0">
                <a:solidFill>
                  <a:srgbClr val="444949"/>
                </a:solidFill>
                <a:latin typeface="Gill Sans MT"/>
                <a:cs typeface="Gill Sans MT"/>
              </a:rPr>
              <a:t>payments.example.com)</a:t>
            </a:r>
            <a:endParaRPr sz="2400">
              <a:latin typeface="Gill Sans MT"/>
              <a:cs typeface="Gill Sans MT"/>
            </a:endParaRPr>
          </a:p>
          <a:p>
            <a:pPr marL="698500" lvl="1" indent="-228600">
              <a:lnSpc>
                <a:spcPts val="2795"/>
              </a:lnSpc>
              <a:buFont typeface="Arial"/>
              <a:buChar char="•"/>
              <a:tabLst>
                <a:tab pos="698500" algn="l"/>
              </a:tabLst>
            </a:pPr>
            <a:r>
              <a:rPr sz="2400" spc="-5" dirty="0">
                <a:solidFill>
                  <a:srgbClr val="444949"/>
                </a:solidFill>
                <a:latin typeface="Gill Sans MT"/>
                <a:cs typeface="Gill Sans MT"/>
              </a:rPr>
              <a:t>Support </a:t>
            </a:r>
            <a:r>
              <a:rPr sz="2400" spc="-60" dirty="0">
                <a:solidFill>
                  <a:srgbClr val="444949"/>
                </a:solidFill>
                <a:latin typeface="Gill Sans MT"/>
                <a:cs typeface="Gill Sans MT"/>
              </a:rPr>
              <a:t>routing </a:t>
            </a:r>
            <a:r>
              <a:rPr sz="2400" spc="-15" dirty="0">
                <a:solidFill>
                  <a:srgbClr val="444949"/>
                </a:solidFill>
                <a:latin typeface="Gill Sans MT"/>
                <a:cs typeface="Gill Sans MT"/>
              </a:rPr>
              <a:t>based </a:t>
            </a:r>
            <a:r>
              <a:rPr sz="2400" spc="-30" dirty="0">
                <a:solidFill>
                  <a:srgbClr val="444949"/>
                </a:solidFill>
                <a:latin typeface="Gill Sans MT"/>
                <a:cs typeface="Gill Sans MT"/>
              </a:rPr>
              <a:t>on </a:t>
            </a:r>
            <a:r>
              <a:rPr sz="2400" spc="-20" dirty="0">
                <a:solidFill>
                  <a:srgbClr val="444949"/>
                </a:solidFill>
                <a:latin typeface="Gill Sans MT"/>
                <a:cs typeface="Gill Sans MT"/>
              </a:rPr>
              <a:t>path </a:t>
            </a:r>
            <a:r>
              <a:rPr sz="2400" spc="-25" dirty="0">
                <a:solidFill>
                  <a:srgbClr val="444949"/>
                </a:solidFill>
                <a:latin typeface="Gill Sans MT"/>
                <a:cs typeface="Gill Sans MT"/>
              </a:rPr>
              <a:t>(example.com/users &amp;</a:t>
            </a:r>
            <a:r>
              <a:rPr sz="2400" spc="13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25" dirty="0">
                <a:solidFill>
                  <a:srgbClr val="444949"/>
                </a:solidFill>
                <a:latin typeface="Gill Sans MT"/>
                <a:cs typeface="Gill Sans MT"/>
              </a:rPr>
              <a:t>example.com/payments)</a:t>
            </a:r>
            <a:endParaRPr sz="2400">
              <a:latin typeface="Gill Sans MT"/>
              <a:cs typeface="Gill Sans MT"/>
            </a:endParaRPr>
          </a:p>
          <a:p>
            <a:pPr marL="698500" lvl="1" indent="-228600">
              <a:lnSpc>
                <a:spcPts val="2810"/>
              </a:lnSpc>
              <a:buFont typeface="Arial"/>
              <a:buChar char="•"/>
              <a:tabLst>
                <a:tab pos="698500" algn="l"/>
              </a:tabLst>
            </a:pPr>
            <a:r>
              <a:rPr sz="2400" spc="-5" dirty="0">
                <a:solidFill>
                  <a:srgbClr val="444949"/>
                </a:solidFill>
                <a:latin typeface="Gill Sans MT"/>
                <a:cs typeface="Gill Sans MT"/>
              </a:rPr>
              <a:t>Support </a:t>
            </a:r>
            <a:r>
              <a:rPr sz="2400" spc="-70" dirty="0">
                <a:solidFill>
                  <a:srgbClr val="444949"/>
                </a:solidFill>
                <a:latin typeface="Gill Sans MT"/>
                <a:cs typeface="Gill Sans MT"/>
              </a:rPr>
              <a:t>redirects </a:t>
            </a:r>
            <a:r>
              <a:rPr sz="2400" spc="-40" dirty="0">
                <a:solidFill>
                  <a:srgbClr val="444949"/>
                </a:solidFill>
                <a:latin typeface="Gill Sans MT"/>
                <a:cs typeface="Gill Sans MT"/>
              </a:rPr>
              <a:t>(from </a:t>
            </a:r>
            <a:r>
              <a:rPr sz="2400" spc="-50" dirty="0">
                <a:solidFill>
                  <a:srgbClr val="444949"/>
                </a:solidFill>
                <a:latin typeface="Gill Sans MT"/>
                <a:cs typeface="Gill Sans MT"/>
              </a:rPr>
              <a:t>HTTP to </a:t>
            </a:r>
            <a:r>
              <a:rPr sz="2400" spc="-35" dirty="0">
                <a:solidFill>
                  <a:srgbClr val="444949"/>
                </a:solidFill>
                <a:latin typeface="Gill Sans MT"/>
                <a:cs typeface="Gill Sans MT"/>
              </a:rPr>
              <a:t>HTTPS </a:t>
            </a:r>
            <a:r>
              <a:rPr sz="2400" spc="-80" dirty="0">
                <a:solidFill>
                  <a:srgbClr val="444949"/>
                </a:solidFill>
                <a:latin typeface="Gill Sans MT"/>
                <a:cs typeface="Gill Sans MT"/>
              </a:rPr>
              <a:t>for</a:t>
            </a:r>
            <a:r>
              <a:rPr sz="2400" spc="204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15" dirty="0">
                <a:solidFill>
                  <a:srgbClr val="444949"/>
                </a:solidFill>
                <a:latin typeface="Gill Sans MT"/>
                <a:cs typeface="Gill Sans MT"/>
              </a:rPr>
              <a:t>example)</a:t>
            </a:r>
            <a:endParaRPr sz="2400">
              <a:latin typeface="Gill Sans MT"/>
              <a:cs typeface="Gill Sans MT"/>
            </a:endParaRPr>
          </a:p>
          <a:p>
            <a:pPr marL="698500" lvl="1" indent="-228600">
              <a:lnSpc>
                <a:spcPts val="2845"/>
              </a:lnSpc>
              <a:buFont typeface="Arial"/>
              <a:buChar char="•"/>
              <a:tabLst>
                <a:tab pos="698500" algn="l"/>
              </a:tabLst>
            </a:pPr>
            <a:r>
              <a:rPr sz="2400" spc="-5" dirty="0">
                <a:solidFill>
                  <a:srgbClr val="444949"/>
                </a:solidFill>
                <a:latin typeface="Gill Sans MT"/>
                <a:cs typeface="Gill Sans MT"/>
              </a:rPr>
              <a:t>Support </a:t>
            </a:r>
            <a:r>
              <a:rPr sz="2400" spc="-35" dirty="0">
                <a:solidFill>
                  <a:srgbClr val="444949"/>
                </a:solidFill>
                <a:latin typeface="Gill Sans MT"/>
                <a:cs typeface="Gill Sans MT"/>
              </a:rPr>
              <a:t>dynamic </a:t>
            </a:r>
            <a:r>
              <a:rPr sz="2400" spc="-55" dirty="0">
                <a:solidFill>
                  <a:srgbClr val="444949"/>
                </a:solidFill>
                <a:latin typeface="Gill Sans MT"/>
                <a:cs typeface="Gill Sans MT"/>
              </a:rPr>
              <a:t>host </a:t>
            </a:r>
            <a:r>
              <a:rPr sz="2400" spc="-15" dirty="0">
                <a:solidFill>
                  <a:srgbClr val="444949"/>
                </a:solidFill>
                <a:latin typeface="Gill Sans MT"/>
                <a:cs typeface="Gill Sans MT"/>
              </a:rPr>
              <a:t>port mapping </a:t>
            </a:r>
            <a:r>
              <a:rPr sz="2400" spc="-55" dirty="0">
                <a:solidFill>
                  <a:srgbClr val="444949"/>
                </a:solidFill>
                <a:latin typeface="Gill Sans MT"/>
                <a:cs typeface="Gill Sans MT"/>
              </a:rPr>
              <a:t>with</a:t>
            </a:r>
            <a:r>
              <a:rPr sz="2400" spc="8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30" dirty="0">
                <a:solidFill>
                  <a:srgbClr val="444949"/>
                </a:solidFill>
                <a:latin typeface="Gill Sans MT"/>
                <a:cs typeface="Gill Sans MT"/>
              </a:rPr>
              <a:t>ECS</a:t>
            </a:r>
            <a:endParaRPr sz="2400">
              <a:latin typeface="Gill Sans MT"/>
              <a:cs typeface="Gill Sans MT"/>
            </a:endParaRPr>
          </a:p>
          <a:p>
            <a:pPr marL="241300" indent="-228600">
              <a:lnSpc>
                <a:spcPts val="3275"/>
              </a:lnSpc>
              <a:spcBef>
                <a:spcPts val="370"/>
              </a:spcBef>
              <a:buSzPct val="101818"/>
              <a:buFont typeface="Arial"/>
              <a:buChar char="•"/>
              <a:tabLst>
                <a:tab pos="241300" algn="l"/>
              </a:tabLst>
            </a:pPr>
            <a:r>
              <a:rPr sz="4125" spc="-44" baseline="1010" dirty="0">
                <a:solidFill>
                  <a:srgbClr val="444949"/>
                </a:solidFill>
                <a:latin typeface="Gill Sans MT"/>
                <a:cs typeface="Gill Sans MT"/>
              </a:rPr>
              <a:t>NLB </a:t>
            </a:r>
            <a:r>
              <a:rPr sz="4125" spc="-60" baseline="1010" dirty="0">
                <a:solidFill>
                  <a:srgbClr val="444949"/>
                </a:solidFill>
                <a:latin typeface="Gill Sans MT"/>
                <a:cs typeface="Gill Sans MT"/>
              </a:rPr>
              <a:t>(Layer </a:t>
            </a:r>
            <a:r>
              <a:rPr sz="4125" spc="37" baseline="1010" dirty="0">
                <a:solidFill>
                  <a:srgbClr val="444949"/>
                </a:solidFill>
                <a:latin typeface="Gill Sans MT"/>
                <a:cs typeface="Gill Sans MT"/>
              </a:rPr>
              <a:t>4 </a:t>
            </a:r>
            <a:r>
              <a:rPr sz="4125" spc="-7" baseline="1010" dirty="0">
                <a:solidFill>
                  <a:srgbClr val="444949"/>
                </a:solidFill>
                <a:latin typeface="Gill Sans MT"/>
                <a:cs typeface="Gill Sans MT"/>
              </a:rPr>
              <a:t>of </a:t>
            </a:r>
            <a:r>
              <a:rPr sz="4125" spc="7" baseline="1010" dirty="0">
                <a:solidFill>
                  <a:srgbClr val="444949"/>
                </a:solidFill>
                <a:latin typeface="Gill Sans MT"/>
                <a:cs typeface="Gill Sans MT"/>
              </a:rPr>
              <a:t>OSI) </a:t>
            </a:r>
            <a:r>
              <a:rPr sz="4125" spc="-37" baseline="1010" dirty="0">
                <a:solidFill>
                  <a:srgbClr val="444949"/>
                </a:solidFill>
                <a:latin typeface="Gill Sans MT"/>
                <a:cs typeface="Gill Sans MT"/>
              </a:rPr>
              <a:t>gets </a:t>
            </a:r>
            <a:r>
              <a:rPr sz="4125" spc="30" baseline="1010" dirty="0">
                <a:solidFill>
                  <a:srgbClr val="444949"/>
                </a:solidFill>
                <a:latin typeface="Gill Sans MT"/>
                <a:cs typeface="Gill Sans MT"/>
              </a:rPr>
              <a:t>a </a:t>
            </a:r>
            <a:r>
              <a:rPr sz="4125" spc="-75" baseline="1010" dirty="0">
                <a:solidFill>
                  <a:srgbClr val="444949"/>
                </a:solidFill>
                <a:latin typeface="Gill Sans MT"/>
                <a:cs typeface="Gill Sans MT"/>
              </a:rPr>
              <a:t>static </a:t>
            </a:r>
            <a:r>
              <a:rPr sz="4125" spc="-60" baseline="1010" dirty="0">
                <a:solidFill>
                  <a:srgbClr val="444949"/>
                </a:solidFill>
                <a:latin typeface="Gill Sans MT"/>
                <a:cs typeface="Gill Sans MT"/>
              </a:rPr>
              <a:t>IP </a:t>
            </a:r>
            <a:r>
              <a:rPr sz="4125" spc="-44" baseline="1010" dirty="0">
                <a:solidFill>
                  <a:srgbClr val="444949"/>
                </a:solidFill>
                <a:latin typeface="Gill Sans MT"/>
                <a:cs typeface="Gill Sans MT"/>
              </a:rPr>
              <a:t>per </a:t>
            </a:r>
            <a:r>
              <a:rPr sz="4125" spc="30" baseline="1010" dirty="0">
                <a:solidFill>
                  <a:srgbClr val="444949"/>
                </a:solidFill>
                <a:latin typeface="Gill Sans MT"/>
                <a:cs typeface="Gill Sans MT"/>
              </a:rPr>
              <a:t>AZ</a:t>
            </a:r>
            <a:r>
              <a:rPr sz="4125" spc="112" baseline="101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4125" spc="-165" baseline="1010" dirty="0">
                <a:solidFill>
                  <a:srgbClr val="444949"/>
                </a:solidFill>
                <a:latin typeface="Gill Sans MT"/>
                <a:cs typeface="Gill Sans MT"/>
              </a:rPr>
              <a:t>:</a:t>
            </a:r>
            <a:endParaRPr sz="4125" baseline="1010">
              <a:latin typeface="Gill Sans MT"/>
              <a:cs typeface="Gill Sans MT"/>
            </a:endParaRPr>
          </a:p>
          <a:p>
            <a:pPr marL="698500" lvl="1" indent="-228600">
              <a:lnSpc>
                <a:spcPts val="2810"/>
              </a:lnSpc>
              <a:buFont typeface="Arial"/>
              <a:buChar char="•"/>
              <a:tabLst>
                <a:tab pos="698500" algn="l"/>
              </a:tabLst>
            </a:pPr>
            <a:r>
              <a:rPr sz="2400" spc="-45" dirty="0">
                <a:solidFill>
                  <a:srgbClr val="444949"/>
                </a:solidFill>
                <a:latin typeface="Gill Sans MT"/>
                <a:cs typeface="Gill Sans MT"/>
              </a:rPr>
              <a:t>Public facing: </a:t>
            </a:r>
            <a:r>
              <a:rPr sz="2400" spc="-55" dirty="0">
                <a:solidFill>
                  <a:srgbClr val="444949"/>
                </a:solidFill>
                <a:latin typeface="Gill Sans MT"/>
                <a:cs typeface="Gill Sans MT"/>
              </a:rPr>
              <a:t>must </a:t>
            </a:r>
            <a:r>
              <a:rPr sz="2400" spc="-40" dirty="0">
                <a:solidFill>
                  <a:srgbClr val="444949"/>
                </a:solidFill>
                <a:latin typeface="Gill Sans MT"/>
                <a:cs typeface="Gill Sans MT"/>
              </a:rPr>
              <a:t>attach </a:t>
            </a:r>
            <a:r>
              <a:rPr sz="2400" spc="-60" dirty="0">
                <a:solidFill>
                  <a:srgbClr val="444949"/>
                </a:solidFill>
                <a:latin typeface="Gill Sans MT"/>
                <a:cs typeface="Gill Sans MT"/>
              </a:rPr>
              <a:t>Elastic </a:t>
            </a:r>
            <a:r>
              <a:rPr sz="2400" spc="-55" dirty="0">
                <a:solidFill>
                  <a:srgbClr val="444949"/>
                </a:solidFill>
                <a:latin typeface="Gill Sans MT"/>
                <a:cs typeface="Gill Sans MT"/>
              </a:rPr>
              <a:t>IP </a:t>
            </a:r>
            <a:r>
              <a:rPr sz="2400" dirty="0">
                <a:solidFill>
                  <a:srgbClr val="444949"/>
                </a:solidFill>
                <a:latin typeface="Gill Sans MT"/>
                <a:cs typeface="Gill Sans MT"/>
              </a:rPr>
              <a:t>– </a:t>
            </a:r>
            <a:r>
              <a:rPr sz="2400" spc="-30" dirty="0">
                <a:solidFill>
                  <a:srgbClr val="444949"/>
                </a:solidFill>
                <a:latin typeface="Gill Sans MT"/>
                <a:cs typeface="Gill Sans MT"/>
              </a:rPr>
              <a:t>can </a:t>
            </a:r>
            <a:r>
              <a:rPr sz="2400" spc="-25" dirty="0">
                <a:solidFill>
                  <a:srgbClr val="444949"/>
                </a:solidFill>
                <a:latin typeface="Gill Sans MT"/>
                <a:cs typeface="Gill Sans MT"/>
              </a:rPr>
              <a:t>help </a:t>
            </a:r>
            <a:r>
              <a:rPr sz="2400" spc="-60" dirty="0">
                <a:solidFill>
                  <a:srgbClr val="444949"/>
                </a:solidFill>
                <a:latin typeface="Gill Sans MT"/>
                <a:cs typeface="Gill Sans MT"/>
              </a:rPr>
              <a:t>whitelist </a:t>
            </a:r>
            <a:r>
              <a:rPr sz="2400" spc="-35" dirty="0">
                <a:solidFill>
                  <a:srgbClr val="444949"/>
                </a:solidFill>
                <a:latin typeface="Gill Sans MT"/>
                <a:cs typeface="Gill Sans MT"/>
              </a:rPr>
              <a:t>by</a:t>
            </a:r>
            <a:r>
              <a:rPr sz="2400" spc="15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60" dirty="0">
                <a:solidFill>
                  <a:srgbClr val="444949"/>
                </a:solidFill>
                <a:latin typeface="Gill Sans MT"/>
                <a:cs typeface="Gill Sans MT"/>
              </a:rPr>
              <a:t>clients</a:t>
            </a:r>
            <a:endParaRPr sz="2400">
              <a:latin typeface="Gill Sans MT"/>
              <a:cs typeface="Gill Sans MT"/>
            </a:endParaRPr>
          </a:p>
          <a:p>
            <a:pPr marL="698500" lvl="1" indent="-228600">
              <a:lnSpc>
                <a:spcPts val="2795"/>
              </a:lnSpc>
              <a:buFont typeface="Arial"/>
              <a:buChar char="•"/>
              <a:tabLst>
                <a:tab pos="698500" algn="l"/>
              </a:tabLst>
            </a:pPr>
            <a:r>
              <a:rPr sz="2400" spc="-40" dirty="0">
                <a:solidFill>
                  <a:srgbClr val="444949"/>
                </a:solidFill>
                <a:latin typeface="Gill Sans MT"/>
                <a:cs typeface="Gill Sans MT"/>
              </a:rPr>
              <a:t>Private </a:t>
            </a:r>
            <a:r>
              <a:rPr sz="2400" spc="-45" dirty="0">
                <a:solidFill>
                  <a:srgbClr val="444949"/>
                </a:solidFill>
                <a:latin typeface="Gill Sans MT"/>
                <a:cs typeface="Gill Sans MT"/>
              </a:rPr>
              <a:t>facing: </a:t>
            </a:r>
            <a:r>
              <a:rPr sz="2400" spc="-70" dirty="0">
                <a:solidFill>
                  <a:srgbClr val="444949"/>
                </a:solidFill>
                <a:latin typeface="Gill Sans MT"/>
                <a:cs typeface="Gill Sans MT"/>
              </a:rPr>
              <a:t>will </a:t>
            </a:r>
            <a:r>
              <a:rPr sz="2400" spc="-25" dirty="0">
                <a:solidFill>
                  <a:srgbClr val="444949"/>
                </a:solidFill>
                <a:latin typeface="Gill Sans MT"/>
                <a:cs typeface="Gill Sans MT"/>
              </a:rPr>
              <a:t>get random </a:t>
            </a:r>
            <a:r>
              <a:rPr sz="2400" spc="-40" dirty="0">
                <a:solidFill>
                  <a:srgbClr val="444949"/>
                </a:solidFill>
                <a:latin typeface="Gill Sans MT"/>
                <a:cs typeface="Gill Sans MT"/>
              </a:rPr>
              <a:t>private </a:t>
            </a:r>
            <a:r>
              <a:rPr sz="2400" spc="-55" dirty="0">
                <a:solidFill>
                  <a:srgbClr val="444949"/>
                </a:solidFill>
                <a:latin typeface="Gill Sans MT"/>
                <a:cs typeface="Gill Sans MT"/>
              </a:rPr>
              <a:t>IP </a:t>
            </a:r>
            <a:r>
              <a:rPr sz="2400" spc="-15" dirty="0">
                <a:solidFill>
                  <a:srgbClr val="444949"/>
                </a:solidFill>
                <a:latin typeface="Gill Sans MT"/>
                <a:cs typeface="Gill Sans MT"/>
              </a:rPr>
              <a:t>based </a:t>
            </a:r>
            <a:r>
              <a:rPr sz="2400" spc="-30" dirty="0">
                <a:solidFill>
                  <a:srgbClr val="444949"/>
                </a:solidFill>
                <a:latin typeface="Gill Sans MT"/>
                <a:cs typeface="Gill Sans MT"/>
              </a:rPr>
              <a:t>on </a:t>
            </a:r>
            <a:r>
              <a:rPr sz="2400" spc="-45" dirty="0">
                <a:solidFill>
                  <a:srgbClr val="444949"/>
                </a:solidFill>
                <a:latin typeface="Gill Sans MT"/>
                <a:cs typeface="Gill Sans MT"/>
              </a:rPr>
              <a:t>free </a:t>
            </a:r>
            <a:r>
              <a:rPr sz="2400" spc="-35" dirty="0">
                <a:solidFill>
                  <a:srgbClr val="444949"/>
                </a:solidFill>
                <a:latin typeface="Gill Sans MT"/>
                <a:cs typeface="Gill Sans MT"/>
              </a:rPr>
              <a:t>ones </a:t>
            </a:r>
            <a:r>
              <a:rPr sz="2400" spc="-40" dirty="0">
                <a:solidFill>
                  <a:srgbClr val="444949"/>
                </a:solidFill>
                <a:latin typeface="Gill Sans MT"/>
                <a:cs typeface="Gill Sans MT"/>
              </a:rPr>
              <a:t>at time </a:t>
            </a:r>
            <a:r>
              <a:rPr sz="2400" spc="-30" dirty="0">
                <a:solidFill>
                  <a:srgbClr val="444949"/>
                </a:solidFill>
                <a:latin typeface="Gill Sans MT"/>
                <a:cs typeface="Gill Sans MT"/>
              </a:rPr>
              <a:t>of</a:t>
            </a:r>
            <a:r>
              <a:rPr sz="2400" spc="27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55" dirty="0">
                <a:solidFill>
                  <a:srgbClr val="444949"/>
                </a:solidFill>
                <a:latin typeface="Gill Sans MT"/>
                <a:cs typeface="Gill Sans MT"/>
              </a:rPr>
              <a:t>creation</a:t>
            </a:r>
            <a:endParaRPr sz="2400">
              <a:latin typeface="Gill Sans MT"/>
              <a:cs typeface="Gill Sans MT"/>
            </a:endParaRPr>
          </a:p>
          <a:p>
            <a:pPr marL="698500" lvl="1" indent="-228600">
              <a:lnSpc>
                <a:spcPts val="2810"/>
              </a:lnSpc>
              <a:buFont typeface="Arial"/>
              <a:buChar char="•"/>
              <a:tabLst>
                <a:tab pos="698500" algn="l"/>
              </a:tabLst>
            </a:pPr>
            <a:r>
              <a:rPr sz="2400" spc="-40" dirty="0">
                <a:solidFill>
                  <a:srgbClr val="444949"/>
                </a:solidFill>
                <a:latin typeface="Gill Sans MT"/>
                <a:cs typeface="Gill Sans MT"/>
              </a:rPr>
              <a:t>Has </a:t>
            </a:r>
            <a:r>
              <a:rPr sz="2400" spc="-80" dirty="0">
                <a:solidFill>
                  <a:srgbClr val="444949"/>
                </a:solidFill>
                <a:latin typeface="Gill Sans MT"/>
                <a:cs typeface="Gill Sans MT"/>
              </a:rPr>
              <a:t>cross </a:t>
            </a:r>
            <a:r>
              <a:rPr sz="2400" spc="-40" dirty="0">
                <a:solidFill>
                  <a:srgbClr val="444949"/>
                </a:solidFill>
                <a:latin typeface="Gill Sans MT"/>
                <a:cs typeface="Gill Sans MT"/>
              </a:rPr>
              <a:t>zone</a:t>
            </a:r>
            <a:r>
              <a:rPr sz="2400" spc="10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30" dirty="0">
                <a:solidFill>
                  <a:srgbClr val="444949"/>
                </a:solidFill>
                <a:latin typeface="Gill Sans MT"/>
                <a:cs typeface="Gill Sans MT"/>
              </a:rPr>
              <a:t>balancing</a:t>
            </a:r>
            <a:endParaRPr sz="2400">
              <a:latin typeface="Gill Sans MT"/>
              <a:cs typeface="Gill Sans MT"/>
            </a:endParaRPr>
          </a:p>
          <a:p>
            <a:pPr marL="698500" lvl="1" indent="-228600">
              <a:lnSpc>
                <a:spcPts val="2845"/>
              </a:lnSpc>
              <a:buFont typeface="Arial"/>
              <a:buChar char="•"/>
              <a:tabLst>
                <a:tab pos="698500" algn="l"/>
              </a:tabLst>
            </a:pPr>
            <a:r>
              <a:rPr sz="2400" spc="-35" dirty="0">
                <a:solidFill>
                  <a:srgbClr val="444949"/>
                </a:solidFill>
                <a:latin typeface="Gill Sans MT"/>
                <a:cs typeface="Gill Sans MT"/>
              </a:rPr>
              <a:t>Has </a:t>
            </a:r>
            <a:r>
              <a:rPr sz="2400" spc="-5" dirty="0">
                <a:solidFill>
                  <a:srgbClr val="444949"/>
                </a:solidFill>
                <a:latin typeface="Gill Sans MT"/>
                <a:cs typeface="Gill Sans MT"/>
              </a:rPr>
              <a:t>SSL </a:t>
            </a:r>
            <a:r>
              <a:rPr sz="2400" spc="-45" dirty="0">
                <a:solidFill>
                  <a:srgbClr val="444949"/>
                </a:solidFill>
                <a:latin typeface="Gill Sans MT"/>
                <a:cs typeface="Gill Sans MT"/>
              </a:rPr>
              <a:t>termination </a:t>
            </a:r>
            <a:r>
              <a:rPr sz="2400" spc="-30" dirty="0">
                <a:solidFill>
                  <a:srgbClr val="444949"/>
                </a:solidFill>
                <a:latin typeface="Gill Sans MT"/>
                <a:cs typeface="Gill Sans MT"/>
              </a:rPr>
              <a:t>(Jan</a:t>
            </a:r>
            <a:r>
              <a:rPr sz="2400" spc="4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dirty="0">
                <a:solidFill>
                  <a:srgbClr val="444949"/>
                </a:solidFill>
                <a:latin typeface="Gill Sans MT"/>
                <a:cs typeface="Gill Sans MT"/>
              </a:rPr>
              <a:t>2019)</a:t>
            </a:r>
            <a:endParaRPr sz="2400"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236595125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210169" y="1576203"/>
            <a:ext cx="1185545" cy="999490"/>
          </a:xfrm>
          <a:prstGeom prst="rect">
            <a:avLst/>
          </a:prstGeom>
          <a:solidFill>
            <a:srgbClr val="F69802"/>
          </a:solidFill>
          <a:ln w="12700">
            <a:solidFill>
              <a:srgbClr val="B56E01"/>
            </a:solidFill>
          </a:ln>
        </p:spPr>
        <p:txBody>
          <a:bodyPr vert="horz" wrap="square" lIns="0" tIns="20955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650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EC2</a:t>
            </a:r>
            <a:endParaRPr sz="18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Instance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736289" y="1883155"/>
            <a:ext cx="843280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800" b="1" spc="-10" dirty="0">
                <a:solidFill>
                  <a:srgbClr val="444949"/>
                </a:solidFill>
                <a:latin typeface="Calibri"/>
                <a:cs typeface="Calibri"/>
              </a:rPr>
              <a:t>Us</a:t>
            </a:r>
            <a:r>
              <a:rPr sz="2800" b="1" spc="-5" dirty="0">
                <a:solidFill>
                  <a:srgbClr val="444949"/>
                </a:solidFill>
                <a:latin typeface="Calibri"/>
                <a:cs typeface="Calibri"/>
              </a:rPr>
              <a:t>e</a:t>
            </a:r>
            <a:r>
              <a:rPr sz="2800" b="1" spc="-35" dirty="0">
                <a:solidFill>
                  <a:srgbClr val="444949"/>
                </a:solidFill>
                <a:latin typeface="Calibri"/>
                <a:cs typeface="Calibri"/>
              </a:rPr>
              <a:t>r</a:t>
            </a:r>
            <a:r>
              <a:rPr sz="2800" b="1" dirty="0">
                <a:solidFill>
                  <a:srgbClr val="444949"/>
                </a:solidFill>
                <a:latin typeface="Calibri"/>
                <a:cs typeface="Calibri"/>
              </a:rPr>
              <a:t>s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029503" y="2037637"/>
            <a:ext cx="2286000" cy="76200"/>
          </a:xfrm>
          <a:custGeom>
            <a:avLst/>
            <a:gdLst/>
            <a:ahLst/>
            <a:cxnLst/>
            <a:rect l="l" t="t" r="r" b="b"/>
            <a:pathLst>
              <a:path w="2286000" h="76200">
                <a:moveTo>
                  <a:pt x="2209800" y="44449"/>
                </a:moveTo>
                <a:lnTo>
                  <a:pt x="2209800" y="76200"/>
                </a:lnTo>
                <a:lnTo>
                  <a:pt x="2273300" y="44450"/>
                </a:lnTo>
                <a:lnTo>
                  <a:pt x="2209800" y="44449"/>
                </a:lnTo>
                <a:close/>
              </a:path>
              <a:path w="2286000" h="76200">
                <a:moveTo>
                  <a:pt x="2209800" y="31749"/>
                </a:moveTo>
                <a:lnTo>
                  <a:pt x="2209800" y="44449"/>
                </a:lnTo>
                <a:lnTo>
                  <a:pt x="2222500" y="44450"/>
                </a:lnTo>
                <a:lnTo>
                  <a:pt x="2222500" y="31750"/>
                </a:lnTo>
                <a:lnTo>
                  <a:pt x="2209800" y="31749"/>
                </a:lnTo>
                <a:close/>
              </a:path>
              <a:path w="2286000" h="76200">
                <a:moveTo>
                  <a:pt x="2209800" y="0"/>
                </a:moveTo>
                <a:lnTo>
                  <a:pt x="2209800" y="31749"/>
                </a:lnTo>
                <a:lnTo>
                  <a:pt x="2222500" y="31750"/>
                </a:lnTo>
                <a:lnTo>
                  <a:pt x="2222500" y="44450"/>
                </a:lnTo>
                <a:lnTo>
                  <a:pt x="2273302" y="44448"/>
                </a:lnTo>
                <a:lnTo>
                  <a:pt x="2286000" y="38100"/>
                </a:lnTo>
                <a:lnTo>
                  <a:pt x="2209800" y="0"/>
                </a:lnTo>
                <a:close/>
              </a:path>
              <a:path w="2286000" h="76200">
                <a:moveTo>
                  <a:pt x="0" y="31748"/>
                </a:moveTo>
                <a:lnTo>
                  <a:pt x="0" y="44448"/>
                </a:lnTo>
                <a:lnTo>
                  <a:pt x="2209800" y="44449"/>
                </a:lnTo>
                <a:lnTo>
                  <a:pt x="2209800" y="31749"/>
                </a:lnTo>
                <a:lnTo>
                  <a:pt x="0" y="31748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029503" y="2244514"/>
            <a:ext cx="2286000" cy="76200"/>
          </a:xfrm>
          <a:custGeom>
            <a:avLst/>
            <a:gdLst/>
            <a:ahLst/>
            <a:cxnLst/>
            <a:rect l="l" t="t" r="r" b="b"/>
            <a:pathLst>
              <a:path w="2286000" h="76200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44450"/>
                </a:lnTo>
                <a:lnTo>
                  <a:pt x="63500" y="44450"/>
                </a:lnTo>
                <a:lnTo>
                  <a:pt x="63500" y="31750"/>
                </a:lnTo>
                <a:lnTo>
                  <a:pt x="76200" y="31749"/>
                </a:lnTo>
                <a:lnTo>
                  <a:pt x="76200" y="0"/>
                </a:lnTo>
                <a:close/>
              </a:path>
              <a:path w="2286000" h="76200">
                <a:moveTo>
                  <a:pt x="76200" y="31749"/>
                </a:moveTo>
                <a:lnTo>
                  <a:pt x="63500" y="31750"/>
                </a:lnTo>
                <a:lnTo>
                  <a:pt x="63500" y="44450"/>
                </a:lnTo>
                <a:lnTo>
                  <a:pt x="76200" y="44449"/>
                </a:lnTo>
                <a:lnTo>
                  <a:pt x="76200" y="31749"/>
                </a:lnTo>
                <a:close/>
              </a:path>
              <a:path w="2286000" h="76200">
                <a:moveTo>
                  <a:pt x="76200" y="44449"/>
                </a:moveTo>
                <a:lnTo>
                  <a:pt x="63500" y="44450"/>
                </a:lnTo>
                <a:lnTo>
                  <a:pt x="76200" y="44450"/>
                </a:lnTo>
                <a:close/>
              </a:path>
              <a:path w="2286000" h="76200">
                <a:moveTo>
                  <a:pt x="2286000" y="31748"/>
                </a:moveTo>
                <a:lnTo>
                  <a:pt x="76200" y="31749"/>
                </a:lnTo>
                <a:lnTo>
                  <a:pt x="76200" y="44449"/>
                </a:lnTo>
                <a:lnTo>
                  <a:pt x="2286000" y="44448"/>
                </a:lnTo>
                <a:lnTo>
                  <a:pt x="2286000" y="31748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025771" y="2037637"/>
            <a:ext cx="2184400" cy="76200"/>
          </a:xfrm>
          <a:custGeom>
            <a:avLst/>
            <a:gdLst/>
            <a:ahLst/>
            <a:cxnLst/>
            <a:rect l="l" t="t" r="r" b="b"/>
            <a:pathLst>
              <a:path w="2184400" h="76200">
                <a:moveTo>
                  <a:pt x="2108198" y="0"/>
                </a:moveTo>
                <a:lnTo>
                  <a:pt x="2108198" y="76200"/>
                </a:lnTo>
                <a:lnTo>
                  <a:pt x="2171698" y="44450"/>
                </a:lnTo>
                <a:lnTo>
                  <a:pt x="2120897" y="44450"/>
                </a:lnTo>
                <a:lnTo>
                  <a:pt x="2120897" y="31750"/>
                </a:lnTo>
                <a:lnTo>
                  <a:pt x="2171698" y="31750"/>
                </a:lnTo>
                <a:lnTo>
                  <a:pt x="2108198" y="0"/>
                </a:lnTo>
                <a:close/>
              </a:path>
              <a:path w="2184400" h="76200">
                <a:moveTo>
                  <a:pt x="2108198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2108198" y="44450"/>
                </a:lnTo>
                <a:lnTo>
                  <a:pt x="2108198" y="31750"/>
                </a:lnTo>
                <a:close/>
              </a:path>
              <a:path w="2184400" h="76200">
                <a:moveTo>
                  <a:pt x="2171698" y="31750"/>
                </a:moveTo>
                <a:lnTo>
                  <a:pt x="2120897" y="31750"/>
                </a:lnTo>
                <a:lnTo>
                  <a:pt x="2120897" y="44450"/>
                </a:lnTo>
                <a:lnTo>
                  <a:pt x="2171698" y="44450"/>
                </a:lnTo>
                <a:lnTo>
                  <a:pt x="2184398" y="38100"/>
                </a:lnTo>
                <a:lnTo>
                  <a:pt x="2171698" y="31750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025771" y="2230080"/>
            <a:ext cx="2184400" cy="76200"/>
          </a:xfrm>
          <a:custGeom>
            <a:avLst/>
            <a:gdLst/>
            <a:ahLst/>
            <a:cxnLst/>
            <a:rect l="l" t="t" r="r" b="b"/>
            <a:pathLst>
              <a:path w="2184400" h="76200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44450"/>
                </a:lnTo>
                <a:lnTo>
                  <a:pt x="63500" y="44450"/>
                </a:lnTo>
                <a:lnTo>
                  <a:pt x="63500" y="31750"/>
                </a:lnTo>
                <a:lnTo>
                  <a:pt x="76200" y="31750"/>
                </a:lnTo>
                <a:lnTo>
                  <a:pt x="76200" y="0"/>
                </a:lnTo>
                <a:close/>
              </a:path>
              <a:path w="2184400" h="76200">
                <a:moveTo>
                  <a:pt x="76200" y="31750"/>
                </a:moveTo>
                <a:lnTo>
                  <a:pt x="63500" y="31750"/>
                </a:lnTo>
                <a:lnTo>
                  <a:pt x="63500" y="44450"/>
                </a:lnTo>
                <a:lnTo>
                  <a:pt x="76200" y="44450"/>
                </a:lnTo>
                <a:lnTo>
                  <a:pt x="76200" y="31750"/>
                </a:lnTo>
                <a:close/>
              </a:path>
              <a:path w="2184400" h="76200">
                <a:moveTo>
                  <a:pt x="2184398" y="31750"/>
                </a:moveTo>
                <a:lnTo>
                  <a:pt x="76200" y="31750"/>
                </a:lnTo>
                <a:lnTo>
                  <a:pt x="76200" y="44450"/>
                </a:lnTo>
                <a:lnTo>
                  <a:pt x="2184398" y="44450"/>
                </a:lnTo>
                <a:lnTo>
                  <a:pt x="2184398" y="31750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611367" y="1508760"/>
            <a:ext cx="1185671" cy="11826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259560" y="1392428"/>
            <a:ext cx="148082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HTTPS /</a:t>
            </a:r>
            <a:r>
              <a:rPr sz="1800" spc="-2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HTTP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spc="-10" dirty="0">
                <a:solidFill>
                  <a:srgbClr val="444949"/>
                </a:solidFill>
                <a:latin typeface="Calibri"/>
                <a:cs typeface="Calibri"/>
              </a:rPr>
              <a:t>From</a:t>
            </a:r>
            <a:r>
              <a:rPr sz="1800" spc="-5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444949"/>
                </a:solidFill>
                <a:latin typeface="Calibri"/>
                <a:cs typeface="Calibri"/>
              </a:rPr>
              <a:t>anywhere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280967" y="1422908"/>
            <a:ext cx="15767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HTTP </a:t>
            </a:r>
            <a:r>
              <a:rPr sz="1800" spc="-10" dirty="0">
                <a:solidFill>
                  <a:srgbClr val="444949"/>
                </a:solidFill>
                <a:latin typeface="Calibri"/>
                <a:cs typeface="Calibri"/>
              </a:rPr>
              <a:t>Restricted  </a:t>
            </a:r>
            <a:r>
              <a:rPr sz="1800" spc="-15" dirty="0">
                <a:solidFill>
                  <a:srgbClr val="444949"/>
                </a:solidFill>
                <a:latin typeface="Calibri"/>
                <a:cs typeface="Calibri"/>
              </a:rPr>
              <a:t>to </a:t>
            </a: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Load</a:t>
            </a:r>
            <a:r>
              <a:rPr sz="1800" spc="-6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balancer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916939" y="125995"/>
            <a:ext cx="6811009" cy="1319530"/>
          </a:xfrm>
          <a:prstGeom prst="rect">
            <a:avLst/>
          </a:prstGeom>
        </p:spPr>
        <p:txBody>
          <a:bodyPr vert="horz" wrap="square" lIns="0" tIns="2597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045"/>
              </a:spcBef>
            </a:pPr>
            <a:r>
              <a:rPr spc="-40" dirty="0"/>
              <a:t>Load </a:t>
            </a:r>
            <a:r>
              <a:rPr spc="-90" dirty="0"/>
              <a:t>Balancer </a:t>
            </a:r>
            <a:r>
              <a:rPr spc="-85" dirty="0"/>
              <a:t>Security</a:t>
            </a:r>
            <a:r>
              <a:rPr spc="105" dirty="0"/>
              <a:t> </a:t>
            </a:r>
            <a:r>
              <a:rPr spc="-95" dirty="0"/>
              <a:t>Groups</a:t>
            </a:r>
          </a:p>
          <a:p>
            <a:pPr marL="4502785">
              <a:lnSpc>
                <a:spcPct val="100000"/>
              </a:lnSpc>
              <a:spcBef>
                <a:spcPts val="800"/>
              </a:spcBef>
            </a:pPr>
            <a:r>
              <a:rPr sz="1800" b="1" spc="-20" dirty="0">
                <a:latin typeface="Calibri"/>
                <a:cs typeface="Calibri"/>
              </a:rPr>
              <a:t>LOAD</a:t>
            </a:r>
            <a:r>
              <a:rPr sz="1800" b="1" spc="-5" dirty="0">
                <a:latin typeface="Calibri"/>
                <a:cs typeface="Calibri"/>
              </a:rPr>
              <a:t> BALANCER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603504" y="3188207"/>
            <a:ext cx="10329672" cy="142036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444500" y="2831084"/>
            <a:ext cx="28765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444949"/>
                </a:solidFill>
                <a:latin typeface="Calibri"/>
                <a:cs typeface="Calibri"/>
              </a:rPr>
              <a:t>Load Balancer Security</a:t>
            </a:r>
            <a:r>
              <a:rPr sz="1800" b="1" spc="-6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444949"/>
                </a:solidFill>
                <a:latin typeface="Calibri"/>
                <a:cs typeface="Calibri"/>
              </a:rPr>
              <a:t>Group: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58495" y="4867655"/>
            <a:ext cx="11649456" cy="111861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322297" y="4525771"/>
            <a:ext cx="61918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444949"/>
                </a:solidFill>
                <a:latin typeface="Calibri"/>
                <a:cs typeface="Calibri"/>
              </a:rPr>
              <a:t>Application </a:t>
            </a:r>
            <a:r>
              <a:rPr sz="1800" b="1" spc="-5" dirty="0">
                <a:solidFill>
                  <a:srgbClr val="444949"/>
                </a:solidFill>
                <a:latin typeface="Calibri"/>
                <a:cs typeface="Calibri"/>
              </a:rPr>
              <a:t>Security </a:t>
            </a:r>
            <a:r>
              <a:rPr sz="1800" b="1" spc="-10" dirty="0">
                <a:solidFill>
                  <a:srgbClr val="444949"/>
                </a:solidFill>
                <a:latin typeface="Calibri"/>
                <a:cs typeface="Calibri"/>
              </a:rPr>
              <a:t>Group: </a:t>
            </a:r>
            <a:r>
              <a:rPr sz="1800" b="1" spc="-5" dirty="0">
                <a:solidFill>
                  <a:srgbClr val="444949"/>
                </a:solidFill>
                <a:latin typeface="Calibri"/>
                <a:cs typeface="Calibri"/>
              </a:rPr>
              <a:t>Allow </a:t>
            </a:r>
            <a:r>
              <a:rPr sz="1800" b="1" spc="-10" dirty="0">
                <a:solidFill>
                  <a:srgbClr val="444949"/>
                </a:solidFill>
                <a:latin typeface="Calibri"/>
                <a:cs typeface="Calibri"/>
              </a:rPr>
              <a:t>traffic </a:t>
            </a:r>
            <a:r>
              <a:rPr sz="1800" b="1" spc="-5" dirty="0">
                <a:solidFill>
                  <a:srgbClr val="444949"/>
                </a:solidFill>
                <a:latin typeface="Calibri"/>
                <a:cs typeface="Calibri"/>
              </a:rPr>
              <a:t>only </a:t>
            </a:r>
            <a:r>
              <a:rPr sz="1800" b="1" spc="-10" dirty="0">
                <a:solidFill>
                  <a:srgbClr val="444949"/>
                </a:solidFill>
                <a:latin typeface="Calibri"/>
                <a:cs typeface="Calibri"/>
              </a:rPr>
              <a:t>from </a:t>
            </a:r>
            <a:r>
              <a:rPr sz="1800" b="1" spc="-5" dirty="0">
                <a:solidFill>
                  <a:srgbClr val="444949"/>
                </a:solidFill>
                <a:latin typeface="Calibri"/>
                <a:cs typeface="Calibri"/>
              </a:rPr>
              <a:t>Load</a:t>
            </a:r>
            <a:r>
              <a:rPr sz="1800" b="1" spc="8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444949"/>
                </a:solidFill>
                <a:latin typeface="Calibri"/>
                <a:cs typeface="Calibri"/>
              </a:rPr>
              <a:t>Balancer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41892" y="6471592"/>
            <a:ext cx="1276985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8578039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16939" y="2714040"/>
            <a:ext cx="10270490" cy="3131185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484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40" dirty="0">
                <a:solidFill>
                  <a:srgbClr val="444949"/>
                </a:solidFill>
                <a:latin typeface="Gill Sans MT"/>
                <a:cs typeface="Gill Sans MT"/>
              </a:rPr>
              <a:t>The </a:t>
            </a:r>
            <a:r>
              <a:rPr sz="2600" spc="-30" dirty="0">
                <a:solidFill>
                  <a:srgbClr val="444949"/>
                </a:solidFill>
                <a:latin typeface="Gill Sans MT"/>
                <a:cs typeface="Gill Sans MT"/>
              </a:rPr>
              <a:t>load </a:t>
            </a:r>
            <a:r>
              <a:rPr sz="2600" spc="-40" dirty="0">
                <a:solidFill>
                  <a:srgbClr val="444949"/>
                </a:solidFill>
                <a:latin typeface="Gill Sans MT"/>
                <a:cs typeface="Gill Sans MT"/>
              </a:rPr>
              <a:t>balancer </a:t>
            </a:r>
            <a:r>
              <a:rPr sz="2600" spc="-50" dirty="0">
                <a:solidFill>
                  <a:srgbClr val="444949"/>
                </a:solidFill>
                <a:latin typeface="Gill Sans MT"/>
                <a:cs typeface="Gill Sans MT"/>
              </a:rPr>
              <a:t>uses </a:t>
            </a:r>
            <a:r>
              <a:rPr sz="2600" spc="-15" dirty="0">
                <a:solidFill>
                  <a:srgbClr val="444949"/>
                </a:solidFill>
                <a:latin typeface="Gill Sans MT"/>
                <a:cs typeface="Gill Sans MT"/>
              </a:rPr>
              <a:t>an </a:t>
            </a:r>
            <a:r>
              <a:rPr sz="2600" spc="-35" dirty="0">
                <a:solidFill>
                  <a:srgbClr val="444949"/>
                </a:solidFill>
                <a:latin typeface="Gill Sans MT"/>
                <a:cs typeface="Gill Sans MT"/>
              </a:rPr>
              <a:t>X.509 </a:t>
            </a:r>
            <a:r>
              <a:rPr sz="2600" spc="-45" dirty="0">
                <a:solidFill>
                  <a:srgbClr val="444949"/>
                </a:solidFill>
                <a:latin typeface="Gill Sans MT"/>
                <a:cs typeface="Gill Sans MT"/>
              </a:rPr>
              <a:t>certificate </a:t>
            </a:r>
            <a:r>
              <a:rPr sz="2600" spc="-15" dirty="0">
                <a:solidFill>
                  <a:srgbClr val="444949"/>
                </a:solidFill>
                <a:latin typeface="Gill Sans MT"/>
                <a:cs typeface="Gill Sans MT"/>
              </a:rPr>
              <a:t>(SSL/TLS </a:t>
            </a:r>
            <a:r>
              <a:rPr sz="2600" spc="-50" dirty="0">
                <a:solidFill>
                  <a:srgbClr val="444949"/>
                </a:solidFill>
                <a:latin typeface="Gill Sans MT"/>
                <a:cs typeface="Gill Sans MT"/>
              </a:rPr>
              <a:t>server</a:t>
            </a:r>
            <a:r>
              <a:rPr sz="2600" spc="32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spc="-40" dirty="0">
                <a:solidFill>
                  <a:srgbClr val="444949"/>
                </a:solidFill>
                <a:latin typeface="Gill Sans MT"/>
                <a:cs typeface="Gill Sans MT"/>
              </a:rPr>
              <a:t>certificate)</a:t>
            </a:r>
            <a:endParaRPr sz="26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384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160" dirty="0">
                <a:solidFill>
                  <a:srgbClr val="444949"/>
                </a:solidFill>
                <a:latin typeface="Gill Sans MT"/>
                <a:cs typeface="Gill Sans MT"/>
              </a:rPr>
              <a:t>You </a:t>
            </a:r>
            <a:r>
              <a:rPr sz="2600" spc="-30" dirty="0">
                <a:solidFill>
                  <a:srgbClr val="444949"/>
                </a:solidFill>
                <a:latin typeface="Gill Sans MT"/>
                <a:cs typeface="Gill Sans MT"/>
              </a:rPr>
              <a:t>can </a:t>
            </a:r>
            <a:r>
              <a:rPr sz="2600" spc="-10" dirty="0">
                <a:solidFill>
                  <a:srgbClr val="444949"/>
                </a:solidFill>
                <a:latin typeface="Gill Sans MT"/>
                <a:cs typeface="Gill Sans MT"/>
              </a:rPr>
              <a:t>manage </a:t>
            </a:r>
            <a:r>
              <a:rPr sz="2600" spc="-50" dirty="0">
                <a:solidFill>
                  <a:srgbClr val="444949"/>
                </a:solidFill>
                <a:latin typeface="Gill Sans MT"/>
                <a:cs typeface="Gill Sans MT"/>
              </a:rPr>
              <a:t>certificates using </a:t>
            </a:r>
            <a:r>
              <a:rPr sz="2600" spc="-75" dirty="0">
                <a:solidFill>
                  <a:srgbClr val="444949"/>
                </a:solidFill>
                <a:latin typeface="Gill Sans MT"/>
                <a:cs typeface="Gill Sans MT"/>
              </a:rPr>
              <a:t>ACM </a:t>
            </a:r>
            <a:r>
              <a:rPr sz="2600" spc="-30" dirty="0">
                <a:solidFill>
                  <a:srgbClr val="444949"/>
                </a:solidFill>
                <a:latin typeface="Gill Sans MT"/>
                <a:cs typeface="Gill Sans MT"/>
              </a:rPr>
              <a:t>(AWS </a:t>
            </a:r>
            <a:r>
              <a:rPr sz="2600" spc="-50" dirty="0">
                <a:solidFill>
                  <a:srgbClr val="444949"/>
                </a:solidFill>
                <a:latin typeface="Gill Sans MT"/>
                <a:cs typeface="Gill Sans MT"/>
              </a:rPr>
              <a:t>Certificate</a:t>
            </a:r>
            <a:r>
              <a:rPr sz="2600" spc="32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spc="-25" dirty="0">
                <a:solidFill>
                  <a:srgbClr val="444949"/>
                </a:solidFill>
                <a:latin typeface="Gill Sans MT"/>
                <a:cs typeface="Gill Sans MT"/>
              </a:rPr>
              <a:t>Manager)</a:t>
            </a:r>
            <a:endParaRPr sz="26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359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160" dirty="0">
                <a:solidFill>
                  <a:srgbClr val="444949"/>
                </a:solidFill>
                <a:latin typeface="Gill Sans MT"/>
                <a:cs typeface="Gill Sans MT"/>
              </a:rPr>
              <a:t>You </a:t>
            </a:r>
            <a:r>
              <a:rPr sz="2600" spc="-30" dirty="0">
                <a:solidFill>
                  <a:srgbClr val="444949"/>
                </a:solidFill>
                <a:latin typeface="Gill Sans MT"/>
                <a:cs typeface="Gill Sans MT"/>
              </a:rPr>
              <a:t>can </a:t>
            </a:r>
            <a:r>
              <a:rPr sz="2600" spc="-55" dirty="0">
                <a:solidFill>
                  <a:srgbClr val="444949"/>
                </a:solidFill>
                <a:latin typeface="Gill Sans MT"/>
                <a:cs typeface="Gill Sans MT"/>
              </a:rPr>
              <a:t>create </a:t>
            </a:r>
            <a:r>
              <a:rPr sz="2600" spc="-25" dirty="0">
                <a:solidFill>
                  <a:srgbClr val="444949"/>
                </a:solidFill>
                <a:latin typeface="Gill Sans MT"/>
                <a:cs typeface="Gill Sans MT"/>
              </a:rPr>
              <a:t>upload </a:t>
            </a:r>
            <a:r>
              <a:rPr sz="2600" spc="-85" dirty="0">
                <a:solidFill>
                  <a:srgbClr val="444949"/>
                </a:solidFill>
                <a:latin typeface="Gill Sans MT"/>
                <a:cs typeface="Gill Sans MT"/>
              </a:rPr>
              <a:t>your </a:t>
            </a:r>
            <a:r>
              <a:rPr sz="2600" spc="-45" dirty="0">
                <a:solidFill>
                  <a:srgbClr val="444949"/>
                </a:solidFill>
                <a:latin typeface="Gill Sans MT"/>
                <a:cs typeface="Gill Sans MT"/>
              </a:rPr>
              <a:t>own </a:t>
            </a:r>
            <a:r>
              <a:rPr sz="2600" spc="-50" dirty="0">
                <a:solidFill>
                  <a:srgbClr val="444949"/>
                </a:solidFill>
                <a:latin typeface="Gill Sans MT"/>
                <a:cs typeface="Gill Sans MT"/>
              </a:rPr>
              <a:t>certificates</a:t>
            </a:r>
            <a:r>
              <a:rPr sz="2600" spc="44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spc="-55" dirty="0">
                <a:solidFill>
                  <a:srgbClr val="444949"/>
                </a:solidFill>
                <a:latin typeface="Gill Sans MT"/>
                <a:cs typeface="Gill Sans MT"/>
              </a:rPr>
              <a:t>alternatively</a:t>
            </a:r>
            <a:endParaRPr sz="2600">
              <a:latin typeface="Gill Sans MT"/>
              <a:cs typeface="Gill Sans MT"/>
            </a:endParaRPr>
          </a:p>
          <a:p>
            <a:pPr marL="241300" indent="-228600">
              <a:lnSpc>
                <a:spcPts val="3115"/>
              </a:lnSpc>
              <a:spcBef>
                <a:spcPts val="380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35" dirty="0">
                <a:solidFill>
                  <a:srgbClr val="444949"/>
                </a:solidFill>
                <a:latin typeface="Gill Sans MT"/>
                <a:cs typeface="Gill Sans MT"/>
              </a:rPr>
              <a:t>HTTPS</a:t>
            </a:r>
            <a:r>
              <a:rPr sz="2600" spc="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spc="-50" dirty="0">
                <a:solidFill>
                  <a:srgbClr val="444949"/>
                </a:solidFill>
                <a:latin typeface="Gill Sans MT"/>
                <a:cs typeface="Gill Sans MT"/>
              </a:rPr>
              <a:t>listener:</a:t>
            </a:r>
            <a:endParaRPr sz="2600">
              <a:latin typeface="Gill Sans MT"/>
              <a:cs typeface="Gill Sans MT"/>
            </a:endParaRPr>
          </a:p>
          <a:p>
            <a:pPr marL="698500" lvl="1" indent="-228600">
              <a:lnSpc>
                <a:spcPts val="2625"/>
              </a:lnSpc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200" spc="-135" dirty="0">
                <a:solidFill>
                  <a:srgbClr val="444949"/>
                </a:solidFill>
                <a:latin typeface="Gill Sans MT"/>
                <a:cs typeface="Gill Sans MT"/>
              </a:rPr>
              <a:t>You </a:t>
            </a:r>
            <a:r>
              <a:rPr sz="2200" spc="-55" dirty="0">
                <a:solidFill>
                  <a:srgbClr val="444949"/>
                </a:solidFill>
                <a:latin typeface="Gill Sans MT"/>
                <a:cs typeface="Gill Sans MT"/>
              </a:rPr>
              <a:t>must </a:t>
            </a:r>
            <a:r>
              <a:rPr sz="2200" spc="-40" dirty="0">
                <a:solidFill>
                  <a:srgbClr val="444949"/>
                </a:solidFill>
                <a:latin typeface="Gill Sans MT"/>
                <a:cs typeface="Gill Sans MT"/>
              </a:rPr>
              <a:t>specify </a:t>
            </a:r>
            <a:r>
              <a:rPr sz="2200" dirty="0">
                <a:solidFill>
                  <a:srgbClr val="444949"/>
                </a:solidFill>
                <a:latin typeface="Gill Sans MT"/>
                <a:cs typeface="Gill Sans MT"/>
              </a:rPr>
              <a:t>a </a:t>
            </a:r>
            <a:r>
              <a:rPr sz="2200" spc="-30" dirty="0">
                <a:solidFill>
                  <a:srgbClr val="444949"/>
                </a:solidFill>
                <a:latin typeface="Gill Sans MT"/>
                <a:cs typeface="Gill Sans MT"/>
              </a:rPr>
              <a:t>default</a:t>
            </a:r>
            <a:r>
              <a:rPr sz="2200" spc="19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200" spc="-40" dirty="0">
                <a:solidFill>
                  <a:srgbClr val="444949"/>
                </a:solidFill>
                <a:latin typeface="Gill Sans MT"/>
                <a:cs typeface="Gill Sans MT"/>
              </a:rPr>
              <a:t>certificate</a:t>
            </a:r>
            <a:endParaRPr sz="2200">
              <a:latin typeface="Gill Sans MT"/>
              <a:cs typeface="Gill Sans MT"/>
            </a:endParaRPr>
          </a:p>
          <a:p>
            <a:pPr marL="698500" lvl="1" indent="-228600">
              <a:lnSpc>
                <a:spcPts val="2630"/>
              </a:lnSpc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200" spc="-135" dirty="0">
                <a:solidFill>
                  <a:srgbClr val="444949"/>
                </a:solidFill>
                <a:latin typeface="Gill Sans MT"/>
                <a:cs typeface="Gill Sans MT"/>
              </a:rPr>
              <a:t>You </a:t>
            </a:r>
            <a:r>
              <a:rPr sz="2200" spc="-30" dirty="0">
                <a:solidFill>
                  <a:srgbClr val="444949"/>
                </a:solidFill>
                <a:latin typeface="Gill Sans MT"/>
                <a:cs typeface="Gill Sans MT"/>
              </a:rPr>
              <a:t>can </a:t>
            </a:r>
            <a:r>
              <a:rPr sz="2200" spc="-5" dirty="0">
                <a:solidFill>
                  <a:srgbClr val="444949"/>
                </a:solidFill>
                <a:latin typeface="Gill Sans MT"/>
                <a:cs typeface="Gill Sans MT"/>
              </a:rPr>
              <a:t>add </a:t>
            </a:r>
            <a:r>
              <a:rPr sz="2200" spc="-15" dirty="0">
                <a:solidFill>
                  <a:srgbClr val="444949"/>
                </a:solidFill>
                <a:latin typeface="Gill Sans MT"/>
                <a:cs typeface="Gill Sans MT"/>
              </a:rPr>
              <a:t>an </a:t>
            </a:r>
            <a:r>
              <a:rPr sz="2200" spc="-40" dirty="0">
                <a:solidFill>
                  <a:srgbClr val="444949"/>
                </a:solidFill>
                <a:latin typeface="Gill Sans MT"/>
                <a:cs typeface="Gill Sans MT"/>
              </a:rPr>
              <a:t>optional </a:t>
            </a:r>
            <a:r>
              <a:rPr sz="2200" spc="-75" dirty="0">
                <a:solidFill>
                  <a:srgbClr val="444949"/>
                </a:solidFill>
                <a:latin typeface="Gill Sans MT"/>
                <a:cs typeface="Gill Sans MT"/>
              </a:rPr>
              <a:t>list </a:t>
            </a:r>
            <a:r>
              <a:rPr sz="2200" spc="-30" dirty="0">
                <a:solidFill>
                  <a:srgbClr val="444949"/>
                </a:solidFill>
                <a:latin typeface="Gill Sans MT"/>
                <a:cs typeface="Gill Sans MT"/>
              </a:rPr>
              <a:t>of </a:t>
            </a:r>
            <a:r>
              <a:rPr sz="2200" spc="-35" dirty="0">
                <a:solidFill>
                  <a:srgbClr val="444949"/>
                </a:solidFill>
                <a:latin typeface="Gill Sans MT"/>
                <a:cs typeface="Gill Sans MT"/>
              </a:rPr>
              <a:t>certs </a:t>
            </a:r>
            <a:r>
              <a:rPr sz="2200" spc="-45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2200" spc="-20" dirty="0">
                <a:solidFill>
                  <a:srgbClr val="444949"/>
                </a:solidFill>
                <a:latin typeface="Gill Sans MT"/>
                <a:cs typeface="Gill Sans MT"/>
              </a:rPr>
              <a:t>support </a:t>
            </a:r>
            <a:r>
              <a:rPr sz="2200" spc="-45" dirty="0">
                <a:solidFill>
                  <a:srgbClr val="444949"/>
                </a:solidFill>
                <a:latin typeface="Gill Sans MT"/>
                <a:cs typeface="Gill Sans MT"/>
              </a:rPr>
              <a:t>multiple</a:t>
            </a:r>
            <a:r>
              <a:rPr sz="2200" spc="38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200" spc="-30" dirty="0">
                <a:solidFill>
                  <a:srgbClr val="444949"/>
                </a:solidFill>
                <a:latin typeface="Gill Sans MT"/>
                <a:cs typeface="Gill Sans MT"/>
              </a:rPr>
              <a:t>domains</a:t>
            </a:r>
            <a:endParaRPr sz="2200">
              <a:latin typeface="Gill Sans MT"/>
              <a:cs typeface="Gill Sans MT"/>
            </a:endParaRPr>
          </a:p>
          <a:p>
            <a:pPr marL="698500" lvl="1" indent="-228600">
              <a:lnSpc>
                <a:spcPts val="2560"/>
              </a:lnSpc>
              <a:spcBef>
                <a:spcPts val="30"/>
              </a:spcBef>
              <a:buSzPct val="102325"/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3225" spc="-60" baseline="1291" dirty="0">
                <a:solidFill>
                  <a:srgbClr val="444949"/>
                </a:solidFill>
                <a:latin typeface="Gill Sans MT"/>
                <a:cs typeface="Gill Sans MT"/>
              </a:rPr>
              <a:t>Clients </a:t>
            </a:r>
            <a:r>
              <a:rPr sz="3225" spc="-7" baseline="1291" dirty="0">
                <a:solidFill>
                  <a:srgbClr val="444949"/>
                </a:solidFill>
                <a:latin typeface="Gill Sans MT"/>
                <a:cs typeface="Gill Sans MT"/>
              </a:rPr>
              <a:t>can </a:t>
            </a:r>
            <a:r>
              <a:rPr sz="3225" spc="-22" baseline="1291" dirty="0">
                <a:solidFill>
                  <a:srgbClr val="444949"/>
                </a:solidFill>
                <a:latin typeface="Gill Sans MT"/>
                <a:cs typeface="Gill Sans MT"/>
              </a:rPr>
              <a:t>use </a:t>
            </a:r>
            <a:r>
              <a:rPr sz="3225" spc="-7" baseline="1291" dirty="0">
                <a:solidFill>
                  <a:srgbClr val="444949"/>
                </a:solidFill>
                <a:latin typeface="Gill Sans MT"/>
                <a:cs typeface="Gill Sans MT"/>
              </a:rPr>
              <a:t>SNI </a:t>
            </a:r>
            <a:r>
              <a:rPr sz="3225" baseline="1291" dirty="0">
                <a:solidFill>
                  <a:srgbClr val="444949"/>
                </a:solidFill>
                <a:latin typeface="Gill Sans MT"/>
                <a:cs typeface="Gill Sans MT"/>
              </a:rPr>
              <a:t>(Server </a:t>
            </a:r>
            <a:r>
              <a:rPr sz="3225" spc="37" baseline="1291" dirty="0">
                <a:solidFill>
                  <a:srgbClr val="444949"/>
                </a:solidFill>
                <a:latin typeface="Gill Sans MT"/>
                <a:cs typeface="Gill Sans MT"/>
              </a:rPr>
              <a:t>Name </a:t>
            </a:r>
            <a:r>
              <a:rPr sz="3225" spc="-30" baseline="1291" dirty="0">
                <a:solidFill>
                  <a:srgbClr val="444949"/>
                </a:solidFill>
                <a:latin typeface="Gill Sans MT"/>
                <a:cs typeface="Gill Sans MT"/>
              </a:rPr>
              <a:t>Indication) </a:t>
            </a:r>
            <a:r>
              <a:rPr sz="3225" spc="-37" baseline="1291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3225" spc="-30" baseline="1291" dirty="0">
                <a:solidFill>
                  <a:srgbClr val="444949"/>
                </a:solidFill>
                <a:latin typeface="Gill Sans MT"/>
                <a:cs typeface="Gill Sans MT"/>
              </a:rPr>
              <a:t>specify </a:t>
            </a:r>
            <a:r>
              <a:rPr sz="3225" spc="-15" baseline="1291" dirty="0">
                <a:solidFill>
                  <a:srgbClr val="444949"/>
                </a:solidFill>
                <a:latin typeface="Gill Sans MT"/>
                <a:cs typeface="Gill Sans MT"/>
              </a:rPr>
              <a:t>the </a:t>
            </a:r>
            <a:r>
              <a:rPr sz="3225" spc="-7" baseline="1291" dirty="0">
                <a:solidFill>
                  <a:srgbClr val="444949"/>
                </a:solidFill>
                <a:latin typeface="Gill Sans MT"/>
                <a:cs typeface="Gill Sans MT"/>
              </a:rPr>
              <a:t>hostname </a:t>
            </a:r>
            <a:r>
              <a:rPr sz="3225" spc="-30" baseline="1291" dirty="0">
                <a:solidFill>
                  <a:srgbClr val="444949"/>
                </a:solidFill>
                <a:latin typeface="Gill Sans MT"/>
                <a:cs typeface="Gill Sans MT"/>
              </a:rPr>
              <a:t>they</a:t>
            </a:r>
            <a:r>
              <a:rPr sz="3225" spc="345" baseline="1291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3225" spc="-37" baseline="1291" dirty="0">
                <a:solidFill>
                  <a:srgbClr val="444949"/>
                </a:solidFill>
                <a:latin typeface="Gill Sans MT"/>
                <a:cs typeface="Gill Sans MT"/>
              </a:rPr>
              <a:t>reach</a:t>
            </a:r>
            <a:endParaRPr sz="3225" baseline="1291">
              <a:latin typeface="Gill Sans MT"/>
              <a:cs typeface="Gill Sans MT"/>
            </a:endParaRPr>
          </a:p>
          <a:p>
            <a:pPr marL="698500" lvl="1" indent="-228600">
              <a:lnSpc>
                <a:spcPts val="2620"/>
              </a:lnSpc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200" spc="-50" dirty="0">
                <a:solidFill>
                  <a:srgbClr val="444949"/>
                </a:solidFill>
                <a:latin typeface="Gill Sans MT"/>
                <a:cs typeface="Gill Sans MT"/>
              </a:rPr>
              <a:t>Ability </a:t>
            </a:r>
            <a:r>
              <a:rPr sz="2200" spc="-45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2200" spc="-40" dirty="0">
                <a:solidFill>
                  <a:srgbClr val="444949"/>
                </a:solidFill>
                <a:latin typeface="Gill Sans MT"/>
                <a:cs typeface="Gill Sans MT"/>
              </a:rPr>
              <a:t>specify </a:t>
            </a:r>
            <a:r>
              <a:rPr sz="2200" dirty="0">
                <a:solidFill>
                  <a:srgbClr val="444949"/>
                </a:solidFill>
                <a:latin typeface="Gill Sans MT"/>
                <a:cs typeface="Gill Sans MT"/>
              </a:rPr>
              <a:t>a </a:t>
            </a:r>
            <a:r>
              <a:rPr sz="2200" spc="-55" dirty="0">
                <a:solidFill>
                  <a:srgbClr val="444949"/>
                </a:solidFill>
                <a:latin typeface="Gill Sans MT"/>
                <a:cs typeface="Gill Sans MT"/>
              </a:rPr>
              <a:t>security </a:t>
            </a:r>
            <a:r>
              <a:rPr sz="2200" spc="-45" dirty="0">
                <a:solidFill>
                  <a:srgbClr val="444949"/>
                </a:solidFill>
                <a:latin typeface="Gill Sans MT"/>
                <a:cs typeface="Gill Sans MT"/>
              </a:rPr>
              <a:t>policy to </a:t>
            </a:r>
            <a:r>
              <a:rPr sz="2200" spc="-20" dirty="0">
                <a:solidFill>
                  <a:srgbClr val="444949"/>
                </a:solidFill>
                <a:latin typeface="Gill Sans MT"/>
                <a:cs typeface="Gill Sans MT"/>
              </a:rPr>
              <a:t>support </a:t>
            </a:r>
            <a:r>
              <a:rPr sz="2200" spc="-50" dirty="0">
                <a:solidFill>
                  <a:srgbClr val="444949"/>
                </a:solidFill>
                <a:latin typeface="Gill Sans MT"/>
                <a:cs typeface="Gill Sans MT"/>
              </a:rPr>
              <a:t>older versions </a:t>
            </a:r>
            <a:r>
              <a:rPr sz="2200" spc="-30" dirty="0">
                <a:solidFill>
                  <a:srgbClr val="444949"/>
                </a:solidFill>
                <a:latin typeface="Gill Sans MT"/>
                <a:cs typeface="Gill Sans MT"/>
              </a:rPr>
              <a:t>of </a:t>
            </a:r>
            <a:r>
              <a:rPr sz="2200" dirty="0">
                <a:solidFill>
                  <a:srgbClr val="444949"/>
                </a:solidFill>
                <a:latin typeface="Gill Sans MT"/>
                <a:cs typeface="Gill Sans MT"/>
              </a:rPr>
              <a:t>SSL / </a:t>
            </a:r>
            <a:r>
              <a:rPr sz="2200" spc="-30" dirty="0">
                <a:solidFill>
                  <a:srgbClr val="444949"/>
                </a:solidFill>
                <a:latin typeface="Gill Sans MT"/>
                <a:cs typeface="Gill Sans MT"/>
              </a:rPr>
              <a:t>TLS </a:t>
            </a:r>
            <a:r>
              <a:rPr sz="2200" spc="-25" dirty="0">
                <a:solidFill>
                  <a:srgbClr val="444949"/>
                </a:solidFill>
                <a:latin typeface="Gill Sans MT"/>
                <a:cs typeface="Gill Sans MT"/>
              </a:rPr>
              <a:t>(legacy</a:t>
            </a:r>
            <a:r>
              <a:rPr sz="2200" spc="12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200" spc="-45" dirty="0">
                <a:solidFill>
                  <a:srgbClr val="444949"/>
                </a:solidFill>
                <a:latin typeface="Gill Sans MT"/>
                <a:cs typeface="Gill Sans MT"/>
              </a:rPr>
              <a:t>clients)</a:t>
            </a:r>
            <a:endParaRPr sz="2200">
              <a:latin typeface="Gill Sans MT"/>
              <a:cs typeface="Gill Sans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210169" y="1576203"/>
            <a:ext cx="1185545" cy="999490"/>
          </a:xfrm>
          <a:prstGeom prst="rect">
            <a:avLst/>
          </a:prstGeom>
          <a:solidFill>
            <a:srgbClr val="F69802"/>
          </a:solidFill>
          <a:ln w="12700">
            <a:solidFill>
              <a:srgbClr val="B56E01"/>
            </a:solidFill>
          </a:ln>
        </p:spPr>
        <p:txBody>
          <a:bodyPr vert="horz" wrap="square" lIns="0" tIns="20955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650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EC2</a:t>
            </a:r>
            <a:endParaRPr sz="18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Instance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736289" y="1883155"/>
            <a:ext cx="843280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800" b="1" spc="-10" dirty="0">
                <a:solidFill>
                  <a:srgbClr val="444949"/>
                </a:solidFill>
                <a:latin typeface="Calibri"/>
                <a:cs typeface="Calibri"/>
              </a:rPr>
              <a:t>Us</a:t>
            </a:r>
            <a:r>
              <a:rPr sz="2800" b="1" spc="-5" dirty="0">
                <a:solidFill>
                  <a:srgbClr val="444949"/>
                </a:solidFill>
                <a:latin typeface="Calibri"/>
                <a:cs typeface="Calibri"/>
              </a:rPr>
              <a:t>e</a:t>
            </a:r>
            <a:r>
              <a:rPr sz="2800" b="1" spc="-35" dirty="0">
                <a:solidFill>
                  <a:srgbClr val="444949"/>
                </a:solidFill>
                <a:latin typeface="Calibri"/>
                <a:cs typeface="Calibri"/>
              </a:rPr>
              <a:t>r</a:t>
            </a:r>
            <a:r>
              <a:rPr sz="2800" b="1" dirty="0">
                <a:solidFill>
                  <a:srgbClr val="444949"/>
                </a:solidFill>
                <a:latin typeface="Calibri"/>
                <a:cs typeface="Calibri"/>
              </a:rPr>
              <a:t>s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029503" y="2037637"/>
            <a:ext cx="2286000" cy="76200"/>
          </a:xfrm>
          <a:custGeom>
            <a:avLst/>
            <a:gdLst/>
            <a:ahLst/>
            <a:cxnLst/>
            <a:rect l="l" t="t" r="r" b="b"/>
            <a:pathLst>
              <a:path w="2286000" h="76200">
                <a:moveTo>
                  <a:pt x="2209800" y="44449"/>
                </a:moveTo>
                <a:lnTo>
                  <a:pt x="2209800" y="76200"/>
                </a:lnTo>
                <a:lnTo>
                  <a:pt x="2273300" y="44450"/>
                </a:lnTo>
                <a:lnTo>
                  <a:pt x="2209800" y="44449"/>
                </a:lnTo>
                <a:close/>
              </a:path>
              <a:path w="2286000" h="76200">
                <a:moveTo>
                  <a:pt x="2209800" y="31749"/>
                </a:moveTo>
                <a:lnTo>
                  <a:pt x="2209800" y="44449"/>
                </a:lnTo>
                <a:lnTo>
                  <a:pt x="2222500" y="44450"/>
                </a:lnTo>
                <a:lnTo>
                  <a:pt x="2222500" y="31750"/>
                </a:lnTo>
                <a:lnTo>
                  <a:pt x="2209800" y="31749"/>
                </a:lnTo>
                <a:close/>
              </a:path>
              <a:path w="2286000" h="76200">
                <a:moveTo>
                  <a:pt x="2209800" y="0"/>
                </a:moveTo>
                <a:lnTo>
                  <a:pt x="2209800" y="31749"/>
                </a:lnTo>
                <a:lnTo>
                  <a:pt x="2222500" y="31750"/>
                </a:lnTo>
                <a:lnTo>
                  <a:pt x="2222500" y="44450"/>
                </a:lnTo>
                <a:lnTo>
                  <a:pt x="2273302" y="44448"/>
                </a:lnTo>
                <a:lnTo>
                  <a:pt x="2286000" y="38100"/>
                </a:lnTo>
                <a:lnTo>
                  <a:pt x="2209800" y="0"/>
                </a:lnTo>
                <a:close/>
              </a:path>
              <a:path w="2286000" h="76200">
                <a:moveTo>
                  <a:pt x="0" y="31748"/>
                </a:moveTo>
                <a:lnTo>
                  <a:pt x="0" y="44448"/>
                </a:lnTo>
                <a:lnTo>
                  <a:pt x="2209800" y="44449"/>
                </a:lnTo>
                <a:lnTo>
                  <a:pt x="2209800" y="31749"/>
                </a:lnTo>
                <a:lnTo>
                  <a:pt x="0" y="31748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029503" y="2244514"/>
            <a:ext cx="2286000" cy="76200"/>
          </a:xfrm>
          <a:custGeom>
            <a:avLst/>
            <a:gdLst/>
            <a:ahLst/>
            <a:cxnLst/>
            <a:rect l="l" t="t" r="r" b="b"/>
            <a:pathLst>
              <a:path w="2286000" h="76200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44450"/>
                </a:lnTo>
                <a:lnTo>
                  <a:pt x="63500" y="44450"/>
                </a:lnTo>
                <a:lnTo>
                  <a:pt x="63500" y="31750"/>
                </a:lnTo>
                <a:lnTo>
                  <a:pt x="76200" y="31749"/>
                </a:lnTo>
                <a:lnTo>
                  <a:pt x="76200" y="0"/>
                </a:lnTo>
                <a:close/>
              </a:path>
              <a:path w="2286000" h="76200">
                <a:moveTo>
                  <a:pt x="76200" y="31749"/>
                </a:moveTo>
                <a:lnTo>
                  <a:pt x="63500" y="31750"/>
                </a:lnTo>
                <a:lnTo>
                  <a:pt x="63500" y="44450"/>
                </a:lnTo>
                <a:lnTo>
                  <a:pt x="76200" y="44449"/>
                </a:lnTo>
                <a:lnTo>
                  <a:pt x="76200" y="31749"/>
                </a:lnTo>
                <a:close/>
              </a:path>
              <a:path w="2286000" h="76200">
                <a:moveTo>
                  <a:pt x="76200" y="44449"/>
                </a:moveTo>
                <a:lnTo>
                  <a:pt x="63500" y="44450"/>
                </a:lnTo>
                <a:lnTo>
                  <a:pt x="76200" y="44450"/>
                </a:lnTo>
                <a:close/>
              </a:path>
              <a:path w="2286000" h="76200">
                <a:moveTo>
                  <a:pt x="2286000" y="31748"/>
                </a:moveTo>
                <a:lnTo>
                  <a:pt x="76200" y="31749"/>
                </a:lnTo>
                <a:lnTo>
                  <a:pt x="76200" y="44449"/>
                </a:lnTo>
                <a:lnTo>
                  <a:pt x="2286000" y="44448"/>
                </a:lnTo>
                <a:lnTo>
                  <a:pt x="2286000" y="31748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025771" y="2037637"/>
            <a:ext cx="2184400" cy="76200"/>
          </a:xfrm>
          <a:custGeom>
            <a:avLst/>
            <a:gdLst/>
            <a:ahLst/>
            <a:cxnLst/>
            <a:rect l="l" t="t" r="r" b="b"/>
            <a:pathLst>
              <a:path w="2184400" h="76200">
                <a:moveTo>
                  <a:pt x="2108198" y="0"/>
                </a:moveTo>
                <a:lnTo>
                  <a:pt x="2108198" y="76200"/>
                </a:lnTo>
                <a:lnTo>
                  <a:pt x="2171698" y="44450"/>
                </a:lnTo>
                <a:lnTo>
                  <a:pt x="2120897" y="44450"/>
                </a:lnTo>
                <a:lnTo>
                  <a:pt x="2120897" y="31750"/>
                </a:lnTo>
                <a:lnTo>
                  <a:pt x="2171698" y="31750"/>
                </a:lnTo>
                <a:lnTo>
                  <a:pt x="2108198" y="0"/>
                </a:lnTo>
                <a:close/>
              </a:path>
              <a:path w="2184400" h="76200">
                <a:moveTo>
                  <a:pt x="2108198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2108198" y="44450"/>
                </a:lnTo>
                <a:lnTo>
                  <a:pt x="2108198" y="31750"/>
                </a:lnTo>
                <a:close/>
              </a:path>
              <a:path w="2184400" h="76200">
                <a:moveTo>
                  <a:pt x="2171698" y="31750"/>
                </a:moveTo>
                <a:lnTo>
                  <a:pt x="2120897" y="31750"/>
                </a:lnTo>
                <a:lnTo>
                  <a:pt x="2120897" y="44450"/>
                </a:lnTo>
                <a:lnTo>
                  <a:pt x="2171698" y="44450"/>
                </a:lnTo>
                <a:lnTo>
                  <a:pt x="2184398" y="38100"/>
                </a:lnTo>
                <a:lnTo>
                  <a:pt x="2171698" y="31750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025771" y="2230080"/>
            <a:ext cx="2184400" cy="76200"/>
          </a:xfrm>
          <a:custGeom>
            <a:avLst/>
            <a:gdLst/>
            <a:ahLst/>
            <a:cxnLst/>
            <a:rect l="l" t="t" r="r" b="b"/>
            <a:pathLst>
              <a:path w="2184400" h="76200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44450"/>
                </a:lnTo>
                <a:lnTo>
                  <a:pt x="63500" y="44450"/>
                </a:lnTo>
                <a:lnTo>
                  <a:pt x="63500" y="31750"/>
                </a:lnTo>
                <a:lnTo>
                  <a:pt x="76200" y="31750"/>
                </a:lnTo>
                <a:lnTo>
                  <a:pt x="76200" y="0"/>
                </a:lnTo>
                <a:close/>
              </a:path>
              <a:path w="2184400" h="76200">
                <a:moveTo>
                  <a:pt x="76200" y="31750"/>
                </a:moveTo>
                <a:lnTo>
                  <a:pt x="63500" y="31750"/>
                </a:lnTo>
                <a:lnTo>
                  <a:pt x="63500" y="44450"/>
                </a:lnTo>
                <a:lnTo>
                  <a:pt x="76200" y="44450"/>
                </a:lnTo>
                <a:lnTo>
                  <a:pt x="76200" y="31750"/>
                </a:lnTo>
                <a:close/>
              </a:path>
              <a:path w="2184400" h="76200">
                <a:moveTo>
                  <a:pt x="2184398" y="31750"/>
                </a:moveTo>
                <a:lnTo>
                  <a:pt x="76200" y="31750"/>
                </a:lnTo>
                <a:lnTo>
                  <a:pt x="76200" y="44450"/>
                </a:lnTo>
                <a:lnTo>
                  <a:pt x="2184398" y="44450"/>
                </a:lnTo>
                <a:lnTo>
                  <a:pt x="2184398" y="31750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611367" y="1508760"/>
            <a:ext cx="1185671" cy="11826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3259560" y="1392428"/>
            <a:ext cx="1751964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HTTPS</a:t>
            </a:r>
            <a:r>
              <a:rPr sz="1800" spc="-5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(encrypted)  </a:t>
            </a:r>
            <a:r>
              <a:rPr sz="1800" spc="-10" dirty="0">
                <a:solidFill>
                  <a:srgbClr val="444949"/>
                </a:solidFill>
                <a:latin typeface="Calibri"/>
                <a:cs typeface="Calibri"/>
              </a:rPr>
              <a:t>Over</a:t>
            </a: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www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41892" y="6471592"/>
            <a:ext cx="1276985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312813" y="1392428"/>
            <a:ext cx="159321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HTTP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spc="-10" dirty="0">
                <a:solidFill>
                  <a:srgbClr val="444949"/>
                </a:solidFill>
                <a:latin typeface="Calibri"/>
                <a:cs typeface="Calibri"/>
              </a:rPr>
              <a:t>Over </a:t>
            </a:r>
            <a:r>
              <a:rPr sz="1800" spc="-15" dirty="0">
                <a:solidFill>
                  <a:srgbClr val="444949"/>
                </a:solidFill>
                <a:latin typeface="Calibri"/>
                <a:cs typeface="Calibri"/>
              </a:rPr>
              <a:t>private</a:t>
            </a:r>
            <a:r>
              <a:rPr sz="1800" spc="-3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VPC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916939" y="125995"/>
            <a:ext cx="7018655" cy="1319530"/>
          </a:xfrm>
          <a:prstGeom prst="rect">
            <a:avLst/>
          </a:prstGeom>
        </p:spPr>
        <p:txBody>
          <a:bodyPr vert="horz" wrap="square" lIns="0" tIns="2597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045"/>
              </a:spcBef>
            </a:pPr>
            <a:r>
              <a:rPr spc="-40" dirty="0"/>
              <a:t>Load </a:t>
            </a:r>
            <a:r>
              <a:rPr spc="-90" dirty="0"/>
              <a:t>Balancer </a:t>
            </a:r>
            <a:r>
              <a:rPr spc="-50" dirty="0"/>
              <a:t>- </a:t>
            </a:r>
            <a:r>
              <a:rPr spc="-5" dirty="0"/>
              <a:t>SSL</a:t>
            </a:r>
            <a:r>
              <a:rPr spc="125" dirty="0"/>
              <a:t> </a:t>
            </a:r>
            <a:r>
              <a:rPr spc="-85" dirty="0"/>
              <a:t>Certificates</a:t>
            </a:r>
          </a:p>
          <a:p>
            <a:pPr marL="4502785">
              <a:lnSpc>
                <a:spcPct val="100000"/>
              </a:lnSpc>
              <a:spcBef>
                <a:spcPts val="800"/>
              </a:spcBef>
            </a:pPr>
            <a:r>
              <a:rPr sz="1800" b="1" spc="-20" dirty="0">
                <a:latin typeface="Calibri"/>
                <a:cs typeface="Calibri"/>
              </a:rPr>
              <a:t>LOAD</a:t>
            </a:r>
            <a:r>
              <a:rPr sz="1800" b="1" dirty="0">
                <a:latin typeface="Calibri"/>
                <a:cs typeface="Calibri"/>
              </a:rPr>
              <a:t> </a:t>
            </a:r>
            <a:r>
              <a:rPr sz="1800" b="1" spc="-5" dirty="0">
                <a:latin typeface="Calibri"/>
                <a:cs typeface="Calibri"/>
              </a:rPr>
              <a:t>BALANCER</a:t>
            </a:r>
            <a:endParaRPr sz="18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952483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996606" y="1446551"/>
            <a:ext cx="6198786" cy="41359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16939" y="374395"/>
            <a:ext cx="7791450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70" dirty="0"/>
              <a:t>Navigating </a:t>
            </a:r>
            <a:r>
              <a:rPr spc="-65" dirty="0"/>
              <a:t>the </a:t>
            </a:r>
            <a:r>
              <a:rPr spc="-75" dirty="0"/>
              <a:t>AWS </a:t>
            </a:r>
            <a:r>
              <a:rPr spc="-65" dirty="0"/>
              <a:t>spaghetti</a:t>
            </a:r>
            <a:r>
              <a:rPr spc="-95" dirty="0"/>
              <a:t> </a:t>
            </a:r>
            <a:r>
              <a:rPr spc="-70" dirty="0"/>
              <a:t>bowl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41892" y="6471592"/>
            <a:ext cx="1276985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2663699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374395"/>
            <a:ext cx="6840220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125" dirty="0"/>
              <a:t>What’s </a:t>
            </a:r>
            <a:r>
              <a:rPr spc="-30" dirty="0"/>
              <a:t>an </a:t>
            </a:r>
            <a:r>
              <a:rPr spc="-60" dirty="0"/>
              <a:t>Auto </a:t>
            </a:r>
            <a:r>
              <a:rPr spc="-55" dirty="0"/>
              <a:t>Scaling</a:t>
            </a:r>
            <a:r>
              <a:rPr spc="-70" dirty="0"/>
              <a:t> </a:t>
            </a:r>
            <a:r>
              <a:rPr spc="-114" dirty="0"/>
              <a:t>Group?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16939" y="1338783"/>
            <a:ext cx="9502140" cy="3639185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4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70" dirty="0">
                <a:solidFill>
                  <a:srgbClr val="444949"/>
                </a:solidFill>
                <a:latin typeface="Gill Sans MT"/>
                <a:cs typeface="Gill Sans MT"/>
              </a:rPr>
              <a:t>In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real-life,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the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load on </a:t>
            </a:r>
            <a:r>
              <a:rPr sz="2800" spc="-90" dirty="0">
                <a:solidFill>
                  <a:srgbClr val="444949"/>
                </a:solidFill>
                <a:latin typeface="Gill Sans MT"/>
                <a:cs typeface="Gill Sans MT"/>
              </a:rPr>
              <a:t>your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websites </a:t>
            </a:r>
            <a:r>
              <a:rPr sz="2800" spc="-10" dirty="0">
                <a:solidFill>
                  <a:srgbClr val="444949"/>
                </a:solidFill>
                <a:latin typeface="Gill Sans MT"/>
                <a:cs typeface="Gill Sans MT"/>
              </a:rPr>
              <a:t>and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application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can</a:t>
            </a:r>
            <a:r>
              <a:rPr sz="2800" spc="12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25" dirty="0">
                <a:solidFill>
                  <a:srgbClr val="444949"/>
                </a:solidFill>
                <a:latin typeface="Gill Sans MT"/>
                <a:cs typeface="Gill Sans MT"/>
              </a:rPr>
              <a:t>change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5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70" dirty="0">
                <a:solidFill>
                  <a:srgbClr val="444949"/>
                </a:solidFill>
                <a:latin typeface="Gill Sans MT"/>
                <a:cs typeface="Gill Sans MT"/>
              </a:rPr>
              <a:t>In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the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cloud, </a:t>
            </a:r>
            <a:r>
              <a:rPr sz="2800" spc="-65" dirty="0">
                <a:solidFill>
                  <a:srgbClr val="444949"/>
                </a:solidFill>
                <a:latin typeface="Gill Sans MT"/>
                <a:cs typeface="Gill Sans MT"/>
              </a:rPr>
              <a:t>you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can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create </a:t>
            </a:r>
            <a:r>
              <a:rPr sz="2800" spc="-10" dirty="0">
                <a:solidFill>
                  <a:srgbClr val="444949"/>
                </a:solidFill>
                <a:latin typeface="Gill Sans MT"/>
                <a:cs typeface="Gill Sans MT"/>
              </a:rPr>
              <a:t>and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get </a:t>
            </a:r>
            <a:r>
              <a:rPr sz="2800" spc="-65" dirty="0">
                <a:solidFill>
                  <a:srgbClr val="444949"/>
                </a:solidFill>
                <a:latin typeface="Gill Sans MT"/>
                <a:cs typeface="Gill Sans MT"/>
              </a:rPr>
              <a:t>rid </a:t>
            </a:r>
            <a:r>
              <a:rPr sz="2800" spc="-35" dirty="0">
                <a:solidFill>
                  <a:srgbClr val="444949"/>
                </a:solidFill>
                <a:latin typeface="Gill Sans MT"/>
                <a:cs typeface="Gill Sans MT"/>
              </a:rPr>
              <a:t>of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servers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very</a:t>
            </a:r>
            <a:r>
              <a:rPr sz="2800" spc="16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70" dirty="0">
                <a:solidFill>
                  <a:srgbClr val="444949"/>
                </a:solidFill>
                <a:latin typeface="Gill Sans MT"/>
                <a:cs typeface="Gill Sans MT"/>
              </a:rPr>
              <a:t>quickly</a:t>
            </a:r>
            <a:endParaRPr sz="2800">
              <a:latin typeface="Gill Sans MT"/>
              <a:cs typeface="Gill Sans MT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Clr>
                <a:srgbClr val="444949"/>
              </a:buClr>
              <a:buFont typeface="Arial"/>
              <a:buChar char="•"/>
            </a:pPr>
            <a:endParaRPr sz="405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buFont typeface="Arial"/>
              <a:buChar char="•"/>
              <a:tabLst>
                <a:tab pos="241300" algn="l"/>
              </a:tabLst>
            </a:pP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The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goal of </a:t>
            </a:r>
            <a:r>
              <a:rPr sz="2800" spc="-10" dirty="0">
                <a:solidFill>
                  <a:srgbClr val="444949"/>
                </a:solidFill>
                <a:latin typeface="Gill Sans MT"/>
                <a:cs typeface="Gill Sans MT"/>
              </a:rPr>
              <a:t>an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Auto </a:t>
            </a:r>
            <a:r>
              <a:rPr sz="2800" spc="-35" dirty="0">
                <a:solidFill>
                  <a:srgbClr val="444949"/>
                </a:solidFill>
                <a:latin typeface="Gill Sans MT"/>
                <a:cs typeface="Gill Sans MT"/>
              </a:rPr>
              <a:t>Scaling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Group </a:t>
            </a:r>
            <a:r>
              <a:rPr sz="2800" dirty="0">
                <a:solidFill>
                  <a:srgbClr val="444949"/>
                </a:solidFill>
                <a:latin typeface="Gill Sans MT"/>
                <a:cs typeface="Gill Sans MT"/>
              </a:rPr>
              <a:t>(ASG) </a:t>
            </a:r>
            <a:r>
              <a:rPr sz="2800" spc="-90" dirty="0">
                <a:solidFill>
                  <a:srgbClr val="444949"/>
                </a:solidFill>
                <a:latin typeface="Gill Sans MT"/>
                <a:cs typeface="Gill Sans MT"/>
              </a:rPr>
              <a:t>is</a:t>
            </a:r>
            <a:r>
              <a:rPr sz="2800" spc="-1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85" dirty="0">
                <a:solidFill>
                  <a:srgbClr val="444949"/>
                </a:solidFill>
                <a:latin typeface="Gill Sans MT"/>
                <a:cs typeface="Gill Sans MT"/>
              </a:rPr>
              <a:t>to:</a:t>
            </a:r>
            <a:endParaRPr sz="2800">
              <a:latin typeface="Gill Sans MT"/>
              <a:cs typeface="Gill Sans MT"/>
            </a:endParaRPr>
          </a:p>
          <a:p>
            <a:pPr marL="698500" lvl="1" indent="-228600">
              <a:lnSpc>
                <a:spcPct val="100000"/>
              </a:lnSpc>
              <a:spcBef>
                <a:spcPts val="229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25" dirty="0">
                <a:solidFill>
                  <a:srgbClr val="444949"/>
                </a:solidFill>
                <a:latin typeface="Gill Sans MT"/>
                <a:cs typeface="Gill Sans MT"/>
              </a:rPr>
              <a:t>Scale </a:t>
            </a:r>
            <a:r>
              <a:rPr sz="2400" spc="-45" dirty="0">
                <a:solidFill>
                  <a:srgbClr val="444949"/>
                </a:solidFill>
                <a:latin typeface="Gill Sans MT"/>
                <a:cs typeface="Gill Sans MT"/>
              </a:rPr>
              <a:t>out </a:t>
            </a:r>
            <a:r>
              <a:rPr sz="2400" spc="5" dirty="0">
                <a:solidFill>
                  <a:srgbClr val="444949"/>
                </a:solidFill>
                <a:latin typeface="Gill Sans MT"/>
                <a:cs typeface="Gill Sans MT"/>
              </a:rPr>
              <a:t>(add </a:t>
            </a:r>
            <a:r>
              <a:rPr sz="2400" spc="-35" dirty="0">
                <a:solidFill>
                  <a:srgbClr val="444949"/>
                </a:solidFill>
                <a:latin typeface="Gill Sans MT"/>
                <a:cs typeface="Gill Sans MT"/>
              </a:rPr>
              <a:t>EC2 </a:t>
            </a:r>
            <a:r>
              <a:rPr sz="2400" spc="-40" dirty="0">
                <a:solidFill>
                  <a:srgbClr val="444949"/>
                </a:solidFill>
                <a:latin typeface="Gill Sans MT"/>
                <a:cs typeface="Gill Sans MT"/>
              </a:rPr>
              <a:t>instances) </a:t>
            </a:r>
            <a:r>
              <a:rPr sz="2400" spc="-50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2400" spc="-35" dirty="0">
                <a:solidFill>
                  <a:srgbClr val="444949"/>
                </a:solidFill>
                <a:latin typeface="Gill Sans MT"/>
                <a:cs typeface="Gill Sans MT"/>
              </a:rPr>
              <a:t>match </a:t>
            </a:r>
            <a:r>
              <a:rPr sz="2400" spc="-15" dirty="0">
                <a:solidFill>
                  <a:srgbClr val="444949"/>
                </a:solidFill>
                <a:latin typeface="Gill Sans MT"/>
                <a:cs typeface="Gill Sans MT"/>
              </a:rPr>
              <a:t>an </a:t>
            </a:r>
            <a:r>
              <a:rPr sz="2400" spc="-45" dirty="0">
                <a:solidFill>
                  <a:srgbClr val="444949"/>
                </a:solidFill>
                <a:latin typeface="Gill Sans MT"/>
                <a:cs typeface="Gill Sans MT"/>
              </a:rPr>
              <a:t>increased</a:t>
            </a:r>
            <a:r>
              <a:rPr sz="2400" spc="17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30" dirty="0">
                <a:solidFill>
                  <a:srgbClr val="444949"/>
                </a:solidFill>
                <a:latin typeface="Gill Sans MT"/>
                <a:cs typeface="Gill Sans MT"/>
              </a:rPr>
              <a:t>load</a:t>
            </a:r>
            <a:endParaRPr sz="2400">
              <a:latin typeface="Gill Sans MT"/>
              <a:cs typeface="Gill Sans MT"/>
            </a:endParaRPr>
          </a:p>
          <a:p>
            <a:pPr marL="698500" lvl="1" indent="-228600">
              <a:lnSpc>
                <a:spcPct val="100000"/>
              </a:lnSpc>
              <a:spcBef>
                <a:spcPts val="219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25" dirty="0">
                <a:solidFill>
                  <a:srgbClr val="444949"/>
                </a:solidFill>
                <a:latin typeface="Gill Sans MT"/>
                <a:cs typeface="Gill Sans MT"/>
              </a:rPr>
              <a:t>Scale </a:t>
            </a:r>
            <a:r>
              <a:rPr sz="2400" spc="-55" dirty="0">
                <a:solidFill>
                  <a:srgbClr val="444949"/>
                </a:solidFill>
                <a:latin typeface="Gill Sans MT"/>
                <a:cs typeface="Gill Sans MT"/>
              </a:rPr>
              <a:t>in </a:t>
            </a:r>
            <a:r>
              <a:rPr sz="2400" spc="-40" dirty="0">
                <a:solidFill>
                  <a:srgbClr val="444949"/>
                </a:solidFill>
                <a:latin typeface="Gill Sans MT"/>
                <a:cs typeface="Gill Sans MT"/>
              </a:rPr>
              <a:t>(remove </a:t>
            </a:r>
            <a:r>
              <a:rPr sz="2400" spc="-35" dirty="0">
                <a:solidFill>
                  <a:srgbClr val="444949"/>
                </a:solidFill>
                <a:latin typeface="Gill Sans MT"/>
                <a:cs typeface="Gill Sans MT"/>
              </a:rPr>
              <a:t>EC2 </a:t>
            </a:r>
            <a:r>
              <a:rPr sz="2400" spc="-40" dirty="0">
                <a:solidFill>
                  <a:srgbClr val="444949"/>
                </a:solidFill>
                <a:latin typeface="Gill Sans MT"/>
                <a:cs typeface="Gill Sans MT"/>
              </a:rPr>
              <a:t>instances) </a:t>
            </a:r>
            <a:r>
              <a:rPr sz="2400" spc="-50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2400" spc="-35" dirty="0">
                <a:solidFill>
                  <a:srgbClr val="444949"/>
                </a:solidFill>
                <a:latin typeface="Gill Sans MT"/>
                <a:cs typeface="Gill Sans MT"/>
              </a:rPr>
              <a:t>match </a:t>
            </a:r>
            <a:r>
              <a:rPr sz="2400" dirty="0">
                <a:solidFill>
                  <a:srgbClr val="444949"/>
                </a:solidFill>
                <a:latin typeface="Gill Sans MT"/>
                <a:cs typeface="Gill Sans MT"/>
              </a:rPr>
              <a:t>a </a:t>
            </a:r>
            <a:r>
              <a:rPr sz="2400" spc="-35" dirty="0">
                <a:solidFill>
                  <a:srgbClr val="444949"/>
                </a:solidFill>
                <a:latin typeface="Gill Sans MT"/>
                <a:cs typeface="Gill Sans MT"/>
              </a:rPr>
              <a:t>decreased</a:t>
            </a:r>
            <a:r>
              <a:rPr sz="2400" spc="21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30" dirty="0">
                <a:solidFill>
                  <a:srgbClr val="444949"/>
                </a:solidFill>
                <a:latin typeface="Gill Sans MT"/>
                <a:cs typeface="Gill Sans MT"/>
              </a:rPr>
              <a:t>load</a:t>
            </a:r>
            <a:endParaRPr sz="2400">
              <a:latin typeface="Gill Sans MT"/>
              <a:cs typeface="Gill Sans MT"/>
            </a:endParaRPr>
          </a:p>
          <a:p>
            <a:pPr marL="698500" lvl="1" indent="-228600">
              <a:lnSpc>
                <a:spcPct val="100000"/>
              </a:lnSpc>
              <a:spcBef>
                <a:spcPts val="190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55" dirty="0">
                <a:solidFill>
                  <a:srgbClr val="444949"/>
                </a:solidFill>
                <a:latin typeface="Gill Sans MT"/>
                <a:cs typeface="Gill Sans MT"/>
              </a:rPr>
              <a:t>Ensure </a:t>
            </a:r>
            <a:r>
              <a:rPr sz="2400" spc="-35" dirty="0">
                <a:solidFill>
                  <a:srgbClr val="444949"/>
                </a:solidFill>
                <a:latin typeface="Gill Sans MT"/>
                <a:cs typeface="Gill Sans MT"/>
              </a:rPr>
              <a:t>we </a:t>
            </a:r>
            <a:r>
              <a:rPr sz="2400" spc="-45" dirty="0">
                <a:solidFill>
                  <a:srgbClr val="444949"/>
                </a:solidFill>
                <a:latin typeface="Gill Sans MT"/>
                <a:cs typeface="Gill Sans MT"/>
              </a:rPr>
              <a:t>have </a:t>
            </a:r>
            <a:r>
              <a:rPr sz="2400" dirty="0">
                <a:solidFill>
                  <a:srgbClr val="444949"/>
                </a:solidFill>
                <a:latin typeface="Gill Sans MT"/>
                <a:cs typeface="Gill Sans MT"/>
              </a:rPr>
              <a:t>a </a:t>
            </a:r>
            <a:r>
              <a:rPr sz="2400" spc="-40" dirty="0">
                <a:solidFill>
                  <a:srgbClr val="444949"/>
                </a:solidFill>
                <a:latin typeface="Gill Sans MT"/>
                <a:cs typeface="Gill Sans MT"/>
              </a:rPr>
              <a:t>minimum </a:t>
            </a:r>
            <a:r>
              <a:rPr sz="2400" spc="-10" dirty="0">
                <a:solidFill>
                  <a:srgbClr val="444949"/>
                </a:solidFill>
                <a:latin typeface="Gill Sans MT"/>
                <a:cs typeface="Gill Sans MT"/>
              </a:rPr>
              <a:t>and </a:t>
            </a:r>
            <a:r>
              <a:rPr sz="2400" dirty="0">
                <a:solidFill>
                  <a:srgbClr val="444949"/>
                </a:solidFill>
                <a:latin typeface="Gill Sans MT"/>
                <a:cs typeface="Gill Sans MT"/>
              </a:rPr>
              <a:t>a </a:t>
            </a:r>
            <a:r>
              <a:rPr sz="2400" spc="-30" dirty="0">
                <a:solidFill>
                  <a:srgbClr val="444949"/>
                </a:solidFill>
                <a:latin typeface="Gill Sans MT"/>
                <a:cs typeface="Gill Sans MT"/>
              </a:rPr>
              <a:t>maximum </a:t>
            </a:r>
            <a:r>
              <a:rPr sz="2400" spc="-40" dirty="0">
                <a:solidFill>
                  <a:srgbClr val="444949"/>
                </a:solidFill>
                <a:latin typeface="Gill Sans MT"/>
                <a:cs typeface="Gill Sans MT"/>
              </a:rPr>
              <a:t>number </a:t>
            </a:r>
            <a:r>
              <a:rPr sz="2400" spc="-30" dirty="0">
                <a:solidFill>
                  <a:srgbClr val="444949"/>
                </a:solidFill>
                <a:latin typeface="Gill Sans MT"/>
                <a:cs typeface="Gill Sans MT"/>
              </a:rPr>
              <a:t>of </a:t>
            </a:r>
            <a:r>
              <a:rPr sz="2400" spc="-35" dirty="0">
                <a:solidFill>
                  <a:srgbClr val="444949"/>
                </a:solidFill>
                <a:latin typeface="Gill Sans MT"/>
                <a:cs typeface="Gill Sans MT"/>
              </a:rPr>
              <a:t>machines</a:t>
            </a:r>
            <a:r>
              <a:rPr sz="2400" spc="24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40" dirty="0">
                <a:solidFill>
                  <a:srgbClr val="444949"/>
                </a:solidFill>
                <a:latin typeface="Gill Sans MT"/>
                <a:cs typeface="Gill Sans MT"/>
              </a:rPr>
              <a:t>running</a:t>
            </a:r>
            <a:endParaRPr sz="2400">
              <a:latin typeface="Gill Sans MT"/>
              <a:cs typeface="Gill Sans MT"/>
            </a:endParaRPr>
          </a:p>
          <a:p>
            <a:pPr marL="698500" lvl="1" indent="-228600">
              <a:lnSpc>
                <a:spcPct val="100000"/>
              </a:lnSpc>
              <a:spcBef>
                <a:spcPts val="215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50" dirty="0">
                <a:solidFill>
                  <a:srgbClr val="444949"/>
                </a:solidFill>
                <a:latin typeface="Gill Sans MT"/>
                <a:cs typeface="Gill Sans MT"/>
              </a:rPr>
              <a:t>Automatically </a:t>
            </a:r>
            <a:r>
              <a:rPr sz="2400" spc="-60" dirty="0">
                <a:solidFill>
                  <a:srgbClr val="444949"/>
                </a:solidFill>
                <a:latin typeface="Gill Sans MT"/>
                <a:cs typeface="Gill Sans MT"/>
              </a:rPr>
              <a:t>Register </a:t>
            </a:r>
            <a:r>
              <a:rPr sz="2400" spc="-20" dirty="0">
                <a:solidFill>
                  <a:srgbClr val="444949"/>
                </a:solidFill>
                <a:latin typeface="Gill Sans MT"/>
                <a:cs typeface="Gill Sans MT"/>
              </a:rPr>
              <a:t>new </a:t>
            </a:r>
            <a:r>
              <a:rPr sz="2400" spc="-50" dirty="0">
                <a:solidFill>
                  <a:srgbClr val="444949"/>
                </a:solidFill>
                <a:latin typeface="Gill Sans MT"/>
                <a:cs typeface="Gill Sans MT"/>
              </a:rPr>
              <a:t>instances to </a:t>
            </a:r>
            <a:r>
              <a:rPr sz="2400" dirty="0">
                <a:solidFill>
                  <a:srgbClr val="444949"/>
                </a:solidFill>
                <a:latin typeface="Gill Sans MT"/>
                <a:cs typeface="Gill Sans MT"/>
              </a:rPr>
              <a:t>a </a:t>
            </a:r>
            <a:r>
              <a:rPr sz="2400" spc="-30" dirty="0">
                <a:solidFill>
                  <a:srgbClr val="444949"/>
                </a:solidFill>
                <a:latin typeface="Gill Sans MT"/>
                <a:cs typeface="Gill Sans MT"/>
              </a:rPr>
              <a:t>load</a:t>
            </a:r>
            <a:r>
              <a:rPr sz="2400" spc="19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40" dirty="0">
                <a:solidFill>
                  <a:srgbClr val="444949"/>
                </a:solidFill>
                <a:latin typeface="Gill Sans MT"/>
                <a:cs typeface="Gill Sans MT"/>
              </a:rPr>
              <a:t>balancer</a:t>
            </a:r>
            <a:endParaRPr sz="2400">
              <a:latin typeface="Gill Sans MT"/>
              <a:cs typeface="Gill Sans MT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0451592" y="365759"/>
            <a:ext cx="1109472" cy="10820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41892" y="6471592"/>
            <a:ext cx="1276985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8421596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26534" y="3952034"/>
            <a:ext cx="10727690" cy="1710689"/>
          </a:xfrm>
          <a:custGeom>
            <a:avLst/>
            <a:gdLst/>
            <a:ahLst/>
            <a:cxnLst/>
            <a:rect l="l" t="t" r="r" b="b"/>
            <a:pathLst>
              <a:path w="10727690" h="1710689">
                <a:moveTo>
                  <a:pt x="0" y="855133"/>
                </a:moveTo>
                <a:lnTo>
                  <a:pt x="855131" y="0"/>
                </a:lnTo>
                <a:lnTo>
                  <a:pt x="855131" y="427566"/>
                </a:lnTo>
                <a:lnTo>
                  <a:pt x="9872135" y="427566"/>
                </a:lnTo>
                <a:lnTo>
                  <a:pt x="9872135" y="0"/>
                </a:lnTo>
                <a:lnTo>
                  <a:pt x="10727266" y="855133"/>
                </a:lnTo>
                <a:lnTo>
                  <a:pt x="9872135" y="1710267"/>
                </a:lnTo>
                <a:lnTo>
                  <a:pt x="9872135" y="1282700"/>
                </a:lnTo>
                <a:lnTo>
                  <a:pt x="855131" y="1282700"/>
                </a:lnTo>
                <a:lnTo>
                  <a:pt x="855131" y="1710267"/>
                </a:lnTo>
                <a:lnTo>
                  <a:pt x="0" y="855133"/>
                </a:lnTo>
                <a:close/>
              </a:path>
            </a:pathLst>
          </a:custGeom>
          <a:ln w="12700">
            <a:solidFill>
              <a:srgbClr val="F6980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16939" y="374395"/>
            <a:ext cx="6201410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60" dirty="0"/>
              <a:t>Auto </a:t>
            </a:r>
            <a:r>
              <a:rPr spc="-55" dirty="0"/>
              <a:t>Scaling </a:t>
            </a:r>
            <a:r>
              <a:rPr spc="-85" dirty="0"/>
              <a:t>Group </a:t>
            </a:r>
            <a:r>
              <a:rPr spc="-100" dirty="0"/>
              <a:t>in</a:t>
            </a:r>
            <a:r>
              <a:rPr spc="-130" dirty="0"/>
              <a:t> </a:t>
            </a:r>
            <a:r>
              <a:rPr spc="-75" dirty="0"/>
              <a:t>AWS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3048002" y="4469758"/>
            <a:ext cx="1185545" cy="658495"/>
          </a:xfrm>
          <a:prstGeom prst="rect">
            <a:avLst/>
          </a:prstGeom>
          <a:solidFill>
            <a:srgbClr val="F69802"/>
          </a:solidFill>
          <a:ln w="12700">
            <a:solidFill>
              <a:srgbClr val="B56E01"/>
            </a:solidFill>
          </a:ln>
        </p:spPr>
        <p:txBody>
          <a:bodyPr vert="horz" wrap="square" lIns="0" tIns="381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00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EC2</a:t>
            </a:r>
            <a:endParaRPr sz="18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Instance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744125" y="4469758"/>
            <a:ext cx="1185545" cy="658495"/>
          </a:xfrm>
          <a:prstGeom prst="rect">
            <a:avLst/>
          </a:prstGeom>
          <a:solidFill>
            <a:srgbClr val="F69802"/>
          </a:solidFill>
          <a:ln w="12700">
            <a:solidFill>
              <a:srgbClr val="B56E01"/>
            </a:solidFill>
          </a:ln>
        </p:spPr>
        <p:txBody>
          <a:bodyPr vert="horz" wrap="square" lIns="0" tIns="381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00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EC2</a:t>
            </a:r>
            <a:endParaRPr sz="18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Instance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351878" y="4469758"/>
            <a:ext cx="1185545" cy="658495"/>
          </a:xfrm>
          <a:prstGeom prst="rect">
            <a:avLst/>
          </a:prstGeom>
          <a:solidFill>
            <a:srgbClr val="F69802"/>
          </a:solidFill>
          <a:ln w="12700">
            <a:solidFill>
              <a:srgbClr val="B56E01"/>
            </a:solidFill>
          </a:ln>
        </p:spPr>
        <p:txBody>
          <a:bodyPr vert="horz" wrap="square" lIns="0" tIns="381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00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EC2</a:t>
            </a:r>
            <a:endParaRPr sz="18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Instance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785198" y="3935103"/>
            <a:ext cx="1144270" cy="271145"/>
          </a:xfrm>
          <a:custGeom>
            <a:avLst/>
            <a:gdLst/>
            <a:ahLst/>
            <a:cxnLst/>
            <a:rect l="l" t="t" r="r" b="b"/>
            <a:pathLst>
              <a:path w="1144270" h="271145">
                <a:moveTo>
                  <a:pt x="0" y="270925"/>
                </a:moveTo>
                <a:lnTo>
                  <a:pt x="1774" y="218196"/>
                </a:lnTo>
                <a:lnTo>
                  <a:pt x="6612" y="175138"/>
                </a:lnTo>
                <a:lnTo>
                  <a:pt x="13788" y="146107"/>
                </a:lnTo>
                <a:lnTo>
                  <a:pt x="22576" y="135461"/>
                </a:lnTo>
                <a:lnTo>
                  <a:pt x="549552" y="135463"/>
                </a:lnTo>
                <a:lnTo>
                  <a:pt x="558340" y="124817"/>
                </a:lnTo>
                <a:lnTo>
                  <a:pt x="565516" y="95786"/>
                </a:lnTo>
                <a:lnTo>
                  <a:pt x="570354" y="52728"/>
                </a:lnTo>
                <a:lnTo>
                  <a:pt x="572129" y="0"/>
                </a:lnTo>
                <a:lnTo>
                  <a:pt x="573903" y="52728"/>
                </a:lnTo>
                <a:lnTo>
                  <a:pt x="578741" y="95786"/>
                </a:lnTo>
                <a:lnTo>
                  <a:pt x="585917" y="124817"/>
                </a:lnTo>
                <a:lnTo>
                  <a:pt x="594705" y="135463"/>
                </a:lnTo>
                <a:lnTo>
                  <a:pt x="1121681" y="135463"/>
                </a:lnTo>
                <a:lnTo>
                  <a:pt x="1130469" y="146108"/>
                </a:lnTo>
                <a:lnTo>
                  <a:pt x="1137645" y="175139"/>
                </a:lnTo>
                <a:lnTo>
                  <a:pt x="1142483" y="218197"/>
                </a:lnTo>
                <a:lnTo>
                  <a:pt x="1144258" y="270926"/>
                </a:lnTo>
              </a:path>
            </a:pathLst>
          </a:custGeom>
          <a:ln w="6350">
            <a:solidFill>
              <a:srgbClr val="44494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629600" y="3452876"/>
            <a:ext cx="13252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Minimum</a:t>
            </a:r>
            <a:r>
              <a:rPr sz="1800" spc="-5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444949"/>
                </a:solidFill>
                <a:latin typeface="Calibri"/>
                <a:cs typeface="Calibri"/>
              </a:rPr>
              <a:t>size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727301" y="3088584"/>
            <a:ext cx="3810000" cy="196850"/>
          </a:xfrm>
          <a:custGeom>
            <a:avLst/>
            <a:gdLst/>
            <a:ahLst/>
            <a:cxnLst/>
            <a:rect l="l" t="t" r="r" b="b"/>
            <a:pathLst>
              <a:path w="3810000" h="196850">
                <a:moveTo>
                  <a:pt x="0" y="196528"/>
                </a:moveTo>
                <a:lnTo>
                  <a:pt x="1286" y="158278"/>
                </a:lnTo>
                <a:lnTo>
                  <a:pt x="4795" y="127043"/>
                </a:lnTo>
                <a:lnTo>
                  <a:pt x="10000" y="105984"/>
                </a:lnTo>
                <a:lnTo>
                  <a:pt x="16374" y="98261"/>
                </a:lnTo>
                <a:lnTo>
                  <a:pt x="1888580" y="98266"/>
                </a:lnTo>
                <a:lnTo>
                  <a:pt x="1894953" y="90543"/>
                </a:lnTo>
                <a:lnTo>
                  <a:pt x="1900158" y="69484"/>
                </a:lnTo>
                <a:lnTo>
                  <a:pt x="1903667" y="38249"/>
                </a:lnTo>
                <a:lnTo>
                  <a:pt x="1904954" y="0"/>
                </a:lnTo>
                <a:lnTo>
                  <a:pt x="1906240" y="38249"/>
                </a:lnTo>
                <a:lnTo>
                  <a:pt x="1909750" y="69484"/>
                </a:lnTo>
                <a:lnTo>
                  <a:pt x="1914955" y="90543"/>
                </a:lnTo>
                <a:lnTo>
                  <a:pt x="1921329" y="98266"/>
                </a:lnTo>
                <a:lnTo>
                  <a:pt x="3793534" y="98266"/>
                </a:lnTo>
                <a:lnTo>
                  <a:pt x="3799908" y="105988"/>
                </a:lnTo>
                <a:lnTo>
                  <a:pt x="3805113" y="127047"/>
                </a:lnTo>
                <a:lnTo>
                  <a:pt x="3808622" y="158282"/>
                </a:lnTo>
                <a:lnTo>
                  <a:pt x="3809909" y="196532"/>
                </a:lnTo>
              </a:path>
            </a:pathLst>
          </a:custGeom>
          <a:ln w="6350">
            <a:solidFill>
              <a:srgbClr val="44494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806040" y="2587244"/>
            <a:ext cx="27686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Actual </a:t>
            </a:r>
            <a:r>
              <a:rPr sz="1800" spc="-15" dirty="0">
                <a:solidFill>
                  <a:srgbClr val="444949"/>
                </a:solidFill>
                <a:latin typeface="Calibri"/>
                <a:cs typeface="Calibri"/>
              </a:rPr>
              <a:t>Size </a:t>
            </a: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/ </a:t>
            </a: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Desired</a:t>
            </a:r>
            <a:r>
              <a:rPr sz="1800" spc="2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Capacity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727300" y="2010209"/>
            <a:ext cx="8517890" cy="333375"/>
          </a:xfrm>
          <a:custGeom>
            <a:avLst/>
            <a:gdLst/>
            <a:ahLst/>
            <a:cxnLst/>
            <a:rect l="l" t="t" r="r" b="b"/>
            <a:pathLst>
              <a:path w="8517890" h="333375">
                <a:moveTo>
                  <a:pt x="0" y="333030"/>
                </a:moveTo>
                <a:lnTo>
                  <a:pt x="2180" y="268213"/>
                </a:lnTo>
                <a:lnTo>
                  <a:pt x="8127" y="215282"/>
                </a:lnTo>
                <a:lnTo>
                  <a:pt x="16947" y="179596"/>
                </a:lnTo>
                <a:lnTo>
                  <a:pt x="27749" y="166510"/>
                </a:lnTo>
                <a:lnTo>
                  <a:pt x="4230937" y="166519"/>
                </a:lnTo>
                <a:lnTo>
                  <a:pt x="4241737" y="153433"/>
                </a:lnTo>
                <a:lnTo>
                  <a:pt x="4250557" y="117747"/>
                </a:lnTo>
                <a:lnTo>
                  <a:pt x="4256504" y="64816"/>
                </a:lnTo>
                <a:lnTo>
                  <a:pt x="4258685" y="0"/>
                </a:lnTo>
                <a:lnTo>
                  <a:pt x="4260865" y="64816"/>
                </a:lnTo>
                <a:lnTo>
                  <a:pt x="4266812" y="117747"/>
                </a:lnTo>
                <a:lnTo>
                  <a:pt x="4275633" y="153433"/>
                </a:lnTo>
                <a:lnTo>
                  <a:pt x="4286434" y="166519"/>
                </a:lnTo>
                <a:lnTo>
                  <a:pt x="8489621" y="166519"/>
                </a:lnTo>
                <a:lnTo>
                  <a:pt x="8500422" y="179605"/>
                </a:lnTo>
                <a:lnTo>
                  <a:pt x="8509242" y="215292"/>
                </a:lnTo>
                <a:lnTo>
                  <a:pt x="8515189" y="268222"/>
                </a:lnTo>
                <a:lnTo>
                  <a:pt x="8517370" y="333039"/>
                </a:lnTo>
              </a:path>
            </a:pathLst>
          </a:custGeom>
          <a:ln w="6350">
            <a:solidFill>
              <a:srgbClr val="44494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5294215" y="1496059"/>
            <a:ext cx="13576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444949"/>
                </a:solidFill>
                <a:latin typeface="Calibri"/>
                <a:cs typeface="Calibri"/>
              </a:rPr>
              <a:t>Maximum</a:t>
            </a:r>
            <a:r>
              <a:rPr sz="1800" spc="-5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444949"/>
                </a:solidFill>
                <a:latin typeface="Calibri"/>
                <a:cs typeface="Calibri"/>
              </a:rPr>
              <a:t>size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958674" y="4469758"/>
            <a:ext cx="1185545" cy="658495"/>
          </a:xfrm>
          <a:prstGeom prst="rect">
            <a:avLst/>
          </a:prstGeom>
          <a:ln w="12700">
            <a:solidFill>
              <a:srgbClr val="F69802"/>
            </a:solidFill>
          </a:ln>
        </p:spPr>
        <p:txBody>
          <a:bodyPr vert="horz" wrap="square" lIns="0" tIns="381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00"/>
              </a:spcBef>
            </a:pPr>
            <a:r>
              <a:rPr sz="1800" spc="-10" dirty="0">
                <a:solidFill>
                  <a:srgbClr val="444949"/>
                </a:solidFill>
                <a:latin typeface="Calibri"/>
                <a:cs typeface="Calibri"/>
              </a:rPr>
              <a:t>EC2</a:t>
            </a:r>
            <a:endParaRPr sz="18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1800" spc="-10" dirty="0">
                <a:solidFill>
                  <a:srgbClr val="444949"/>
                </a:solidFill>
                <a:latin typeface="Calibri"/>
                <a:cs typeface="Calibri"/>
              </a:rPr>
              <a:t>Instance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9279477" y="4469759"/>
            <a:ext cx="1185545" cy="658495"/>
          </a:xfrm>
          <a:prstGeom prst="rect">
            <a:avLst/>
          </a:prstGeom>
          <a:ln w="12700">
            <a:solidFill>
              <a:srgbClr val="F69802"/>
            </a:solidFill>
          </a:ln>
        </p:spPr>
        <p:txBody>
          <a:bodyPr vert="horz" wrap="square" lIns="0" tIns="381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00"/>
              </a:spcBef>
            </a:pPr>
            <a:r>
              <a:rPr sz="1800" spc="-10" dirty="0">
                <a:solidFill>
                  <a:srgbClr val="444949"/>
                </a:solidFill>
                <a:latin typeface="Calibri"/>
                <a:cs typeface="Calibri"/>
              </a:rPr>
              <a:t>EC2</a:t>
            </a:r>
            <a:endParaRPr sz="18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1800" spc="-10" dirty="0">
                <a:solidFill>
                  <a:srgbClr val="444949"/>
                </a:solidFill>
                <a:latin typeface="Calibri"/>
                <a:cs typeface="Calibri"/>
              </a:rPr>
              <a:t>Instance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625177" y="4469758"/>
            <a:ext cx="1185545" cy="658495"/>
          </a:xfrm>
          <a:prstGeom prst="rect">
            <a:avLst/>
          </a:prstGeom>
          <a:ln w="12700">
            <a:solidFill>
              <a:srgbClr val="F69802"/>
            </a:solidFill>
          </a:ln>
        </p:spPr>
        <p:txBody>
          <a:bodyPr vert="horz" wrap="square" lIns="0" tIns="381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00"/>
              </a:spcBef>
            </a:pPr>
            <a:r>
              <a:rPr sz="1800" spc="-10" dirty="0">
                <a:solidFill>
                  <a:srgbClr val="444949"/>
                </a:solidFill>
                <a:latin typeface="Calibri"/>
                <a:cs typeface="Calibri"/>
              </a:rPr>
              <a:t>EC2</a:t>
            </a:r>
            <a:endParaRPr sz="18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1800" spc="-10" dirty="0">
                <a:solidFill>
                  <a:srgbClr val="444949"/>
                </a:solidFill>
                <a:latin typeface="Calibri"/>
                <a:cs typeface="Calibri"/>
              </a:rPr>
              <a:t>Instance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6625177" y="3927767"/>
            <a:ext cx="3810000" cy="196850"/>
          </a:xfrm>
          <a:custGeom>
            <a:avLst/>
            <a:gdLst/>
            <a:ahLst/>
            <a:cxnLst/>
            <a:rect l="l" t="t" r="r" b="b"/>
            <a:pathLst>
              <a:path w="3810000" h="196850">
                <a:moveTo>
                  <a:pt x="0" y="196528"/>
                </a:moveTo>
                <a:lnTo>
                  <a:pt x="1286" y="158278"/>
                </a:lnTo>
                <a:lnTo>
                  <a:pt x="4795" y="127043"/>
                </a:lnTo>
                <a:lnTo>
                  <a:pt x="10000" y="105984"/>
                </a:lnTo>
                <a:lnTo>
                  <a:pt x="16374" y="98261"/>
                </a:lnTo>
                <a:lnTo>
                  <a:pt x="1888580" y="98266"/>
                </a:lnTo>
                <a:lnTo>
                  <a:pt x="1894953" y="90543"/>
                </a:lnTo>
                <a:lnTo>
                  <a:pt x="1900158" y="69484"/>
                </a:lnTo>
                <a:lnTo>
                  <a:pt x="1903667" y="38249"/>
                </a:lnTo>
                <a:lnTo>
                  <a:pt x="1904954" y="0"/>
                </a:lnTo>
                <a:lnTo>
                  <a:pt x="1906240" y="38249"/>
                </a:lnTo>
                <a:lnTo>
                  <a:pt x="1909750" y="69484"/>
                </a:lnTo>
                <a:lnTo>
                  <a:pt x="1914955" y="90543"/>
                </a:lnTo>
                <a:lnTo>
                  <a:pt x="1921329" y="98266"/>
                </a:lnTo>
                <a:lnTo>
                  <a:pt x="3793534" y="98266"/>
                </a:lnTo>
                <a:lnTo>
                  <a:pt x="3799908" y="105988"/>
                </a:lnTo>
                <a:lnTo>
                  <a:pt x="3805113" y="127047"/>
                </a:lnTo>
                <a:lnTo>
                  <a:pt x="3808622" y="158282"/>
                </a:lnTo>
                <a:lnTo>
                  <a:pt x="3809909" y="196532"/>
                </a:lnTo>
              </a:path>
            </a:pathLst>
          </a:custGeom>
          <a:ln w="6350">
            <a:solidFill>
              <a:srgbClr val="44494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7572899" y="3394964"/>
            <a:ext cx="19367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Scale Out </a:t>
            </a: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as</a:t>
            </a:r>
            <a:r>
              <a:rPr sz="1800" spc="-6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Needed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41892" y="6471592"/>
            <a:ext cx="1276985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961875" y="5299964"/>
            <a:ext cx="3877945" cy="5124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3200" b="1" spc="-40" dirty="0">
                <a:solidFill>
                  <a:srgbClr val="444949"/>
                </a:solidFill>
                <a:latin typeface="Calibri"/>
                <a:cs typeface="Calibri"/>
              </a:rPr>
              <a:t>AUTO </a:t>
            </a:r>
            <a:r>
              <a:rPr sz="3200" b="1" spc="-5" dirty="0">
                <a:solidFill>
                  <a:srgbClr val="444949"/>
                </a:solidFill>
                <a:latin typeface="Calibri"/>
                <a:cs typeface="Calibri"/>
              </a:rPr>
              <a:t>SCALING</a:t>
            </a:r>
            <a:r>
              <a:rPr sz="3200" b="1" spc="-3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3200" b="1" spc="-10" dirty="0">
                <a:solidFill>
                  <a:srgbClr val="444949"/>
                </a:solidFill>
                <a:latin typeface="Calibri"/>
                <a:cs typeface="Calibri"/>
              </a:rPr>
              <a:t>GROUP</a:t>
            </a:r>
            <a:endParaRPr sz="32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674221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1892" y="6464300"/>
            <a:ext cx="127698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26534" y="4223607"/>
            <a:ext cx="10727690" cy="1710689"/>
          </a:xfrm>
          <a:custGeom>
            <a:avLst/>
            <a:gdLst/>
            <a:ahLst/>
            <a:cxnLst/>
            <a:rect l="l" t="t" r="r" b="b"/>
            <a:pathLst>
              <a:path w="10727690" h="1710689">
                <a:moveTo>
                  <a:pt x="0" y="855133"/>
                </a:moveTo>
                <a:lnTo>
                  <a:pt x="855131" y="0"/>
                </a:lnTo>
                <a:lnTo>
                  <a:pt x="855131" y="427566"/>
                </a:lnTo>
                <a:lnTo>
                  <a:pt x="9872135" y="427566"/>
                </a:lnTo>
                <a:lnTo>
                  <a:pt x="9872135" y="0"/>
                </a:lnTo>
                <a:lnTo>
                  <a:pt x="10727266" y="855133"/>
                </a:lnTo>
                <a:lnTo>
                  <a:pt x="9872135" y="1710267"/>
                </a:lnTo>
                <a:lnTo>
                  <a:pt x="9872135" y="1282700"/>
                </a:lnTo>
                <a:lnTo>
                  <a:pt x="855131" y="1282700"/>
                </a:lnTo>
                <a:lnTo>
                  <a:pt x="855131" y="1710267"/>
                </a:lnTo>
                <a:lnTo>
                  <a:pt x="0" y="855133"/>
                </a:lnTo>
                <a:close/>
              </a:path>
            </a:pathLst>
          </a:custGeom>
          <a:ln w="12700">
            <a:solidFill>
              <a:srgbClr val="F6980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916939" y="72644"/>
            <a:ext cx="6201410" cy="1298575"/>
          </a:xfrm>
          <a:prstGeom prst="rect">
            <a:avLst/>
          </a:prstGeom>
        </p:spPr>
        <p:txBody>
          <a:bodyPr vert="horz" wrap="square" lIns="0" tIns="87630" rIns="0" bIns="0" rtlCol="0">
            <a:spAutoFit/>
          </a:bodyPr>
          <a:lstStyle/>
          <a:p>
            <a:pPr marL="12700" marR="5080">
              <a:lnSpc>
                <a:spcPts val="4750"/>
              </a:lnSpc>
              <a:spcBef>
                <a:spcPts val="690"/>
              </a:spcBef>
            </a:pPr>
            <a:r>
              <a:rPr spc="-60" dirty="0"/>
              <a:t>Auto </a:t>
            </a:r>
            <a:r>
              <a:rPr spc="-55" dirty="0"/>
              <a:t>Scaling </a:t>
            </a:r>
            <a:r>
              <a:rPr spc="-85" dirty="0"/>
              <a:t>Group </a:t>
            </a:r>
            <a:r>
              <a:rPr spc="-100" dirty="0"/>
              <a:t>in </a:t>
            </a:r>
            <a:r>
              <a:rPr spc="-75" dirty="0"/>
              <a:t>AWS  </a:t>
            </a:r>
            <a:r>
              <a:rPr spc="-95" dirty="0"/>
              <a:t>With </a:t>
            </a:r>
            <a:r>
              <a:rPr spc="-40" dirty="0"/>
              <a:t>Load</a:t>
            </a:r>
            <a:r>
              <a:rPr spc="95" dirty="0"/>
              <a:t> </a:t>
            </a:r>
            <a:r>
              <a:rPr spc="-90" dirty="0"/>
              <a:t>Balancer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3048002" y="4741333"/>
            <a:ext cx="1185545" cy="658495"/>
          </a:xfrm>
          <a:prstGeom prst="rect">
            <a:avLst/>
          </a:prstGeom>
          <a:solidFill>
            <a:srgbClr val="F69802"/>
          </a:solidFill>
          <a:ln w="12700">
            <a:solidFill>
              <a:srgbClr val="B56E01"/>
            </a:solidFill>
          </a:ln>
        </p:spPr>
        <p:txBody>
          <a:bodyPr vert="horz" wrap="square" lIns="0" tIns="374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95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EC2</a:t>
            </a:r>
            <a:endParaRPr sz="18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Instance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744125" y="4741333"/>
            <a:ext cx="1185545" cy="658495"/>
          </a:xfrm>
          <a:prstGeom prst="rect">
            <a:avLst/>
          </a:prstGeom>
          <a:solidFill>
            <a:srgbClr val="F69802"/>
          </a:solidFill>
          <a:ln w="12700">
            <a:solidFill>
              <a:srgbClr val="B56E01"/>
            </a:solidFill>
          </a:ln>
        </p:spPr>
        <p:txBody>
          <a:bodyPr vert="horz" wrap="square" lIns="0" tIns="374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95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EC2</a:t>
            </a:r>
            <a:endParaRPr sz="18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Instance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351878" y="4741333"/>
            <a:ext cx="1185545" cy="658495"/>
          </a:xfrm>
          <a:prstGeom prst="rect">
            <a:avLst/>
          </a:prstGeom>
          <a:solidFill>
            <a:srgbClr val="F69802"/>
          </a:solidFill>
          <a:ln w="12700">
            <a:solidFill>
              <a:srgbClr val="B56E01"/>
            </a:solidFill>
          </a:ln>
        </p:spPr>
        <p:txBody>
          <a:bodyPr vert="horz" wrap="square" lIns="0" tIns="374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95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EC2</a:t>
            </a:r>
            <a:endParaRPr sz="18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Instance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958674" y="4741333"/>
            <a:ext cx="1185545" cy="658495"/>
          </a:xfrm>
          <a:prstGeom prst="rect">
            <a:avLst/>
          </a:prstGeom>
          <a:ln w="12700">
            <a:solidFill>
              <a:srgbClr val="F69802"/>
            </a:solidFill>
          </a:ln>
        </p:spPr>
        <p:txBody>
          <a:bodyPr vert="horz" wrap="square" lIns="0" tIns="374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95"/>
              </a:spcBef>
            </a:pPr>
            <a:r>
              <a:rPr sz="1800" spc="-10" dirty="0">
                <a:solidFill>
                  <a:srgbClr val="444949"/>
                </a:solidFill>
                <a:latin typeface="Calibri"/>
                <a:cs typeface="Calibri"/>
              </a:rPr>
              <a:t>EC2</a:t>
            </a:r>
            <a:endParaRPr sz="18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1800" spc="-10" dirty="0">
                <a:solidFill>
                  <a:srgbClr val="444949"/>
                </a:solidFill>
                <a:latin typeface="Calibri"/>
                <a:cs typeface="Calibri"/>
              </a:rPr>
              <a:t>Instance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279477" y="4741334"/>
            <a:ext cx="1185545" cy="658495"/>
          </a:xfrm>
          <a:prstGeom prst="rect">
            <a:avLst/>
          </a:prstGeom>
          <a:ln w="12700">
            <a:solidFill>
              <a:srgbClr val="F69802"/>
            </a:solidFill>
          </a:ln>
        </p:spPr>
        <p:txBody>
          <a:bodyPr vert="horz" wrap="square" lIns="0" tIns="374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95"/>
              </a:spcBef>
            </a:pPr>
            <a:r>
              <a:rPr sz="1800" spc="-10" dirty="0">
                <a:solidFill>
                  <a:srgbClr val="444949"/>
                </a:solidFill>
                <a:latin typeface="Calibri"/>
                <a:cs typeface="Calibri"/>
              </a:rPr>
              <a:t>EC2</a:t>
            </a:r>
            <a:endParaRPr sz="18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1800" spc="-10" dirty="0">
                <a:solidFill>
                  <a:srgbClr val="444949"/>
                </a:solidFill>
                <a:latin typeface="Calibri"/>
                <a:cs typeface="Calibri"/>
              </a:rPr>
              <a:t>Instance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625177" y="4741333"/>
            <a:ext cx="1185545" cy="658495"/>
          </a:xfrm>
          <a:prstGeom prst="rect">
            <a:avLst/>
          </a:prstGeom>
          <a:ln w="12700">
            <a:solidFill>
              <a:srgbClr val="F69802"/>
            </a:solidFill>
          </a:ln>
        </p:spPr>
        <p:txBody>
          <a:bodyPr vert="horz" wrap="square" lIns="0" tIns="374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95"/>
              </a:spcBef>
            </a:pPr>
            <a:r>
              <a:rPr sz="1800" spc="-10" dirty="0">
                <a:solidFill>
                  <a:srgbClr val="444949"/>
                </a:solidFill>
                <a:latin typeface="Calibri"/>
                <a:cs typeface="Calibri"/>
              </a:rPr>
              <a:t>EC2</a:t>
            </a:r>
            <a:endParaRPr sz="18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1800" spc="-10" dirty="0">
                <a:solidFill>
                  <a:srgbClr val="444949"/>
                </a:solidFill>
                <a:latin typeface="Calibri"/>
                <a:cs typeface="Calibri"/>
              </a:rPr>
              <a:t>Instance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961875" y="5571235"/>
            <a:ext cx="3877945" cy="5124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3200" b="1" spc="-40" dirty="0">
                <a:solidFill>
                  <a:srgbClr val="444949"/>
                </a:solidFill>
                <a:latin typeface="Calibri"/>
                <a:cs typeface="Calibri"/>
              </a:rPr>
              <a:t>AUTO </a:t>
            </a:r>
            <a:r>
              <a:rPr sz="3200" b="1" spc="-5" dirty="0">
                <a:solidFill>
                  <a:srgbClr val="444949"/>
                </a:solidFill>
                <a:latin typeface="Calibri"/>
                <a:cs typeface="Calibri"/>
              </a:rPr>
              <a:t>SCALING</a:t>
            </a:r>
            <a:r>
              <a:rPr sz="3200" b="1" spc="-3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3200" b="1" spc="-10" dirty="0">
                <a:solidFill>
                  <a:srgbClr val="444949"/>
                </a:solidFill>
                <a:latin typeface="Calibri"/>
                <a:cs typeface="Calibri"/>
              </a:rPr>
              <a:t>GROUP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336793" y="3219460"/>
            <a:ext cx="3202305" cy="1524000"/>
          </a:xfrm>
          <a:custGeom>
            <a:avLst/>
            <a:gdLst/>
            <a:ahLst/>
            <a:cxnLst/>
            <a:rect l="l" t="t" r="r" b="b"/>
            <a:pathLst>
              <a:path w="3202304" h="1524000">
                <a:moveTo>
                  <a:pt x="52503" y="1454779"/>
                </a:moveTo>
                <a:lnTo>
                  <a:pt x="0" y="1521872"/>
                </a:lnTo>
                <a:lnTo>
                  <a:pt x="85175" y="1523620"/>
                </a:lnTo>
                <a:lnTo>
                  <a:pt x="72786" y="1497516"/>
                </a:lnTo>
                <a:lnTo>
                  <a:pt x="58719" y="1497516"/>
                </a:lnTo>
                <a:lnTo>
                  <a:pt x="55996" y="1491780"/>
                </a:lnTo>
                <a:lnTo>
                  <a:pt x="67477" y="1486331"/>
                </a:lnTo>
                <a:lnTo>
                  <a:pt x="52503" y="1454779"/>
                </a:lnTo>
                <a:close/>
              </a:path>
              <a:path w="3202304" h="1524000">
                <a:moveTo>
                  <a:pt x="67477" y="1486331"/>
                </a:moveTo>
                <a:lnTo>
                  <a:pt x="55996" y="1491780"/>
                </a:lnTo>
                <a:lnTo>
                  <a:pt x="58719" y="1497516"/>
                </a:lnTo>
                <a:lnTo>
                  <a:pt x="70200" y="1492067"/>
                </a:lnTo>
                <a:lnTo>
                  <a:pt x="67477" y="1486331"/>
                </a:lnTo>
                <a:close/>
              </a:path>
              <a:path w="3202304" h="1524000">
                <a:moveTo>
                  <a:pt x="70200" y="1492067"/>
                </a:moveTo>
                <a:lnTo>
                  <a:pt x="58719" y="1497516"/>
                </a:lnTo>
                <a:lnTo>
                  <a:pt x="72786" y="1497516"/>
                </a:lnTo>
                <a:lnTo>
                  <a:pt x="70200" y="1492067"/>
                </a:lnTo>
                <a:close/>
              </a:path>
              <a:path w="3202304" h="1524000">
                <a:moveTo>
                  <a:pt x="3199056" y="0"/>
                </a:moveTo>
                <a:lnTo>
                  <a:pt x="67477" y="1486331"/>
                </a:lnTo>
                <a:lnTo>
                  <a:pt x="70200" y="1492067"/>
                </a:lnTo>
                <a:lnTo>
                  <a:pt x="3201779" y="5737"/>
                </a:lnTo>
                <a:lnTo>
                  <a:pt x="3199056" y="0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640669" y="3372087"/>
            <a:ext cx="2051050" cy="1369695"/>
          </a:xfrm>
          <a:custGeom>
            <a:avLst/>
            <a:gdLst/>
            <a:ahLst/>
            <a:cxnLst/>
            <a:rect l="l" t="t" r="r" b="b"/>
            <a:pathLst>
              <a:path w="2051050" h="1369695">
                <a:moveTo>
                  <a:pt x="42251" y="1295266"/>
                </a:moveTo>
                <a:lnTo>
                  <a:pt x="0" y="1369245"/>
                </a:lnTo>
                <a:lnTo>
                  <a:pt x="84533" y="1358659"/>
                </a:lnTo>
                <a:lnTo>
                  <a:pt x="69855" y="1336653"/>
                </a:lnTo>
                <a:lnTo>
                  <a:pt x="54587" y="1336653"/>
                </a:lnTo>
                <a:lnTo>
                  <a:pt x="51062" y="1331370"/>
                </a:lnTo>
                <a:lnTo>
                  <a:pt x="61630" y="1324321"/>
                </a:lnTo>
                <a:lnTo>
                  <a:pt x="42251" y="1295266"/>
                </a:lnTo>
                <a:close/>
              </a:path>
              <a:path w="2051050" h="1369695">
                <a:moveTo>
                  <a:pt x="61630" y="1324321"/>
                </a:moveTo>
                <a:lnTo>
                  <a:pt x="51062" y="1331370"/>
                </a:lnTo>
                <a:lnTo>
                  <a:pt x="54587" y="1336653"/>
                </a:lnTo>
                <a:lnTo>
                  <a:pt x="65154" y="1329605"/>
                </a:lnTo>
                <a:lnTo>
                  <a:pt x="61630" y="1324321"/>
                </a:lnTo>
                <a:close/>
              </a:path>
              <a:path w="2051050" h="1369695">
                <a:moveTo>
                  <a:pt x="65154" y="1329605"/>
                </a:moveTo>
                <a:lnTo>
                  <a:pt x="54587" y="1336653"/>
                </a:lnTo>
                <a:lnTo>
                  <a:pt x="69855" y="1336653"/>
                </a:lnTo>
                <a:lnTo>
                  <a:pt x="65154" y="1329605"/>
                </a:lnTo>
                <a:close/>
              </a:path>
              <a:path w="2051050" h="1369695">
                <a:moveTo>
                  <a:pt x="2047179" y="0"/>
                </a:moveTo>
                <a:lnTo>
                  <a:pt x="61630" y="1324321"/>
                </a:lnTo>
                <a:lnTo>
                  <a:pt x="65154" y="1329605"/>
                </a:lnTo>
                <a:lnTo>
                  <a:pt x="2050703" y="5283"/>
                </a:lnTo>
                <a:lnTo>
                  <a:pt x="2047179" y="0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944545" y="3468141"/>
            <a:ext cx="895985" cy="1273810"/>
          </a:xfrm>
          <a:custGeom>
            <a:avLst/>
            <a:gdLst/>
            <a:ahLst/>
            <a:cxnLst/>
            <a:rect l="l" t="t" r="r" b="b"/>
            <a:pathLst>
              <a:path w="895985" h="1273810">
                <a:moveTo>
                  <a:pt x="12630" y="1188938"/>
                </a:moveTo>
                <a:lnTo>
                  <a:pt x="0" y="1273191"/>
                </a:lnTo>
                <a:lnTo>
                  <a:pt x="74979" y="1232744"/>
                </a:lnTo>
                <a:lnTo>
                  <a:pt x="61193" y="1223058"/>
                </a:lnTo>
                <a:lnTo>
                  <a:pt x="39102" y="1223058"/>
                </a:lnTo>
                <a:lnTo>
                  <a:pt x="33906" y="1219408"/>
                </a:lnTo>
                <a:lnTo>
                  <a:pt x="41207" y="1209016"/>
                </a:lnTo>
                <a:lnTo>
                  <a:pt x="12630" y="1188938"/>
                </a:lnTo>
                <a:close/>
              </a:path>
              <a:path w="895985" h="1273810">
                <a:moveTo>
                  <a:pt x="41207" y="1209016"/>
                </a:moveTo>
                <a:lnTo>
                  <a:pt x="33906" y="1219408"/>
                </a:lnTo>
                <a:lnTo>
                  <a:pt x="39102" y="1223058"/>
                </a:lnTo>
                <a:lnTo>
                  <a:pt x="46402" y="1212666"/>
                </a:lnTo>
                <a:lnTo>
                  <a:pt x="41207" y="1209016"/>
                </a:lnTo>
                <a:close/>
              </a:path>
              <a:path w="895985" h="1273810">
                <a:moveTo>
                  <a:pt x="46402" y="1212666"/>
                </a:moveTo>
                <a:lnTo>
                  <a:pt x="39102" y="1223058"/>
                </a:lnTo>
                <a:lnTo>
                  <a:pt x="61193" y="1223058"/>
                </a:lnTo>
                <a:lnTo>
                  <a:pt x="46402" y="1212666"/>
                </a:lnTo>
                <a:close/>
              </a:path>
              <a:path w="895985" h="1273810">
                <a:moveTo>
                  <a:pt x="890633" y="0"/>
                </a:moveTo>
                <a:lnTo>
                  <a:pt x="41207" y="1209016"/>
                </a:lnTo>
                <a:lnTo>
                  <a:pt x="46402" y="1212666"/>
                </a:lnTo>
                <a:lnTo>
                  <a:pt x="895828" y="3651"/>
                </a:lnTo>
                <a:lnTo>
                  <a:pt x="890633" y="0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427750" y="3479509"/>
            <a:ext cx="790575" cy="1262380"/>
          </a:xfrm>
          <a:custGeom>
            <a:avLst/>
            <a:gdLst/>
            <a:ahLst/>
            <a:cxnLst/>
            <a:rect l="l" t="t" r="r" b="b"/>
            <a:pathLst>
              <a:path w="790575" h="1262379">
                <a:moveTo>
                  <a:pt x="5384" y="0"/>
                </a:moveTo>
                <a:lnTo>
                  <a:pt x="0" y="3364"/>
                </a:lnTo>
                <a:lnTo>
                  <a:pt x="13459" y="24904"/>
                </a:lnTo>
                <a:lnTo>
                  <a:pt x="18844" y="21540"/>
                </a:lnTo>
                <a:lnTo>
                  <a:pt x="5384" y="0"/>
                </a:lnTo>
                <a:close/>
              </a:path>
              <a:path w="790575" h="1262379">
                <a:moveTo>
                  <a:pt x="28939" y="37694"/>
                </a:moveTo>
                <a:lnTo>
                  <a:pt x="23553" y="41060"/>
                </a:lnTo>
                <a:lnTo>
                  <a:pt x="37014" y="62600"/>
                </a:lnTo>
                <a:lnTo>
                  <a:pt x="42398" y="59236"/>
                </a:lnTo>
                <a:lnTo>
                  <a:pt x="28939" y="37694"/>
                </a:lnTo>
                <a:close/>
              </a:path>
              <a:path w="790575" h="1262379">
                <a:moveTo>
                  <a:pt x="52494" y="75391"/>
                </a:moveTo>
                <a:lnTo>
                  <a:pt x="47108" y="78756"/>
                </a:lnTo>
                <a:lnTo>
                  <a:pt x="60567" y="100296"/>
                </a:lnTo>
                <a:lnTo>
                  <a:pt x="65953" y="96931"/>
                </a:lnTo>
                <a:lnTo>
                  <a:pt x="52494" y="75391"/>
                </a:lnTo>
                <a:close/>
              </a:path>
              <a:path w="790575" h="1262379">
                <a:moveTo>
                  <a:pt x="76047" y="113087"/>
                </a:moveTo>
                <a:lnTo>
                  <a:pt x="70662" y="116452"/>
                </a:lnTo>
                <a:lnTo>
                  <a:pt x="84122" y="137993"/>
                </a:lnTo>
                <a:lnTo>
                  <a:pt x="89507" y="134627"/>
                </a:lnTo>
                <a:lnTo>
                  <a:pt x="76047" y="113087"/>
                </a:lnTo>
                <a:close/>
              </a:path>
              <a:path w="790575" h="1262379">
                <a:moveTo>
                  <a:pt x="99602" y="150783"/>
                </a:moveTo>
                <a:lnTo>
                  <a:pt x="94217" y="154148"/>
                </a:lnTo>
                <a:lnTo>
                  <a:pt x="107676" y="175689"/>
                </a:lnTo>
                <a:lnTo>
                  <a:pt x="113061" y="172323"/>
                </a:lnTo>
                <a:lnTo>
                  <a:pt x="99602" y="150783"/>
                </a:lnTo>
                <a:close/>
              </a:path>
              <a:path w="790575" h="1262379">
                <a:moveTo>
                  <a:pt x="123156" y="188479"/>
                </a:moveTo>
                <a:lnTo>
                  <a:pt x="117772" y="191844"/>
                </a:lnTo>
                <a:lnTo>
                  <a:pt x="131231" y="213385"/>
                </a:lnTo>
                <a:lnTo>
                  <a:pt x="136616" y="210019"/>
                </a:lnTo>
                <a:lnTo>
                  <a:pt x="123156" y="188479"/>
                </a:lnTo>
                <a:close/>
              </a:path>
              <a:path w="790575" h="1262379">
                <a:moveTo>
                  <a:pt x="146711" y="226175"/>
                </a:moveTo>
                <a:lnTo>
                  <a:pt x="141325" y="229541"/>
                </a:lnTo>
                <a:lnTo>
                  <a:pt x="154786" y="251081"/>
                </a:lnTo>
                <a:lnTo>
                  <a:pt x="160171" y="247716"/>
                </a:lnTo>
                <a:lnTo>
                  <a:pt x="146711" y="226175"/>
                </a:lnTo>
                <a:close/>
              </a:path>
              <a:path w="790575" h="1262379">
                <a:moveTo>
                  <a:pt x="170265" y="263871"/>
                </a:moveTo>
                <a:lnTo>
                  <a:pt x="164880" y="267237"/>
                </a:lnTo>
                <a:lnTo>
                  <a:pt x="178339" y="288777"/>
                </a:lnTo>
                <a:lnTo>
                  <a:pt x="183725" y="285412"/>
                </a:lnTo>
                <a:lnTo>
                  <a:pt x="170265" y="263871"/>
                </a:lnTo>
                <a:close/>
              </a:path>
              <a:path w="790575" h="1262379">
                <a:moveTo>
                  <a:pt x="193819" y="301567"/>
                </a:moveTo>
                <a:lnTo>
                  <a:pt x="188434" y="304932"/>
                </a:lnTo>
                <a:lnTo>
                  <a:pt x="201894" y="326473"/>
                </a:lnTo>
                <a:lnTo>
                  <a:pt x="207279" y="323108"/>
                </a:lnTo>
                <a:lnTo>
                  <a:pt x="193819" y="301567"/>
                </a:lnTo>
                <a:close/>
              </a:path>
              <a:path w="790575" h="1262379">
                <a:moveTo>
                  <a:pt x="217374" y="339263"/>
                </a:moveTo>
                <a:lnTo>
                  <a:pt x="211989" y="342628"/>
                </a:lnTo>
                <a:lnTo>
                  <a:pt x="225449" y="364168"/>
                </a:lnTo>
                <a:lnTo>
                  <a:pt x="230833" y="360804"/>
                </a:lnTo>
                <a:lnTo>
                  <a:pt x="217374" y="339263"/>
                </a:lnTo>
                <a:close/>
              </a:path>
              <a:path w="790575" h="1262379">
                <a:moveTo>
                  <a:pt x="240929" y="376960"/>
                </a:moveTo>
                <a:lnTo>
                  <a:pt x="235544" y="380324"/>
                </a:lnTo>
                <a:lnTo>
                  <a:pt x="249003" y="401864"/>
                </a:lnTo>
                <a:lnTo>
                  <a:pt x="254388" y="398500"/>
                </a:lnTo>
                <a:lnTo>
                  <a:pt x="240929" y="376960"/>
                </a:lnTo>
                <a:close/>
              </a:path>
              <a:path w="790575" h="1262379">
                <a:moveTo>
                  <a:pt x="264483" y="414656"/>
                </a:moveTo>
                <a:lnTo>
                  <a:pt x="259097" y="418020"/>
                </a:lnTo>
                <a:lnTo>
                  <a:pt x="272557" y="439560"/>
                </a:lnTo>
                <a:lnTo>
                  <a:pt x="277943" y="436196"/>
                </a:lnTo>
                <a:lnTo>
                  <a:pt x="264483" y="414656"/>
                </a:lnTo>
                <a:close/>
              </a:path>
              <a:path w="790575" h="1262379">
                <a:moveTo>
                  <a:pt x="288037" y="452352"/>
                </a:moveTo>
                <a:lnTo>
                  <a:pt x="282652" y="455716"/>
                </a:lnTo>
                <a:lnTo>
                  <a:pt x="296111" y="477257"/>
                </a:lnTo>
                <a:lnTo>
                  <a:pt x="301498" y="473892"/>
                </a:lnTo>
                <a:lnTo>
                  <a:pt x="288037" y="452352"/>
                </a:lnTo>
                <a:close/>
              </a:path>
              <a:path w="790575" h="1262379">
                <a:moveTo>
                  <a:pt x="311591" y="490048"/>
                </a:moveTo>
                <a:lnTo>
                  <a:pt x="306207" y="493412"/>
                </a:lnTo>
                <a:lnTo>
                  <a:pt x="319666" y="514953"/>
                </a:lnTo>
                <a:lnTo>
                  <a:pt x="325051" y="511589"/>
                </a:lnTo>
                <a:lnTo>
                  <a:pt x="311591" y="490048"/>
                </a:lnTo>
                <a:close/>
              </a:path>
              <a:path w="790575" h="1262379">
                <a:moveTo>
                  <a:pt x="335146" y="527743"/>
                </a:moveTo>
                <a:lnTo>
                  <a:pt x="329761" y="531108"/>
                </a:lnTo>
                <a:lnTo>
                  <a:pt x="343221" y="552649"/>
                </a:lnTo>
                <a:lnTo>
                  <a:pt x="348606" y="549285"/>
                </a:lnTo>
                <a:lnTo>
                  <a:pt x="335146" y="527743"/>
                </a:lnTo>
                <a:close/>
              </a:path>
              <a:path w="790575" h="1262379">
                <a:moveTo>
                  <a:pt x="358701" y="565439"/>
                </a:moveTo>
                <a:lnTo>
                  <a:pt x="353315" y="568805"/>
                </a:lnTo>
                <a:lnTo>
                  <a:pt x="366776" y="590345"/>
                </a:lnTo>
                <a:lnTo>
                  <a:pt x="372160" y="586981"/>
                </a:lnTo>
                <a:lnTo>
                  <a:pt x="358701" y="565439"/>
                </a:lnTo>
                <a:close/>
              </a:path>
              <a:path w="790575" h="1262379">
                <a:moveTo>
                  <a:pt x="382254" y="603135"/>
                </a:moveTo>
                <a:lnTo>
                  <a:pt x="376869" y="606501"/>
                </a:lnTo>
                <a:lnTo>
                  <a:pt x="390329" y="628041"/>
                </a:lnTo>
                <a:lnTo>
                  <a:pt x="395715" y="624676"/>
                </a:lnTo>
                <a:lnTo>
                  <a:pt x="382254" y="603135"/>
                </a:lnTo>
                <a:close/>
              </a:path>
              <a:path w="790575" h="1262379">
                <a:moveTo>
                  <a:pt x="405809" y="640831"/>
                </a:moveTo>
                <a:lnTo>
                  <a:pt x="400424" y="644197"/>
                </a:lnTo>
                <a:lnTo>
                  <a:pt x="413884" y="665737"/>
                </a:lnTo>
                <a:lnTo>
                  <a:pt x="419268" y="662372"/>
                </a:lnTo>
                <a:lnTo>
                  <a:pt x="405809" y="640831"/>
                </a:lnTo>
                <a:close/>
              </a:path>
              <a:path w="790575" h="1262379">
                <a:moveTo>
                  <a:pt x="429364" y="678527"/>
                </a:moveTo>
                <a:lnTo>
                  <a:pt x="423979" y="681893"/>
                </a:lnTo>
                <a:lnTo>
                  <a:pt x="437438" y="703433"/>
                </a:lnTo>
                <a:lnTo>
                  <a:pt x="442823" y="700068"/>
                </a:lnTo>
                <a:lnTo>
                  <a:pt x="429364" y="678527"/>
                </a:lnTo>
                <a:close/>
              </a:path>
              <a:path w="790575" h="1262379">
                <a:moveTo>
                  <a:pt x="452918" y="716224"/>
                </a:moveTo>
                <a:lnTo>
                  <a:pt x="447534" y="719589"/>
                </a:lnTo>
                <a:lnTo>
                  <a:pt x="460993" y="741130"/>
                </a:lnTo>
                <a:lnTo>
                  <a:pt x="466378" y="737764"/>
                </a:lnTo>
                <a:lnTo>
                  <a:pt x="452918" y="716224"/>
                </a:lnTo>
                <a:close/>
              </a:path>
              <a:path w="790575" h="1262379">
                <a:moveTo>
                  <a:pt x="476473" y="753920"/>
                </a:moveTo>
                <a:lnTo>
                  <a:pt x="471087" y="757285"/>
                </a:lnTo>
                <a:lnTo>
                  <a:pt x="484546" y="778826"/>
                </a:lnTo>
                <a:lnTo>
                  <a:pt x="489932" y="775460"/>
                </a:lnTo>
                <a:lnTo>
                  <a:pt x="476473" y="753920"/>
                </a:lnTo>
                <a:close/>
              </a:path>
              <a:path w="790575" h="1262379">
                <a:moveTo>
                  <a:pt x="500026" y="791616"/>
                </a:moveTo>
                <a:lnTo>
                  <a:pt x="494642" y="794981"/>
                </a:lnTo>
                <a:lnTo>
                  <a:pt x="508101" y="816522"/>
                </a:lnTo>
                <a:lnTo>
                  <a:pt x="513487" y="813156"/>
                </a:lnTo>
                <a:lnTo>
                  <a:pt x="500026" y="791616"/>
                </a:lnTo>
                <a:close/>
              </a:path>
              <a:path w="790575" h="1262379">
                <a:moveTo>
                  <a:pt x="523581" y="829312"/>
                </a:moveTo>
                <a:lnTo>
                  <a:pt x="518196" y="832676"/>
                </a:lnTo>
                <a:lnTo>
                  <a:pt x="531656" y="854218"/>
                </a:lnTo>
                <a:lnTo>
                  <a:pt x="537041" y="850853"/>
                </a:lnTo>
                <a:lnTo>
                  <a:pt x="523581" y="829312"/>
                </a:lnTo>
                <a:close/>
              </a:path>
              <a:path w="790575" h="1262379">
                <a:moveTo>
                  <a:pt x="547136" y="867008"/>
                </a:moveTo>
                <a:lnTo>
                  <a:pt x="541751" y="870372"/>
                </a:lnTo>
                <a:lnTo>
                  <a:pt x="555210" y="891914"/>
                </a:lnTo>
                <a:lnTo>
                  <a:pt x="560595" y="888549"/>
                </a:lnTo>
                <a:lnTo>
                  <a:pt x="547136" y="867008"/>
                </a:lnTo>
                <a:close/>
              </a:path>
              <a:path w="790575" h="1262379">
                <a:moveTo>
                  <a:pt x="570691" y="904704"/>
                </a:moveTo>
                <a:lnTo>
                  <a:pt x="565304" y="908069"/>
                </a:lnTo>
                <a:lnTo>
                  <a:pt x="578765" y="929609"/>
                </a:lnTo>
                <a:lnTo>
                  <a:pt x="584150" y="926245"/>
                </a:lnTo>
                <a:lnTo>
                  <a:pt x="570691" y="904704"/>
                </a:lnTo>
                <a:close/>
              </a:path>
              <a:path w="790575" h="1262379">
                <a:moveTo>
                  <a:pt x="594245" y="942400"/>
                </a:moveTo>
                <a:lnTo>
                  <a:pt x="588859" y="945765"/>
                </a:lnTo>
                <a:lnTo>
                  <a:pt x="602319" y="967305"/>
                </a:lnTo>
                <a:lnTo>
                  <a:pt x="607705" y="963941"/>
                </a:lnTo>
                <a:lnTo>
                  <a:pt x="594245" y="942400"/>
                </a:lnTo>
                <a:close/>
              </a:path>
              <a:path w="790575" h="1262379">
                <a:moveTo>
                  <a:pt x="617799" y="980097"/>
                </a:moveTo>
                <a:lnTo>
                  <a:pt x="612414" y="983461"/>
                </a:lnTo>
                <a:lnTo>
                  <a:pt x="625873" y="1005001"/>
                </a:lnTo>
                <a:lnTo>
                  <a:pt x="631259" y="1001637"/>
                </a:lnTo>
                <a:lnTo>
                  <a:pt x="617799" y="980097"/>
                </a:lnTo>
                <a:close/>
              </a:path>
              <a:path w="790575" h="1262379">
                <a:moveTo>
                  <a:pt x="641353" y="1017793"/>
                </a:moveTo>
                <a:lnTo>
                  <a:pt x="635969" y="1021157"/>
                </a:lnTo>
                <a:lnTo>
                  <a:pt x="649428" y="1042697"/>
                </a:lnTo>
                <a:lnTo>
                  <a:pt x="654813" y="1039333"/>
                </a:lnTo>
                <a:lnTo>
                  <a:pt x="641353" y="1017793"/>
                </a:lnTo>
                <a:close/>
              </a:path>
              <a:path w="790575" h="1262379">
                <a:moveTo>
                  <a:pt x="664908" y="1055489"/>
                </a:moveTo>
                <a:lnTo>
                  <a:pt x="659523" y="1058853"/>
                </a:lnTo>
                <a:lnTo>
                  <a:pt x="672983" y="1080394"/>
                </a:lnTo>
                <a:lnTo>
                  <a:pt x="678367" y="1077029"/>
                </a:lnTo>
                <a:lnTo>
                  <a:pt x="664908" y="1055489"/>
                </a:lnTo>
                <a:close/>
              </a:path>
              <a:path w="790575" h="1262379">
                <a:moveTo>
                  <a:pt x="688463" y="1093184"/>
                </a:moveTo>
                <a:lnTo>
                  <a:pt x="683077" y="1096549"/>
                </a:lnTo>
                <a:lnTo>
                  <a:pt x="696537" y="1118090"/>
                </a:lnTo>
                <a:lnTo>
                  <a:pt x="701922" y="1114725"/>
                </a:lnTo>
                <a:lnTo>
                  <a:pt x="688463" y="1093184"/>
                </a:lnTo>
                <a:close/>
              </a:path>
              <a:path w="790575" h="1262379">
                <a:moveTo>
                  <a:pt x="712016" y="1130880"/>
                </a:moveTo>
                <a:lnTo>
                  <a:pt x="706631" y="1134245"/>
                </a:lnTo>
                <a:lnTo>
                  <a:pt x="720091" y="1155786"/>
                </a:lnTo>
                <a:lnTo>
                  <a:pt x="725477" y="1152422"/>
                </a:lnTo>
                <a:lnTo>
                  <a:pt x="712016" y="1130880"/>
                </a:lnTo>
                <a:close/>
              </a:path>
              <a:path w="790575" h="1262379">
                <a:moveTo>
                  <a:pt x="782025" y="1177013"/>
                </a:moveTo>
                <a:lnTo>
                  <a:pt x="717402" y="1217391"/>
                </a:lnTo>
                <a:lnTo>
                  <a:pt x="790093" y="1261823"/>
                </a:lnTo>
                <a:lnTo>
                  <a:pt x="785131" y="1209659"/>
                </a:lnTo>
                <a:lnTo>
                  <a:pt x="753753" y="1209659"/>
                </a:lnTo>
                <a:lnTo>
                  <a:pt x="759123" y="1206268"/>
                </a:lnTo>
                <a:lnTo>
                  <a:pt x="784808" y="1206268"/>
                </a:lnTo>
                <a:lnTo>
                  <a:pt x="782025" y="1177013"/>
                </a:lnTo>
                <a:close/>
              </a:path>
              <a:path w="790575" h="1262379">
                <a:moveTo>
                  <a:pt x="759123" y="1206268"/>
                </a:moveTo>
                <a:lnTo>
                  <a:pt x="753743" y="1209641"/>
                </a:lnTo>
                <a:lnTo>
                  <a:pt x="759134" y="1206286"/>
                </a:lnTo>
                <a:close/>
              </a:path>
              <a:path w="790575" h="1262379">
                <a:moveTo>
                  <a:pt x="784808" y="1206268"/>
                </a:moveTo>
                <a:lnTo>
                  <a:pt x="759123" y="1206268"/>
                </a:lnTo>
                <a:lnTo>
                  <a:pt x="753753" y="1209659"/>
                </a:lnTo>
                <a:lnTo>
                  <a:pt x="785131" y="1209659"/>
                </a:lnTo>
                <a:lnTo>
                  <a:pt x="784808" y="1206268"/>
                </a:lnTo>
                <a:close/>
              </a:path>
              <a:path w="790575" h="1262379">
                <a:moveTo>
                  <a:pt x="735571" y="1168576"/>
                </a:moveTo>
                <a:lnTo>
                  <a:pt x="730186" y="1171942"/>
                </a:lnTo>
                <a:lnTo>
                  <a:pt x="743645" y="1193482"/>
                </a:lnTo>
                <a:lnTo>
                  <a:pt x="749030" y="1190116"/>
                </a:lnTo>
                <a:lnTo>
                  <a:pt x="735571" y="1168576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547196" y="3372106"/>
            <a:ext cx="2004695" cy="1369695"/>
          </a:xfrm>
          <a:custGeom>
            <a:avLst/>
            <a:gdLst/>
            <a:ahLst/>
            <a:cxnLst/>
            <a:rect l="l" t="t" r="r" b="b"/>
            <a:pathLst>
              <a:path w="2004695" h="1369695">
                <a:moveTo>
                  <a:pt x="3578" y="0"/>
                </a:moveTo>
                <a:lnTo>
                  <a:pt x="0" y="5245"/>
                </a:lnTo>
                <a:lnTo>
                  <a:pt x="20979" y="19563"/>
                </a:lnTo>
                <a:lnTo>
                  <a:pt x="24557" y="14317"/>
                </a:lnTo>
                <a:lnTo>
                  <a:pt x="3578" y="0"/>
                </a:lnTo>
                <a:close/>
              </a:path>
              <a:path w="2004695" h="1369695">
                <a:moveTo>
                  <a:pt x="40293" y="25057"/>
                </a:moveTo>
                <a:lnTo>
                  <a:pt x="36713" y="30302"/>
                </a:lnTo>
                <a:lnTo>
                  <a:pt x="57693" y="44621"/>
                </a:lnTo>
                <a:lnTo>
                  <a:pt x="61272" y="39376"/>
                </a:lnTo>
                <a:lnTo>
                  <a:pt x="40293" y="25057"/>
                </a:lnTo>
                <a:close/>
              </a:path>
              <a:path w="2004695" h="1369695">
                <a:moveTo>
                  <a:pt x="77007" y="50114"/>
                </a:moveTo>
                <a:lnTo>
                  <a:pt x="73427" y="55359"/>
                </a:lnTo>
                <a:lnTo>
                  <a:pt x="94406" y="69678"/>
                </a:lnTo>
                <a:lnTo>
                  <a:pt x="97986" y="64433"/>
                </a:lnTo>
                <a:lnTo>
                  <a:pt x="77007" y="50114"/>
                </a:lnTo>
                <a:close/>
              </a:path>
              <a:path w="2004695" h="1369695">
                <a:moveTo>
                  <a:pt x="113722" y="75172"/>
                </a:moveTo>
                <a:lnTo>
                  <a:pt x="110142" y="80417"/>
                </a:lnTo>
                <a:lnTo>
                  <a:pt x="131121" y="94735"/>
                </a:lnTo>
                <a:lnTo>
                  <a:pt x="134701" y="89490"/>
                </a:lnTo>
                <a:lnTo>
                  <a:pt x="113722" y="75172"/>
                </a:lnTo>
                <a:close/>
              </a:path>
              <a:path w="2004695" h="1369695">
                <a:moveTo>
                  <a:pt x="150435" y="100229"/>
                </a:moveTo>
                <a:lnTo>
                  <a:pt x="146856" y="105474"/>
                </a:lnTo>
                <a:lnTo>
                  <a:pt x="167835" y="119792"/>
                </a:lnTo>
                <a:lnTo>
                  <a:pt x="171415" y="114547"/>
                </a:lnTo>
                <a:lnTo>
                  <a:pt x="150435" y="100229"/>
                </a:lnTo>
                <a:close/>
              </a:path>
              <a:path w="2004695" h="1369695">
                <a:moveTo>
                  <a:pt x="187149" y="125286"/>
                </a:moveTo>
                <a:lnTo>
                  <a:pt x="183570" y="130531"/>
                </a:lnTo>
                <a:lnTo>
                  <a:pt x="204550" y="144849"/>
                </a:lnTo>
                <a:lnTo>
                  <a:pt x="208128" y="139604"/>
                </a:lnTo>
                <a:lnTo>
                  <a:pt x="187149" y="125286"/>
                </a:lnTo>
                <a:close/>
              </a:path>
              <a:path w="2004695" h="1369695">
                <a:moveTo>
                  <a:pt x="223864" y="150343"/>
                </a:moveTo>
                <a:lnTo>
                  <a:pt x="220284" y="155588"/>
                </a:lnTo>
                <a:lnTo>
                  <a:pt x="241264" y="169908"/>
                </a:lnTo>
                <a:lnTo>
                  <a:pt x="244843" y="164663"/>
                </a:lnTo>
                <a:lnTo>
                  <a:pt x="223864" y="150343"/>
                </a:lnTo>
                <a:close/>
              </a:path>
              <a:path w="2004695" h="1369695">
                <a:moveTo>
                  <a:pt x="260578" y="175400"/>
                </a:moveTo>
                <a:lnTo>
                  <a:pt x="256998" y="180646"/>
                </a:lnTo>
                <a:lnTo>
                  <a:pt x="277978" y="194965"/>
                </a:lnTo>
                <a:lnTo>
                  <a:pt x="281557" y="189720"/>
                </a:lnTo>
                <a:lnTo>
                  <a:pt x="260578" y="175400"/>
                </a:lnTo>
                <a:close/>
              </a:path>
              <a:path w="2004695" h="1369695">
                <a:moveTo>
                  <a:pt x="297293" y="200459"/>
                </a:moveTo>
                <a:lnTo>
                  <a:pt x="293712" y="205704"/>
                </a:lnTo>
                <a:lnTo>
                  <a:pt x="314692" y="220022"/>
                </a:lnTo>
                <a:lnTo>
                  <a:pt x="318272" y="214777"/>
                </a:lnTo>
                <a:lnTo>
                  <a:pt x="297293" y="200459"/>
                </a:lnTo>
                <a:close/>
              </a:path>
              <a:path w="2004695" h="1369695">
                <a:moveTo>
                  <a:pt x="334006" y="225516"/>
                </a:moveTo>
                <a:lnTo>
                  <a:pt x="330427" y="230761"/>
                </a:lnTo>
                <a:lnTo>
                  <a:pt x="351406" y="245079"/>
                </a:lnTo>
                <a:lnTo>
                  <a:pt x="354986" y="239834"/>
                </a:lnTo>
                <a:lnTo>
                  <a:pt x="334006" y="225516"/>
                </a:lnTo>
                <a:close/>
              </a:path>
              <a:path w="2004695" h="1369695">
                <a:moveTo>
                  <a:pt x="370720" y="250573"/>
                </a:moveTo>
                <a:lnTo>
                  <a:pt x="367141" y="255818"/>
                </a:lnTo>
                <a:lnTo>
                  <a:pt x="388120" y="270136"/>
                </a:lnTo>
                <a:lnTo>
                  <a:pt x="391701" y="264891"/>
                </a:lnTo>
                <a:lnTo>
                  <a:pt x="370720" y="250573"/>
                </a:lnTo>
                <a:close/>
              </a:path>
              <a:path w="2004695" h="1369695">
                <a:moveTo>
                  <a:pt x="407435" y="275630"/>
                </a:moveTo>
                <a:lnTo>
                  <a:pt x="403854" y="280875"/>
                </a:lnTo>
                <a:lnTo>
                  <a:pt x="424835" y="295194"/>
                </a:lnTo>
                <a:lnTo>
                  <a:pt x="428414" y="289949"/>
                </a:lnTo>
                <a:lnTo>
                  <a:pt x="407435" y="275630"/>
                </a:lnTo>
                <a:close/>
              </a:path>
              <a:path w="2004695" h="1369695">
                <a:moveTo>
                  <a:pt x="444149" y="300689"/>
                </a:moveTo>
                <a:lnTo>
                  <a:pt x="440569" y="305932"/>
                </a:lnTo>
                <a:lnTo>
                  <a:pt x="461549" y="320252"/>
                </a:lnTo>
                <a:lnTo>
                  <a:pt x="465128" y="315006"/>
                </a:lnTo>
                <a:lnTo>
                  <a:pt x="444149" y="300689"/>
                </a:lnTo>
                <a:close/>
              </a:path>
              <a:path w="2004695" h="1369695">
                <a:moveTo>
                  <a:pt x="480863" y="325746"/>
                </a:moveTo>
                <a:lnTo>
                  <a:pt x="477283" y="330991"/>
                </a:lnTo>
                <a:lnTo>
                  <a:pt x="498262" y="345309"/>
                </a:lnTo>
                <a:lnTo>
                  <a:pt x="501843" y="340064"/>
                </a:lnTo>
                <a:lnTo>
                  <a:pt x="480863" y="325746"/>
                </a:lnTo>
                <a:close/>
              </a:path>
              <a:path w="2004695" h="1369695">
                <a:moveTo>
                  <a:pt x="517577" y="350803"/>
                </a:moveTo>
                <a:lnTo>
                  <a:pt x="513998" y="356048"/>
                </a:lnTo>
                <a:lnTo>
                  <a:pt x="534977" y="370366"/>
                </a:lnTo>
                <a:lnTo>
                  <a:pt x="538557" y="365121"/>
                </a:lnTo>
                <a:lnTo>
                  <a:pt x="517577" y="350803"/>
                </a:lnTo>
                <a:close/>
              </a:path>
              <a:path w="2004695" h="1369695">
                <a:moveTo>
                  <a:pt x="554291" y="375860"/>
                </a:moveTo>
                <a:lnTo>
                  <a:pt x="550712" y="381105"/>
                </a:lnTo>
                <a:lnTo>
                  <a:pt x="571691" y="395423"/>
                </a:lnTo>
                <a:lnTo>
                  <a:pt x="575271" y="390179"/>
                </a:lnTo>
                <a:lnTo>
                  <a:pt x="554291" y="375860"/>
                </a:lnTo>
                <a:close/>
              </a:path>
              <a:path w="2004695" h="1369695">
                <a:moveTo>
                  <a:pt x="591005" y="400917"/>
                </a:moveTo>
                <a:lnTo>
                  <a:pt x="587425" y="406162"/>
                </a:lnTo>
                <a:lnTo>
                  <a:pt x="608406" y="420481"/>
                </a:lnTo>
                <a:lnTo>
                  <a:pt x="611985" y="415236"/>
                </a:lnTo>
                <a:lnTo>
                  <a:pt x="591005" y="400917"/>
                </a:lnTo>
                <a:close/>
              </a:path>
              <a:path w="2004695" h="1369695">
                <a:moveTo>
                  <a:pt x="627720" y="425975"/>
                </a:moveTo>
                <a:lnTo>
                  <a:pt x="624140" y="431219"/>
                </a:lnTo>
                <a:lnTo>
                  <a:pt x="645120" y="445538"/>
                </a:lnTo>
                <a:lnTo>
                  <a:pt x="648699" y="440293"/>
                </a:lnTo>
                <a:lnTo>
                  <a:pt x="627720" y="425975"/>
                </a:lnTo>
                <a:close/>
              </a:path>
              <a:path w="2004695" h="1369695">
                <a:moveTo>
                  <a:pt x="664434" y="451032"/>
                </a:moveTo>
                <a:lnTo>
                  <a:pt x="660854" y="456277"/>
                </a:lnTo>
                <a:lnTo>
                  <a:pt x="681833" y="470595"/>
                </a:lnTo>
                <a:lnTo>
                  <a:pt x="685413" y="465350"/>
                </a:lnTo>
                <a:lnTo>
                  <a:pt x="664434" y="451032"/>
                </a:lnTo>
                <a:close/>
              </a:path>
              <a:path w="2004695" h="1369695">
                <a:moveTo>
                  <a:pt x="701149" y="476089"/>
                </a:moveTo>
                <a:lnTo>
                  <a:pt x="697569" y="481335"/>
                </a:lnTo>
                <a:lnTo>
                  <a:pt x="718548" y="495653"/>
                </a:lnTo>
                <a:lnTo>
                  <a:pt x="722128" y="490407"/>
                </a:lnTo>
                <a:lnTo>
                  <a:pt x="701149" y="476089"/>
                </a:lnTo>
                <a:close/>
              </a:path>
              <a:path w="2004695" h="1369695">
                <a:moveTo>
                  <a:pt x="737862" y="501147"/>
                </a:moveTo>
                <a:lnTo>
                  <a:pt x="734283" y="506392"/>
                </a:lnTo>
                <a:lnTo>
                  <a:pt x="755262" y="520710"/>
                </a:lnTo>
                <a:lnTo>
                  <a:pt x="758842" y="515466"/>
                </a:lnTo>
                <a:lnTo>
                  <a:pt x="737862" y="501147"/>
                </a:lnTo>
                <a:close/>
              </a:path>
              <a:path w="2004695" h="1369695">
                <a:moveTo>
                  <a:pt x="774576" y="526204"/>
                </a:moveTo>
                <a:lnTo>
                  <a:pt x="770996" y="531449"/>
                </a:lnTo>
                <a:lnTo>
                  <a:pt x="791977" y="545768"/>
                </a:lnTo>
                <a:lnTo>
                  <a:pt x="795555" y="540523"/>
                </a:lnTo>
                <a:lnTo>
                  <a:pt x="774576" y="526204"/>
                </a:lnTo>
                <a:close/>
              </a:path>
              <a:path w="2004695" h="1369695">
                <a:moveTo>
                  <a:pt x="811291" y="551262"/>
                </a:moveTo>
                <a:lnTo>
                  <a:pt x="807711" y="556506"/>
                </a:lnTo>
                <a:lnTo>
                  <a:pt x="828691" y="570825"/>
                </a:lnTo>
                <a:lnTo>
                  <a:pt x="832270" y="565580"/>
                </a:lnTo>
                <a:lnTo>
                  <a:pt x="811291" y="551262"/>
                </a:lnTo>
                <a:close/>
              </a:path>
              <a:path w="2004695" h="1369695">
                <a:moveTo>
                  <a:pt x="848005" y="576319"/>
                </a:moveTo>
                <a:lnTo>
                  <a:pt x="844425" y="581564"/>
                </a:lnTo>
                <a:lnTo>
                  <a:pt x="865404" y="595882"/>
                </a:lnTo>
                <a:lnTo>
                  <a:pt x="868984" y="590637"/>
                </a:lnTo>
                <a:lnTo>
                  <a:pt x="848005" y="576319"/>
                </a:lnTo>
                <a:close/>
              </a:path>
              <a:path w="2004695" h="1369695">
                <a:moveTo>
                  <a:pt x="884720" y="601376"/>
                </a:moveTo>
                <a:lnTo>
                  <a:pt x="881139" y="606621"/>
                </a:lnTo>
                <a:lnTo>
                  <a:pt x="902119" y="620939"/>
                </a:lnTo>
                <a:lnTo>
                  <a:pt x="905699" y="615694"/>
                </a:lnTo>
                <a:lnTo>
                  <a:pt x="884720" y="601376"/>
                </a:lnTo>
                <a:close/>
              </a:path>
              <a:path w="2004695" h="1369695">
                <a:moveTo>
                  <a:pt x="921433" y="626433"/>
                </a:moveTo>
                <a:lnTo>
                  <a:pt x="917854" y="631678"/>
                </a:lnTo>
                <a:lnTo>
                  <a:pt x="938833" y="645998"/>
                </a:lnTo>
                <a:lnTo>
                  <a:pt x="942413" y="640753"/>
                </a:lnTo>
                <a:lnTo>
                  <a:pt x="921433" y="626433"/>
                </a:lnTo>
                <a:close/>
              </a:path>
              <a:path w="2004695" h="1369695">
                <a:moveTo>
                  <a:pt x="958147" y="651492"/>
                </a:moveTo>
                <a:lnTo>
                  <a:pt x="954568" y="656736"/>
                </a:lnTo>
                <a:lnTo>
                  <a:pt x="975547" y="671055"/>
                </a:lnTo>
                <a:lnTo>
                  <a:pt x="979126" y="665810"/>
                </a:lnTo>
                <a:lnTo>
                  <a:pt x="958147" y="651492"/>
                </a:lnTo>
                <a:close/>
              </a:path>
              <a:path w="2004695" h="1369695">
                <a:moveTo>
                  <a:pt x="994862" y="676549"/>
                </a:moveTo>
                <a:lnTo>
                  <a:pt x="991281" y="681794"/>
                </a:lnTo>
                <a:lnTo>
                  <a:pt x="1012262" y="696112"/>
                </a:lnTo>
                <a:lnTo>
                  <a:pt x="1015841" y="690867"/>
                </a:lnTo>
                <a:lnTo>
                  <a:pt x="994862" y="676549"/>
                </a:lnTo>
                <a:close/>
              </a:path>
              <a:path w="2004695" h="1369695">
                <a:moveTo>
                  <a:pt x="1031576" y="701606"/>
                </a:moveTo>
                <a:lnTo>
                  <a:pt x="1027996" y="706851"/>
                </a:lnTo>
                <a:lnTo>
                  <a:pt x="1048975" y="721169"/>
                </a:lnTo>
                <a:lnTo>
                  <a:pt x="1052555" y="715924"/>
                </a:lnTo>
                <a:lnTo>
                  <a:pt x="1031576" y="701606"/>
                </a:lnTo>
                <a:close/>
              </a:path>
              <a:path w="2004695" h="1369695">
                <a:moveTo>
                  <a:pt x="1068289" y="726663"/>
                </a:moveTo>
                <a:lnTo>
                  <a:pt x="1064710" y="731908"/>
                </a:lnTo>
                <a:lnTo>
                  <a:pt x="1085689" y="746226"/>
                </a:lnTo>
                <a:lnTo>
                  <a:pt x="1089270" y="740982"/>
                </a:lnTo>
                <a:lnTo>
                  <a:pt x="1068289" y="726663"/>
                </a:lnTo>
                <a:close/>
              </a:path>
              <a:path w="2004695" h="1369695">
                <a:moveTo>
                  <a:pt x="1105004" y="751720"/>
                </a:moveTo>
                <a:lnTo>
                  <a:pt x="1101425" y="756965"/>
                </a:lnTo>
                <a:lnTo>
                  <a:pt x="1122404" y="771284"/>
                </a:lnTo>
                <a:lnTo>
                  <a:pt x="1125984" y="766039"/>
                </a:lnTo>
                <a:lnTo>
                  <a:pt x="1105004" y="751720"/>
                </a:lnTo>
                <a:close/>
              </a:path>
              <a:path w="2004695" h="1369695">
                <a:moveTo>
                  <a:pt x="1141718" y="776778"/>
                </a:moveTo>
                <a:lnTo>
                  <a:pt x="1138138" y="782022"/>
                </a:lnTo>
                <a:lnTo>
                  <a:pt x="1159118" y="796342"/>
                </a:lnTo>
                <a:lnTo>
                  <a:pt x="1162697" y="791096"/>
                </a:lnTo>
                <a:lnTo>
                  <a:pt x="1141718" y="776778"/>
                </a:lnTo>
                <a:close/>
              </a:path>
              <a:path w="2004695" h="1369695">
                <a:moveTo>
                  <a:pt x="1178433" y="801836"/>
                </a:moveTo>
                <a:lnTo>
                  <a:pt x="1174852" y="807081"/>
                </a:lnTo>
                <a:lnTo>
                  <a:pt x="1195832" y="821399"/>
                </a:lnTo>
                <a:lnTo>
                  <a:pt x="1199412" y="816154"/>
                </a:lnTo>
                <a:lnTo>
                  <a:pt x="1178433" y="801836"/>
                </a:lnTo>
                <a:close/>
              </a:path>
              <a:path w="2004695" h="1369695">
                <a:moveTo>
                  <a:pt x="1215147" y="826893"/>
                </a:moveTo>
                <a:lnTo>
                  <a:pt x="1211567" y="832138"/>
                </a:lnTo>
                <a:lnTo>
                  <a:pt x="1232546" y="846456"/>
                </a:lnTo>
                <a:lnTo>
                  <a:pt x="1236126" y="841211"/>
                </a:lnTo>
                <a:lnTo>
                  <a:pt x="1215147" y="826893"/>
                </a:lnTo>
                <a:close/>
              </a:path>
              <a:path w="2004695" h="1369695">
                <a:moveTo>
                  <a:pt x="1251860" y="851950"/>
                </a:moveTo>
                <a:lnTo>
                  <a:pt x="1248281" y="857195"/>
                </a:lnTo>
                <a:lnTo>
                  <a:pt x="1269260" y="871513"/>
                </a:lnTo>
                <a:lnTo>
                  <a:pt x="1272840" y="866269"/>
                </a:lnTo>
                <a:lnTo>
                  <a:pt x="1251860" y="851950"/>
                </a:lnTo>
                <a:close/>
              </a:path>
              <a:path w="2004695" h="1369695">
                <a:moveTo>
                  <a:pt x="1288575" y="877007"/>
                </a:moveTo>
                <a:lnTo>
                  <a:pt x="1284994" y="882252"/>
                </a:lnTo>
                <a:lnTo>
                  <a:pt x="1305975" y="896571"/>
                </a:lnTo>
                <a:lnTo>
                  <a:pt x="1309554" y="891326"/>
                </a:lnTo>
                <a:lnTo>
                  <a:pt x="1288575" y="877007"/>
                </a:lnTo>
                <a:close/>
              </a:path>
              <a:path w="2004695" h="1369695">
                <a:moveTo>
                  <a:pt x="1325289" y="902065"/>
                </a:moveTo>
                <a:lnTo>
                  <a:pt x="1321709" y="907309"/>
                </a:lnTo>
                <a:lnTo>
                  <a:pt x="1342688" y="921628"/>
                </a:lnTo>
                <a:lnTo>
                  <a:pt x="1346268" y="916383"/>
                </a:lnTo>
                <a:lnTo>
                  <a:pt x="1325289" y="902065"/>
                </a:lnTo>
                <a:close/>
              </a:path>
              <a:path w="2004695" h="1369695">
                <a:moveTo>
                  <a:pt x="1362003" y="927122"/>
                </a:moveTo>
                <a:lnTo>
                  <a:pt x="1358423" y="932367"/>
                </a:lnTo>
                <a:lnTo>
                  <a:pt x="1379402" y="946685"/>
                </a:lnTo>
                <a:lnTo>
                  <a:pt x="1382983" y="941440"/>
                </a:lnTo>
                <a:lnTo>
                  <a:pt x="1362003" y="927122"/>
                </a:lnTo>
                <a:close/>
              </a:path>
              <a:path w="2004695" h="1369695">
                <a:moveTo>
                  <a:pt x="1398717" y="952179"/>
                </a:moveTo>
                <a:lnTo>
                  <a:pt x="1395138" y="957425"/>
                </a:lnTo>
                <a:lnTo>
                  <a:pt x="1416117" y="971743"/>
                </a:lnTo>
                <a:lnTo>
                  <a:pt x="1419697" y="966499"/>
                </a:lnTo>
                <a:lnTo>
                  <a:pt x="1398717" y="952179"/>
                </a:lnTo>
                <a:close/>
              </a:path>
              <a:path w="2004695" h="1369695">
                <a:moveTo>
                  <a:pt x="1435431" y="977237"/>
                </a:moveTo>
                <a:lnTo>
                  <a:pt x="1431851" y="982482"/>
                </a:lnTo>
                <a:lnTo>
                  <a:pt x="1452831" y="996801"/>
                </a:lnTo>
                <a:lnTo>
                  <a:pt x="1456410" y="991556"/>
                </a:lnTo>
                <a:lnTo>
                  <a:pt x="1435431" y="977237"/>
                </a:lnTo>
                <a:close/>
              </a:path>
              <a:path w="2004695" h="1369695">
                <a:moveTo>
                  <a:pt x="1472145" y="1002295"/>
                </a:moveTo>
                <a:lnTo>
                  <a:pt x="1468565" y="1007539"/>
                </a:lnTo>
                <a:lnTo>
                  <a:pt x="1489546" y="1021858"/>
                </a:lnTo>
                <a:lnTo>
                  <a:pt x="1493125" y="1016613"/>
                </a:lnTo>
                <a:lnTo>
                  <a:pt x="1472145" y="1002295"/>
                </a:lnTo>
                <a:close/>
              </a:path>
              <a:path w="2004695" h="1369695">
                <a:moveTo>
                  <a:pt x="1508860" y="1027352"/>
                </a:moveTo>
                <a:lnTo>
                  <a:pt x="1505280" y="1032597"/>
                </a:lnTo>
                <a:lnTo>
                  <a:pt x="1526260" y="1046915"/>
                </a:lnTo>
                <a:lnTo>
                  <a:pt x="1529839" y="1041670"/>
                </a:lnTo>
                <a:lnTo>
                  <a:pt x="1508860" y="1027352"/>
                </a:lnTo>
                <a:close/>
              </a:path>
              <a:path w="2004695" h="1369695">
                <a:moveTo>
                  <a:pt x="1545573" y="1052409"/>
                </a:moveTo>
                <a:lnTo>
                  <a:pt x="1541994" y="1057654"/>
                </a:lnTo>
                <a:lnTo>
                  <a:pt x="1562973" y="1071972"/>
                </a:lnTo>
                <a:lnTo>
                  <a:pt x="1566553" y="1066727"/>
                </a:lnTo>
                <a:lnTo>
                  <a:pt x="1545573" y="1052409"/>
                </a:lnTo>
                <a:close/>
              </a:path>
              <a:path w="2004695" h="1369695">
                <a:moveTo>
                  <a:pt x="1582287" y="1077466"/>
                </a:moveTo>
                <a:lnTo>
                  <a:pt x="1578709" y="1082711"/>
                </a:lnTo>
                <a:lnTo>
                  <a:pt x="1599688" y="1097029"/>
                </a:lnTo>
                <a:lnTo>
                  <a:pt x="1603268" y="1091784"/>
                </a:lnTo>
                <a:lnTo>
                  <a:pt x="1582287" y="1077466"/>
                </a:lnTo>
                <a:close/>
              </a:path>
              <a:path w="2004695" h="1369695">
                <a:moveTo>
                  <a:pt x="1619002" y="1102523"/>
                </a:moveTo>
                <a:lnTo>
                  <a:pt x="1615423" y="1107768"/>
                </a:lnTo>
                <a:lnTo>
                  <a:pt x="1636402" y="1122088"/>
                </a:lnTo>
                <a:lnTo>
                  <a:pt x="1639982" y="1116843"/>
                </a:lnTo>
                <a:lnTo>
                  <a:pt x="1619002" y="1102523"/>
                </a:lnTo>
                <a:close/>
              </a:path>
              <a:path w="2004695" h="1369695">
                <a:moveTo>
                  <a:pt x="1655716" y="1127580"/>
                </a:moveTo>
                <a:lnTo>
                  <a:pt x="1652137" y="1132826"/>
                </a:lnTo>
                <a:lnTo>
                  <a:pt x="1673117" y="1147145"/>
                </a:lnTo>
                <a:lnTo>
                  <a:pt x="1676695" y="1141900"/>
                </a:lnTo>
                <a:lnTo>
                  <a:pt x="1655716" y="1127580"/>
                </a:lnTo>
                <a:close/>
              </a:path>
              <a:path w="2004695" h="1369695">
                <a:moveTo>
                  <a:pt x="1692431" y="1152639"/>
                </a:moveTo>
                <a:lnTo>
                  <a:pt x="1688851" y="1157884"/>
                </a:lnTo>
                <a:lnTo>
                  <a:pt x="1709831" y="1172202"/>
                </a:lnTo>
                <a:lnTo>
                  <a:pt x="1713410" y="1166957"/>
                </a:lnTo>
                <a:lnTo>
                  <a:pt x="1692431" y="1152639"/>
                </a:lnTo>
                <a:close/>
              </a:path>
              <a:path w="2004695" h="1369695">
                <a:moveTo>
                  <a:pt x="1729145" y="1177696"/>
                </a:moveTo>
                <a:lnTo>
                  <a:pt x="1725565" y="1182941"/>
                </a:lnTo>
                <a:lnTo>
                  <a:pt x="1746545" y="1197259"/>
                </a:lnTo>
                <a:lnTo>
                  <a:pt x="1750124" y="1192014"/>
                </a:lnTo>
                <a:lnTo>
                  <a:pt x="1729145" y="1177696"/>
                </a:lnTo>
                <a:close/>
              </a:path>
              <a:path w="2004695" h="1369695">
                <a:moveTo>
                  <a:pt x="1765860" y="1202753"/>
                </a:moveTo>
                <a:lnTo>
                  <a:pt x="1762279" y="1207998"/>
                </a:lnTo>
                <a:lnTo>
                  <a:pt x="1783259" y="1222316"/>
                </a:lnTo>
                <a:lnTo>
                  <a:pt x="1786839" y="1217071"/>
                </a:lnTo>
                <a:lnTo>
                  <a:pt x="1765860" y="1202753"/>
                </a:lnTo>
                <a:close/>
              </a:path>
              <a:path w="2004695" h="1369695">
                <a:moveTo>
                  <a:pt x="1802573" y="1227810"/>
                </a:moveTo>
                <a:lnTo>
                  <a:pt x="1798994" y="1233055"/>
                </a:lnTo>
                <a:lnTo>
                  <a:pt x="1819973" y="1247374"/>
                </a:lnTo>
                <a:lnTo>
                  <a:pt x="1823553" y="1242129"/>
                </a:lnTo>
                <a:lnTo>
                  <a:pt x="1802573" y="1227810"/>
                </a:lnTo>
                <a:close/>
              </a:path>
              <a:path w="2004695" h="1369695">
                <a:moveTo>
                  <a:pt x="1839287" y="1252867"/>
                </a:moveTo>
                <a:lnTo>
                  <a:pt x="1835708" y="1258112"/>
                </a:lnTo>
                <a:lnTo>
                  <a:pt x="1856687" y="1272432"/>
                </a:lnTo>
                <a:lnTo>
                  <a:pt x="1860268" y="1267186"/>
                </a:lnTo>
                <a:lnTo>
                  <a:pt x="1839287" y="1252867"/>
                </a:lnTo>
                <a:close/>
              </a:path>
              <a:path w="2004695" h="1369695">
                <a:moveTo>
                  <a:pt x="1876002" y="1277926"/>
                </a:moveTo>
                <a:lnTo>
                  <a:pt x="1872423" y="1283171"/>
                </a:lnTo>
                <a:lnTo>
                  <a:pt x="1893402" y="1297489"/>
                </a:lnTo>
                <a:lnTo>
                  <a:pt x="1896981" y="1292244"/>
                </a:lnTo>
                <a:lnTo>
                  <a:pt x="1876002" y="1277926"/>
                </a:lnTo>
                <a:close/>
              </a:path>
              <a:path w="2004695" h="1369695">
                <a:moveTo>
                  <a:pt x="1962684" y="1294801"/>
                </a:moveTo>
                <a:lnTo>
                  <a:pt x="1919729" y="1357740"/>
                </a:lnTo>
                <a:lnTo>
                  <a:pt x="2004145" y="1369226"/>
                </a:lnTo>
                <a:lnTo>
                  <a:pt x="1985666" y="1336055"/>
                </a:lnTo>
                <a:lnTo>
                  <a:pt x="1949911" y="1336055"/>
                </a:lnTo>
                <a:lnTo>
                  <a:pt x="1945850" y="1333285"/>
                </a:lnTo>
                <a:lnTo>
                  <a:pt x="1949430" y="1328040"/>
                </a:lnTo>
                <a:lnTo>
                  <a:pt x="1981201" y="1328040"/>
                </a:lnTo>
                <a:lnTo>
                  <a:pt x="1962684" y="1294801"/>
                </a:lnTo>
                <a:close/>
              </a:path>
              <a:path w="2004695" h="1369695">
                <a:moveTo>
                  <a:pt x="1949430" y="1328040"/>
                </a:moveTo>
                <a:lnTo>
                  <a:pt x="1945850" y="1333285"/>
                </a:lnTo>
                <a:lnTo>
                  <a:pt x="1949911" y="1336055"/>
                </a:lnTo>
                <a:lnTo>
                  <a:pt x="1953489" y="1330810"/>
                </a:lnTo>
                <a:lnTo>
                  <a:pt x="1949430" y="1328040"/>
                </a:lnTo>
                <a:close/>
              </a:path>
              <a:path w="2004695" h="1369695">
                <a:moveTo>
                  <a:pt x="1981201" y="1328040"/>
                </a:moveTo>
                <a:lnTo>
                  <a:pt x="1949430" y="1328040"/>
                </a:lnTo>
                <a:lnTo>
                  <a:pt x="1953489" y="1330810"/>
                </a:lnTo>
                <a:lnTo>
                  <a:pt x="1949911" y="1336055"/>
                </a:lnTo>
                <a:lnTo>
                  <a:pt x="1985666" y="1336055"/>
                </a:lnTo>
                <a:lnTo>
                  <a:pt x="1981201" y="1328040"/>
                </a:lnTo>
                <a:close/>
              </a:path>
              <a:path w="2004695" h="1369695">
                <a:moveTo>
                  <a:pt x="1912716" y="1302983"/>
                </a:moveTo>
                <a:lnTo>
                  <a:pt x="1909136" y="1308228"/>
                </a:lnTo>
                <a:lnTo>
                  <a:pt x="1930116" y="1322546"/>
                </a:lnTo>
                <a:lnTo>
                  <a:pt x="1933695" y="1317301"/>
                </a:lnTo>
                <a:lnTo>
                  <a:pt x="1912716" y="1302983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716149" y="3219460"/>
            <a:ext cx="3202305" cy="1524000"/>
          </a:xfrm>
          <a:custGeom>
            <a:avLst/>
            <a:gdLst/>
            <a:ahLst/>
            <a:cxnLst/>
            <a:rect l="l" t="t" r="r" b="b"/>
            <a:pathLst>
              <a:path w="3202304" h="1524000">
                <a:moveTo>
                  <a:pt x="2721" y="0"/>
                </a:moveTo>
                <a:lnTo>
                  <a:pt x="0" y="5737"/>
                </a:lnTo>
                <a:lnTo>
                  <a:pt x="22946" y="16628"/>
                </a:lnTo>
                <a:lnTo>
                  <a:pt x="25669" y="10891"/>
                </a:lnTo>
                <a:lnTo>
                  <a:pt x="2721" y="0"/>
                </a:lnTo>
                <a:close/>
              </a:path>
              <a:path w="3202304" h="1524000">
                <a:moveTo>
                  <a:pt x="42879" y="19060"/>
                </a:moveTo>
                <a:lnTo>
                  <a:pt x="40156" y="24796"/>
                </a:lnTo>
                <a:lnTo>
                  <a:pt x="63102" y="35688"/>
                </a:lnTo>
                <a:lnTo>
                  <a:pt x="65825" y="29950"/>
                </a:lnTo>
                <a:lnTo>
                  <a:pt x="42879" y="19060"/>
                </a:lnTo>
                <a:close/>
              </a:path>
              <a:path w="3202304" h="1524000">
                <a:moveTo>
                  <a:pt x="83035" y="38119"/>
                </a:moveTo>
                <a:lnTo>
                  <a:pt x="80312" y="43855"/>
                </a:lnTo>
                <a:lnTo>
                  <a:pt x="103258" y="54747"/>
                </a:lnTo>
                <a:lnTo>
                  <a:pt x="105981" y="49010"/>
                </a:lnTo>
                <a:lnTo>
                  <a:pt x="83035" y="38119"/>
                </a:lnTo>
                <a:close/>
              </a:path>
              <a:path w="3202304" h="1524000">
                <a:moveTo>
                  <a:pt x="123191" y="57179"/>
                </a:moveTo>
                <a:lnTo>
                  <a:pt x="120468" y="62915"/>
                </a:lnTo>
                <a:lnTo>
                  <a:pt x="143416" y="73806"/>
                </a:lnTo>
                <a:lnTo>
                  <a:pt x="146137" y="68069"/>
                </a:lnTo>
                <a:lnTo>
                  <a:pt x="123191" y="57179"/>
                </a:lnTo>
                <a:close/>
              </a:path>
              <a:path w="3202304" h="1524000">
                <a:moveTo>
                  <a:pt x="163348" y="76238"/>
                </a:moveTo>
                <a:lnTo>
                  <a:pt x="160625" y="81974"/>
                </a:lnTo>
                <a:lnTo>
                  <a:pt x="183572" y="92866"/>
                </a:lnTo>
                <a:lnTo>
                  <a:pt x="186295" y="87129"/>
                </a:lnTo>
                <a:lnTo>
                  <a:pt x="163348" y="76238"/>
                </a:lnTo>
                <a:close/>
              </a:path>
              <a:path w="3202304" h="1524000">
                <a:moveTo>
                  <a:pt x="203504" y="95296"/>
                </a:moveTo>
                <a:lnTo>
                  <a:pt x="200781" y="101033"/>
                </a:lnTo>
                <a:lnTo>
                  <a:pt x="223728" y="111925"/>
                </a:lnTo>
                <a:lnTo>
                  <a:pt x="226451" y="106188"/>
                </a:lnTo>
                <a:lnTo>
                  <a:pt x="203504" y="95296"/>
                </a:lnTo>
                <a:close/>
              </a:path>
              <a:path w="3202304" h="1524000">
                <a:moveTo>
                  <a:pt x="243660" y="114357"/>
                </a:moveTo>
                <a:lnTo>
                  <a:pt x="240938" y="120093"/>
                </a:lnTo>
                <a:lnTo>
                  <a:pt x="263884" y="130983"/>
                </a:lnTo>
                <a:lnTo>
                  <a:pt x="266607" y="125247"/>
                </a:lnTo>
                <a:lnTo>
                  <a:pt x="243660" y="114357"/>
                </a:lnTo>
                <a:close/>
              </a:path>
              <a:path w="3202304" h="1524000">
                <a:moveTo>
                  <a:pt x="283817" y="133416"/>
                </a:moveTo>
                <a:lnTo>
                  <a:pt x="281095" y="139152"/>
                </a:lnTo>
                <a:lnTo>
                  <a:pt x="304041" y="150044"/>
                </a:lnTo>
                <a:lnTo>
                  <a:pt x="306764" y="144307"/>
                </a:lnTo>
                <a:lnTo>
                  <a:pt x="283817" y="133416"/>
                </a:lnTo>
                <a:close/>
              </a:path>
              <a:path w="3202304" h="1524000">
                <a:moveTo>
                  <a:pt x="323974" y="152474"/>
                </a:moveTo>
                <a:lnTo>
                  <a:pt x="321251" y="158211"/>
                </a:lnTo>
                <a:lnTo>
                  <a:pt x="344197" y="169103"/>
                </a:lnTo>
                <a:lnTo>
                  <a:pt x="346920" y="163366"/>
                </a:lnTo>
                <a:lnTo>
                  <a:pt x="323974" y="152474"/>
                </a:lnTo>
                <a:close/>
              </a:path>
              <a:path w="3202304" h="1524000">
                <a:moveTo>
                  <a:pt x="364130" y="171535"/>
                </a:moveTo>
                <a:lnTo>
                  <a:pt x="361407" y="177271"/>
                </a:lnTo>
                <a:lnTo>
                  <a:pt x="384354" y="188161"/>
                </a:lnTo>
                <a:lnTo>
                  <a:pt x="387076" y="182425"/>
                </a:lnTo>
                <a:lnTo>
                  <a:pt x="364130" y="171535"/>
                </a:lnTo>
                <a:close/>
              </a:path>
              <a:path w="3202304" h="1524000">
                <a:moveTo>
                  <a:pt x="404286" y="190593"/>
                </a:moveTo>
                <a:lnTo>
                  <a:pt x="401563" y="196330"/>
                </a:lnTo>
                <a:lnTo>
                  <a:pt x="424511" y="207222"/>
                </a:lnTo>
                <a:lnTo>
                  <a:pt x="427233" y="201485"/>
                </a:lnTo>
                <a:lnTo>
                  <a:pt x="404286" y="190593"/>
                </a:lnTo>
                <a:close/>
              </a:path>
              <a:path w="3202304" h="1524000">
                <a:moveTo>
                  <a:pt x="444444" y="209652"/>
                </a:moveTo>
                <a:lnTo>
                  <a:pt x="441721" y="215389"/>
                </a:lnTo>
                <a:lnTo>
                  <a:pt x="464667" y="226280"/>
                </a:lnTo>
                <a:lnTo>
                  <a:pt x="467390" y="220544"/>
                </a:lnTo>
                <a:lnTo>
                  <a:pt x="444444" y="209652"/>
                </a:lnTo>
                <a:close/>
              </a:path>
              <a:path w="3202304" h="1524000">
                <a:moveTo>
                  <a:pt x="484600" y="228713"/>
                </a:moveTo>
                <a:lnTo>
                  <a:pt x="481877" y="234449"/>
                </a:lnTo>
                <a:lnTo>
                  <a:pt x="504823" y="245339"/>
                </a:lnTo>
                <a:lnTo>
                  <a:pt x="507546" y="239603"/>
                </a:lnTo>
                <a:lnTo>
                  <a:pt x="484600" y="228713"/>
                </a:lnTo>
                <a:close/>
              </a:path>
              <a:path w="3202304" h="1524000">
                <a:moveTo>
                  <a:pt x="524756" y="247771"/>
                </a:moveTo>
                <a:lnTo>
                  <a:pt x="522033" y="253508"/>
                </a:lnTo>
                <a:lnTo>
                  <a:pt x="544979" y="264400"/>
                </a:lnTo>
                <a:lnTo>
                  <a:pt x="547702" y="258663"/>
                </a:lnTo>
                <a:lnTo>
                  <a:pt x="524756" y="247771"/>
                </a:lnTo>
                <a:close/>
              </a:path>
              <a:path w="3202304" h="1524000">
                <a:moveTo>
                  <a:pt x="564912" y="266832"/>
                </a:moveTo>
                <a:lnTo>
                  <a:pt x="562190" y="272568"/>
                </a:lnTo>
                <a:lnTo>
                  <a:pt x="585137" y="283458"/>
                </a:lnTo>
                <a:lnTo>
                  <a:pt x="587860" y="277722"/>
                </a:lnTo>
                <a:lnTo>
                  <a:pt x="564912" y="266832"/>
                </a:lnTo>
                <a:close/>
              </a:path>
              <a:path w="3202304" h="1524000">
                <a:moveTo>
                  <a:pt x="605069" y="285890"/>
                </a:moveTo>
                <a:lnTo>
                  <a:pt x="602347" y="291627"/>
                </a:lnTo>
                <a:lnTo>
                  <a:pt x="625293" y="302519"/>
                </a:lnTo>
                <a:lnTo>
                  <a:pt x="628016" y="296782"/>
                </a:lnTo>
                <a:lnTo>
                  <a:pt x="605069" y="285890"/>
                </a:lnTo>
                <a:close/>
              </a:path>
              <a:path w="3202304" h="1524000">
                <a:moveTo>
                  <a:pt x="645226" y="304949"/>
                </a:moveTo>
                <a:lnTo>
                  <a:pt x="642503" y="310686"/>
                </a:lnTo>
                <a:lnTo>
                  <a:pt x="665449" y="321577"/>
                </a:lnTo>
                <a:lnTo>
                  <a:pt x="668172" y="315841"/>
                </a:lnTo>
                <a:lnTo>
                  <a:pt x="645226" y="304949"/>
                </a:lnTo>
                <a:close/>
              </a:path>
              <a:path w="3202304" h="1524000">
                <a:moveTo>
                  <a:pt x="685382" y="324010"/>
                </a:moveTo>
                <a:lnTo>
                  <a:pt x="682659" y="329746"/>
                </a:lnTo>
                <a:lnTo>
                  <a:pt x="705606" y="340636"/>
                </a:lnTo>
                <a:lnTo>
                  <a:pt x="708329" y="334900"/>
                </a:lnTo>
                <a:lnTo>
                  <a:pt x="685382" y="324010"/>
                </a:lnTo>
                <a:close/>
              </a:path>
              <a:path w="3202304" h="1524000">
                <a:moveTo>
                  <a:pt x="725539" y="343068"/>
                </a:moveTo>
                <a:lnTo>
                  <a:pt x="722816" y="348805"/>
                </a:lnTo>
                <a:lnTo>
                  <a:pt x="745763" y="359697"/>
                </a:lnTo>
                <a:lnTo>
                  <a:pt x="748485" y="353960"/>
                </a:lnTo>
                <a:lnTo>
                  <a:pt x="725539" y="343068"/>
                </a:lnTo>
                <a:close/>
              </a:path>
              <a:path w="3202304" h="1524000">
                <a:moveTo>
                  <a:pt x="765695" y="362127"/>
                </a:moveTo>
                <a:lnTo>
                  <a:pt x="762972" y="367864"/>
                </a:lnTo>
                <a:lnTo>
                  <a:pt x="785919" y="378755"/>
                </a:lnTo>
                <a:lnTo>
                  <a:pt x="788642" y="373019"/>
                </a:lnTo>
                <a:lnTo>
                  <a:pt x="765695" y="362127"/>
                </a:lnTo>
                <a:close/>
              </a:path>
              <a:path w="3202304" h="1524000">
                <a:moveTo>
                  <a:pt x="805851" y="381187"/>
                </a:moveTo>
                <a:lnTo>
                  <a:pt x="803128" y="386924"/>
                </a:lnTo>
                <a:lnTo>
                  <a:pt x="826076" y="397814"/>
                </a:lnTo>
                <a:lnTo>
                  <a:pt x="828798" y="392078"/>
                </a:lnTo>
                <a:lnTo>
                  <a:pt x="805851" y="381187"/>
                </a:lnTo>
                <a:close/>
              </a:path>
              <a:path w="3202304" h="1524000">
                <a:moveTo>
                  <a:pt x="846009" y="400246"/>
                </a:moveTo>
                <a:lnTo>
                  <a:pt x="843286" y="405983"/>
                </a:lnTo>
                <a:lnTo>
                  <a:pt x="866232" y="416874"/>
                </a:lnTo>
                <a:lnTo>
                  <a:pt x="868955" y="411138"/>
                </a:lnTo>
                <a:lnTo>
                  <a:pt x="846009" y="400246"/>
                </a:lnTo>
                <a:close/>
              </a:path>
              <a:path w="3202304" h="1524000">
                <a:moveTo>
                  <a:pt x="886165" y="419305"/>
                </a:moveTo>
                <a:lnTo>
                  <a:pt x="883442" y="425042"/>
                </a:lnTo>
                <a:lnTo>
                  <a:pt x="906388" y="435933"/>
                </a:lnTo>
                <a:lnTo>
                  <a:pt x="909111" y="430197"/>
                </a:lnTo>
                <a:lnTo>
                  <a:pt x="886165" y="419305"/>
                </a:lnTo>
                <a:close/>
              </a:path>
              <a:path w="3202304" h="1524000">
                <a:moveTo>
                  <a:pt x="926321" y="438365"/>
                </a:moveTo>
                <a:lnTo>
                  <a:pt x="923598" y="444102"/>
                </a:lnTo>
                <a:lnTo>
                  <a:pt x="946544" y="454992"/>
                </a:lnTo>
                <a:lnTo>
                  <a:pt x="949267" y="449256"/>
                </a:lnTo>
                <a:lnTo>
                  <a:pt x="926321" y="438365"/>
                </a:lnTo>
                <a:close/>
              </a:path>
              <a:path w="3202304" h="1524000">
                <a:moveTo>
                  <a:pt x="966477" y="457424"/>
                </a:moveTo>
                <a:lnTo>
                  <a:pt x="963756" y="463161"/>
                </a:lnTo>
                <a:lnTo>
                  <a:pt x="986702" y="474052"/>
                </a:lnTo>
                <a:lnTo>
                  <a:pt x="989425" y="468316"/>
                </a:lnTo>
                <a:lnTo>
                  <a:pt x="966477" y="457424"/>
                </a:lnTo>
                <a:close/>
              </a:path>
              <a:path w="3202304" h="1524000">
                <a:moveTo>
                  <a:pt x="1006635" y="476483"/>
                </a:moveTo>
                <a:lnTo>
                  <a:pt x="1003912" y="482220"/>
                </a:lnTo>
                <a:lnTo>
                  <a:pt x="1026858" y="493111"/>
                </a:lnTo>
                <a:lnTo>
                  <a:pt x="1029581" y="487375"/>
                </a:lnTo>
                <a:lnTo>
                  <a:pt x="1006635" y="476483"/>
                </a:lnTo>
                <a:close/>
              </a:path>
              <a:path w="3202304" h="1524000">
                <a:moveTo>
                  <a:pt x="1046791" y="495543"/>
                </a:moveTo>
                <a:lnTo>
                  <a:pt x="1044068" y="501280"/>
                </a:lnTo>
                <a:lnTo>
                  <a:pt x="1067014" y="512170"/>
                </a:lnTo>
                <a:lnTo>
                  <a:pt x="1069737" y="506434"/>
                </a:lnTo>
                <a:lnTo>
                  <a:pt x="1046791" y="495543"/>
                </a:lnTo>
                <a:close/>
              </a:path>
              <a:path w="3202304" h="1524000">
                <a:moveTo>
                  <a:pt x="1086947" y="514602"/>
                </a:moveTo>
                <a:lnTo>
                  <a:pt x="1084224" y="520339"/>
                </a:lnTo>
                <a:lnTo>
                  <a:pt x="1107172" y="531230"/>
                </a:lnTo>
                <a:lnTo>
                  <a:pt x="1109893" y="525494"/>
                </a:lnTo>
                <a:lnTo>
                  <a:pt x="1086947" y="514602"/>
                </a:lnTo>
                <a:close/>
              </a:path>
              <a:path w="3202304" h="1524000">
                <a:moveTo>
                  <a:pt x="1127104" y="533662"/>
                </a:moveTo>
                <a:lnTo>
                  <a:pt x="1124381" y="539399"/>
                </a:lnTo>
                <a:lnTo>
                  <a:pt x="1147328" y="550289"/>
                </a:lnTo>
                <a:lnTo>
                  <a:pt x="1150051" y="544553"/>
                </a:lnTo>
                <a:lnTo>
                  <a:pt x="1127104" y="533662"/>
                </a:lnTo>
                <a:close/>
              </a:path>
              <a:path w="3202304" h="1524000">
                <a:moveTo>
                  <a:pt x="1167260" y="552721"/>
                </a:moveTo>
                <a:lnTo>
                  <a:pt x="1164537" y="558458"/>
                </a:lnTo>
                <a:lnTo>
                  <a:pt x="1187484" y="569349"/>
                </a:lnTo>
                <a:lnTo>
                  <a:pt x="1190207" y="563613"/>
                </a:lnTo>
                <a:lnTo>
                  <a:pt x="1167260" y="552721"/>
                </a:lnTo>
                <a:close/>
              </a:path>
              <a:path w="3202304" h="1524000">
                <a:moveTo>
                  <a:pt x="1207416" y="571780"/>
                </a:moveTo>
                <a:lnTo>
                  <a:pt x="1204694" y="577517"/>
                </a:lnTo>
                <a:lnTo>
                  <a:pt x="1227640" y="588408"/>
                </a:lnTo>
                <a:lnTo>
                  <a:pt x="1230363" y="582672"/>
                </a:lnTo>
                <a:lnTo>
                  <a:pt x="1207416" y="571780"/>
                </a:lnTo>
                <a:close/>
              </a:path>
              <a:path w="3202304" h="1524000">
                <a:moveTo>
                  <a:pt x="1247573" y="590840"/>
                </a:moveTo>
                <a:lnTo>
                  <a:pt x="1244850" y="596577"/>
                </a:lnTo>
                <a:lnTo>
                  <a:pt x="1267797" y="607467"/>
                </a:lnTo>
                <a:lnTo>
                  <a:pt x="1270520" y="601731"/>
                </a:lnTo>
                <a:lnTo>
                  <a:pt x="1247573" y="590840"/>
                </a:lnTo>
                <a:close/>
              </a:path>
              <a:path w="3202304" h="1524000">
                <a:moveTo>
                  <a:pt x="1287730" y="609899"/>
                </a:moveTo>
                <a:lnTo>
                  <a:pt x="1285007" y="615636"/>
                </a:lnTo>
                <a:lnTo>
                  <a:pt x="1307953" y="626527"/>
                </a:lnTo>
                <a:lnTo>
                  <a:pt x="1310676" y="620791"/>
                </a:lnTo>
                <a:lnTo>
                  <a:pt x="1287730" y="609899"/>
                </a:lnTo>
                <a:close/>
              </a:path>
              <a:path w="3202304" h="1524000">
                <a:moveTo>
                  <a:pt x="1327886" y="628958"/>
                </a:moveTo>
                <a:lnTo>
                  <a:pt x="1325163" y="634695"/>
                </a:lnTo>
                <a:lnTo>
                  <a:pt x="1348110" y="645586"/>
                </a:lnTo>
                <a:lnTo>
                  <a:pt x="1350832" y="639850"/>
                </a:lnTo>
                <a:lnTo>
                  <a:pt x="1327886" y="628958"/>
                </a:lnTo>
                <a:close/>
              </a:path>
              <a:path w="3202304" h="1524000">
                <a:moveTo>
                  <a:pt x="1368042" y="648018"/>
                </a:moveTo>
                <a:lnTo>
                  <a:pt x="1365319" y="653755"/>
                </a:lnTo>
                <a:lnTo>
                  <a:pt x="1388267" y="664645"/>
                </a:lnTo>
                <a:lnTo>
                  <a:pt x="1390989" y="658909"/>
                </a:lnTo>
                <a:lnTo>
                  <a:pt x="1368042" y="648018"/>
                </a:lnTo>
                <a:close/>
              </a:path>
              <a:path w="3202304" h="1524000">
                <a:moveTo>
                  <a:pt x="1408200" y="667077"/>
                </a:moveTo>
                <a:lnTo>
                  <a:pt x="1405477" y="672814"/>
                </a:lnTo>
                <a:lnTo>
                  <a:pt x="1428423" y="683705"/>
                </a:lnTo>
                <a:lnTo>
                  <a:pt x="1431146" y="677969"/>
                </a:lnTo>
                <a:lnTo>
                  <a:pt x="1408200" y="667077"/>
                </a:lnTo>
                <a:close/>
              </a:path>
              <a:path w="3202304" h="1524000">
                <a:moveTo>
                  <a:pt x="1448356" y="686137"/>
                </a:moveTo>
                <a:lnTo>
                  <a:pt x="1445633" y="691874"/>
                </a:lnTo>
                <a:lnTo>
                  <a:pt x="1468579" y="702764"/>
                </a:lnTo>
                <a:lnTo>
                  <a:pt x="1471302" y="697028"/>
                </a:lnTo>
                <a:lnTo>
                  <a:pt x="1448356" y="686137"/>
                </a:lnTo>
                <a:close/>
              </a:path>
              <a:path w="3202304" h="1524000">
                <a:moveTo>
                  <a:pt x="1488512" y="705196"/>
                </a:moveTo>
                <a:lnTo>
                  <a:pt x="1485789" y="710933"/>
                </a:lnTo>
                <a:lnTo>
                  <a:pt x="1508735" y="721824"/>
                </a:lnTo>
                <a:lnTo>
                  <a:pt x="1511458" y="716088"/>
                </a:lnTo>
                <a:lnTo>
                  <a:pt x="1488512" y="705196"/>
                </a:lnTo>
                <a:close/>
              </a:path>
              <a:path w="3202304" h="1524000">
                <a:moveTo>
                  <a:pt x="1528668" y="724255"/>
                </a:moveTo>
                <a:lnTo>
                  <a:pt x="1525946" y="729992"/>
                </a:lnTo>
                <a:lnTo>
                  <a:pt x="1548893" y="740883"/>
                </a:lnTo>
                <a:lnTo>
                  <a:pt x="1551616" y="735147"/>
                </a:lnTo>
                <a:lnTo>
                  <a:pt x="1528668" y="724255"/>
                </a:lnTo>
                <a:close/>
              </a:path>
              <a:path w="3202304" h="1524000">
                <a:moveTo>
                  <a:pt x="1568825" y="743315"/>
                </a:moveTo>
                <a:lnTo>
                  <a:pt x="1566103" y="749052"/>
                </a:lnTo>
                <a:lnTo>
                  <a:pt x="1589049" y="759942"/>
                </a:lnTo>
                <a:lnTo>
                  <a:pt x="1591772" y="754206"/>
                </a:lnTo>
                <a:lnTo>
                  <a:pt x="1568825" y="743315"/>
                </a:lnTo>
                <a:close/>
              </a:path>
              <a:path w="3202304" h="1524000">
                <a:moveTo>
                  <a:pt x="1608982" y="762374"/>
                </a:moveTo>
                <a:lnTo>
                  <a:pt x="1606259" y="768111"/>
                </a:lnTo>
                <a:lnTo>
                  <a:pt x="1629205" y="779002"/>
                </a:lnTo>
                <a:lnTo>
                  <a:pt x="1631928" y="773266"/>
                </a:lnTo>
                <a:lnTo>
                  <a:pt x="1608982" y="762374"/>
                </a:lnTo>
                <a:close/>
              </a:path>
              <a:path w="3202304" h="1524000">
                <a:moveTo>
                  <a:pt x="1649138" y="781433"/>
                </a:moveTo>
                <a:lnTo>
                  <a:pt x="1646415" y="787171"/>
                </a:lnTo>
                <a:lnTo>
                  <a:pt x="1669362" y="798061"/>
                </a:lnTo>
                <a:lnTo>
                  <a:pt x="1672085" y="792325"/>
                </a:lnTo>
                <a:lnTo>
                  <a:pt x="1649138" y="781433"/>
                </a:lnTo>
                <a:close/>
              </a:path>
              <a:path w="3202304" h="1524000">
                <a:moveTo>
                  <a:pt x="1689295" y="800493"/>
                </a:moveTo>
                <a:lnTo>
                  <a:pt x="1686572" y="806230"/>
                </a:lnTo>
                <a:lnTo>
                  <a:pt x="1709519" y="817121"/>
                </a:lnTo>
                <a:lnTo>
                  <a:pt x="1712241" y="811385"/>
                </a:lnTo>
                <a:lnTo>
                  <a:pt x="1689295" y="800493"/>
                </a:lnTo>
                <a:close/>
              </a:path>
              <a:path w="3202304" h="1524000">
                <a:moveTo>
                  <a:pt x="1729451" y="819552"/>
                </a:moveTo>
                <a:lnTo>
                  <a:pt x="1726728" y="825289"/>
                </a:lnTo>
                <a:lnTo>
                  <a:pt x="1749675" y="836180"/>
                </a:lnTo>
                <a:lnTo>
                  <a:pt x="1752398" y="830444"/>
                </a:lnTo>
                <a:lnTo>
                  <a:pt x="1729451" y="819552"/>
                </a:lnTo>
                <a:close/>
              </a:path>
              <a:path w="3202304" h="1524000">
                <a:moveTo>
                  <a:pt x="1769607" y="838612"/>
                </a:moveTo>
                <a:lnTo>
                  <a:pt x="1766884" y="844349"/>
                </a:lnTo>
                <a:lnTo>
                  <a:pt x="1789831" y="855239"/>
                </a:lnTo>
                <a:lnTo>
                  <a:pt x="1792554" y="849502"/>
                </a:lnTo>
                <a:lnTo>
                  <a:pt x="1769607" y="838612"/>
                </a:lnTo>
                <a:close/>
              </a:path>
              <a:path w="3202304" h="1524000">
                <a:moveTo>
                  <a:pt x="1809763" y="857671"/>
                </a:moveTo>
                <a:lnTo>
                  <a:pt x="1807041" y="863408"/>
                </a:lnTo>
                <a:lnTo>
                  <a:pt x="1829988" y="874299"/>
                </a:lnTo>
                <a:lnTo>
                  <a:pt x="1832711" y="868563"/>
                </a:lnTo>
                <a:lnTo>
                  <a:pt x="1809763" y="857671"/>
                </a:lnTo>
                <a:close/>
              </a:path>
              <a:path w="3202304" h="1524000">
                <a:moveTo>
                  <a:pt x="1849921" y="876730"/>
                </a:moveTo>
                <a:lnTo>
                  <a:pt x="1847198" y="882467"/>
                </a:lnTo>
                <a:lnTo>
                  <a:pt x="1870144" y="893358"/>
                </a:lnTo>
                <a:lnTo>
                  <a:pt x="1872867" y="887622"/>
                </a:lnTo>
                <a:lnTo>
                  <a:pt x="1849921" y="876730"/>
                </a:lnTo>
                <a:close/>
              </a:path>
              <a:path w="3202304" h="1524000">
                <a:moveTo>
                  <a:pt x="1890077" y="895790"/>
                </a:moveTo>
                <a:lnTo>
                  <a:pt x="1887354" y="901527"/>
                </a:lnTo>
                <a:lnTo>
                  <a:pt x="1910300" y="912417"/>
                </a:lnTo>
                <a:lnTo>
                  <a:pt x="1913023" y="906680"/>
                </a:lnTo>
                <a:lnTo>
                  <a:pt x="1890077" y="895790"/>
                </a:lnTo>
                <a:close/>
              </a:path>
              <a:path w="3202304" h="1524000">
                <a:moveTo>
                  <a:pt x="1930233" y="914849"/>
                </a:moveTo>
                <a:lnTo>
                  <a:pt x="1927510" y="920586"/>
                </a:lnTo>
                <a:lnTo>
                  <a:pt x="1950458" y="931477"/>
                </a:lnTo>
                <a:lnTo>
                  <a:pt x="1953179" y="925741"/>
                </a:lnTo>
                <a:lnTo>
                  <a:pt x="1930233" y="914849"/>
                </a:lnTo>
                <a:close/>
              </a:path>
              <a:path w="3202304" h="1524000">
                <a:moveTo>
                  <a:pt x="1970391" y="933909"/>
                </a:moveTo>
                <a:lnTo>
                  <a:pt x="1967668" y="939646"/>
                </a:lnTo>
                <a:lnTo>
                  <a:pt x="1990614" y="950536"/>
                </a:lnTo>
                <a:lnTo>
                  <a:pt x="1993337" y="944799"/>
                </a:lnTo>
                <a:lnTo>
                  <a:pt x="1970391" y="933909"/>
                </a:lnTo>
                <a:close/>
              </a:path>
              <a:path w="3202304" h="1524000">
                <a:moveTo>
                  <a:pt x="2010547" y="952968"/>
                </a:moveTo>
                <a:lnTo>
                  <a:pt x="2007824" y="958705"/>
                </a:lnTo>
                <a:lnTo>
                  <a:pt x="2030770" y="969596"/>
                </a:lnTo>
                <a:lnTo>
                  <a:pt x="2033493" y="963860"/>
                </a:lnTo>
                <a:lnTo>
                  <a:pt x="2010547" y="952968"/>
                </a:lnTo>
                <a:close/>
              </a:path>
              <a:path w="3202304" h="1524000">
                <a:moveTo>
                  <a:pt x="2050703" y="972027"/>
                </a:moveTo>
                <a:lnTo>
                  <a:pt x="2047980" y="977764"/>
                </a:lnTo>
                <a:lnTo>
                  <a:pt x="2070926" y="988655"/>
                </a:lnTo>
                <a:lnTo>
                  <a:pt x="2073649" y="982919"/>
                </a:lnTo>
                <a:lnTo>
                  <a:pt x="2050703" y="972027"/>
                </a:lnTo>
                <a:close/>
              </a:path>
              <a:path w="3202304" h="1524000">
                <a:moveTo>
                  <a:pt x="2090859" y="991087"/>
                </a:moveTo>
                <a:lnTo>
                  <a:pt x="2088136" y="996824"/>
                </a:lnTo>
                <a:lnTo>
                  <a:pt x="2111084" y="1007714"/>
                </a:lnTo>
                <a:lnTo>
                  <a:pt x="2113807" y="1001977"/>
                </a:lnTo>
                <a:lnTo>
                  <a:pt x="2090859" y="991087"/>
                </a:lnTo>
                <a:close/>
              </a:path>
              <a:path w="3202304" h="1524000">
                <a:moveTo>
                  <a:pt x="2131016" y="1010146"/>
                </a:moveTo>
                <a:lnTo>
                  <a:pt x="2128293" y="1015883"/>
                </a:lnTo>
                <a:lnTo>
                  <a:pt x="2151240" y="1026774"/>
                </a:lnTo>
                <a:lnTo>
                  <a:pt x="2153963" y="1021038"/>
                </a:lnTo>
                <a:lnTo>
                  <a:pt x="2131016" y="1010146"/>
                </a:lnTo>
                <a:close/>
              </a:path>
              <a:path w="3202304" h="1524000">
                <a:moveTo>
                  <a:pt x="2171172" y="1029205"/>
                </a:moveTo>
                <a:lnTo>
                  <a:pt x="2168450" y="1034942"/>
                </a:lnTo>
                <a:lnTo>
                  <a:pt x="2191396" y="1045833"/>
                </a:lnTo>
                <a:lnTo>
                  <a:pt x="2194119" y="1040096"/>
                </a:lnTo>
                <a:lnTo>
                  <a:pt x="2171172" y="1029205"/>
                </a:lnTo>
                <a:close/>
              </a:path>
              <a:path w="3202304" h="1524000">
                <a:moveTo>
                  <a:pt x="2211329" y="1048265"/>
                </a:moveTo>
                <a:lnTo>
                  <a:pt x="2208606" y="1054002"/>
                </a:lnTo>
                <a:lnTo>
                  <a:pt x="2231552" y="1064892"/>
                </a:lnTo>
                <a:lnTo>
                  <a:pt x="2234275" y="1059155"/>
                </a:lnTo>
                <a:lnTo>
                  <a:pt x="2211329" y="1048265"/>
                </a:lnTo>
                <a:close/>
              </a:path>
              <a:path w="3202304" h="1524000">
                <a:moveTo>
                  <a:pt x="2251486" y="1067324"/>
                </a:moveTo>
                <a:lnTo>
                  <a:pt x="2248763" y="1073061"/>
                </a:lnTo>
                <a:lnTo>
                  <a:pt x="2271709" y="1083952"/>
                </a:lnTo>
                <a:lnTo>
                  <a:pt x="2274432" y="1078216"/>
                </a:lnTo>
                <a:lnTo>
                  <a:pt x="2251486" y="1067324"/>
                </a:lnTo>
                <a:close/>
              </a:path>
              <a:path w="3202304" h="1524000">
                <a:moveTo>
                  <a:pt x="2291642" y="1086383"/>
                </a:moveTo>
                <a:lnTo>
                  <a:pt x="2288919" y="1092119"/>
                </a:lnTo>
                <a:lnTo>
                  <a:pt x="2311866" y="1103011"/>
                </a:lnTo>
                <a:lnTo>
                  <a:pt x="2314588" y="1097274"/>
                </a:lnTo>
                <a:lnTo>
                  <a:pt x="2291642" y="1086383"/>
                </a:lnTo>
                <a:close/>
              </a:path>
              <a:path w="3202304" h="1524000">
                <a:moveTo>
                  <a:pt x="2331798" y="1105442"/>
                </a:moveTo>
                <a:lnTo>
                  <a:pt x="2329075" y="1111180"/>
                </a:lnTo>
                <a:lnTo>
                  <a:pt x="2352022" y="1122070"/>
                </a:lnTo>
                <a:lnTo>
                  <a:pt x="2354745" y="1116333"/>
                </a:lnTo>
                <a:lnTo>
                  <a:pt x="2331798" y="1105442"/>
                </a:lnTo>
                <a:close/>
              </a:path>
              <a:path w="3202304" h="1524000">
                <a:moveTo>
                  <a:pt x="2371956" y="1124502"/>
                </a:moveTo>
                <a:lnTo>
                  <a:pt x="2369231" y="1130239"/>
                </a:lnTo>
                <a:lnTo>
                  <a:pt x="2392179" y="1141129"/>
                </a:lnTo>
                <a:lnTo>
                  <a:pt x="2394902" y="1135392"/>
                </a:lnTo>
                <a:lnTo>
                  <a:pt x="2371956" y="1124502"/>
                </a:lnTo>
                <a:close/>
              </a:path>
              <a:path w="3202304" h="1524000">
                <a:moveTo>
                  <a:pt x="2412112" y="1143561"/>
                </a:moveTo>
                <a:lnTo>
                  <a:pt x="2409389" y="1149297"/>
                </a:lnTo>
                <a:lnTo>
                  <a:pt x="2432335" y="1160189"/>
                </a:lnTo>
                <a:lnTo>
                  <a:pt x="2435058" y="1154452"/>
                </a:lnTo>
                <a:lnTo>
                  <a:pt x="2412112" y="1143561"/>
                </a:lnTo>
                <a:close/>
              </a:path>
              <a:path w="3202304" h="1524000">
                <a:moveTo>
                  <a:pt x="2452268" y="1162620"/>
                </a:moveTo>
                <a:lnTo>
                  <a:pt x="2449545" y="1168356"/>
                </a:lnTo>
                <a:lnTo>
                  <a:pt x="2472491" y="1179248"/>
                </a:lnTo>
                <a:lnTo>
                  <a:pt x="2475214" y="1173511"/>
                </a:lnTo>
                <a:lnTo>
                  <a:pt x="2452268" y="1162620"/>
                </a:lnTo>
                <a:close/>
              </a:path>
              <a:path w="3202304" h="1524000">
                <a:moveTo>
                  <a:pt x="2492424" y="1181680"/>
                </a:moveTo>
                <a:lnTo>
                  <a:pt x="2489701" y="1187416"/>
                </a:lnTo>
                <a:lnTo>
                  <a:pt x="2512648" y="1198307"/>
                </a:lnTo>
                <a:lnTo>
                  <a:pt x="2515372" y="1192570"/>
                </a:lnTo>
                <a:lnTo>
                  <a:pt x="2492424" y="1181680"/>
                </a:lnTo>
                <a:close/>
              </a:path>
              <a:path w="3202304" h="1524000">
                <a:moveTo>
                  <a:pt x="2532581" y="1200739"/>
                </a:moveTo>
                <a:lnTo>
                  <a:pt x="2529859" y="1206475"/>
                </a:lnTo>
                <a:lnTo>
                  <a:pt x="2552805" y="1217367"/>
                </a:lnTo>
                <a:lnTo>
                  <a:pt x="2555528" y="1211630"/>
                </a:lnTo>
                <a:lnTo>
                  <a:pt x="2532581" y="1200739"/>
                </a:lnTo>
                <a:close/>
              </a:path>
              <a:path w="3202304" h="1524000">
                <a:moveTo>
                  <a:pt x="2572738" y="1219798"/>
                </a:moveTo>
                <a:lnTo>
                  <a:pt x="2570015" y="1225534"/>
                </a:lnTo>
                <a:lnTo>
                  <a:pt x="2592961" y="1236426"/>
                </a:lnTo>
                <a:lnTo>
                  <a:pt x="2595684" y="1230689"/>
                </a:lnTo>
                <a:lnTo>
                  <a:pt x="2572738" y="1219798"/>
                </a:lnTo>
                <a:close/>
              </a:path>
              <a:path w="3202304" h="1524000">
                <a:moveTo>
                  <a:pt x="2612894" y="1238858"/>
                </a:moveTo>
                <a:lnTo>
                  <a:pt x="2610171" y="1244594"/>
                </a:lnTo>
                <a:lnTo>
                  <a:pt x="2633117" y="1255485"/>
                </a:lnTo>
                <a:lnTo>
                  <a:pt x="2635840" y="1249748"/>
                </a:lnTo>
                <a:lnTo>
                  <a:pt x="2612894" y="1238858"/>
                </a:lnTo>
                <a:close/>
              </a:path>
              <a:path w="3202304" h="1524000">
                <a:moveTo>
                  <a:pt x="2653051" y="1257917"/>
                </a:moveTo>
                <a:lnTo>
                  <a:pt x="2650327" y="1263653"/>
                </a:lnTo>
                <a:lnTo>
                  <a:pt x="2673275" y="1274545"/>
                </a:lnTo>
                <a:lnTo>
                  <a:pt x="2675997" y="1268808"/>
                </a:lnTo>
                <a:lnTo>
                  <a:pt x="2653051" y="1257917"/>
                </a:lnTo>
                <a:close/>
              </a:path>
              <a:path w="3202304" h="1524000">
                <a:moveTo>
                  <a:pt x="2693207" y="1276976"/>
                </a:moveTo>
                <a:lnTo>
                  <a:pt x="2690484" y="1282712"/>
                </a:lnTo>
                <a:lnTo>
                  <a:pt x="2713431" y="1293604"/>
                </a:lnTo>
                <a:lnTo>
                  <a:pt x="2716154" y="1287867"/>
                </a:lnTo>
                <a:lnTo>
                  <a:pt x="2693207" y="1276976"/>
                </a:lnTo>
                <a:close/>
              </a:path>
              <a:path w="3202304" h="1524000">
                <a:moveTo>
                  <a:pt x="2733363" y="1296036"/>
                </a:moveTo>
                <a:lnTo>
                  <a:pt x="2730640" y="1301772"/>
                </a:lnTo>
                <a:lnTo>
                  <a:pt x="2753587" y="1312664"/>
                </a:lnTo>
                <a:lnTo>
                  <a:pt x="2756310" y="1306926"/>
                </a:lnTo>
                <a:lnTo>
                  <a:pt x="2733363" y="1296036"/>
                </a:lnTo>
                <a:close/>
              </a:path>
              <a:path w="3202304" h="1524000">
                <a:moveTo>
                  <a:pt x="2773519" y="1315095"/>
                </a:moveTo>
                <a:lnTo>
                  <a:pt x="2770797" y="1320831"/>
                </a:lnTo>
                <a:lnTo>
                  <a:pt x="2793743" y="1331723"/>
                </a:lnTo>
                <a:lnTo>
                  <a:pt x="2796467" y="1325986"/>
                </a:lnTo>
                <a:lnTo>
                  <a:pt x="2773519" y="1315095"/>
                </a:lnTo>
                <a:close/>
              </a:path>
              <a:path w="3202304" h="1524000">
                <a:moveTo>
                  <a:pt x="2813677" y="1334154"/>
                </a:moveTo>
                <a:lnTo>
                  <a:pt x="2810954" y="1339891"/>
                </a:lnTo>
                <a:lnTo>
                  <a:pt x="2833900" y="1350782"/>
                </a:lnTo>
                <a:lnTo>
                  <a:pt x="2836623" y="1345045"/>
                </a:lnTo>
                <a:lnTo>
                  <a:pt x="2813677" y="1334154"/>
                </a:lnTo>
                <a:close/>
              </a:path>
              <a:path w="3202304" h="1524000">
                <a:moveTo>
                  <a:pt x="2853833" y="1353214"/>
                </a:moveTo>
                <a:lnTo>
                  <a:pt x="2851110" y="1358950"/>
                </a:lnTo>
                <a:lnTo>
                  <a:pt x="2874056" y="1369842"/>
                </a:lnTo>
                <a:lnTo>
                  <a:pt x="2876779" y="1364104"/>
                </a:lnTo>
                <a:lnTo>
                  <a:pt x="2853833" y="1353214"/>
                </a:lnTo>
                <a:close/>
              </a:path>
              <a:path w="3202304" h="1524000">
                <a:moveTo>
                  <a:pt x="2893989" y="1372273"/>
                </a:moveTo>
                <a:lnTo>
                  <a:pt x="2891266" y="1378009"/>
                </a:lnTo>
                <a:lnTo>
                  <a:pt x="2914213" y="1388901"/>
                </a:lnTo>
                <a:lnTo>
                  <a:pt x="2916936" y="1383164"/>
                </a:lnTo>
                <a:lnTo>
                  <a:pt x="2893989" y="1372273"/>
                </a:lnTo>
                <a:close/>
              </a:path>
              <a:path w="3202304" h="1524000">
                <a:moveTo>
                  <a:pt x="2934147" y="1391333"/>
                </a:moveTo>
                <a:lnTo>
                  <a:pt x="2931424" y="1397069"/>
                </a:lnTo>
                <a:lnTo>
                  <a:pt x="2954370" y="1407960"/>
                </a:lnTo>
                <a:lnTo>
                  <a:pt x="2957093" y="1402223"/>
                </a:lnTo>
                <a:lnTo>
                  <a:pt x="2934147" y="1391333"/>
                </a:lnTo>
                <a:close/>
              </a:path>
              <a:path w="3202304" h="1524000">
                <a:moveTo>
                  <a:pt x="2974303" y="1410392"/>
                </a:moveTo>
                <a:lnTo>
                  <a:pt x="2971580" y="1416128"/>
                </a:lnTo>
                <a:lnTo>
                  <a:pt x="2994526" y="1427020"/>
                </a:lnTo>
                <a:lnTo>
                  <a:pt x="2997249" y="1421283"/>
                </a:lnTo>
                <a:lnTo>
                  <a:pt x="2974303" y="1410392"/>
                </a:lnTo>
                <a:close/>
              </a:path>
              <a:path w="3202304" h="1524000">
                <a:moveTo>
                  <a:pt x="3014459" y="1429451"/>
                </a:moveTo>
                <a:lnTo>
                  <a:pt x="3011736" y="1435187"/>
                </a:lnTo>
                <a:lnTo>
                  <a:pt x="3034682" y="1446079"/>
                </a:lnTo>
                <a:lnTo>
                  <a:pt x="3037405" y="1440342"/>
                </a:lnTo>
                <a:lnTo>
                  <a:pt x="3014459" y="1429451"/>
                </a:lnTo>
                <a:close/>
              </a:path>
              <a:path w="3202304" h="1524000">
                <a:moveTo>
                  <a:pt x="3054615" y="1448511"/>
                </a:moveTo>
                <a:lnTo>
                  <a:pt x="3051892" y="1454247"/>
                </a:lnTo>
                <a:lnTo>
                  <a:pt x="3074838" y="1465138"/>
                </a:lnTo>
                <a:lnTo>
                  <a:pt x="3077561" y="1459401"/>
                </a:lnTo>
                <a:lnTo>
                  <a:pt x="3054615" y="1448511"/>
                </a:lnTo>
                <a:close/>
              </a:path>
              <a:path w="3202304" h="1524000">
                <a:moveTo>
                  <a:pt x="3149276" y="1454779"/>
                </a:moveTo>
                <a:lnTo>
                  <a:pt x="3116602" y="1523620"/>
                </a:lnTo>
                <a:lnTo>
                  <a:pt x="3201779" y="1521872"/>
                </a:lnTo>
                <a:lnTo>
                  <a:pt x="3182719" y="1497516"/>
                </a:lnTo>
                <a:lnTo>
                  <a:pt x="3143058" y="1497516"/>
                </a:lnTo>
                <a:lnTo>
                  <a:pt x="3132206" y="1492366"/>
                </a:lnTo>
                <a:lnTo>
                  <a:pt x="3134928" y="1486628"/>
                </a:lnTo>
                <a:lnTo>
                  <a:pt x="3174199" y="1486628"/>
                </a:lnTo>
                <a:lnTo>
                  <a:pt x="3149276" y="1454779"/>
                </a:lnTo>
                <a:close/>
              </a:path>
              <a:path w="3202304" h="1524000">
                <a:moveTo>
                  <a:pt x="3134928" y="1486628"/>
                </a:moveTo>
                <a:lnTo>
                  <a:pt x="3132206" y="1492366"/>
                </a:lnTo>
                <a:lnTo>
                  <a:pt x="3143058" y="1497516"/>
                </a:lnTo>
                <a:lnTo>
                  <a:pt x="3145781" y="1491780"/>
                </a:lnTo>
                <a:lnTo>
                  <a:pt x="3134928" y="1486628"/>
                </a:lnTo>
                <a:close/>
              </a:path>
              <a:path w="3202304" h="1524000">
                <a:moveTo>
                  <a:pt x="3174199" y="1486628"/>
                </a:moveTo>
                <a:lnTo>
                  <a:pt x="3134928" y="1486628"/>
                </a:lnTo>
                <a:lnTo>
                  <a:pt x="3145781" y="1491780"/>
                </a:lnTo>
                <a:lnTo>
                  <a:pt x="3143058" y="1497516"/>
                </a:lnTo>
                <a:lnTo>
                  <a:pt x="3182719" y="1497516"/>
                </a:lnTo>
                <a:lnTo>
                  <a:pt x="3174199" y="1486628"/>
                </a:lnTo>
                <a:close/>
              </a:path>
              <a:path w="3202304" h="1524000">
                <a:moveTo>
                  <a:pt x="3094772" y="1467570"/>
                </a:moveTo>
                <a:lnTo>
                  <a:pt x="3092048" y="1473306"/>
                </a:lnTo>
                <a:lnTo>
                  <a:pt x="3114996" y="1484198"/>
                </a:lnTo>
                <a:lnTo>
                  <a:pt x="3117719" y="1478461"/>
                </a:lnTo>
                <a:lnTo>
                  <a:pt x="3094772" y="1467570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638810" y="1446551"/>
            <a:ext cx="986790" cy="745490"/>
          </a:xfrm>
          <a:custGeom>
            <a:avLst/>
            <a:gdLst/>
            <a:ahLst/>
            <a:cxnLst/>
            <a:rect l="l" t="t" r="r" b="b"/>
            <a:pathLst>
              <a:path w="986790" h="745489">
                <a:moveTo>
                  <a:pt x="986367" y="372534"/>
                </a:moveTo>
                <a:lnTo>
                  <a:pt x="0" y="372534"/>
                </a:lnTo>
                <a:lnTo>
                  <a:pt x="493182" y="745067"/>
                </a:lnTo>
                <a:lnTo>
                  <a:pt x="986367" y="372534"/>
                </a:lnTo>
                <a:close/>
              </a:path>
              <a:path w="986790" h="745489">
                <a:moveTo>
                  <a:pt x="739775" y="0"/>
                </a:moveTo>
                <a:lnTo>
                  <a:pt x="246592" y="0"/>
                </a:lnTo>
                <a:lnTo>
                  <a:pt x="246592" y="372534"/>
                </a:lnTo>
                <a:lnTo>
                  <a:pt x="739775" y="372534"/>
                </a:lnTo>
                <a:lnTo>
                  <a:pt x="739775" y="0"/>
                </a:lnTo>
                <a:close/>
              </a:path>
            </a:pathLst>
          </a:custGeom>
          <a:solidFill>
            <a:srgbClr val="5091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638810" y="1446551"/>
            <a:ext cx="986790" cy="745490"/>
          </a:xfrm>
          <a:custGeom>
            <a:avLst/>
            <a:gdLst/>
            <a:ahLst/>
            <a:cxnLst/>
            <a:rect l="l" t="t" r="r" b="b"/>
            <a:pathLst>
              <a:path w="986790" h="745489">
                <a:moveTo>
                  <a:pt x="0" y="372534"/>
                </a:moveTo>
                <a:lnTo>
                  <a:pt x="246591" y="372534"/>
                </a:lnTo>
                <a:lnTo>
                  <a:pt x="246591" y="0"/>
                </a:lnTo>
                <a:lnTo>
                  <a:pt x="739775" y="0"/>
                </a:lnTo>
                <a:lnTo>
                  <a:pt x="739775" y="372534"/>
                </a:lnTo>
                <a:lnTo>
                  <a:pt x="986367" y="372534"/>
                </a:lnTo>
                <a:lnTo>
                  <a:pt x="493183" y="745067"/>
                </a:lnTo>
                <a:lnTo>
                  <a:pt x="0" y="372534"/>
                </a:lnTo>
                <a:close/>
              </a:path>
            </a:pathLst>
          </a:custGeom>
          <a:ln w="12700">
            <a:solidFill>
              <a:srgbClr val="38699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3842678" y="1587499"/>
            <a:ext cx="5110480" cy="14077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800" b="1" spc="-35" dirty="0">
                <a:solidFill>
                  <a:srgbClr val="444949"/>
                </a:solidFill>
                <a:latin typeface="Calibri"/>
                <a:cs typeface="Calibri"/>
              </a:rPr>
              <a:t>Web</a:t>
            </a:r>
            <a:r>
              <a:rPr sz="2800" b="1" spc="-1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2800" b="1" spc="-35" dirty="0">
                <a:solidFill>
                  <a:srgbClr val="444949"/>
                </a:solidFill>
                <a:latin typeface="Calibri"/>
                <a:cs typeface="Calibri"/>
              </a:rPr>
              <a:t>Traffic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3600">
              <a:latin typeface="Times New Roman"/>
              <a:cs typeface="Times New Roman"/>
            </a:endParaRPr>
          </a:p>
          <a:p>
            <a:pPr marL="3022600">
              <a:lnSpc>
                <a:spcPct val="100000"/>
              </a:lnSpc>
            </a:pPr>
            <a:r>
              <a:rPr sz="2800" b="1" dirty="0">
                <a:solidFill>
                  <a:srgbClr val="444949"/>
                </a:solidFill>
                <a:latin typeface="Calibri"/>
                <a:cs typeface="Calibri"/>
              </a:rPr>
              <a:t>Load</a:t>
            </a:r>
            <a:r>
              <a:rPr sz="2800" b="1" spc="-5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2800" b="1" spc="-5" dirty="0">
                <a:solidFill>
                  <a:srgbClr val="444949"/>
                </a:solidFill>
                <a:latin typeface="Calibri"/>
                <a:cs typeface="Calibri"/>
              </a:rPr>
              <a:t>Balancer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5687567" y="2389632"/>
            <a:ext cx="966215" cy="10058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2615570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1892" y="6464300"/>
            <a:ext cx="127698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16939" y="374395"/>
            <a:ext cx="7609205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50" dirty="0"/>
              <a:t>ASGs </a:t>
            </a:r>
            <a:r>
              <a:rPr spc="-70" dirty="0"/>
              <a:t>have </a:t>
            </a:r>
            <a:r>
              <a:rPr spc="-65" dirty="0"/>
              <a:t>the </a:t>
            </a:r>
            <a:r>
              <a:rPr spc="-85" dirty="0"/>
              <a:t>following</a:t>
            </a:r>
            <a:r>
              <a:rPr spc="160" dirty="0"/>
              <a:t> </a:t>
            </a:r>
            <a:r>
              <a:rPr spc="-95" dirty="0"/>
              <a:t>attributes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16939" y="1385625"/>
            <a:ext cx="5247640" cy="4493260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37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5" dirty="0">
                <a:solidFill>
                  <a:srgbClr val="444949"/>
                </a:solidFill>
                <a:latin typeface="Gill Sans MT"/>
                <a:cs typeface="Gill Sans MT"/>
              </a:rPr>
              <a:t>A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launch</a:t>
            </a:r>
            <a:r>
              <a:rPr sz="2800" spc="-3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configuration</a:t>
            </a:r>
            <a:endParaRPr sz="2800">
              <a:latin typeface="Gill Sans MT"/>
              <a:cs typeface="Gill Sans MT"/>
            </a:endParaRPr>
          </a:p>
          <a:p>
            <a:pPr marL="698500" lvl="1" indent="-228600">
              <a:lnSpc>
                <a:spcPct val="100000"/>
              </a:lnSpc>
              <a:spcBef>
                <a:spcPts val="234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40" dirty="0">
                <a:solidFill>
                  <a:srgbClr val="444949"/>
                </a:solidFill>
                <a:latin typeface="Gill Sans MT"/>
                <a:cs typeface="Gill Sans MT"/>
              </a:rPr>
              <a:t>AMI </a:t>
            </a:r>
            <a:r>
              <a:rPr sz="2400" spc="180" dirty="0">
                <a:solidFill>
                  <a:srgbClr val="444949"/>
                </a:solidFill>
                <a:latin typeface="Gill Sans MT"/>
                <a:cs typeface="Gill Sans MT"/>
              </a:rPr>
              <a:t>+ </a:t>
            </a:r>
            <a:r>
              <a:rPr sz="2400" spc="-50" dirty="0">
                <a:solidFill>
                  <a:srgbClr val="444949"/>
                </a:solidFill>
                <a:latin typeface="Gill Sans MT"/>
                <a:cs typeface="Gill Sans MT"/>
              </a:rPr>
              <a:t>Instance</a:t>
            </a:r>
            <a:r>
              <a:rPr sz="2400" spc="-49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100" dirty="0">
                <a:solidFill>
                  <a:srgbClr val="444949"/>
                </a:solidFill>
                <a:latin typeface="Gill Sans MT"/>
                <a:cs typeface="Gill Sans MT"/>
              </a:rPr>
              <a:t>Type</a:t>
            </a:r>
            <a:endParaRPr sz="2400">
              <a:latin typeface="Gill Sans MT"/>
              <a:cs typeface="Gill Sans MT"/>
            </a:endParaRPr>
          </a:p>
          <a:p>
            <a:pPr marL="698500" lvl="1" indent="-228600">
              <a:lnSpc>
                <a:spcPct val="100000"/>
              </a:lnSpc>
              <a:spcBef>
                <a:spcPts val="215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35" dirty="0">
                <a:solidFill>
                  <a:srgbClr val="444949"/>
                </a:solidFill>
                <a:latin typeface="Gill Sans MT"/>
                <a:cs typeface="Gill Sans MT"/>
              </a:rPr>
              <a:t>EC2 </a:t>
            </a:r>
            <a:r>
              <a:rPr sz="2400" spc="-65" dirty="0">
                <a:solidFill>
                  <a:srgbClr val="444949"/>
                </a:solidFill>
                <a:latin typeface="Gill Sans MT"/>
                <a:cs typeface="Gill Sans MT"/>
              </a:rPr>
              <a:t>User</a:t>
            </a:r>
            <a:r>
              <a:rPr sz="2400" spc="2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30" dirty="0">
                <a:solidFill>
                  <a:srgbClr val="444949"/>
                </a:solidFill>
                <a:latin typeface="Gill Sans MT"/>
                <a:cs typeface="Gill Sans MT"/>
              </a:rPr>
              <a:t>Data</a:t>
            </a:r>
            <a:endParaRPr sz="2400">
              <a:latin typeface="Gill Sans MT"/>
              <a:cs typeface="Gill Sans MT"/>
            </a:endParaRPr>
          </a:p>
          <a:p>
            <a:pPr marL="698500" lvl="1" indent="-228600">
              <a:lnSpc>
                <a:spcPct val="100000"/>
              </a:lnSpc>
              <a:spcBef>
                <a:spcPts val="190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30" dirty="0">
                <a:solidFill>
                  <a:srgbClr val="444949"/>
                </a:solidFill>
                <a:latin typeface="Gill Sans MT"/>
                <a:cs typeface="Gill Sans MT"/>
              </a:rPr>
              <a:t>EBS</a:t>
            </a:r>
            <a:r>
              <a:rPr sz="2400" spc="-35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60" dirty="0">
                <a:solidFill>
                  <a:srgbClr val="444949"/>
                </a:solidFill>
                <a:latin typeface="Gill Sans MT"/>
                <a:cs typeface="Gill Sans MT"/>
              </a:rPr>
              <a:t>Volumes</a:t>
            </a:r>
            <a:endParaRPr sz="2400">
              <a:latin typeface="Gill Sans MT"/>
              <a:cs typeface="Gill Sans MT"/>
            </a:endParaRPr>
          </a:p>
          <a:p>
            <a:pPr marL="698500" lvl="1" indent="-228600">
              <a:lnSpc>
                <a:spcPct val="100000"/>
              </a:lnSpc>
              <a:spcBef>
                <a:spcPts val="215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50" dirty="0">
                <a:solidFill>
                  <a:srgbClr val="444949"/>
                </a:solidFill>
                <a:latin typeface="Gill Sans MT"/>
                <a:cs typeface="Gill Sans MT"/>
              </a:rPr>
              <a:t>Security</a:t>
            </a:r>
            <a:r>
              <a:rPr sz="2400" spc="-1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55" dirty="0">
                <a:solidFill>
                  <a:srgbClr val="444949"/>
                </a:solidFill>
                <a:latin typeface="Gill Sans MT"/>
                <a:cs typeface="Gill Sans MT"/>
              </a:rPr>
              <a:t>Groups</a:t>
            </a:r>
            <a:endParaRPr sz="2400">
              <a:latin typeface="Gill Sans MT"/>
              <a:cs typeface="Gill Sans MT"/>
            </a:endParaRPr>
          </a:p>
          <a:p>
            <a:pPr marL="698500" lvl="1" indent="-228600">
              <a:lnSpc>
                <a:spcPct val="100000"/>
              </a:lnSpc>
              <a:spcBef>
                <a:spcPts val="219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5" dirty="0">
                <a:solidFill>
                  <a:srgbClr val="444949"/>
                </a:solidFill>
                <a:latin typeface="Gill Sans MT"/>
                <a:cs typeface="Gill Sans MT"/>
              </a:rPr>
              <a:t>SSH </a:t>
            </a:r>
            <a:r>
              <a:rPr sz="2400" spc="-120" dirty="0">
                <a:solidFill>
                  <a:srgbClr val="444949"/>
                </a:solidFill>
                <a:latin typeface="Gill Sans MT"/>
                <a:cs typeface="Gill Sans MT"/>
              </a:rPr>
              <a:t>Key</a:t>
            </a:r>
            <a:r>
              <a:rPr sz="2400" spc="-3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75" dirty="0">
                <a:solidFill>
                  <a:srgbClr val="444949"/>
                </a:solidFill>
                <a:latin typeface="Gill Sans MT"/>
                <a:cs typeface="Gill Sans MT"/>
              </a:rPr>
              <a:t>Pair</a:t>
            </a:r>
            <a:endParaRPr sz="24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3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Min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Size </a:t>
            </a:r>
            <a:r>
              <a:rPr sz="2800" dirty="0">
                <a:solidFill>
                  <a:srgbClr val="444949"/>
                </a:solidFill>
                <a:latin typeface="Gill Sans MT"/>
                <a:cs typeface="Gill Sans MT"/>
              </a:rPr>
              <a:t>/ </a:t>
            </a:r>
            <a:r>
              <a:rPr sz="2800" spc="-20" dirty="0">
                <a:solidFill>
                  <a:srgbClr val="444949"/>
                </a:solidFill>
                <a:latin typeface="Gill Sans MT"/>
                <a:cs typeface="Gill Sans MT"/>
              </a:rPr>
              <a:t>Max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Size </a:t>
            </a:r>
            <a:r>
              <a:rPr sz="2800" dirty="0">
                <a:solidFill>
                  <a:srgbClr val="444949"/>
                </a:solidFill>
                <a:latin typeface="Gill Sans MT"/>
                <a:cs typeface="Gill Sans MT"/>
              </a:rPr>
              <a:t>/ </a:t>
            </a:r>
            <a:r>
              <a:rPr sz="2800" spc="-75" dirty="0">
                <a:solidFill>
                  <a:srgbClr val="444949"/>
                </a:solidFill>
                <a:latin typeface="Gill Sans MT"/>
                <a:cs typeface="Gill Sans MT"/>
              </a:rPr>
              <a:t>Initial</a:t>
            </a:r>
            <a:r>
              <a:rPr sz="2800" spc="7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Capacity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7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65" dirty="0">
                <a:solidFill>
                  <a:srgbClr val="444949"/>
                </a:solidFill>
                <a:latin typeface="Gill Sans MT"/>
                <a:cs typeface="Gill Sans MT"/>
              </a:rPr>
              <a:t>Network </a:t>
            </a:r>
            <a:r>
              <a:rPr sz="2800" spc="215" dirty="0">
                <a:solidFill>
                  <a:srgbClr val="444949"/>
                </a:solidFill>
                <a:latin typeface="Gill Sans MT"/>
                <a:cs typeface="Gill Sans MT"/>
              </a:rPr>
              <a:t>+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Subnets</a:t>
            </a:r>
            <a:r>
              <a:rPr sz="2800" spc="-18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Information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7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25" dirty="0">
                <a:solidFill>
                  <a:srgbClr val="444949"/>
                </a:solidFill>
                <a:latin typeface="Gill Sans MT"/>
                <a:cs typeface="Gill Sans MT"/>
              </a:rPr>
              <a:t>Load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Balancer</a:t>
            </a:r>
            <a:r>
              <a:rPr sz="2800" spc="1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Information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4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35" dirty="0">
                <a:solidFill>
                  <a:srgbClr val="444949"/>
                </a:solidFill>
                <a:latin typeface="Gill Sans MT"/>
                <a:cs typeface="Gill Sans MT"/>
              </a:rPr>
              <a:t>Scaling</a:t>
            </a:r>
            <a:r>
              <a:rPr sz="2800" spc="-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80" dirty="0">
                <a:solidFill>
                  <a:srgbClr val="444949"/>
                </a:solidFill>
                <a:latin typeface="Gill Sans MT"/>
                <a:cs typeface="Gill Sans MT"/>
              </a:rPr>
              <a:t>Policies</a:t>
            </a:r>
            <a:endParaRPr sz="2800"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337470518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374395"/>
            <a:ext cx="4422140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60" dirty="0"/>
              <a:t>Auto </a:t>
            </a:r>
            <a:r>
              <a:rPr spc="-55" dirty="0"/>
              <a:t>Scaling</a:t>
            </a:r>
            <a:r>
              <a:rPr spc="-265" dirty="0"/>
              <a:t> </a:t>
            </a:r>
            <a:r>
              <a:rPr spc="-80" dirty="0"/>
              <a:t>Alarms</a:t>
            </a:r>
          </a:p>
        </p:txBody>
      </p:sp>
      <p:sp>
        <p:nvSpPr>
          <p:cNvPr id="4" name="object 4"/>
          <p:cNvSpPr/>
          <p:nvPr/>
        </p:nvSpPr>
        <p:spPr>
          <a:xfrm>
            <a:off x="626534" y="4308199"/>
            <a:ext cx="7484745" cy="1710689"/>
          </a:xfrm>
          <a:custGeom>
            <a:avLst/>
            <a:gdLst/>
            <a:ahLst/>
            <a:cxnLst/>
            <a:rect l="l" t="t" r="r" b="b"/>
            <a:pathLst>
              <a:path w="7484745" h="1710689">
                <a:moveTo>
                  <a:pt x="0" y="855133"/>
                </a:moveTo>
                <a:lnTo>
                  <a:pt x="855130" y="0"/>
                </a:lnTo>
                <a:lnTo>
                  <a:pt x="855130" y="427570"/>
                </a:lnTo>
                <a:lnTo>
                  <a:pt x="6629402" y="427570"/>
                </a:lnTo>
                <a:lnTo>
                  <a:pt x="6629402" y="0"/>
                </a:lnTo>
                <a:lnTo>
                  <a:pt x="7484533" y="855133"/>
                </a:lnTo>
                <a:lnTo>
                  <a:pt x="6629402" y="1710267"/>
                </a:lnTo>
                <a:lnTo>
                  <a:pt x="6629402" y="1282704"/>
                </a:lnTo>
                <a:lnTo>
                  <a:pt x="855130" y="1282704"/>
                </a:lnTo>
                <a:lnTo>
                  <a:pt x="855130" y="1710267"/>
                </a:lnTo>
                <a:lnTo>
                  <a:pt x="0" y="855133"/>
                </a:lnTo>
                <a:close/>
              </a:path>
            </a:pathLst>
          </a:custGeom>
          <a:ln w="12700">
            <a:solidFill>
              <a:srgbClr val="F6980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048002" y="4825923"/>
            <a:ext cx="1185545" cy="658495"/>
          </a:xfrm>
          <a:prstGeom prst="rect">
            <a:avLst/>
          </a:prstGeom>
          <a:solidFill>
            <a:srgbClr val="F69802"/>
          </a:solidFill>
          <a:ln w="12700">
            <a:solidFill>
              <a:srgbClr val="B56E01"/>
            </a:solidFill>
          </a:ln>
        </p:spPr>
        <p:txBody>
          <a:bodyPr vert="horz" wrap="square" lIns="0" tIns="387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05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EC2</a:t>
            </a:r>
            <a:endParaRPr sz="18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Instance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744125" y="4825923"/>
            <a:ext cx="1185545" cy="658495"/>
          </a:xfrm>
          <a:prstGeom prst="rect">
            <a:avLst/>
          </a:prstGeom>
          <a:solidFill>
            <a:srgbClr val="F69802"/>
          </a:solidFill>
          <a:ln w="12700">
            <a:solidFill>
              <a:srgbClr val="B56E01"/>
            </a:solidFill>
          </a:ln>
        </p:spPr>
        <p:txBody>
          <a:bodyPr vert="horz" wrap="square" lIns="0" tIns="387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05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EC2</a:t>
            </a:r>
            <a:endParaRPr sz="18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Instance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897025" y="4825923"/>
            <a:ext cx="1185545" cy="658495"/>
          </a:xfrm>
          <a:prstGeom prst="rect">
            <a:avLst/>
          </a:prstGeom>
          <a:ln w="12700">
            <a:solidFill>
              <a:srgbClr val="F69802"/>
            </a:solidFill>
          </a:ln>
        </p:spPr>
        <p:txBody>
          <a:bodyPr vert="horz" wrap="square" lIns="0" tIns="387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05"/>
              </a:spcBef>
            </a:pPr>
            <a:r>
              <a:rPr sz="1800" spc="-10" dirty="0">
                <a:solidFill>
                  <a:srgbClr val="444949"/>
                </a:solidFill>
                <a:latin typeface="Calibri"/>
                <a:cs typeface="Calibri"/>
              </a:rPr>
              <a:t>EC2</a:t>
            </a:r>
            <a:endParaRPr sz="18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1800" spc="-10" dirty="0">
                <a:solidFill>
                  <a:srgbClr val="444949"/>
                </a:solidFill>
                <a:latin typeface="Calibri"/>
                <a:cs typeface="Calibri"/>
              </a:rPr>
              <a:t>Instance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500059" y="4834388"/>
            <a:ext cx="1185545" cy="658495"/>
          </a:xfrm>
          <a:prstGeom prst="rect">
            <a:avLst/>
          </a:prstGeom>
          <a:ln w="12700">
            <a:solidFill>
              <a:srgbClr val="F69802"/>
            </a:solidFill>
          </a:ln>
        </p:spPr>
        <p:txBody>
          <a:bodyPr vert="horz" wrap="square" lIns="0" tIns="39369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09"/>
              </a:spcBef>
            </a:pPr>
            <a:r>
              <a:rPr sz="1800" spc="-10" dirty="0">
                <a:solidFill>
                  <a:srgbClr val="444949"/>
                </a:solidFill>
                <a:latin typeface="Calibri"/>
                <a:cs typeface="Calibri"/>
              </a:rPr>
              <a:t>EC2</a:t>
            </a:r>
            <a:endParaRPr sz="18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1800" spc="-10" dirty="0">
                <a:solidFill>
                  <a:srgbClr val="444949"/>
                </a:solidFill>
                <a:latin typeface="Calibri"/>
                <a:cs typeface="Calibri"/>
              </a:rPr>
              <a:t>Instance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0195559" y="4492752"/>
            <a:ext cx="1426463" cy="14264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916939" y="1283919"/>
            <a:ext cx="10179050" cy="3157855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434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05" dirty="0">
                <a:solidFill>
                  <a:srgbClr val="444949"/>
                </a:solidFill>
                <a:latin typeface="Gill Sans MT"/>
                <a:cs typeface="Gill Sans MT"/>
              </a:rPr>
              <a:t>It </a:t>
            </a:r>
            <a:r>
              <a:rPr sz="2800" spc="-90" dirty="0">
                <a:solidFill>
                  <a:srgbClr val="444949"/>
                </a:solidFill>
                <a:latin typeface="Gill Sans MT"/>
                <a:cs typeface="Gill Sans MT"/>
              </a:rPr>
              <a:t>is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possible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scale </a:t>
            </a:r>
            <a:r>
              <a:rPr sz="2800" spc="-10" dirty="0">
                <a:solidFill>
                  <a:srgbClr val="444949"/>
                </a:solidFill>
                <a:latin typeface="Gill Sans MT"/>
                <a:cs typeface="Gill Sans MT"/>
              </a:rPr>
              <a:t>an </a:t>
            </a:r>
            <a:r>
              <a:rPr sz="2800" spc="-15" dirty="0">
                <a:solidFill>
                  <a:srgbClr val="444949"/>
                </a:solidFill>
                <a:latin typeface="Gill Sans MT"/>
                <a:cs typeface="Gill Sans MT"/>
              </a:rPr>
              <a:t>ASG based </a:t>
            </a:r>
            <a:r>
              <a:rPr sz="2800" spc="-35" dirty="0">
                <a:solidFill>
                  <a:srgbClr val="444949"/>
                </a:solidFill>
                <a:latin typeface="Gill Sans MT"/>
                <a:cs typeface="Gill Sans MT"/>
              </a:rPr>
              <a:t>on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CloudWatch</a:t>
            </a:r>
            <a:r>
              <a:rPr sz="2800" spc="13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alarms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33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20" dirty="0">
                <a:solidFill>
                  <a:srgbClr val="444949"/>
                </a:solidFill>
                <a:latin typeface="Gill Sans MT"/>
                <a:cs typeface="Gill Sans MT"/>
              </a:rPr>
              <a:t>An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Alarm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monitors </a:t>
            </a:r>
            <a:r>
              <a:rPr sz="2800" dirty="0">
                <a:solidFill>
                  <a:srgbClr val="444949"/>
                </a:solidFill>
                <a:latin typeface="Gill Sans MT"/>
                <a:cs typeface="Gill Sans MT"/>
              </a:rPr>
              <a:t>a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metric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(such as Average</a:t>
            </a:r>
            <a:r>
              <a:rPr sz="2800" spc="-15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CPU)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310"/>
              </a:spcBef>
              <a:buFont typeface="Arial"/>
              <a:buChar char="•"/>
              <a:tabLst>
                <a:tab pos="241300" algn="l"/>
              </a:tabLst>
            </a:pPr>
            <a:r>
              <a:rPr sz="2800" u="heavy" spc="-65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Gill Sans MT"/>
                <a:cs typeface="Gill Sans MT"/>
              </a:rPr>
              <a:t>Metrics </a:t>
            </a:r>
            <a:r>
              <a:rPr sz="2800" u="heavy" spc="-60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Gill Sans MT"/>
                <a:cs typeface="Gill Sans MT"/>
              </a:rPr>
              <a:t>are </a:t>
            </a:r>
            <a:r>
              <a:rPr sz="2800" u="heavy" spc="-25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Gill Sans MT"/>
                <a:cs typeface="Gill Sans MT"/>
              </a:rPr>
              <a:t>computed </a:t>
            </a:r>
            <a:r>
              <a:rPr sz="2800" u="heavy" spc="-90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Gill Sans MT"/>
                <a:cs typeface="Gill Sans MT"/>
              </a:rPr>
              <a:t>for </a:t>
            </a:r>
            <a:r>
              <a:rPr sz="2800" u="heavy" spc="-40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Gill Sans MT"/>
                <a:cs typeface="Gill Sans MT"/>
              </a:rPr>
              <a:t>the </a:t>
            </a:r>
            <a:r>
              <a:rPr sz="2800" u="heavy" spc="-65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Gill Sans MT"/>
                <a:cs typeface="Gill Sans MT"/>
              </a:rPr>
              <a:t>overall </a:t>
            </a:r>
            <a:r>
              <a:rPr sz="2800" u="heavy" spc="-15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Gill Sans MT"/>
                <a:cs typeface="Gill Sans MT"/>
              </a:rPr>
              <a:t>ASG</a:t>
            </a:r>
            <a:r>
              <a:rPr sz="2800" u="heavy" spc="100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Gill Sans MT"/>
                <a:cs typeface="Gill Sans MT"/>
              </a:rPr>
              <a:t> </a:t>
            </a:r>
            <a:r>
              <a:rPr sz="2800" u="heavy" spc="-55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Gill Sans MT"/>
                <a:cs typeface="Gill Sans MT"/>
              </a:rPr>
              <a:t>instances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ts val="3329"/>
              </a:lnSpc>
              <a:spcBef>
                <a:spcPts val="33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Based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on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the</a:t>
            </a:r>
            <a:r>
              <a:rPr sz="2800" spc="3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alarm:</a:t>
            </a:r>
            <a:endParaRPr sz="2800">
              <a:latin typeface="Gill Sans MT"/>
              <a:cs typeface="Gill Sans MT"/>
            </a:endParaRPr>
          </a:p>
          <a:p>
            <a:pPr marL="698500" lvl="1" indent="-228600">
              <a:lnSpc>
                <a:spcPts val="2815"/>
              </a:lnSpc>
              <a:buFont typeface="Arial"/>
              <a:buChar char="•"/>
              <a:tabLst>
                <a:tab pos="698500" algn="l"/>
              </a:tabLst>
            </a:pPr>
            <a:r>
              <a:rPr sz="2400" spc="-100" dirty="0">
                <a:solidFill>
                  <a:srgbClr val="444949"/>
                </a:solidFill>
                <a:latin typeface="Gill Sans MT"/>
                <a:cs typeface="Gill Sans MT"/>
              </a:rPr>
              <a:t>We </a:t>
            </a:r>
            <a:r>
              <a:rPr sz="2400" spc="-30" dirty="0">
                <a:solidFill>
                  <a:srgbClr val="444949"/>
                </a:solidFill>
                <a:latin typeface="Gill Sans MT"/>
                <a:cs typeface="Gill Sans MT"/>
              </a:rPr>
              <a:t>can </a:t>
            </a:r>
            <a:r>
              <a:rPr sz="2400" spc="-50" dirty="0">
                <a:solidFill>
                  <a:srgbClr val="444949"/>
                </a:solidFill>
                <a:latin typeface="Gill Sans MT"/>
                <a:cs typeface="Gill Sans MT"/>
              </a:rPr>
              <a:t>create </a:t>
            </a:r>
            <a:r>
              <a:rPr sz="2400" spc="-45" dirty="0">
                <a:solidFill>
                  <a:srgbClr val="444949"/>
                </a:solidFill>
                <a:latin typeface="Gill Sans MT"/>
                <a:cs typeface="Gill Sans MT"/>
              </a:rPr>
              <a:t>scale-out </a:t>
            </a:r>
            <a:r>
              <a:rPr sz="2400" spc="-50" dirty="0">
                <a:solidFill>
                  <a:srgbClr val="444949"/>
                </a:solidFill>
                <a:latin typeface="Gill Sans MT"/>
                <a:cs typeface="Gill Sans MT"/>
              </a:rPr>
              <a:t>policies </a:t>
            </a:r>
            <a:r>
              <a:rPr sz="2400" spc="-45" dirty="0">
                <a:solidFill>
                  <a:srgbClr val="444949"/>
                </a:solidFill>
                <a:latin typeface="Gill Sans MT"/>
                <a:cs typeface="Gill Sans MT"/>
              </a:rPr>
              <a:t>(increase </a:t>
            </a:r>
            <a:r>
              <a:rPr sz="2400" spc="-40" dirty="0">
                <a:solidFill>
                  <a:srgbClr val="444949"/>
                </a:solidFill>
                <a:latin typeface="Gill Sans MT"/>
                <a:cs typeface="Gill Sans MT"/>
              </a:rPr>
              <a:t>the number </a:t>
            </a:r>
            <a:r>
              <a:rPr sz="2400" spc="-30" dirty="0">
                <a:solidFill>
                  <a:srgbClr val="444949"/>
                </a:solidFill>
                <a:latin typeface="Gill Sans MT"/>
                <a:cs typeface="Gill Sans MT"/>
              </a:rPr>
              <a:t>of</a:t>
            </a:r>
            <a:r>
              <a:rPr sz="2400" spc="38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45" dirty="0">
                <a:solidFill>
                  <a:srgbClr val="444949"/>
                </a:solidFill>
                <a:latin typeface="Gill Sans MT"/>
                <a:cs typeface="Gill Sans MT"/>
              </a:rPr>
              <a:t>instances)</a:t>
            </a:r>
            <a:endParaRPr sz="2400">
              <a:latin typeface="Gill Sans MT"/>
              <a:cs typeface="Gill Sans MT"/>
            </a:endParaRPr>
          </a:p>
          <a:p>
            <a:pPr marL="698500" lvl="1" indent="-228600">
              <a:lnSpc>
                <a:spcPts val="2845"/>
              </a:lnSpc>
              <a:buFont typeface="Arial"/>
              <a:buChar char="•"/>
              <a:tabLst>
                <a:tab pos="698500" algn="l"/>
              </a:tabLst>
            </a:pPr>
            <a:r>
              <a:rPr sz="2400" spc="-100" dirty="0">
                <a:solidFill>
                  <a:srgbClr val="444949"/>
                </a:solidFill>
                <a:latin typeface="Gill Sans MT"/>
                <a:cs typeface="Gill Sans MT"/>
              </a:rPr>
              <a:t>We </a:t>
            </a:r>
            <a:r>
              <a:rPr sz="2400" spc="-30" dirty="0">
                <a:solidFill>
                  <a:srgbClr val="444949"/>
                </a:solidFill>
                <a:latin typeface="Gill Sans MT"/>
                <a:cs typeface="Gill Sans MT"/>
              </a:rPr>
              <a:t>can </a:t>
            </a:r>
            <a:r>
              <a:rPr sz="2400" spc="-50" dirty="0">
                <a:solidFill>
                  <a:srgbClr val="444949"/>
                </a:solidFill>
                <a:latin typeface="Gill Sans MT"/>
                <a:cs typeface="Gill Sans MT"/>
              </a:rPr>
              <a:t>create </a:t>
            </a:r>
            <a:r>
              <a:rPr sz="2400" spc="-45" dirty="0">
                <a:solidFill>
                  <a:srgbClr val="444949"/>
                </a:solidFill>
                <a:latin typeface="Gill Sans MT"/>
                <a:cs typeface="Gill Sans MT"/>
              </a:rPr>
              <a:t>scale-in </a:t>
            </a:r>
            <a:r>
              <a:rPr sz="2400" spc="-50" dirty="0">
                <a:solidFill>
                  <a:srgbClr val="444949"/>
                </a:solidFill>
                <a:latin typeface="Gill Sans MT"/>
                <a:cs typeface="Gill Sans MT"/>
              </a:rPr>
              <a:t>policies </a:t>
            </a:r>
            <a:r>
              <a:rPr sz="2400" spc="-30" dirty="0">
                <a:solidFill>
                  <a:srgbClr val="444949"/>
                </a:solidFill>
                <a:latin typeface="Gill Sans MT"/>
                <a:cs typeface="Gill Sans MT"/>
              </a:rPr>
              <a:t>(decrease </a:t>
            </a:r>
            <a:r>
              <a:rPr sz="2400" spc="-35" dirty="0">
                <a:solidFill>
                  <a:srgbClr val="444949"/>
                </a:solidFill>
                <a:latin typeface="Gill Sans MT"/>
                <a:cs typeface="Gill Sans MT"/>
              </a:rPr>
              <a:t>the </a:t>
            </a:r>
            <a:r>
              <a:rPr sz="2400" spc="-40" dirty="0">
                <a:solidFill>
                  <a:srgbClr val="444949"/>
                </a:solidFill>
                <a:latin typeface="Gill Sans MT"/>
                <a:cs typeface="Gill Sans MT"/>
              </a:rPr>
              <a:t>number </a:t>
            </a:r>
            <a:r>
              <a:rPr sz="2400" spc="-30" dirty="0">
                <a:solidFill>
                  <a:srgbClr val="444949"/>
                </a:solidFill>
                <a:latin typeface="Gill Sans MT"/>
                <a:cs typeface="Gill Sans MT"/>
              </a:rPr>
              <a:t>of</a:t>
            </a:r>
            <a:r>
              <a:rPr sz="2400" spc="33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40" dirty="0">
                <a:solidFill>
                  <a:srgbClr val="444949"/>
                </a:solidFill>
                <a:latin typeface="Gill Sans MT"/>
                <a:cs typeface="Gill Sans MT"/>
              </a:rPr>
              <a:t>instances)</a:t>
            </a:r>
            <a:endParaRPr sz="2400">
              <a:latin typeface="Gill Sans MT"/>
              <a:cs typeface="Gill Sans MT"/>
            </a:endParaRPr>
          </a:p>
          <a:p>
            <a:pPr marR="5080" algn="r">
              <a:lnSpc>
                <a:spcPct val="100000"/>
              </a:lnSpc>
              <a:spcBef>
                <a:spcPts val="2115"/>
              </a:spcBef>
            </a:pPr>
            <a:r>
              <a:rPr sz="1800" b="1" spc="-5" dirty="0">
                <a:solidFill>
                  <a:srgbClr val="444949"/>
                </a:solidFill>
                <a:latin typeface="Calibri"/>
                <a:cs typeface="Calibri"/>
              </a:rPr>
              <a:t>Alar</a:t>
            </a:r>
            <a:r>
              <a:rPr sz="1800" b="1" dirty="0">
                <a:solidFill>
                  <a:srgbClr val="444949"/>
                </a:solidFill>
                <a:latin typeface="Calibri"/>
                <a:cs typeface="Calibri"/>
              </a:rPr>
              <a:t>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8331200" y="5082899"/>
            <a:ext cx="1710689" cy="76200"/>
          </a:xfrm>
          <a:custGeom>
            <a:avLst/>
            <a:gdLst/>
            <a:ahLst/>
            <a:cxnLst/>
            <a:rect l="l" t="t" r="r" b="b"/>
            <a:pathLst>
              <a:path w="1710690" h="76200">
                <a:moveTo>
                  <a:pt x="76200" y="0"/>
                </a:moveTo>
                <a:lnTo>
                  <a:pt x="0" y="38101"/>
                </a:lnTo>
                <a:lnTo>
                  <a:pt x="76200" y="76200"/>
                </a:lnTo>
                <a:lnTo>
                  <a:pt x="76200" y="41275"/>
                </a:lnTo>
                <a:lnTo>
                  <a:pt x="63500" y="41275"/>
                </a:lnTo>
                <a:lnTo>
                  <a:pt x="63500" y="34925"/>
                </a:lnTo>
                <a:lnTo>
                  <a:pt x="76200" y="34925"/>
                </a:lnTo>
                <a:lnTo>
                  <a:pt x="76200" y="0"/>
                </a:lnTo>
                <a:close/>
              </a:path>
              <a:path w="1710690" h="76200">
                <a:moveTo>
                  <a:pt x="76200" y="34925"/>
                </a:moveTo>
                <a:lnTo>
                  <a:pt x="63500" y="34925"/>
                </a:lnTo>
                <a:lnTo>
                  <a:pt x="63500" y="41275"/>
                </a:lnTo>
                <a:lnTo>
                  <a:pt x="76200" y="41275"/>
                </a:lnTo>
                <a:lnTo>
                  <a:pt x="76200" y="34925"/>
                </a:lnTo>
                <a:close/>
              </a:path>
              <a:path w="1710690" h="76200">
                <a:moveTo>
                  <a:pt x="1710267" y="34925"/>
                </a:moveTo>
                <a:lnTo>
                  <a:pt x="76200" y="34925"/>
                </a:lnTo>
                <a:lnTo>
                  <a:pt x="76200" y="41275"/>
                </a:lnTo>
                <a:lnTo>
                  <a:pt x="1710267" y="41275"/>
                </a:lnTo>
                <a:lnTo>
                  <a:pt x="1710267" y="34925"/>
                </a:lnTo>
                <a:close/>
              </a:path>
            </a:pathLst>
          </a:custGeom>
          <a:solidFill>
            <a:srgbClr val="5091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8552148" y="5181091"/>
            <a:ext cx="13652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0" dirty="0">
                <a:solidFill>
                  <a:srgbClr val="444949"/>
                </a:solidFill>
                <a:latin typeface="Calibri"/>
                <a:cs typeface="Calibri"/>
              </a:rPr>
              <a:t>Trigger</a:t>
            </a:r>
            <a:r>
              <a:rPr sz="1800" b="1" spc="-6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444949"/>
                </a:solidFill>
                <a:latin typeface="Calibri"/>
                <a:cs typeface="Calibri"/>
              </a:rPr>
              <a:t>scaling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41892" y="6471592"/>
            <a:ext cx="1276985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1778490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41892" y="6471592"/>
            <a:ext cx="1276985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374395"/>
            <a:ext cx="5328285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60" dirty="0"/>
              <a:t>Auto </a:t>
            </a:r>
            <a:r>
              <a:rPr spc="-55" dirty="0"/>
              <a:t>Scaling </a:t>
            </a:r>
            <a:r>
              <a:rPr spc="-40" dirty="0"/>
              <a:t>New</a:t>
            </a:r>
            <a:r>
              <a:rPr spc="65" dirty="0"/>
              <a:t> </a:t>
            </a:r>
            <a:r>
              <a:rPr spc="-90" dirty="0"/>
              <a:t>Rules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16939" y="1419860"/>
            <a:ext cx="9945370" cy="2919730"/>
          </a:xfrm>
          <a:prstGeom prst="rect">
            <a:avLst/>
          </a:prstGeom>
        </p:spPr>
        <p:txBody>
          <a:bodyPr vert="horz" wrap="square" lIns="0" tIns="62230" rIns="0" bIns="0" rtlCol="0">
            <a:spAutoFit/>
          </a:bodyPr>
          <a:lstStyle/>
          <a:p>
            <a:pPr marL="241300" marR="5080" indent="-228600">
              <a:lnSpc>
                <a:spcPts val="3020"/>
              </a:lnSpc>
              <a:spcBef>
                <a:spcPts val="49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05" dirty="0">
                <a:solidFill>
                  <a:srgbClr val="444949"/>
                </a:solidFill>
                <a:latin typeface="Gill Sans MT"/>
                <a:cs typeface="Gill Sans MT"/>
              </a:rPr>
              <a:t>It </a:t>
            </a:r>
            <a:r>
              <a:rPr sz="2800" spc="-90" dirty="0">
                <a:solidFill>
                  <a:srgbClr val="444949"/>
                </a:solidFill>
                <a:latin typeface="Gill Sans MT"/>
                <a:cs typeface="Gill Sans MT"/>
              </a:rPr>
              <a:t>is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now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possible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define </a:t>
            </a:r>
            <a:r>
              <a:rPr sz="2800" spc="-65" dirty="0">
                <a:solidFill>
                  <a:srgbClr val="444949"/>
                </a:solidFill>
                <a:latin typeface="Gill Sans MT"/>
                <a:cs typeface="Gill Sans MT"/>
              </a:rPr>
              <a:t>”better” </a:t>
            </a:r>
            <a:r>
              <a:rPr sz="2800" spc="-35" dirty="0">
                <a:solidFill>
                  <a:srgbClr val="444949"/>
                </a:solidFill>
                <a:latin typeface="Gill Sans MT"/>
                <a:cs typeface="Gill Sans MT"/>
              </a:rPr>
              <a:t>auto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scaling rules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that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are </a:t>
            </a:r>
            <a:r>
              <a:rPr sz="2800" spc="-80" dirty="0">
                <a:solidFill>
                  <a:srgbClr val="444949"/>
                </a:solidFill>
                <a:latin typeface="Gill Sans MT"/>
                <a:cs typeface="Gill Sans MT"/>
              </a:rPr>
              <a:t>directly  </a:t>
            </a:r>
            <a:r>
              <a:rPr sz="2800" spc="-5" dirty="0">
                <a:solidFill>
                  <a:srgbClr val="444949"/>
                </a:solidFill>
                <a:latin typeface="Gill Sans MT"/>
                <a:cs typeface="Gill Sans MT"/>
              </a:rPr>
              <a:t>managed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by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EC2</a:t>
            </a:r>
            <a:endParaRPr sz="2800">
              <a:latin typeface="Gill Sans MT"/>
              <a:cs typeface="Gill Sans MT"/>
            </a:endParaRPr>
          </a:p>
          <a:p>
            <a:pPr marL="698500" lvl="1" indent="-228600">
              <a:lnSpc>
                <a:spcPct val="100000"/>
              </a:lnSpc>
              <a:spcBef>
                <a:spcPts val="195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95" dirty="0">
                <a:solidFill>
                  <a:srgbClr val="444949"/>
                </a:solidFill>
                <a:latin typeface="Gill Sans MT"/>
                <a:cs typeface="Gill Sans MT"/>
              </a:rPr>
              <a:t>Target </a:t>
            </a:r>
            <a:r>
              <a:rPr sz="2400" spc="-35" dirty="0">
                <a:solidFill>
                  <a:srgbClr val="444949"/>
                </a:solidFill>
                <a:latin typeface="Gill Sans MT"/>
                <a:cs typeface="Gill Sans MT"/>
              </a:rPr>
              <a:t>Average CPU </a:t>
            </a:r>
            <a:r>
              <a:rPr sz="2400" spc="-25" dirty="0">
                <a:solidFill>
                  <a:srgbClr val="444949"/>
                </a:solidFill>
                <a:latin typeface="Gill Sans MT"/>
                <a:cs typeface="Gill Sans MT"/>
              </a:rPr>
              <a:t>Usage</a:t>
            </a:r>
            <a:endParaRPr sz="2400">
              <a:latin typeface="Gill Sans MT"/>
              <a:cs typeface="Gill Sans MT"/>
            </a:endParaRPr>
          </a:p>
          <a:p>
            <a:pPr marL="698500" lvl="1" indent="-228600">
              <a:lnSpc>
                <a:spcPct val="100000"/>
              </a:lnSpc>
              <a:spcBef>
                <a:spcPts val="215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35" dirty="0">
                <a:solidFill>
                  <a:srgbClr val="444949"/>
                </a:solidFill>
                <a:latin typeface="Gill Sans MT"/>
                <a:cs typeface="Gill Sans MT"/>
              </a:rPr>
              <a:t>Number </a:t>
            </a:r>
            <a:r>
              <a:rPr sz="2400" spc="-30" dirty="0">
                <a:solidFill>
                  <a:srgbClr val="444949"/>
                </a:solidFill>
                <a:latin typeface="Gill Sans MT"/>
                <a:cs typeface="Gill Sans MT"/>
              </a:rPr>
              <a:t>of </a:t>
            </a:r>
            <a:r>
              <a:rPr sz="2400" spc="-50" dirty="0">
                <a:solidFill>
                  <a:srgbClr val="444949"/>
                </a:solidFill>
                <a:latin typeface="Gill Sans MT"/>
                <a:cs typeface="Gill Sans MT"/>
              </a:rPr>
              <a:t>requests </a:t>
            </a:r>
            <a:r>
              <a:rPr sz="2400" spc="-30" dirty="0">
                <a:solidFill>
                  <a:srgbClr val="444949"/>
                </a:solidFill>
                <a:latin typeface="Gill Sans MT"/>
                <a:cs typeface="Gill Sans MT"/>
              </a:rPr>
              <a:t>on </a:t>
            </a:r>
            <a:r>
              <a:rPr sz="2400" spc="-35" dirty="0">
                <a:solidFill>
                  <a:srgbClr val="444949"/>
                </a:solidFill>
                <a:latin typeface="Gill Sans MT"/>
                <a:cs typeface="Gill Sans MT"/>
              </a:rPr>
              <a:t>the </a:t>
            </a:r>
            <a:r>
              <a:rPr sz="2400" spc="-55" dirty="0">
                <a:solidFill>
                  <a:srgbClr val="444949"/>
                </a:solidFill>
                <a:latin typeface="Gill Sans MT"/>
                <a:cs typeface="Gill Sans MT"/>
              </a:rPr>
              <a:t>ELB </a:t>
            </a:r>
            <a:r>
              <a:rPr sz="2400" spc="-45" dirty="0">
                <a:solidFill>
                  <a:srgbClr val="444949"/>
                </a:solidFill>
                <a:latin typeface="Gill Sans MT"/>
                <a:cs typeface="Gill Sans MT"/>
              </a:rPr>
              <a:t>per</a:t>
            </a:r>
            <a:r>
              <a:rPr sz="2400" spc="18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50" dirty="0">
                <a:solidFill>
                  <a:srgbClr val="444949"/>
                </a:solidFill>
                <a:latin typeface="Gill Sans MT"/>
                <a:cs typeface="Gill Sans MT"/>
              </a:rPr>
              <a:t>instance</a:t>
            </a:r>
            <a:endParaRPr sz="2400">
              <a:latin typeface="Gill Sans MT"/>
              <a:cs typeface="Gill Sans MT"/>
            </a:endParaRPr>
          </a:p>
          <a:p>
            <a:pPr marL="698500" lvl="1" indent="-228600">
              <a:lnSpc>
                <a:spcPct val="100000"/>
              </a:lnSpc>
              <a:spcBef>
                <a:spcPts val="190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35" dirty="0">
                <a:solidFill>
                  <a:srgbClr val="444949"/>
                </a:solidFill>
                <a:latin typeface="Gill Sans MT"/>
                <a:cs typeface="Gill Sans MT"/>
              </a:rPr>
              <a:t>Average </a:t>
            </a:r>
            <a:r>
              <a:rPr sz="2400" spc="-60" dirty="0">
                <a:solidFill>
                  <a:srgbClr val="444949"/>
                </a:solidFill>
                <a:latin typeface="Gill Sans MT"/>
                <a:cs typeface="Gill Sans MT"/>
              </a:rPr>
              <a:t>Network</a:t>
            </a:r>
            <a:r>
              <a:rPr sz="2400" spc="2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65" dirty="0">
                <a:solidFill>
                  <a:srgbClr val="444949"/>
                </a:solidFill>
                <a:latin typeface="Gill Sans MT"/>
                <a:cs typeface="Gill Sans MT"/>
              </a:rPr>
              <a:t>In</a:t>
            </a:r>
            <a:endParaRPr sz="2400">
              <a:latin typeface="Gill Sans MT"/>
              <a:cs typeface="Gill Sans MT"/>
            </a:endParaRPr>
          </a:p>
          <a:p>
            <a:pPr marL="698500" lvl="1" indent="-228600">
              <a:lnSpc>
                <a:spcPct val="100000"/>
              </a:lnSpc>
              <a:spcBef>
                <a:spcPts val="215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35" dirty="0">
                <a:solidFill>
                  <a:srgbClr val="444949"/>
                </a:solidFill>
                <a:latin typeface="Gill Sans MT"/>
                <a:cs typeface="Gill Sans MT"/>
              </a:rPr>
              <a:t>Average </a:t>
            </a:r>
            <a:r>
              <a:rPr sz="2400" spc="-60" dirty="0">
                <a:solidFill>
                  <a:srgbClr val="444949"/>
                </a:solidFill>
                <a:latin typeface="Gill Sans MT"/>
                <a:cs typeface="Gill Sans MT"/>
              </a:rPr>
              <a:t>Network</a:t>
            </a:r>
            <a:r>
              <a:rPr sz="2400" spc="2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40" dirty="0">
                <a:solidFill>
                  <a:srgbClr val="444949"/>
                </a:solidFill>
                <a:latin typeface="Gill Sans MT"/>
                <a:cs typeface="Gill Sans MT"/>
              </a:rPr>
              <a:t>Out</a:t>
            </a:r>
            <a:endParaRPr sz="24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5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These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rules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are </a:t>
            </a:r>
            <a:r>
              <a:rPr sz="2800" spc="-65" dirty="0">
                <a:solidFill>
                  <a:srgbClr val="444949"/>
                </a:solidFill>
                <a:latin typeface="Gill Sans MT"/>
                <a:cs typeface="Gill Sans MT"/>
              </a:rPr>
              <a:t>easier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2800" spc="-65" dirty="0">
                <a:solidFill>
                  <a:srgbClr val="444949"/>
                </a:solidFill>
                <a:latin typeface="Gill Sans MT"/>
                <a:cs typeface="Gill Sans MT"/>
              </a:rPr>
              <a:t>set </a:t>
            </a:r>
            <a:r>
              <a:rPr sz="2800" dirty="0">
                <a:solidFill>
                  <a:srgbClr val="444949"/>
                </a:solidFill>
                <a:latin typeface="Gill Sans MT"/>
                <a:cs typeface="Gill Sans MT"/>
              </a:rPr>
              <a:t>up </a:t>
            </a:r>
            <a:r>
              <a:rPr sz="2800" spc="-10" dirty="0">
                <a:solidFill>
                  <a:srgbClr val="444949"/>
                </a:solidFill>
                <a:latin typeface="Gill Sans MT"/>
                <a:cs typeface="Gill Sans MT"/>
              </a:rPr>
              <a:t>and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can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make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more</a:t>
            </a:r>
            <a:r>
              <a:rPr sz="2800" spc="33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sense</a:t>
            </a:r>
            <a:endParaRPr sz="2800"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75986269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41892" y="6471592"/>
            <a:ext cx="1276985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374395"/>
            <a:ext cx="6231255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60" dirty="0"/>
              <a:t>Auto </a:t>
            </a:r>
            <a:r>
              <a:rPr spc="-55" dirty="0"/>
              <a:t>Scaling </a:t>
            </a:r>
            <a:r>
              <a:rPr spc="-85" dirty="0"/>
              <a:t>Custom</a:t>
            </a:r>
            <a:r>
              <a:rPr spc="65" dirty="0"/>
              <a:t> </a:t>
            </a:r>
            <a:r>
              <a:rPr spc="-95" dirty="0"/>
              <a:t>Metric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16939" y="1419860"/>
            <a:ext cx="10284460" cy="3263900"/>
          </a:xfrm>
          <a:prstGeom prst="rect">
            <a:avLst/>
          </a:prstGeom>
        </p:spPr>
        <p:txBody>
          <a:bodyPr vert="horz" wrap="square" lIns="0" tIns="62230" rIns="0" bIns="0" rtlCol="0">
            <a:spAutoFit/>
          </a:bodyPr>
          <a:lstStyle/>
          <a:p>
            <a:pPr marL="241300" marR="5080" indent="-228600">
              <a:lnSpc>
                <a:spcPts val="3020"/>
              </a:lnSpc>
              <a:spcBef>
                <a:spcPts val="49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14" dirty="0">
                <a:solidFill>
                  <a:srgbClr val="444949"/>
                </a:solidFill>
                <a:latin typeface="Gill Sans MT"/>
                <a:cs typeface="Gill Sans MT"/>
              </a:rPr>
              <a:t>We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can </a:t>
            </a:r>
            <a:r>
              <a:rPr sz="2800" spc="-35" dirty="0">
                <a:solidFill>
                  <a:srgbClr val="444949"/>
                </a:solidFill>
                <a:latin typeface="Gill Sans MT"/>
                <a:cs typeface="Gill Sans MT"/>
              </a:rPr>
              <a:t>auto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scale </a:t>
            </a:r>
            <a:r>
              <a:rPr sz="2800" spc="-15" dirty="0">
                <a:solidFill>
                  <a:srgbClr val="444949"/>
                </a:solidFill>
                <a:latin typeface="Gill Sans MT"/>
                <a:cs typeface="Gill Sans MT"/>
              </a:rPr>
              <a:t>based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on </a:t>
            </a:r>
            <a:r>
              <a:rPr sz="2800" dirty="0">
                <a:solidFill>
                  <a:srgbClr val="444949"/>
                </a:solidFill>
                <a:latin typeface="Gill Sans MT"/>
                <a:cs typeface="Gill Sans MT"/>
              </a:rPr>
              <a:t>a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custom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metric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(ex: number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of </a:t>
            </a:r>
            <a:r>
              <a:rPr sz="2800" spc="-35" dirty="0">
                <a:solidFill>
                  <a:srgbClr val="444949"/>
                </a:solidFill>
                <a:latin typeface="Gill Sans MT"/>
                <a:cs typeface="Gill Sans MT"/>
              </a:rPr>
              <a:t>connected 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users)</a:t>
            </a:r>
            <a:endParaRPr sz="2800">
              <a:latin typeface="Gill Sans MT"/>
              <a:cs typeface="Gill Sans MT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Clr>
                <a:srgbClr val="444949"/>
              </a:buClr>
              <a:buFont typeface="Arial"/>
              <a:buChar char="•"/>
            </a:pPr>
            <a:endParaRPr sz="4350">
              <a:latin typeface="Times New Roman"/>
              <a:cs typeface="Times New Roman"/>
            </a:endParaRPr>
          </a:p>
          <a:p>
            <a:pPr marL="241300" marR="1118235" indent="-228600">
              <a:lnSpc>
                <a:spcPts val="3020"/>
              </a:lnSpc>
              <a:buFont typeface="Arial"/>
              <a:buChar char="•"/>
              <a:tabLst>
                <a:tab pos="241300" algn="l"/>
              </a:tabLst>
            </a:pP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1. </a:t>
            </a:r>
            <a:r>
              <a:rPr sz="2800" spc="-5" dirty="0">
                <a:solidFill>
                  <a:srgbClr val="444949"/>
                </a:solidFill>
                <a:latin typeface="Gill Sans MT"/>
                <a:cs typeface="Gill Sans MT"/>
              </a:rPr>
              <a:t>Send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custom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metric from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application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on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EC2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CloudWatch 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(PutMetric</a:t>
            </a:r>
            <a:r>
              <a:rPr sz="2800" spc="-19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API)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3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2. Create CloudWatch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alarm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2800" spc="-70" dirty="0">
                <a:solidFill>
                  <a:srgbClr val="444949"/>
                </a:solidFill>
                <a:latin typeface="Gill Sans MT"/>
                <a:cs typeface="Gill Sans MT"/>
              </a:rPr>
              <a:t>react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2800" spc="-65" dirty="0">
                <a:solidFill>
                  <a:srgbClr val="444949"/>
                </a:solidFill>
                <a:latin typeface="Gill Sans MT"/>
                <a:cs typeface="Gill Sans MT"/>
              </a:rPr>
              <a:t>low </a:t>
            </a:r>
            <a:r>
              <a:rPr sz="2800" dirty="0">
                <a:solidFill>
                  <a:srgbClr val="444949"/>
                </a:solidFill>
                <a:latin typeface="Gill Sans MT"/>
                <a:cs typeface="Gill Sans MT"/>
              </a:rPr>
              <a:t>/ </a:t>
            </a:r>
            <a:r>
              <a:rPr sz="2800" spc="-35" dirty="0">
                <a:solidFill>
                  <a:srgbClr val="444949"/>
                </a:solidFill>
                <a:latin typeface="Gill Sans MT"/>
                <a:cs typeface="Gill Sans MT"/>
              </a:rPr>
              <a:t>high</a:t>
            </a:r>
            <a:r>
              <a:rPr sz="2800" spc="14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values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4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3.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Use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the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CloudWatch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alarm as the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scaling policy </a:t>
            </a:r>
            <a:r>
              <a:rPr sz="2800" spc="-90" dirty="0">
                <a:solidFill>
                  <a:srgbClr val="444949"/>
                </a:solidFill>
                <a:latin typeface="Gill Sans MT"/>
                <a:cs typeface="Gill Sans MT"/>
              </a:rPr>
              <a:t>for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15" dirty="0">
                <a:solidFill>
                  <a:srgbClr val="444949"/>
                </a:solidFill>
                <a:latin typeface="Gill Sans MT"/>
                <a:cs typeface="Gill Sans MT"/>
              </a:rPr>
              <a:t>ASG</a:t>
            </a:r>
            <a:endParaRPr sz="2800"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276815312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41892" y="6471592"/>
            <a:ext cx="1276985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374395"/>
            <a:ext cx="3890645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20" dirty="0"/>
              <a:t>ASG </a:t>
            </a:r>
            <a:r>
              <a:rPr spc="-105" dirty="0"/>
              <a:t>Brain</a:t>
            </a:r>
            <a:r>
              <a:rPr spc="-40" dirty="0"/>
              <a:t> </a:t>
            </a:r>
            <a:r>
              <a:rPr spc="-15" dirty="0"/>
              <a:t>Dump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16939" y="1429003"/>
            <a:ext cx="10230485" cy="3987800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241300" marR="78740" indent="-228600">
              <a:lnSpc>
                <a:spcPts val="2590"/>
              </a:lnSpc>
              <a:spcBef>
                <a:spcPts val="425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-35" dirty="0">
                <a:solidFill>
                  <a:srgbClr val="444949"/>
                </a:solidFill>
                <a:latin typeface="Gill Sans MT"/>
                <a:cs typeface="Gill Sans MT"/>
              </a:rPr>
              <a:t>Scaling </a:t>
            </a:r>
            <a:r>
              <a:rPr sz="2400" spc="-50" dirty="0">
                <a:solidFill>
                  <a:srgbClr val="444949"/>
                </a:solidFill>
                <a:latin typeface="Gill Sans MT"/>
                <a:cs typeface="Gill Sans MT"/>
              </a:rPr>
              <a:t>policies </a:t>
            </a:r>
            <a:r>
              <a:rPr sz="2400" spc="-30" dirty="0">
                <a:solidFill>
                  <a:srgbClr val="444949"/>
                </a:solidFill>
                <a:latin typeface="Gill Sans MT"/>
                <a:cs typeface="Gill Sans MT"/>
              </a:rPr>
              <a:t>can </a:t>
            </a:r>
            <a:r>
              <a:rPr sz="2400" spc="10" dirty="0">
                <a:solidFill>
                  <a:srgbClr val="444949"/>
                </a:solidFill>
                <a:latin typeface="Gill Sans MT"/>
                <a:cs typeface="Gill Sans MT"/>
              </a:rPr>
              <a:t>be </a:t>
            </a:r>
            <a:r>
              <a:rPr sz="2400" spc="-30" dirty="0">
                <a:solidFill>
                  <a:srgbClr val="444949"/>
                </a:solidFill>
                <a:latin typeface="Gill Sans MT"/>
                <a:cs typeface="Gill Sans MT"/>
              </a:rPr>
              <a:t>on </a:t>
            </a:r>
            <a:r>
              <a:rPr sz="2400" spc="-70" dirty="0">
                <a:solidFill>
                  <a:srgbClr val="444949"/>
                </a:solidFill>
                <a:latin typeface="Gill Sans MT"/>
                <a:cs typeface="Gill Sans MT"/>
              </a:rPr>
              <a:t>CPU, </a:t>
            </a:r>
            <a:r>
              <a:rPr sz="2400" spc="-50" dirty="0">
                <a:solidFill>
                  <a:srgbClr val="444949"/>
                </a:solidFill>
                <a:latin typeface="Gill Sans MT"/>
                <a:cs typeface="Gill Sans MT"/>
              </a:rPr>
              <a:t>Network… </a:t>
            </a:r>
            <a:r>
              <a:rPr sz="2400" spc="-10" dirty="0">
                <a:solidFill>
                  <a:srgbClr val="444949"/>
                </a:solidFill>
                <a:latin typeface="Gill Sans MT"/>
                <a:cs typeface="Gill Sans MT"/>
              </a:rPr>
              <a:t>and </a:t>
            </a:r>
            <a:r>
              <a:rPr sz="2400" spc="-30" dirty="0">
                <a:solidFill>
                  <a:srgbClr val="444949"/>
                </a:solidFill>
                <a:latin typeface="Gill Sans MT"/>
                <a:cs typeface="Gill Sans MT"/>
              </a:rPr>
              <a:t>can </a:t>
            </a:r>
            <a:r>
              <a:rPr sz="2400" spc="-25" dirty="0">
                <a:solidFill>
                  <a:srgbClr val="444949"/>
                </a:solidFill>
                <a:latin typeface="Gill Sans MT"/>
                <a:cs typeface="Gill Sans MT"/>
              </a:rPr>
              <a:t>even </a:t>
            </a:r>
            <a:r>
              <a:rPr sz="2400" spc="10" dirty="0">
                <a:solidFill>
                  <a:srgbClr val="444949"/>
                </a:solidFill>
                <a:latin typeface="Gill Sans MT"/>
                <a:cs typeface="Gill Sans MT"/>
              </a:rPr>
              <a:t>be </a:t>
            </a:r>
            <a:r>
              <a:rPr sz="2400" spc="-30" dirty="0">
                <a:solidFill>
                  <a:srgbClr val="444949"/>
                </a:solidFill>
                <a:latin typeface="Gill Sans MT"/>
                <a:cs typeface="Gill Sans MT"/>
              </a:rPr>
              <a:t>on </a:t>
            </a:r>
            <a:r>
              <a:rPr sz="2400" spc="-45" dirty="0">
                <a:solidFill>
                  <a:srgbClr val="444949"/>
                </a:solidFill>
                <a:latin typeface="Gill Sans MT"/>
                <a:cs typeface="Gill Sans MT"/>
              </a:rPr>
              <a:t>custom </a:t>
            </a:r>
            <a:r>
              <a:rPr sz="2400" spc="-55" dirty="0">
                <a:solidFill>
                  <a:srgbClr val="444949"/>
                </a:solidFill>
                <a:latin typeface="Gill Sans MT"/>
                <a:cs typeface="Gill Sans MT"/>
              </a:rPr>
              <a:t>metrics </a:t>
            </a:r>
            <a:r>
              <a:rPr sz="2400" spc="-90" dirty="0">
                <a:solidFill>
                  <a:srgbClr val="444949"/>
                </a:solidFill>
                <a:latin typeface="Gill Sans MT"/>
                <a:cs typeface="Gill Sans MT"/>
              </a:rPr>
              <a:t>or  </a:t>
            </a:r>
            <a:r>
              <a:rPr sz="2400" spc="-15" dirty="0">
                <a:solidFill>
                  <a:srgbClr val="444949"/>
                </a:solidFill>
                <a:latin typeface="Gill Sans MT"/>
                <a:cs typeface="Gill Sans MT"/>
              </a:rPr>
              <a:t>based </a:t>
            </a:r>
            <a:r>
              <a:rPr sz="2400" spc="-30" dirty="0">
                <a:solidFill>
                  <a:srgbClr val="444949"/>
                </a:solidFill>
                <a:latin typeface="Gill Sans MT"/>
                <a:cs typeface="Gill Sans MT"/>
              </a:rPr>
              <a:t>on </a:t>
            </a:r>
            <a:r>
              <a:rPr sz="2400" dirty="0">
                <a:solidFill>
                  <a:srgbClr val="444949"/>
                </a:solidFill>
                <a:latin typeface="Gill Sans MT"/>
                <a:cs typeface="Gill Sans MT"/>
              </a:rPr>
              <a:t>a </a:t>
            </a:r>
            <a:r>
              <a:rPr sz="2400" spc="-35" dirty="0">
                <a:solidFill>
                  <a:srgbClr val="444949"/>
                </a:solidFill>
                <a:latin typeface="Gill Sans MT"/>
                <a:cs typeface="Gill Sans MT"/>
              </a:rPr>
              <a:t>schedule </a:t>
            </a:r>
            <a:r>
              <a:rPr sz="2400" spc="-30" dirty="0">
                <a:solidFill>
                  <a:srgbClr val="444949"/>
                </a:solidFill>
                <a:latin typeface="Gill Sans MT"/>
                <a:cs typeface="Gill Sans MT"/>
              </a:rPr>
              <a:t>(if </a:t>
            </a:r>
            <a:r>
              <a:rPr sz="2400" spc="-55" dirty="0">
                <a:solidFill>
                  <a:srgbClr val="444949"/>
                </a:solidFill>
                <a:latin typeface="Gill Sans MT"/>
                <a:cs typeface="Gill Sans MT"/>
              </a:rPr>
              <a:t>you </a:t>
            </a:r>
            <a:r>
              <a:rPr sz="2400" spc="-65" dirty="0">
                <a:solidFill>
                  <a:srgbClr val="444949"/>
                </a:solidFill>
                <a:latin typeface="Gill Sans MT"/>
                <a:cs typeface="Gill Sans MT"/>
              </a:rPr>
              <a:t>know </a:t>
            </a:r>
            <a:r>
              <a:rPr sz="2400" spc="-80" dirty="0">
                <a:solidFill>
                  <a:srgbClr val="444949"/>
                </a:solidFill>
                <a:latin typeface="Gill Sans MT"/>
                <a:cs typeface="Gill Sans MT"/>
              </a:rPr>
              <a:t>your </a:t>
            </a:r>
            <a:r>
              <a:rPr sz="2400" spc="-65" dirty="0">
                <a:solidFill>
                  <a:srgbClr val="444949"/>
                </a:solidFill>
                <a:latin typeface="Gill Sans MT"/>
                <a:cs typeface="Gill Sans MT"/>
              </a:rPr>
              <a:t>visitors</a:t>
            </a:r>
            <a:r>
              <a:rPr sz="2400" spc="254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35" dirty="0">
                <a:solidFill>
                  <a:srgbClr val="444949"/>
                </a:solidFill>
                <a:latin typeface="Gill Sans MT"/>
                <a:cs typeface="Gill Sans MT"/>
              </a:rPr>
              <a:t>patterns)</a:t>
            </a:r>
            <a:endParaRPr sz="2400">
              <a:latin typeface="Gill Sans MT"/>
              <a:cs typeface="Gill Sans MT"/>
            </a:endParaRPr>
          </a:p>
          <a:p>
            <a:pPr marL="241300" marR="5080" indent="-228600">
              <a:lnSpc>
                <a:spcPts val="2590"/>
              </a:lnSpc>
              <a:spcBef>
                <a:spcPts val="1015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-30" dirty="0">
                <a:solidFill>
                  <a:srgbClr val="444949"/>
                </a:solidFill>
                <a:latin typeface="Gill Sans MT"/>
                <a:cs typeface="Gill Sans MT"/>
              </a:rPr>
              <a:t>ASGs </a:t>
            </a:r>
            <a:r>
              <a:rPr sz="2400" spc="-35" dirty="0">
                <a:solidFill>
                  <a:srgbClr val="444949"/>
                </a:solidFill>
                <a:latin typeface="Gill Sans MT"/>
                <a:cs typeface="Gill Sans MT"/>
              </a:rPr>
              <a:t>use Launch </a:t>
            </a:r>
            <a:r>
              <a:rPr sz="2400" spc="-50" dirty="0">
                <a:solidFill>
                  <a:srgbClr val="444949"/>
                </a:solidFill>
                <a:latin typeface="Gill Sans MT"/>
                <a:cs typeface="Gill Sans MT"/>
              </a:rPr>
              <a:t>configurations </a:t>
            </a:r>
            <a:r>
              <a:rPr sz="2400" spc="-15" dirty="0">
                <a:solidFill>
                  <a:srgbClr val="444949"/>
                </a:solidFill>
                <a:latin typeface="Gill Sans MT"/>
                <a:cs typeface="Gill Sans MT"/>
              </a:rPr>
              <a:t>and </a:t>
            </a:r>
            <a:r>
              <a:rPr sz="2400" spc="-55" dirty="0">
                <a:solidFill>
                  <a:srgbClr val="444949"/>
                </a:solidFill>
                <a:latin typeface="Gill Sans MT"/>
                <a:cs typeface="Gill Sans MT"/>
              </a:rPr>
              <a:t>you </a:t>
            </a:r>
            <a:r>
              <a:rPr sz="2400" spc="-15" dirty="0">
                <a:solidFill>
                  <a:srgbClr val="444949"/>
                </a:solidFill>
                <a:latin typeface="Gill Sans MT"/>
                <a:cs typeface="Gill Sans MT"/>
              </a:rPr>
              <a:t>update an ASG </a:t>
            </a:r>
            <a:r>
              <a:rPr sz="2400" spc="-35" dirty="0">
                <a:solidFill>
                  <a:srgbClr val="444949"/>
                </a:solidFill>
                <a:latin typeface="Gill Sans MT"/>
                <a:cs typeface="Gill Sans MT"/>
              </a:rPr>
              <a:t>by </a:t>
            </a:r>
            <a:r>
              <a:rPr sz="2400" spc="-50" dirty="0">
                <a:solidFill>
                  <a:srgbClr val="444949"/>
                </a:solidFill>
                <a:latin typeface="Gill Sans MT"/>
                <a:cs typeface="Gill Sans MT"/>
              </a:rPr>
              <a:t>providing </a:t>
            </a:r>
            <a:r>
              <a:rPr sz="2400" dirty="0">
                <a:solidFill>
                  <a:srgbClr val="444949"/>
                </a:solidFill>
                <a:latin typeface="Gill Sans MT"/>
                <a:cs typeface="Gill Sans MT"/>
              </a:rPr>
              <a:t>a </a:t>
            </a:r>
            <a:r>
              <a:rPr sz="2400" spc="-20" dirty="0">
                <a:solidFill>
                  <a:srgbClr val="444949"/>
                </a:solidFill>
                <a:latin typeface="Gill Sans MT"/>
                <a:cs typeface="Gill Sans MT"/>
              </a:rPr>
              <a:t>new </a:t>
            </a:r>
            <a:r>
              <a:rPr sz="2400" spc="-40" dirty="0">
                <a:solidFill>
                  <a:srgbClr val="444949"/>
                </a:solidFill>
                <a:latin typeface="Gill Sans MT"/>
                <a:cs typeface="Gill Sans MT"/>
              </a:rPr>
              <a:t>launch  </a:t>
            </a:r>
            <a:r>
              <a:rPr sz="2400" spc="-50" dirty="0">
                <a:solidFill>
                  <a:srgbClr val="444949"/>
                </a:solidFill>
                <a:latin typeface="Gill Sans MT"/>
                <a:cs typeface="Gill Sans MT"/>
              </a:rPr>
              <a:t>configuration</a:t>
            </a:r>
            <a:endParaRPr sz="24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60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-40" dirty="0">
                <a:solidFill>
                  <a:srgbClr val="444949"/>
                </a:solidFill>
                <a:latin typeface="Gill Sans MT"/>
                <a:cs typeface="Gill Sans MT"/>
              </a:rPr>
              <a:t>IAM </a:t>
            </a:r>
            <a:r>
              <a:rPr sz="2400" spc="-70" dirty="0">
                <a:solidFill>
                  <a:srgbClr val="444949"/>
                </a:solidFill>
                <a:latin typeface="Gill Sans MT"/>
                <a:cs typeface="Gill Sans MT"/>
              </a:rPr>
              <a:t>roles </a:t>
            </a:r>
            <a:r>
              <a:rPr sz="2400" spc="-30" dirty="0">
                <a:solidFill>
                  <a:srgbClr val="444949"/>
                </a:solidFill>
                <a:latin typeface="Gill Sans MT"/>
                <a:cs typeface="Gill Sans MT"/>
              </a:rPr>
              <a:t>attached </a:t>
            </a:r>
            <a:r>
              <a:rPr sz="2400" spc="-50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2400" spc="-15" dirty="0">
                <a:solidFill>
                  <a:srgbClr val="444949"/>
                </a:solidFill>
                <a:latin typeface="Gill Sans MT"/>
                <a:cs typeface="Gill Sans MT"/>
              </a:rPr>
              <a:t>an ASG </a:t>
            </a:r>
            <a:r>
              <a:rPr sz="2400" spc="-70" dirty="0">
                <a:solidFill>
                  <a:srgbClr val="444949"/>
                </a:solidFill>
                <a:latin typeface="Gill Sans MT"/>
                <a:cs typeface="Gill Sans MT"/>
              </a:rPr>
              <a:t>will </a:t>
            </a:r>
            <a:r>
              <a:rPr sz="2400" spc="-25" dirty="0">
                <a:solidFill>
                  <a:srgbClr val="444949"/>
                </a:solidFill>
                <a:latin typeface="Gill Sans MT"/>
                <a:cs typeface="Gill Sans MT"/>
              </a:rPr>
              <a:t>get </a:t>
            </a:r>
            <a:r>
              <a:rPr sz="2400" spc="-35" dirty="0">
                <a:solidFill>
                  <a:srgbClr val="444949"/>
                </a:solidFill>
                <a:latin typeface="Gill Sans MT"/>
                <a:cs typeface="Gill Sans MT"/>
              </a:rPr>
              <a:t>assigned </a:t>
            </a:r>
            <a:r>
              <a:rPr sz="2400" spc="-50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2400" spc="-35" dirty="0">
                <a:solidFill>
                  <a:srgbClr val="444949"/>
                </a:solidFill>
                <a:latin typeface="Gill Sans MT"/>
                <a:cs typeface="Gill Sans MT"/>
              </a:rPr>
              <a:t>EC2</a:t>
            </a:r>
            <a:r>
              <a:rPr sz="2400" spc="19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50" dirty="0">
                <a:solidFill>
                  <a:srgbClr val="444949"/>
                </a:solidFill>
                <a:latin typeface="Gill Sans MT"/>
                <a:cs typeface="Gill Sans MT"/>
              </a:rPr>
              <a:t>instances</a:t>
            </a:r>
            <a:endParaRPr sz="24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720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-15" dirty="0">
                <a:solidFill>
                  <a:srgbClr val="444949"/>
                </a:solidFill>
                <a:latin typeface="Gill Sans MT"/>
                <a:cs typeface="Gill Sans MT"/>
              </a:rPr>
              <a:t>ASG </a:t>
            </a:r>
            <a:r>
              <a:rPr sz="2400" spc="-55" dirty="0">
                <a:solidFill>
                  <a:srgbClr val="444949"/>
                </a:solidFill>
                <a:latin typeface="Gill Sans MT"/>
                <a:cs typeface="Gill Sans MT"/>
              </a:rPr>
              <a:t>are </a:t>
            </a:r>
            <a:r>
              <a:rPr sz="2400" spc="-70" dirty="0">
                <a:solidFill>
                  <a:srgbClr val="444949"/>
                </a:solidFill>
                <a:latin typeface="Gill Sans MT"/>
                <a:cs typeface="Gill Sans MT"/>
              </a:rPr>
              <a:t>free.You </a:t>
            </a:r>
            <a:r>
              <a:rPr sz="2400" spc="-25" dirty="0">
                <a:solidFill>
                  <a:srgbClr val="444949"/>
                </a:solidFill>
                <a:latin typeface="Gill Sans MT"/>
                <a:cs typeface="Gill Sans MT"/>
              </a:rPr>
              <a:t>pay </a:t>
            </a:r>
            <a:r>
              <a:rPr sz="2400" spc="-80" dirty="0">
                <a:solidFill>
                  <a:srgbClr val="444949"/>
                </a:solidFill>
                <a:latin typeface="Gill Sans MT"/>
                <a:cs typeface="Gill Sans MT"/>
              </a:rPr>
              <a:t>for </a:t>
            </a:r>
            <a:r>
              <a:rPr sz="2400" spc="-40" dirty="0">
                <a:solidFill>
                  <a:srgbClr val="444949"/>
                </a:solidFill>
                <a:latin typeface="Gill Sans MT"/>
                <a:cs typeface="Gill Sans MT"/>
              </a:rPr>
              <a:t>the underlying </a:t>
            </a:r>
            <a:r>
              <a:rPr sz="2400" spc="-65" dirty="0">
                <a:solidFill>
                  <a:srgbClr val="444949"/>
                </a:solidFill>
                <a:latin typeface="Gill Sans MT"/>
                <a:cs typeface="Gill Sans MT"/>
              </a:rPr>
              <a:t>resources </a:t>
            </a:r>
            <a:r>
              <a:rPr sz="2400" spc="-20" dirty="0">
                <a:solidFill>
                  <a:srgbClr val="444949"/>
                </a:solidFill>
                <a:latin typeface="Gill Sans MT"/>
                <a:cs typeface="Gill Sans MT"/>
              </a:rPr>
              <a:t>being</a:t>
            </a:r>
            <a:r>
              <a:rPr sz="2400" spc="32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30" dirty="0">
                <a:solidFill>
                  <a:srgbClr val="444949"/>
                </a:solidFill>
                <a:latin typeface="Gill Sans MT"/>
                <a:cs typeface="Gill Sans MT"/>
              </a:rPr>
              <a:t>launched</a:t>
            </a:r>
            <a:endParaRPr sz="2400">
              <a:latin typeface="Gill Sans MT"/>
              <a:cs typeface="Gill Sans MT"/>
            </a:endParaRPr>
          </a:p>
          <a:p>
            <a:pPr marL="241300" marR="566420" indent="-228600">
              <a:lnSpc>
                <a:spcPts val="2590"/>
              </a:lnSpc>
              <a:spcBef>
                <a:spcPts val="1045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-40" dirty="0">
                <a:solidFill>
                  <a:srgbClr val="444949"/>
                </a:solidFill>
                <a:latin typeface="Gill Sans MT"/>
                <a:cs typeface="Gill Sans MT"/>
              </a:rPr>
              <a:t>Having </a:t>
            </a:r>
            <a:r>
              <a:rPr sz="2400" spc="-50" dirty="0">
                <a:solidFill>
                  <a:srgbClr val="444949"/>
                </a:solidFill>
                <a:latin typeface="Gill Sans MT"/>
                <a:cs typeface="Gill Sans MT"/>
              </a:rPr>
              <a:t>instances </a:t>
            </a:r>
            <a:r>
              <a:rPr sz="2400" spc="-45" dirty="0">
                <a:solidFill>
                  <a:srgbClr val="444949"/>
                </a:solidFill>
                <a:latin typeface="Gill Sans MT"/>
                <a:cs typeface="Gill Sans MT"/>
              </a:rPr>
              <a:t>under </a:t>
            </a:r>
            <a:r>
              <a:rPr sz="2400" spc="-15" dirty="0">
                <a:solidFill>
                  <a:srgbClr val="444949"/>
                </a:solidFill>
                <a:latin typeface="Gill Sans MT"/>
                <a:cs typeface="Gill Sans MT"/>
              </a:rPr>
              <a:t>an ASG </a:t>
            </a:r>
            <a:r>
              <a:rPr sz="2400" spc="-25" dirty="0">
                <a:solidFill>
                  <a:srgbClr val="444949"/>
                </a:solidFill>
                <a:latin typeface="Gill Sans MT"/>
                <a:cs typeface="Gill Sans MT"/>
              </a:rPr>
              <a:t>means </a:t>
            </a:r>
            <a:r>
              <a:rPr sz="2400" spc="-45" dirty="0">
                <a:solidFill>
                  <a:srgbClr val="444949"/>
                </a:solidFill>
                <a:latin typeface="Gill Sans MT"/>
                <a:cs typeface="Gill Sans MT"/>
              </a:rPr>
              <a:t>that </a:t>
            </a:r>
            <a:r>
              <a:rPr sz="2400" spc="-55" dirty="0">
                <a:solidFill>
                  <a:srgbClr val="444949"/>
                </a:solidFill>
                <a:latin typeface="Gill Sans MT"/>
                <a:cs typeface="Gill Sans MT"/>
              </a:rPr>
              <a:t>if </a:t>
            </a:r>
            <a:r>
              <a:rPr sz="2400" spc="-40" dirty="0">
                <a:solidFill>
                  <a:srgbClr val="444949"/>
                </a:solidFill>
                <a:latin typeface="Gill Sans MT"/>
                <a:cs typeface="Gill Sans MT"/>
              </a:rPr>
              <a:t>they </a:t>
            </a:r>
            <a:r>
              <a:rPr sz="2400" spc="-30" dirty="0">
                <a:solidFill>
                  <a:srgbClr val="444949"/>
                </a:solidFill>
                <a:latin typeface="Gill Sans MT"/>
                <a:cs typeface="Gill Sans MT"/>
              </a:rPr>
              <a:t>get </a:t>
            </a:r>
            <a:r>
              <a:rPr sz="2400" spc="-40" dirty="0">
                <a:solidFill>
                  <a:srgbClr val="444949"/>
                </a:solidFill>
                <a:latin typeface="Gill Sans MT"/>
                <a:cs typeface="Gill Sans MT"/>
              </a:rPr>
              <a:t>terminated </a:t>
            </a:r>
            <a:r>
              <a:rPr sz="2400" spc="-80" dirty="0">
                <a:solidFill>
                  <a:srgbClr val="444949"/>
                </a:solidFill>
                <a:latin typeface="Gill Sans MT"/>
                <a:cs typeface="Gill Sans MT"/>
              </a:rPr>
              <a:t>for </a:t>
            </a:r>
            <a:r>
              <a:rPr sz="2400" spc="-45" dirty="0">
                <a:solidFill>
                  <a:srgbClr val="444949"/>
                </a:solidFill>
                <a:latin typeface="Gill Sans MT"/>
                <a:cs typeface="Gill Sans MT"/>
              </a:rPr>
              <a:t>whatever  </a:t>
            </a:r>
            <a:r>
              <a:rPr sz="2400" spc="-55" dirty="0">
                <a:solidFill>
                  <a:srgbClr val="444949"/>
                </a:solidFill>
                <a:latin typeface="Gill Sans MT"/>
                <a:cs typeface="Gill Sans MT"/>
              </a:rPr>
              <a:t>reason, </a:t>
            </a:r>
            <a:r>
              <a:rPr sz="2400" spc="-35" dirty="0">
                <a:solidFill>
                  <a:srgbClr val="444949"/>
                </a:solidFill>
                <a:latin typeface="Gill Sans MT"/>
                <a:cs typeface="Gill Sans MT"/>
              </a:rPr>
              <a:t>the </a:t>
            </a:r>
            <a:r>
              <a:rPr sz="2400" spc="-15" dirty="0">
                <a:solidFill>
                  <a:srgbClr val="444949"/>
                </a:solidFill>
                <a:latin typeface="Gill Sans MT"/>
                <a:cs typeface="Gill Sans MT"/>
              </a:rPr>
              <a:t>ASG </a:t>
            </a:r>
            <a:r>
              <a:rPr sz="2400" spc="-70" dirty="0">
                <a:solidFill>
                  <a:srgbClr val="444949"/>
                </a:solidFill>
                <a:latin typeface="Gill Sans MT"/>
                <a:cs typeface="Gill Sans MT"/>
              </a:rPr>
              <a:t>will </a:t>
            </a:r>
            <a:r>
              <a:rPr sz="2400" spc="-50" dirty="0">
                <a:solidFill>
                  <a:srgbClr val="444949"/>
                </a:solidFill>
                <a:latin typeface="Gill Sans MT"/>
                <a:cs typeface="Gill Sans MT"/>
              </a:rPr>
              <a:t>restart </a:t>
            </a:r>
            <a:r>
              <a:rPr sz="2400" spc="-45" dirty="0">
                <a:solidFill>
                  <a:srgbClr val="444949"/>
                </a:solidFill>
                <a:latin typeface="Gill Sans MT"/>
                <a:cs typeface="Gill Sans MT"/>
              </a:rPr>
              <a:t>them. </a:t>
            </a:r>
            <a:r>
              <a:rPr sz="2400" spc="-50" dirty="0">
                <a:solidFill>
                  <a:srgbClr val="444949"/>
                </a:solidFill>
                <a:latin typeface="Gill Sans MT"/>
                <a:cs typeface="Gill Sans MT"/>
              </a:rPr>
              <a:t>Extra</a:t>
            </a:r>
            <a:r>
              <a:rPr sz="2400" spc="-30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75" dirty="0">
                <a:solidFill>
                  <a:srgbClr val="444949"/>
                </a:solidFill>
                <a:latin typeface="Gill Sans MT"/>
                <a:cs typeface="Gill Sans MT"/>
              </a:rPr>
              <a:t>safety!</a:t>
            </a:r>
            <a:endParaRPr sz="2400">
              <a:latin typeface="Gill Sans MT"/>
              <a:cs typeface="Gill Sans MT"/>
            </a:endParaRPr>
          </a:p>
          <a:p>
            <a:pPr marL="241300" marR="504190" indent="-228600">
              <a:lnSpc>
                <a:spcPts val="2590"/>
              </a:lnSpc>
              <a:spcBef>
                <a:spcPts val="990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-15" dirty="0">
                <a:solidFill>
                  <a:srgbClr val="444949"/>
                </a:solidFill>
                <a:latin typeface="Gill Sans MT"/>
                <a:cs typeface="Gill Sans MT"/>
              </a:rPr>
              <a:t>ASG </a:t>
            </a:r>
            <a:r>
              <a:rPr sz="2400" spc="-30" dirty="0">
                <a:solidFill>
                  <a:srgbClr val="444949"/>
                </a:solidFill>
                <a:latin typeface="Gill Sans MT"/>
                <a:cs typeface="Gill Sans MT"/>
              </a:rPr>
              <a:t>can </a:t>
            </a:r>
            <a:r>
              <a:rPr sz="2400" spc="-45" dirty="0">
                <a:solidFill>
                  <a:srgbClr val="444949"/>
                </a:solidFill>
                <a:latin typeface="Gill Sans MT"/>
                <a:cs typeface="Gill Sans MT"/>
              </a:rPr>
              <a:t>terminate </a:t>
            </a:r>
            <a:r>
              <a:rPr sz="2400" spc="-50" dirty="0">
                <a:solidFill>
                  <a:srgbClr val="444949"/>
                </a:solidFill>
                <a:latin typeface="Gill Sans MT"/>
                <a:cs typeface="Gill Sans MT"/>
              </a:rPr>
              <a:t>instances </a:t>
            </a:r>
            <a:r>
              <a:rPr sz="2400" spc="-40" dirty="0">
                <a:solidFill>
                  <a:srgbClr val="444949"/>
                </a:solidFill>
                <a:latin typeface="Gill Sans MT"/>
                <a:cs typeface="Gill Sans MT"/>
              </a:rPr>
              <a:t>marked as </a:t>
            </a:r>
            <a:r>
              <a:rPr sz="2400" spc="-45" dirty="0">
                <a:solidFill>
                  <a:srgbClr val="444949"/>
                </a:solidFill>
                <a:latin typeface="Gill Sans MT"/>
                <a:cs typeface="Gill Sans MT"/>
              </a:rPr>
              <a:t>unhealthy </a:t>
            </a:r>
            <a:r>
              <a:rPr sz="2400" spc="-35" dirty="0">
                <a:solidFill>
                  <a:srgbClr val="444949"/>
                </a:solidFill>
                <a:latin typeface="Gill Sans MT"/>
                <a:cs typeface="Gill Sans MT"/>
              </a:rPr>
              <a:t>by </a:t>
            </a:r>
            <a:r>
              <a:rPr sz="2400" spc="-15" dirty="0">
                <a:solidFill>
                  <a:srgbClr val="444949"/>
                </a:solidFill>
                <a:latin typeface="Gill Sans MT"/>
                <a:cs typeface="Gill Sans MT"/>
              </a:rPr>
              <a:t>an </a:t>
            </a:r>
            <a:r>
              <a:rPr sz="2400" spc="-70" dirty="0">
                <a:solidFill>
                  <a:srgbClr val="444949"/>
                </a:solidFill>
                <a:latin typeface="Gill Sans MT"/>
                <a:cs typeface="Gill Sans MT"/>
              </a:rPr>
              <a:t>LB </a:t>
            </a:r>
            <a:r>
              <a:rPr sz="2400" spc="-5" dirty="0">
                <a:solidFill>
                  <a:srgbClr val="444949"/>
                </a:solidFill>
                <a:latin typeface="Gill Sans MT"/>
                <a:cs typeface="Gill Sans MT"/>
              </a:rPr>
              <a:t>(and </a:t>
            </a:r>
            <a:r>
              <a:rPr sz="2400" spc="-25" dirty="0">
                <a:solidFill>
                  <a:srgbClr val="444949"/>
                </a:solidFill>
                <a:latin typeface="Gill Sans MT"/>
                <a:cs typeface="Gill Sans MT"/>
              </a:rPr>
              <a:t>hence </a:t>
            </a:r>
            <a:r>
              <a:rPr sz="2400" spc="-40" dirty="0">
                <a:solidFill>
                  <a:srgbClr val="444949"/>
                </a:solidFill>
                <a:latin typeface="Gill Sans MT"/>
                <a:cs typeface="Gill Sans MT"/>
              </a:rPr>
              <a:t>replace  </a:t>
            </a:r>
            <a:r>
              <a:rPr sz="2400" spc="-20" dirty="0">
                <a:solidFill>
                  <a:srgbClr val="444949"/>
                </a:solidFill>
                <a:latin typeface="Gill Sans MT"/>
                <a:cs typeface="Gill Sans MT"/>
              </a:rPr>
              <a:t>them)</a:t>
            </a:r>
            <a:endParaRPr sz="2400"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398557546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1892" y="6464300"/>
            <a:ext cx="127698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16939" y="374395"/>
            <a:ext cx="6315075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20" dirty="0"/>
              <a:t>ASG </a:t>
            </a:r>
            <a:r>
              <a:rPr spc="-140" dirty="0"/>
              <a:t>for </a:t>
            </a:r>
            <a:r>
              <a:rPr spc="-80" dirty="0"/>
              <a:t>Solutions</a:t>
            </a:r>
            <a:r>
              <a:rPr spc="-120" dirty="0"/>
              <a:t> </a:t>
            </a:r>
            <a:r>
              <a:rPr spc="-110" dirty="0"/>
              <a:t>Architects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16939" y="1387228"/>
            <a:ext cx="4636135" cy="4236085"/>
          </a:xfrm>
          <a:prstGeom prst="rect">
            <a:avLst/>
          </a:prstGeom>
        </p:spPr>
        <p:txBody>
          <a:bodyPr vert="horz" wrap="square" lIns="0" tIns="92710" rIns="0" bIns="0" rtlCol="0">
            <a:spAutoFit/>
          </a:bodyPr>
          <a:lstStyle/>
          <a:p>
            <a:pPr marL="241300" marR="5080" indent="-228600">
              <a:lnSpc>
                <a:spcPts val="2650"/>
              </a:lnSpc>
              <a:spcBef>
                <a:spcPts val="730"/>
              </a:spcBef>
              <a:buSzPct val="101818"/>
              <a:buFont typeface="Arial"/>
              <a:buChar char="•"/>
              <a:tabLst>
                <a:tab pos="241300" algn="l"/>
              </a:tabLst>
            </a:pPr>
            <a:r>
              <a:rPr sz="4125" spc="37" baseline="1010" dirty="0">
                <a:solidFill>
                  <a:srgbClr val="444949"/>
                </a:solidFill>
                <a:latin typeface="Gill Sans MT"/>
                <a:cs typeface="Gill Sans MT"/>
              </a:rPr>
              <a:t>ASG </a:t>
            </a:r>
            <a:r>
              <a:rPr sz="4125" spc="-30" baseline="1010" dirty="0">
                <a:solidFill>
                  <a:srgbClr val="444949"/>
                </a:solidFill>
                <a:latin typeface="Gill Sans MT"/>
                <a:cs typeface="Gill Sans MT"/>
              </a:rPr>
              <a:t>Default </a:t>
            </a:r>
            <a:r>
              <a:rPr sz="4125" spc="-89" baseline="1010" dirty="0">
                <a:solidFill>
                  <a:srgbClr val="444949"/>
                </a:solidFill>
                <a:latin typeface="Gill Sans MT"/>
                <a:cs typeface="Gill Sans MT"/>
              </a:rPr>
              <a:t>Termination</a:t>
            </a:r>
            <a:r>
              <a:rPr sz="4125" spc="-630" baseline="101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4125" spc="-89" baseline="1010" dirty="0">
                <a:solidFill>
                  <a:srgbClr val="444949"/>
                </a:solidFill>
                <a:latin typeface="Gill Sans MT"/>
                <a:cs typeface="Gill Sans MT"/>
              </a:rPr>
              <a:t>Policy </a:t>
            </a:r>
            <a:r>
              <a:rPr sz="2750" spc="-6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750" spc="-30" dirty="0">
                <a:solidFill>
                  <a:srgbClr val="444949"/>
                </a:solidFill>
                <a:latin typeface="Gill Sans MT"/>
                <a:cs typeface="Gill Sans MT"/>
              </a:rPr>
              <a:t>(simplified</a:t>
            </a:r>
            <a:r>
              <a:rPr sz="275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750" spc="-35" dirty="0">
                <a:solidFill>
                  <a:srgbClr val="444949"/>
                </a:solidFill>
                <a:latin typeface="Gill Sans MT"/>
                <a:cs typeface="Gill Sans MT"/>
              </a:rPr>
              <a:t>version):</a:t>
            </a:r>
            <a:endParaRPr sz="2750">
              <a:latin typeface="Gill Sans MT"/>
              <a:cs typeface="Gill Sans MT"/>
            </a:endParaRPr>
          </a:p>
          <a:p>
            <a:pPr marL="527050" marR="416559" indent="-514350">
              <a:lnSpc>
                <a:spcPts val="2690"/>
              </a:lnSpc>
              <a:spcBef>
                <a:spcPts val="1055"/>
              </a:spcBef>
              <a:buAutoNum type="arabicPeriod"/>
              <a:tabLst>
                <a:tab pos="526415" algn="l"/>
                <a:tab pos="527050" algn="l"/>
              </a:tabLst>
            </a:pP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Find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the </a:t>
            </a:r>
            <a:r>
              <a:rPr sz="2800" spc="-20" dirty="0">
                <a:solidFill>
                  <a:srgbClr val="444949"/>
                </a:solidFill>
                <a:latin typeface="Gill Sans MT"/>
                <a:cs typeface="Gill Sans MT"/>
              </a:rPr>
              <a:t>AZ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which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has</a:t>
            </a:r>
            <a:r>
              <a:rPr sz="2800" spc="-8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the 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most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number </a:t>
            </a:r>
            <a:r>
              <a:rPr sz="2800" spc="-35" dirty="0">
                <a:solidFill>
                  <a:srgbClr val="444949"/>
                </a:solidFill>
                <a:latin typeface="Gill Sans MT"/>
                <a:cs typeface="Gill Sans MT"/>
              </a:rPr>
              <a:t>of</a:t>
            </a:r>
            <a:r>
              <a:rPr sz="2800" spc="3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instances</a:t>
            </a:r>
            <a:endParaRPr sz="2800">
              <a:latin typeface="Gill Sans MT"/>
              <a:cs typeface="Gill Sans MT"/>
            </a:endParaRPr>
          </a:p>
          <a:p>
            <a:pPr marL="527050" marR="17145" indent="-514350">
              <a:lnSpc>
                <a:spcPct val="80000"/>
              </a:lnSpc>
              <a:spcBef>
                <a:spcPts val="1000"/>
              </a:spcBef>
              <a:buAutoNum type="arabicPeriod"/>
              <a:tabLst>
                <a:tab pos="526415" algn="l"/>
                <a:tab pos="527050" algn="l"/>
              </a:tabLst>
            </a:pPr>
            <a:r>
              <a:rPr sz="2800" spc="-75" dirty="0">
                <a:solidFill>
                  <a:srgbClr val="444949"/>
                </a:solidFill>
                <a:latin typeface="Gill Sans MT"/>
                <a:cs typeface="Gill Sans MT"/>
              </a:rPr>
              <a:t>If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there are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multiple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instances 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in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the </a:t>
            </a:r>
            <a:r>
              <a:rPr sz="2800" spc="-20" dirty="0">
                <a:solidFill>
                  <a:srgbClr val="444949"/>
                </a:solidFill>
                <a:latin typeface="Gill Sans MT"/>
                <a:cs typeface="Gill Sans MT"/>
              </a:rPr>
              <a:t>AZ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choose </a:t>
            </a:r>
            <a:r>
              <a:rPr sz="2800" spc="-75" dirty="0">
                <a:solidFill>
                  <a:srgbClr val="444949"/>
                </a:solidFill>
                <a:latin typeface="Gill Sans MT"/>
                <a:cs typeface="Gill Sans MT"/>
              </a:rPr>
              <a:t>from,  </a:t>
            </a:r>
            <a:r>
              <a:rPr sz="2800" spc="-35" dirty="0">
                <a:solidFill>
                  <a:srgbClr val="444949"/>
                </a:solidFill>
                <a:latin typeface="Gill Sans MT"/>
                <a:cs typeface="Gill Sans MT"/>
              </a:rPr>
              <a:t>delete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the </a:t>
            </a:r>
            <a:r>
              <a:rPr sz="2800" spc="-20" dirty="0">
                <a:solidFill>
                  <a:srgbClr val="444949"/>
                </a:solidFill>
                <a:latin typeface="Gill Sans MT"/>
                <a:cs typeface="Gill Sans MT"/>
              </a:rPr>
              <a:t>one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with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the 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oldest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launch</a:t>
            </a:r>
            <a:r>
              <a:rPr sz="2800" spc="2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configuration</a:t>
            </a:r>
            <a:endParaRPr sz="2800">
              <a:latin typeface="Gill Sans MT"/>
              <a:cs typeface="Gill Sans MT"/>
            </a:endParaRPr>
          </a:p>
          <a:p>
            <a:pPr marL="241300" marR="67945" indent="-228600">
              <a:lnSpc>
                <a:spcPct val="80900"/>
              </a:lnSpc>
              <a:spcBef>
                <a:spcPts val="1019"/>
              </a:spcBef>
              <a:buSzPct val="101818"/>
              <a:buFont typeface="Arial"/>
              <a:buChar char="•"/>
              <a:tabLst>
                <a:tab pos="241300" algn="l"/>
              </a:tabLst>
            </a:pPr>
            <a:r>
              <a:rPr sz="4125" spc="37" baseline="1010" dirty="0">
                <a:solidFill>
                  <a:srgbClr val="444949"/>
                </a:solidFill>
                <a:latin typeface="Gill Sans MT"/>
                <a:cs typeface="Gill Sans MT"/>
              </a:rPr>
              <a:t>ASG </a:t>
            </a:r>
            <a:r>
              <a:rPr sz="4125" spc="-89" baseline="1010" dirty="0">
                <a:solidFill>
                  <a:srgbClr val="444949"/>
                </a:solidFill>
                <a:latin typeface="Gill Sans MT"/>
                <a:cs typeface="Gill Sans MT"/>
              </a:rPr>
              <a:t>tries </a:t>
            </a:r>
            <a:r>
              <a:rPr sz="4125" spc="-22" baseline="1010" dirty="0">
                <a:solidFill>
                  <a:srgbClr val="444949"/>
                </a:solidFill>
                <a:latin typeface="Gill Sans MT"/>
                <a:cs typeface="Gill Sans MT"/>
              </a:rPr>
              <a:t>the </a:t>
            </a:r>
            <a:r>
              <a:rPr sz="4125" baseline="1010" dirty="0">
                <a:solidFill>
                  <a:srgbClr val="444949"/>
                </a:solidFill>
                <a:latin typeface="Gill Sans MT"/>
                <a:cs typeface="Gill Sans MT"/>
              </a:rPr>
              <a:t>balance </a:t>
            </a:r>
            <a:r>
              <a:rPr sz="4125" spc="-22" baseline="1010" dirty="0">
                <a:solidFill>
                  <a:srgbClr val="444949"/>
                </a:solidFill>
                <a:latin typeface="Gill Sans MT"/>
                <a:cs typeface="Gill Sans MT"/>
              </a:rPr>
              <a:t>the </a:t>
            </a:r>
            <a:r>
              <a:rPr sz="2750" spc="-15" dirty="0">
                <a:solidFill>
                  <a:srgbClr val="444949"/>
                </a:solidFill>
                <a:latin typeface="Gill Sans MT"/>
                <a:cs typeface="Gill Sans MT"/>
              </a:rPr>
              <a:t> number </a:t>
            </a:r>
            <a:r>
              <a:rPr sz="2750" spc="-5" dirty="0">
                <a:solidFill>
                  <a:srgbClr val="444949"/>
                </a:solidFill>
                <a:latin typeface="Gill Sans MT"/>
                <a:cs typeface="Gill Sans MT"/>
              </a:rPr>
              <a:t>of </a:t>
            </a:r>
            <a:r>
              <a:rPr sz="2750" spc="-35" dirty="0">
                <a:solidFill>
                  <a:srgbClr val="444949"/>
                </a:solidFill>
                <a:latin typeface="Gill Sans MT"/>
                <a:cs typeface="Gill Sans MT"/>
              </a:rPr>
              <a:t>instances </a:t>
            </a:r>
            <a:r>
              <a:rPr sz="2750" spc="-50" dirty="0">
                <a:solidFill>
                  <a:srgbClr val="444949"/>
                </a:solidFill>
                <a:latin typeface="Gill Sans MT"/>
                <a:cs typeface="Gill Sans MT"/>
              </a:rPr>
              <a:t>across</a:t>
            </a:r>
            <a:r>
              <a:rPr sz="2750" spc="-13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750" spc="20" dirty="0">
                <a:solidFill>
                  <a:srgbClr val="444949"/>
                </a:solidFill>
                <a:latin typeface="Gill Sans MT"/>
                <a:cs typeface="Gill Sans MT"/>
              </a:rPr>
              <a:t>AZ  </a:t>
            </a:r>
            <a:r>
              <a:rPr sz="2750" spc="-15" dirty="0">
                <a:solidFill>
                  <a:srgbClr val="444949"/>
                </a:solidFill>
                <a:latin typeface="Gill Sans MT"/>
                <a:cs typeface="Gill Sans MT"/>
              </a:rPr>
              <a:t>by</a:t>
            </a:r>
            <a:r>
              <a:rPr sz="2750" spc="1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750" spc="-15" dirty="0">
                <a:solidFill>
                  <a:srgbClr val="444949"/>
                </a:solidFill>
                <a:latin typeface="Gill Sans MT"/>
                <a:cs typeface="Gill Sans MT"/>
              </a:rPr>
              <a:t>default</a:t>
            </a:r>
            <a:endParaRPr sz="2750">
              <a:latin typeface="Gill Sans MT"/>
              <a:cs typeface="Gill Sans MT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6259634" y="2363886"/>
          <a:ext cx="5107305" cy="25171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66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5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852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653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572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8832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A5A5A5"/>
                      </a:solidFill>
                      <a:prstDash val="solid"/>
                    </a:lnR>
                    <a:lnB w="19050">
                      <a:solidFill>
                        <a:srgbClr val="D8661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20675">
                        <a:lnSpc>
                          <a:spcPct val="100000"/>
                        </a:lnSpc>
                        <a:spcBef>
                          <a:spcPts val="655"/>
                        </a:spcBef>
                      </a:pPr>
                      <a:r>
                        <a:rPr sz="1200" spc="-5" dirty="0">
                          <a:solidFill>
                            <a:srgbClr val="A5A5A5"/>
                          </a:solidFill>
                          <a:latin typeface="Calibri"/>
                          <a:cs typeface="Calibri"/>
                        </a:rPr>
                        <a:t>Availability </a:t>
                      </a:r>
                      <a:r>
                        <a:rPr sz="1200" spc="-10" dirty="0">
                          <a:solidFill>
                            <a:srgbClr val="A5A5A5"/>
                          </a:solidFill>
                          <a:latin typeface="Calibri"/>
                          <a:cs typeface="Calibri"/>
                        </a:rPr>
                        <a:t>zone</a:t>
                      </a:r>
                      <a:r>
                        <a:rPr sz="1200" spc="-15" dirty="0">
                          <a:solidFill>
                            <a:srgbClr val="A5A5A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solidFill>
                            <a:srgbClr val="A5A5A5"/>
                          </a:solidFill>
                          <a:latin typeface="Calibri"/>
                          <a:cs typeface="Calibri"/>
                        </a:rPr>
                        <a:t>A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83185" marB="0">
                    <a:lnL w="19050">
                      <a:solidFill>
                        <a:srgbClr val="A5A5A5"/>
                      </a:solidFill>
                      <a:prstDash val="solid"/>
                    </a:lnL>
                    <a:lnR w="19050">
                      <a:solidFill>
                        <a:srgbClr val="A5A5A5"/>
                      </a:solidFill>
                      <a:prstDash val="solid"/>
                    </a:lnR>
                    <a:lnT w="19050">
                      <a:solidFill>
                        <a:srgbClr val="A5A5A5"/>
                      </a:solidFill>
                      <a:prstDash val="solid"/>
                    </a:lnT>
                    <a:lnB w="19050">
                      <a:solidFill>
                        <a:srgbClr val="D8661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A5A5A5"/>
                      </a:solidFill>
                      <a:prstDash val="solid"/>
                    </a:lnL>
                    <a:lnR w="19050">
                      <a:solidFill>
                        <a:srgbClr val="A5A5A5"/>
                      </a:solidFill>
                      <a:prstDash val="solid"/>
                    </a:lnR>
                    <a:lnB w="19050">
                      <a:solidFill>
                        <a:srgbClr val="D8661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23850">
                        <a:lnSpc>
                          <a:spcPct val="100000"/>
                        </a:lnSpc>
                        <a:spcBef>
                          <a:spcPts val="655"/>
                        </a:spcBef>
                      </a:pPr>
                      <a:r>
                        <a:rPr sz="1200" spc="-5" dirty="0">
                          <a:solidFill>
                            <a:srgbClr val="A5A5A5"/>
                          </a:solidFill>
                          <a:latin typeface="Calibri"/>
                          <a:cs typeface="Calibri"/>
                        </a:rPr>
                        <a:t>Availability </a:t>
                      </a:r>
                      <a:r>
                        <a:rPr sz="1200" spc="-10" dirty="0">
                          <a:solidFill>
                            <a:srgbClr val="A5A5A5"/>
                          </a:solidFill>
                          <a:latin typeface="Calibri"/>
                          <a:cs typeface="Calibri"/>
                        </a:rPr>
                        <a:t>zone</a:t>
                      </a:r>
                      <a:r>
                        <a:rPr sz="1200" spc="-15" dirty="0">
                          <a:solidFill>
                            <a:srgbClr val="A5A5A5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solidFill>
                            <a:srgbClr val="A5A5A5"/>
                          </a:solidFill>
                          <a:latin typeface="Calibri"/>
                          <a:cs typeface="Calibri"/>
                        </a:rPr>
                        <a:t>B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83185" marB="0">
                    <a:lnL w="19050">
                      <a:solidFill>
                        <a:srgbClr val="A5A5A5"/>
                      </a:solidFill>
                      <a:prstDash val="solid"/>
                    </a:lnL>
                    <a:lnR w="19050">
                      <a:solidFill>
                        <a:srgbClr val="A5A5A5"/>
                      </a:solidFill>
                      <a:prstDash val="solid"/>
                    </a:lnR>
                    <a:lnT w="19050">
                      <a:solidFill>
                        <a:srgbClr val="A5A5A5"/>
                      </a:solidFill>
                      <a:prstDash val="solid"/>
                    </a:lnT>
                    <a:lnB w="19050">
                      <a:solidFill>
                        <a:srgbClr val="D8661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A5A5A5"/>
                      </a:solidFill>
                      <a:prstDash val="solid"/>
                    </a:lnL>
                    <a:lnB w="19050">
                      <a:solidFill>
                        <a:srgbClr val="D86613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46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D86613"/>
                      </a:solidFill>
                      <a:prstDash val="solid"/>
                    </a:lnL>
                    <a:lnR w="19050">
                      <a:solidFill>
                        <a:srgbClr val="A5A5A5"/>
                      </a:solidFill>
                      <a:prstDash val="solid"/>
                    </a:lnR>
                    <a:lnT w="19050">
                      <a:solidFill>
                        <a:srgbClr val="D86613"/>
                      </a:solidFill>
                      <a:prstDash val="solid"/>
                    </a:lnT>
                    <a:lnB w="19050">
                      <a:solidFill>
                        <a:srgbClr val="D8661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  <a:p>
                      <a:pPr marL="447675">
                        <a:lnSpc>
                          <a:spcPct val="100000"/>
                        </a:lnSpc>
                        <a:spcBef>
                          <a:spcPts val="1435"/>
                        </a:spcBef>
                        <a:tabLst>
                          <a:tab pos="1065530" algn="l"/>
                        </a:tabLst>
                      </a:pPr>
                      <a:r>
                        <a:rPr sz="2700" spc="-7" baseline="3086" dirty="0">
                          <a:solidFill>
                            <a:srgbClr val="444949"/>
                          </a:solidFill>
                          <a:latin typeface="Calibri"/>
                          <a:cs typeface="Calibri"/>
                        </a:rPr>
                        <a:t>v1	</a:t>
                      </a:r>
                      <a:r>
                        <a:rPr sz="1800" spc="-5" dirty="0">
                          <a:solidFill>
                            <a:srgbClr val="444949"/>
                          </a:solidFill>
                          <a:latin typeface="Calibri"/>
                          <a:cs typeface="Calibri"/>
                        </a:rPr>
                        <a:t>v2</a:t>
                      </a:r>
                      <a:endParaRPr sz="1800">
                        <a:latin typeface="Calibri"/>
                        <a:cs typeface="Calibri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  <a:p>
                      <a:pPr marL="460375">
                        <a:lnSpc>
                          <a:spcPct val="100000"/>
                        </a:lnSpc>
                        <a:spcBef>
                          <a:spcPts val="5"/>
                        </a:spcBef>
                        <a:tabLst>
                          <a:tab pos="1065530" algn="l"/>
                        </a:tabLst>
                      </a:pPr>
                      <a:r>
                        <a:rPr sz="1800" spc="-5" dirty="0">
                          <a:solidFill>
                            <a:srgbClr val="444949"/>
                          </a:solidFill>
                          <a:latin typeface="Calibri"/>
                          <a:cs typeface="Calibri"/>
                        </a:rPr>
                        <a:t>v1	v2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9050">
                      <a:solidFill>
                        <a:srgbClr val="A5A5A5"/>
                      </a:solidFill>
                      <a:prstDash val="solid"/>
                    </a:lnL>
                    <a:lnR w="19050">
                      <a:solidFill>
                        <a:srgbClr val="A5A5A5"/>
                      </a:solidFill>
                      <a:prstDash val="solid"/>
                    </a:lnR>
                    <a:lnT w="19050">
                      <a:solidFill>
                        <a:srgbClr val="D86613"/>
                      </a:solidFill>
                      <a:prstDash val="solid"/>
                    </a:lnT>
                    <a:lnB w="19050">
                      <a:solidFill>
                        <a:srgbClr val="D8661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650">
                        <a:latin typeface="Times New Roman"/>
                        <a:cs typeface="Times New Roman"/>
                      </a:endParaRPr>
                    </a:p>
                    <a:p>
                      <a:pPr marL="5334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200" spc="-5" dirty="0">
                          <a:solidFill>
                            <a:srgbClr val="D86613"/>
                          </a:solidFill>
                          <a:latin typeface="Calibri"/>
                          <a:cs typeface="Calibri"/>
                        </a:rPr>
                        <a:t>Auto Scaling</a:t>
                      </a:r>
                      <a:r>
                        <a:rPr sz="1200" spc="-35" dirty="0">
                          <a:solidFill>
                            <a:srgbClr val="D86613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10" dirty="0">
                          <a:solidFill>
                            <a:srgbClr val="D86613"/>
                          </a:solidFill>
                          <a:latin typeface="Calibri"/>
                          <a:cs typeface="Calibri"/>
                        </a:rPr>
                        <a:t>group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9050">
                      <a:solidFill>
                        <a:srgbClr val="A5A5A5"/>
                      </a:solidFill>
                      <a:prstDash val="solid"/>
                    </a:lnL>
                    <a:lnR w="19050">
                      <a:solidFill>
                        <a:srgbClr val="A5A5A5"/>
                      </a:solidFill>
                      <a:prstDash val="solid"/>
                    </a:lnR>
                    <a:lnT w="19050">
                      <a:solidFill>
                        <a:srgbClr val="D86613"/>
                      </a:solidFill>
                      <a:prstDash val="solid"/>
                    </a:lnT>
                    <a:lnB w="19050">
                      <a:solidFill>
                        <a:srgbClr val="D8661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57834" marR="464184">
                        <a:lnSpc>
                          <a:spcPct val="256700"/>
                        </a:lnSpc>
                        <a:spcBef>
                          <a:spcPts val="695"/>
                        </a:spcBef>
                        <a:tabLst>
                          <a:tab pos="1073785" algn="l"/>
                        </a:tabLst>
                      </a:pPr>
                      <a:r>
                        <a:rPr sz="1800" spc="-5" dirty="0">
                          <a:solidFill>
                            <a:srgbClr val="444949"/>
                          </a:solidFill>
                          <a:latin typeface="Calibri"/>
                          <a:cs typeface="Calibri"/>
                        </a:rPr>
                        <a:t>v</a:t>
                      </a:r>
                      <a:r>
                        <a:rPr sz="1800" dirty="0">
                          <a:solidFill>
                            <a:srgbClr val="444949"/>
                          </a:solidFill>
                          <a:latin typeface="Calibri"/>
                          <a:cs typeface="Calibri"/>
                        </a:rPr>
                        <a:t>1	</a:t>
                      </a:r>
                      <a:r>
                        <a:rPr sz="1800" spc="-5" dirty="0">
                          <a:solidFill>
                            <a:srgbClr val="444949"/>
                          </a:solidFill>
                          <a:latin typeface="Calibri"/>
                          <a:cs typeface="Calibri"/>
                        </a:rPr>
                        <a:t>v1  v1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88265" marB="0">
                    <a:lnL w="19050">
                      <a:solidFill>
                        <a:srgbClr val="A5A5A5"/>
                      </a:solidFill>
                      <a:prstDash val="solid"/>
                    </a:lnL>
                    <a:lnR w="19050">
                      <a:solidFill>
                        <a:srgbClr val="A5A5A5"/>
                      </a:solidFill>
                      <a:prstDash val="solid"/>
                    </a:lnR>
                    <a:lnT w="19050">
                      <a:solidFill>
                        <a:srgbClr val="D86613"/>
                      </a:solidFill>
                      <a:prstDash val="solid"/>
                    </a:lnT>
                    <a:lnB w="19050">
                      <a:solidFill>
                        <a:srgbClr val="D8661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A5A5A5"/>
                      </a:solidFill>
                      <a:prstDash val="solid"/>
                    </a:lnL>
                    <a:lnR w="19050">
                      <a:solidFill>
                        <a:srgbClr val="D86613"/>
                      </a:solidFill>
                      <a:prstDash val="solid"/>
                    </a:lnR>
                    <a:lnT w="19050">
                      <a:solidFill>
                        <a:srgbClr val="D86613"/>
                      </a:solidFill>
                      <a:prstDash val="solid"/>
                    </a:lnT>
                    <a:lnB w="19050">
                      <a:solidFill>
                        <a:srgbClr val="D86613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101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A5A5A5"/>
                      </a:solidFill>
                      <a:prstDash val="solid"/>
                    </a:lnR>
                    <a:lnT w="19050">
                      <a:solidFill>
                        <a:srgbClr val="D86613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A5A5A5"/>
                      </a:solidFill>
                      <a:prstDash val="solid"/>
                    </a:lnL>
                    <a:lnR w="19050">
                      <a:solidFill>
                        <a:srgbClr val="A5A5A5"/>
                      </a:solidFill>
                      <a:prstDash val="solid"/>
                    </a:lnR>
                    <a:lnT w="19050">
                      <a:solidFill>
                        <a:srgbClr val="D86613"/>
                      </a:solidFill>
                      <a:prstDash val="solid"/>
                    </a:lnT>
                    <a:lnB w="19050">
                      <a:solidFill>
                        <a:srgbClr val="A5A5A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A5A5A5"/>
                      </a:solidFill>
                      <a:prstDash val="solid"/>
                    </a:lnL>
                    <a:lnR w="19050">
                      <a:solidFill>
                        <a:srgbClr val="A5A5A5"/>
                      </a:solidFill>
                      <a:prstDash val="solid"/>
                    </a:lnR>
                    <a:lnT w="19050">
                      <a:solidFill>
                        <a:srgbClr val="D86613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A5A5A5"/>
                      </a:solidFill>
                      <a:prstDash val="solid"/>
                    </a:lnL>
                    <a:lnR w="19050">
                      <a:solidFill>
                        <a:srgbClr val="A5A5A5"/>
                      </a:solidFill>
                      <a:prstDash val="solid"/>
                    </a:lnR>
                    <a:lnT w="19050">
                      <a:solidFill>
                        <a:srgbClr val="D86613"/>
                      </a:solidFill>
                      <a:prstDash val="solid"/>
                    </a:lnT>
                    <a:lnB w="19050">
                      <a:solidFill>
                        <a:srgbClr val="A5A5A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A5A5A5"/>
                      </a:solidFill>
                      <a:prstDash val="solid"/>
                    </a:lnL>
                    <a:lnT w="19050">
                      <a:solidFill>
                        <a:srgbClr val="D86613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object 7"/>
          <p:cNvSpPr/>
          <p:nvPr/>
        </p:nvSpPr>
        <p:spPr>
          <a:xfrm>
            <a:off x="8519159" y="3429000"/>
            <a:ext cx="472440" cy="4754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736080" y="3197351"/>
            <a:ext cx="475487" cy="47244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354823" y="3194304"/>
            <a:ext cx="472440" cy="47244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736080" y="3901440"/>
            <a:ext cx="472440" cy="47244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354823" y="3898391"/>
            <a:ext cx="472440" cy="47244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9796271" y="3197351"/>
            <a:ext cx="472440" cy="47244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0411968" y="3194304"/>
            <a:ext cx="472440" cy="47244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9796271" y="3916679"/>
            <a:ext cx="472440" cy="47244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385251" y="3641725"/>
            <a:ext cx="577850" cy="544830"/>
          </a:xfrm>
          <a:custGeom>
            <a:avLst/>
            <a:gdLst/>
            <a:ahLst/>
            <a:cxnLst/>
            <a:rect l="l" t="t" r="r" b="b"/>
            <a:pathLst>
              <a:path w="577850" h="544829">
                <a:moveTo>
                  <a:pt x="226424" y="0"/>
                </a:moveTo>
                <a:lnTo>
                  <a:pt x="0" y="98023"/>
                </a:lnTo>
                <a:lnTo>
                  <a:pt x="203173" y="211217"/>
                </a:lnTo>
                <a:lnTo>
                  <a:pt x="134218" y="244556"/>
                </a:lnTo>
                <a:lnTo>
                  <a:pt x="326649" y="352458"/>
                </a:lnTo>
                <a:lnTo>
                  <a:pt x="267583" y="375842"/>
                </a:lnTo>
                <a:lnTo>
                  <a:pt x="577287" y="544297"/>
                </a:lnTo>
                <a:lnTo>
                  <a:pt x="394666" y="324487"/>
                </a:lnTo>
                <a:lnTo>
                  <a:pt x="443042" y="302563"/>
                </a:lnTo>
                <a:lnTo>
                  <a:pt x="295325" y="171277"/>
                </a:lnTo>
                <a:lnTo>
                  <a:pt x="343700" y="153210"/>
                </a:lnTo>
                <a:lnTo>
                  <a:pt x="226424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385251" y="3641725"/>
            <a:ext cx="577850" cy="544830"/>
          </a:xfrm>
          <a:custGeom>
            <a:avLst/>
            <a:gdLst/>
            <a:ahLst/>
            <a:cxnLst/>
            <a:rect l="l" t="t" r="r" b="b"/>
            <a:pathLst>
              <a:path w="577850" h="544829">
                <a:moveTo>
                  <a:pt x="226425" y="0"/>
                </a:moveTo>
                <a:lnTo>
                  <a:pt x="343700" y="153209"/>
                </a:lnTo>
                <a:lnTo>
                  <a:pt x="295325" y="171277"/>
                </a:lnTo>
                <a:lnTo>
                  <a:pt x="443041" y="302564"/>
                </a:lnTo>
                <a:lnTo>
                  <a:pt x="394667" y="324487"/>
                </a:lnTo>
                <a:lnTo>
                  <a:pt x="577288" y="544298"/>
                </a:lnTo>
                <a:lnTo>
                  <a:pt x="267583" y="375842"/>
                </a:lnTo>
                <a:lnTo>
                  <a:pt x="326648" y="352458"/>
                </a:lnTo>
                <a:lnTo>
                  <a:pt x="134219" y="244556"/>
                </a:lnTo>
                <a:lnTo>
                  <a:pt x="203173" y="211217"/>
                </a:lnTo>
                <a:lnTo>
                  <a:pt x="0" y="98024"/>
                </a:lnTo>
                <a:lnTo>
                  <a:pt x="226425" y="0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5576511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72644"/>
            <a:ext cx="6315075" cy="1298575"/>
          </a:xfrm>
          <a:prstGeom prst="rect">
            <a:avLst/>
          </a:prstGeom>
        </p:spPr>
        <p:txBody>
          <a:bodyPr vert="horz" wrap="square" lIns="0" tIns="87630" rIns="0" bIns="0" rtlCol="0">
            <a:spAutoFit/>
          </a:bodyPr>
          <a:lstStyle/>
          <a:p>
            <a:pPr marL="12700" marR="5080">
              <a:lnSpc>
                <a:spcPts val="4750"/>
              </a:lnSpc>
              <a:spcBef>
                <a:spcPts val="690"/>
              </a:spcBef>
            </a:pPr>
            <a:r>
              <a:rPr spc="-20" dirty="0"/>
              <a:t>ASG </a:t>
            </a:r>
            <a:r>
              <a:rPr spc="-140" dirty="0"/>
              <a:t>for </a:t>
            </a:r>
            <a:r>
              <a:rPr spc="-80" dirty="0"/>
              <a:t>Solutions </a:t>
            </a:r>
            <a:r>
              <a:rPr spc="-110" dirty="0"/>
              <a:t>Architects  </a:t>
            </a:r>
            <a:r>
              <a:rPr spc="-55" dirty="0"/>
              <a:t>Scaling</a:t>
            </a:r>
            <a:r>
              <a:rPr spc="-10" dirty="0"/>
              <a:t> </a:t>
            </a:r>
            <a:r>
              <a:rPr spc="-80" dirty="0"/>
              <a:t>Cooldowns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16939" y="1662086"/>
            <a:ext cx="7595870" cy="3813175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241300" indent="-228600">
              <a:lnSpc>
                <a:spcPts val="1795"/>
              </a:lnSpc>
              <a:spcBef>
                <a:spcPts val="115"/>
              </a:spcBef>
              <a:buSzPct val="102857"/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1750" spc="5" dirty="0">
                <a:solidFill>
                  <a:srgbClr val="444949"/>
                </a:solidFill>
                <a:latin typeface="Gill Sans MT"/>
                <a:cs typeface="Gill Sans MT"/>
              </a:rPr>
              <a:t>The </a:t>
            </a:r>
            <a:r>
              <a:rPr sz="1750" spc="-10" dirty="0">
                <a:solidFill>
                  <a:srgbClr val="444949"/>
                </a:solidFill>
                <a:latin typeface="Gill Sans MT"/>
                <a:cs typeface="Gill Sans MT"/>
              </a:rPr>
              <a:t>cooldown </a:t>
            </a:r>
            <a:r>
              <a:rPr sz="1750" spc="-5" dirty="0">
                <a:solidFill>
                  <a:srgbClr val="444949"/>
                </a:solidFill>
                <a:latin typeface="Gill Sans MT"/>
                <a:cs typeface="Gill Sans MT"/>
              </a:rPr>
              <a:t>period helps </a:t>
            </a:r>
            <a:r>
              <a:rPr sz="1750" spc="-15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1750" spc="-10" dirty="0">
                <a:solidFill>
                  <a:srgbClr val="444949"/>
                </a:solidFill>
                <a:latin typeface="Gill Sans MT"/>
                <a:cs typeface="Gill Sans MT"/>
              </a:rPr>
              <a:t>ensure that </a:t>
            </a:r>
            <a:r>
              <a:rPr sz="1750" spc="-35" dirty="0">
                <a:solidFill>
                  <a:srgbClr val="444949"/>
                </a:solidFill>
                <a:latin typeface="Gill Sans MT"/>
                <a:cs typeface="Gill Sans MT"/>
              </a:rPr>
              <a:t>your </a:t>
            </a:r>
            <a:r>
              <a:rPr sz="1750" dirty="0">
                <a:solidFill>
                  <a:srgbClr val="444949"/>
                </a:solidFill>
                <a:latin typeface="Gill Sans MT"/>
                <a:cs typeface="Gill Sans MT"/>
              </a:rPr>
              <a:t>Auto </a:t>
            </a:r>
            <a:r>
              <a:rPr sz="1750" spc="-5" dirty="0">
                <a:solidFill>
                  <a:srgbClr val="444949"/>
                </a:solidFill>
                <a:latin typeface="Gill Sans MT"/>
                <a:cs typeface="Gill Sans MT"/>
              </a:rPr>
              <a:t>Scaling group</a:t>
            </a:r>
            <a:r>
              <a:rPr sz="1750" spc="13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1750" spc="5" dirty="0">
                <a:solidFill>
                  <a:srgbClr val="444949"/>
                </a:solidFill>
                <a:latin typeface="Gill Sans MT"/>
                <a:cs typeface="Gill Sans MT"/>
              </a:rPr>
              <a:t>doesn't</a:t>
            </a:r>
            <a:endParaRPr sz="1750">
              <a:latin typeface="Gill Sans MT"/>
              <a:cs typeface="Gill Sans MT"/>
            </a:endParaRPr>
          </a:p>
          <a:p>
            <a:pPr marL="241300" marR="118110">
              <a:lnSpc>
                <a:spcPct val="72000"/>
              </a:lnSpc>
              <a:spcBef>
                <a:spcPts val="280"/>
              </a:spcBef>
            </a:pPr>
            <a:r>
              <a:rPr sz="1750" spc="-5" dirty="0">
                <a:solidFill>
                  <a:srgbClr val="444949"/>
                </a:solidFill>
                <a:latin typeface="Gill Sans MT"/>
                <a:cs typeface="Gill Sans MT"/>
              </a:rPr>
              <a:t>launch </a:t>
            </a:r>
            <a:r>
              <a:rPr sz="1750" spc="-45" dirty="0">
                <a:solidFill>
                  <a:srgbClr val="444949"/>
                </a:solidFill>
                <a:latin typeface="Gill Sans MT"/>
                <a:cs typeface="Gill Sans MT"/>
              </a:rPr>
              <a:t>or </a:t>
            </a:r>
            <a:r>
              <a:rPr sz="1750" spc="-10" dirty="0">
                <a:solidFill>
                  <a:srgbClr val="444949"/>
                </a:solidFill>
                <a:latin typeface="Gill Sans MT"/>
                <a:cs typeface="Gill Sans MT"/>
              </a:rPr>
              <a:t>terminate additional </a:t>
            </a:r>
            <a:r>
              <a:rPr sz="1750" spc="-15" dirty="0">
                <a:solidFill>
                  <a:srgbClr val="444949"/>
                </a:solidFill>
                <a:latin typeface="Gill Sans MT"/>
                <a:cs typeface="Gill Sans MT"/>
              </a:rPr>
              <a:t>instances </a:t>
            </a:r>
            <a:r>
              <a:rPr sz="1750" spc="-5" dirty="0">
                <a:solidFill>
                  <a:srgbClr val="444949"/>
                </a:solidFill>
                <a:latin typeface="Gill Sans MT"/>
                <a:cs typeface="Gill Sans MT"/>
              </a:rPr>
              <a:t>before </a:t>
            </a:r>
            <a:r>
              <a:rPr sz="1750" dirty="0">
                <a:solidFill>
                  <a:srgbClr val="444949"/>
                </a:solidFill>
                <a:latin typeface="Gill Sans MT"/>
                <a:cs typeface="Gill Sans MT"/>
              </a:rPr>
              <a:t>the </a:t>
            </a:r>
            <a:r>
              <a:rPr sz="1750" spc="-15" dirty="0">
                <a:solidFill>
                  <a:srgbClr val="444949"/>
                </a:solidFill>
                <a:latin typeface="Gill Sans MT"/>
                <a:cs typeface="Gill Sans MT"/>
              </a:rPr>
              <a:t>previous scaling </a:t>
            </a:r>
            <a:r>
              <a:rPr sz="1750" spc="-25" dirty="0">
                <a:solidFill>
                  <a:srgbClr val="444949"/>
                </a:solidFill>
                <a:latin typeface="Gill Sans MT"/>
                <a:cs typeface="Gill Sans MT"/>
              </a:rPr>
              <a:t>activity takes  </a:t>
            </a:r>
            <a:r>
              <a:rPr sz="1750" spc="-15" dirty="0">
                <a:solidFill>
                  <a:srgbClr val="444949"/>
                </a:solidFill>
                <a:latin typeface="Gill Sans MT"/>
                <a:cs typeface="Gill Sans MT"/>
              </a:rPr>
              <a:t>effect.</a:t>
            </a:r>
            <a:endParaRPr sz="1750">
              <a:latin typeface="Gill Sans MT"/>
              <a:cs typeface="Gill Sans MT"/>
            </a:endParaRPr>
          </a:p>
          <a:p>
            <a:pPr marL="241300" marR="76835" indent="-228600">
              <a:lnSpc>
                <a:spcPct val="70000"/>
              </a:lnSpc>
              <a:spcBef>
                <a:spcPts val="104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1800" spc="-50" dirty="0">
                <a:solidFill>
                  <a:srgbClr val="444949"/>
                </a:solidFill>
                <a:latin typeface="Gill Sans MT"/>
                <a:cs typeface="Gill Sans MT"/>
              </a:rPr>
              <a:t>In </a:t>
            </a:r>
            <a:r>
              <a:rPr sz="1800" spc="-35" dirty="0">
                <a:solidFill>
                  <a:srgbClr val="444949"/>
                </a:solidFill>
                <a:latin typeface="Gill Sans MT"/>
                <a:cs typeface="Gill Sans MT"/>
              </a:rPr>
              <a:t>addition </a:t>
            </a:r>
            <a:r>
              <a:rPr sz="1800" spc="-45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1800" spc="-25" dirty="0">
                <a:solidFill>
                  <a:srgbClr val="444949"/>
                </a:solidFill>
                <a:latin typeface="Gill Sans MT"/>
                <a:cs typeface="Gill Sans MT"/>
              </a:rPr>
              <a:t>default </a:t>
            </a:r>
            <a:r>
              <a:rPr sz="1800" spc="-30" dirty="0">
                <a:solidFill>
                  <a:srgbClr val="444949"/>
                </a:solidFill>
                <a:latin typeface="Gill Sans MT"/>
                <a:cs typeface="Gill Sans MT"/>
              </a:rPr>
              <a:t>cooldown </a:t>
            </a:r>
            <a:r>
              <a:rPr sz="1800" spc="-60" dirty="0">
                <a:solidFill>
                  <a:srgbClr val="444949"/>
                </a:solidFill>
                <a:latin typeface="Gill Sans MT"/>
                <a:cs typeface="Gill Sans MT"/>
              </a:rPr>
              <a:t>for </a:t>
            </a:r>
            <a:r>
              <a:rPr sz="1800" spc="-30" dirty="0">
                <a:solidFill>
                  <a:srgbClr val="444949"/>
                </a:solidFill>
                <a:latin typeface="Gill Sans MT"/>
                <a:cs typeface="Gill Sans MT"/>
              </a:rPr>
              <a:t>Auto </a:t>
            </a:r>
            <a:r>
              <a:rPr sz="1800" spc="-25" dirty="0">
                <a:solidFill>
                  <a:srgbClr val="444949"/>
                </a:solidFill>
                <a:latin typeface="Gill Sans MT"/>
                <a:cs typeface="Gill Sans MT"/>
              </a:rPr>
              <a:t>Scaling </a:t>
            </a:r>
            <a:r>
              <a:rPr sz="1800" spc="-45" dirty="0">
                <a:solidFill>
                  <a:srgbClr val="444949"/>
                </a:solidFill>
                <a:latin typeface="Gill Sans MT"/>
                <a:cs typeface="Gill Sans MT"/>
              </a:rPr>
              <a:t>group, </a:t>
            </a:r>
            <a:r>
              <a:rPr sz="1800" spc="-30" dirty="0">
                <a:solidFill>
                  <a:srgbClr val="444949"/>
                </a:solidFill>
                <a:latin typeface="Gill Sans MT"/>
                <a:cs typeface="Gill Sans MT"/>
              </a:rPr>
              <a:t>we </a:t>
            </a:r>
            <a:r>
              <a:rPr sz="1800" spc="-25" dirty="0">
                <a:solidFill>
                  <a:srgbClr val="444949"/>
                </a:solidFill>
                <a:latin typeface="Gill Sans MT"/>
                <a:cs typeface="Gill Sans MT"/>
              </a:rPr>
              <a:t>can </a:t>
            </a:r>
            <a:r>
              <a:rPr sz="1800" spc="-40" dirty="0">
                <a:solidFill>
                  <a:srgbClr val="444949"/>
                </a:solidFill>
                <a:latin typeface="Gill Sans MT"/>
                <a:cs typeface="Gill Sans MT"/>
              </a:rPr>
              <a:t>create </a:t>
            </a:r>
            <a:r>
              <a:rPr sz="1800" spc="-35" dirty="0">
                <a:solidFill>
                  <a:srgbClr val="444949"/>
                </a:solidFill>
                <a:latin typeface="Gill Sans MT"/>
                <a:cs typeface="Gill Sans MT"/>
              </a:rPr>
              <a:t>cooldowns  </a:t>
            </a:r>
            <a:r>
              <a:rPr sz="1800" spc="-40" dirty="0">
                <a:solidFill>
                  <a:srgbClr val="444949"/>
                </a:solidFill>
                <a:latin typeface="Gill Sans MT"/>
                <a:cs typeface="Gill Sans MT"/>
              </a:rPr>
              <a:t>that </a:t>
            </a:r>
            <a:r>
              <a:rPr sz="1800" spc="-25" dirty="0">
                <a:solidFill>
                  <a:srgbClr val="444949"/>
                </a:solidFill>
                <a:latin typeface="Gill Sans MT"/>
                <a:cs typeface="Gill Sans MT"/>
              </a:rPr>
              <a:t>apply </a:t>
            </a:r>
            <a:r>
              <a:rPr sz="1800" spc="-45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1800" dirty="0">
                <a:solidFill>
                  <a:srgbClr val="444949"/>
                </a:solidFill>
                <a:latin typeface="Gill Sans MT"/>
                <a:cs typeface="Gill Sans MT"/>
              </a:rPr>
              <a:t>a </a:t>
            </a:r>
            <a:r>
              <a:rPr sz="1800" spc="-40" dirty="0">
                <a:solidFill>
                  <a:srgbClr val="444949"/>
                </a:solidFill>
                <a:latin typeface="Gill Sans MT"/>
                <a:cs typeface="Gill Sans MT"/>
              </a:rPr>
              <a:t>specific </a:t>
            </a:r>
            <a:r>
              <a:rPr sz="1750" spc="-10" dirty="0">
                <a:solidFill>
                  <a:srgbClr val="444949"/>
                </a:solidFill>
                <a:latin typeface="Gill Sans MT"/>
                <a:cs typeface="Gill Sans MT"/>
              </a:rPr>
              <a:t>simple </a:t>
            </a:r>
            <a:r>
              <a:rPr sz="1750" spc="-15" dirty="0">
                <a:solidFill>
                  <a:srgbClr val="444949"/>
                </a:solidFill>
                <a:latin typeface="Gill Sans MT"/>
                <a:cs typeface="Gill Sans MT"/>
              </a:rPr>
              <a:t>scaling</a:t>
            </a:r>
            <a:r>
              <a:rPr sz="1750" spc="15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1750" spc="-20" dirty="0">
                <a:solidFill>
                  <a:srgbClr val="444949"/>
                </a:solidFill>
                <a:latin typeface="Gill Sans MT"/>
                <a:cs typeface="Gill Sans MT"/>
              </a:rPr>
              <a:t>policy</a:t>
            </a:r>
            <a:endParaRPr sz="175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36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1800" dirty="0">
                <a:solidFill>
                  <a:srgbClr val="444949"/>
                </a:solidFill>
                <a:latin typeface="Gill Sans MT"/>
                <a:cs typeface="Gill Sans MT"/>
              </a:rPr>
              <a:t>A </a:t>
            </a:r>
            <a:r>
              <a:rPr sz="1800" spc="-40" dirty="0">
                <a:solidFill>
                  <a:srgbClr val="444949"/>
                </a:solidFill>
                <a:latin typeface="Gill Sans MT"/>
                <a:cs typeface="Gill Sans MT"/>
              </a:rPr>
              <a:t>scaling-specific </a:t>
            </a:r>
            <a:r>
              <a:rPr sz="1800" spc="-30" dirty="0">
                <a:solidFill>
                  <a:srgbClr val="444949"/>
                </a:solidFill>
                <a:latin typeface="Gill Sans MT"/>
                <a:cs typeface="Gill Sans MT"/>
              </a:rPr>
              <a:t>cooldown </a:t>
            </a:r>
            <a:r>
              <a:rPr sz="1800" spc="-25" dirty="0">
                <a:solidFill>
                  <a:srgbClr val="444949"/>
                </a:solidFill>
                <a:latin typeface="Gill Sans MT"/>
                <a:cs typeface="Gill Sans MT"/>
              </a:rPr>
              <a:t>period </a:t>
            </a:r>
            <a:r>
              <a:rPr sz="1800" spc="-45" dirty="0">
                <a:solidFill>
                  <a:srgbClr val="444949"/>
                </a:solidFill>
                <a:latin typeface="Gill Sans MT"/>
                <a:cs typeface="Gill Sans MT"/>
              </a:rPr>
              <a:t>overrides </a:t>
            </a:r>
            <a:r>
              <a:rPr sz="1800" spc="-30" dirty="0">
                <a:solidFill>
                  <a:srgbClr val="444949"/>
                </a:solidFill>
                <a:latin typeface="Gill Sans MT"/>
                <a:cs typeface="Gill Sans MT"/>
              </a:rPr>
              <a:t>the </a:t>
            </a:r>
            <a:r>
              <a:rPr sz="1800" spc="-25" dirty="0">
                <a:solidFill>
                  <a:srgbClr val="444949"/>
                </a:solidFill>
                <a:latin typeface="Gill Sans MT"/>
                <a:cs typeface="Gill Sans MT"/>
              </a:rPr>
              <a:t>default </a:t>
            </a:r>
            <a:r>
              <a:rPr sz="1800" spc="-30" dirty="0">
                <a:solidFill>
                  <a:srgbClr val="444949"/>
                </a:solidFill>
                <a:latin typeface="Gill Sans MT"/>
                <a:cs typeface="Gill Sans MT"/>
              </a:rPr>
              <a:t>cooldown</a:t>
            </a:r>
            <a:r>
              <a:rPr sz="1800" spc="20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1800" spc="-35" dirty="0">
                <a:solidFill>
                  <a:srgbClr val="444949"/>
                </a:solidFill>
                <a:latin typeface="Gill Sans MT"/>
                <a:cs typeface="Gill Sans MT"/>
              </a:rPr>
              <a:t>period.</a:t>
            </a:r>
            <a:endParaRPr sz="1800">
              <a:latin typeface="Gill Sans MT"/>
              <a:cs typeface="Gill Sans MT"/>
            </a:endParaRPr>
          </a:p>
          <a:p>
            <a:pPr marL="241300" indent="-228600">
              <a:lnSpc>
                <a:spcPts val="1835"/>
              </a:lnSpc>
              <a:spcBef>
                <a:spcPts val="34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1800" spc="-5" dirty="0">
                <a:solidFill>
                  <a:srgbClr val="444949"/>
                </a:solidFill>
                <a:latin typeface="Gill Sans MT"/>
                <a:cs typeface="Gill Sans MT"/>
              </a:rPr>
              <a:t>One </a:t>
            </a:r>
            <a:r>
              <a:rPr sz="1800" spc="-20" dirty="0">
                <a:solidFill>
                  <a:srgbClr val="444949"/>
                </a:solidFill>
                <a:latin typeface="Gill Sans MT"/>
                <a:cs typeface="Gill Sans MT"/>
              </a:rPr>
              <a:t>common </a:t>
            </a:r>
            <a:r>
              <a:rPr sz="1800" spc="-25" dirty="0">
                <a:solidFill>
                  <a:srgbClr val="444949"/>
                </a:solidFill>
                <a:latin typeface="Gill Sans MT"/>
                <a:cs typeface="Gill Sans MT"/>
              </a:rPr>
              <a:t>use </a:t>
            </a:r>
            <a:r>
              <a:rPr sz="1800" spc="-60" dirty="0">
                <a:solidFill>
                  <a:srgbClr val="444949"/>
                </a:solidFill>
                <a:latin typeface="Gill Sans MT"/>
                <a:cs typeface="Gill Sans MT"/>
              </a:rPr>
              <a:t>for </a:t>
            </a:r>
            <a:r>
              <a:rPr sz="1800" spc="-40" dirty="0">
                <a:solidFill>
                  <a:srgbClr val="444949"/>
                </a:solidFill>
                <a:latin typeface="Gill Sans MT"/>
                <a:cs typeface="Gill Sans MT"/>
              </a:rPr>
              <a:t>scaling-specific </a:t>
            </a:r>
            <a:r>
              <a:rPr sz="1800" spc="-35" dirty="0">
                <a:solidFill>
                  <a:srgbClr val="444949"/>
                </a:solidFill>
                <a:latin typeface="Gill Sans MT"/>
                <a:cs typeface="Gill Sans MT"/>
              </a:rPr>
              <a:t>cooldowns </a:t>
            </a:r>
            <a:r>
              <a:rPr sz="1800" spc="-60" dirty="0">
                <a:solidFill>
                  <a:srgbClr val="444949"/>
                </a:solidFill>
                <a:latin typeface="Gill Sans MT"/>
                <a:cs typeface="Gill Sans MT"/>
              </a:rPr>
              <a:t>is </a:t>
            </a:r>
            <a:r>
              <a:rPr sz="1800" spc="-45" dirty="0">
                <a:solidFill>
                  <a:srgbClr val="444949"/>
                </a:solidFill>
                <a:latin typeface="Gill Sans MT"/>
                <a:cs typeface="Gill Sans MT"/>
              </a:rPr>
              <a:t>with </a:t>
            </a:r>
            <a:r>
              <a:rPr sz="1800" dirty="0">
                <a:solidFill>
                  <a:srgbClr val="444949"/>
                </a:solidFill>
                <a:latin typeface="Gill Sans MT"/>
                <a:cs typeface="Gill Sans MT"/>
              </a:rPr>
              <a:t>a </a:t>
            </a:r>
            <a:r>
              <a:rPr sz="1800" spc="-35" dirty="0">
                <a:solidFill>
                  <a:srgbClr val="444949"/>
                </a:solidFill>
                <a:latin typeface="Gill Sans MT"/>
                <a:cs typeface="Gill Sans MT"/>
              </a:rPr>
              <a:t>scale-in </a:t>
            </a:r>
            <a:r>
              <a:rPr sz="1800" spc="-30" dirty="0">
                <a:solidFill>
                  <a:srgbClr val="444949"/>
                </a:solidFill>
                <a:latin typeface="Gill Sans MT"/>
                <a:cs typeface="Gill Sans MT"/>
              </a:rPr>
              <a:t>policy—a</a:t>
            </a:r>
            <a:r>
              <a:rPr sz="1800" spc="39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1800" spc="-40" dirty="0">
                <a:solidFill>
                  <a:srgbClr val="444949"/>
                </a:solidFill>
                <a:latin typeface="Gill Sans MT"/>
                <a:cs typeface="Gill Sans MT"/>
              </a:rPr>
              <a:t>policy</a:t>
            </a:r>
            <a:endParaRPr sz="1800">
              <a:latin typeface="Gill Sans MT"/>
              <a:cs typeface="Gill Sans MT"/>
            </a:endParaRPr>
          </a:p>
          <a:p>
            <a:pPr marL="241300">
              <a:lnSpc>
                <a:spcPts val="1510"/>
              </a:lnSpc>
            </a:pPr>
            <a:r>
              <a:rPr sz="1800" spc="-40" dirty="0">
                <a:solidFill>
                  <a:srgbClr val="444949"/>
                </a:solidFill>
                <a:latin typeface="Gill Sans MT"/>
                <a:cs typeface="Gill Sans MT"/>
              </a:rPr>
              <a:t>that </a:t>
            </a:r>
            <a:r>
              <a:rPr sz="1800" spc="-35" dirty="0">
                <a:solidFill>
                  <a:srgbClr val="444949"/>
                </a:solidFill>
                <a:latin typeface="Gill Sans MT"/>
                <a:cs typeface="Gill Sans MT"/>
              </a:rPr>
              <a:t>terminates </a:t>
            </a:r>
            <a:r>
              <a:rPr sz="1800" spc="-40" dirty="0">
                <a:solidFill>
                  <a:srgbClr val="444949"/>
                </a:solidFill>
                <a:latin typeface="Gill Sans MT"/>
                <a:cs typeface="Gill Sans MT"/>
              </a:rPr>
              <a:t>instances </a:t>
            </a:r>
            <a:r>
              <a:rPr sz="1800" spc="-15" dirty="0">
                <a:solidFill>
                  <a:srgbClr val="444949"/>
                </a:solidFill>
                <a:latin typeface="Gill Sans MT"/>
                <a:cs typeface="Gill Sans MT"/>
              </a:rPr>
              <a:t>based </a:t>
            </a:r>
            <a:r>
              <a:rPr sz="1800" spc="-25" dirty="0">
                <a:solidFill>
                  <a:srgbClr val="444949"/>
                </a:solidFill>
                <a:latin typeface="Gill Sans MT"/>
                <a:cs typeface="Gill Sans MT"/>
              </a:rPr>
              <a:t>on </a:t>
            </a:r>
            <a:r>
              <a:rPr sz="1800" dirty="0">
                <a:solidFill>
                  <a:srgbClr val="444949"/>
                </a:solidFill>
                <a:latin typeface="Gill Sans MT"/>
                <a:cs typeface="Gill Sans MT"/>
              </a:rPr>
              <a:t>a </a:t>
            </a:r>
            <a:r>
              <a:rPr sz="1800" spc="-40" dirty="0">
                <a:solidFill>
                  <a:srgbClr val="444949"/>
                </a:solidFill>
                <a:latin typeface="Gill Sans MT"/>
                <a:cs typeface="Gill Sans MT"/>
              </a:rPr>
              <a:t>specific </a:t>
            </a:r>
            <a:r>
              <a:rPr sz="1800" spc="-50" dirty="0">
                <a:solidFill>
                  <a:srgbClr val="444949"/>
                </a:solidFill>
                <a:latin typeface="Gill Sans MT"/>
                <a:cs typeface="Gill Sans MT"/>
              </a:rPr>
              <a:t>criteria </a:t>
            </a:r>
            <a:r>
              <a:rPr sz="1800" spc="-70" dirty="0">
                <a:solidFill>
                  <a:srgbClr val="444949"/>
                </a:solidFill>
                <a:latin typeface="Gill Sans MT"/>
                <a:cs typeface="Gill Sans MT"/>
              </a:rPr>
              <a:t>or </a:t>
            </a:r>
            <a:r>
              <a:rPr sz="1800" spc="-40" dirty="0">
                <a:solidFill>
                  <a:srgbClr val="444949"/>
                </a:solidFill>
                <a:latin typeface="Gill Sans MT"/>
                <a:cs typeface="Gill Sans MT"/>
              </a:rPr>
              <a:t>metric. </a:t>
            </a:r>
            <a:r>
              <a:rPr sz="1800" spc="-30" dirty="0">
                <a:solidFill>
                  <a:srgbClr val="444949"/>
                </a:solidFill>
                <a:latin typeface="Gill Sans MT"/>
                <a:cs typeface="Gill Sans MT"/>
              </a:rPr>
              <a:t>Because </a:t>
            </a:r>
            <a:r>
              <a:rPr sz="1800" spc="-50" dirty="0">
                <a:solidFill>
                  <a:srgbClr val="444949"/>
                </a:solidFill>
                <a:latin typeface="Gill Sans MT"/>
                <a:cs typeface="Gill Sans MT"/>
              </a:rPr>
              <a:t>this</a:t>
            </a:r>
            <a:r>
              <a:rPr sz="1800" spc="28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1800" spc="-40" dirty="0">
                <a:solidFill>
                  <a:srgbClr val="444949"/>
                </a:solidFill>
                <a:latin typeface="Gill Sans MT"/>
                <a:cs typeface="Gill Sans MT"/>
              </a:rPr>
              <a:t>policy</a:t>
            </a:r>
            <a:endParaRPr sz="1800">
              <a:latin typeface="Gill Sans MT"/>
              <a:cs typeface="Gill Sans MT"/>
            </a:endParaRPr>
          </a:p>
          <a:p>
            <a:pPr marL="241300" marR="429259">
              <a:lnSpc>
                <a:spcPct val="70000"/>
              </a:lnSpc>
              <a:spcBef>
                <a:spcPts val="320"/>
              </a:spcBef>
            </a:pPr>
            <a:r>
              <a:rPr sz="1800" spc="-35" dirty="0">
                <a:solidFill>
                  <a:srgbClr val="444949"/>
                </a:solidFill>
                <a:latin typeface="Gill Sans MT"/>
                <a:cs typeface="Gill Sans MT"/>
              </a:rPr>
              <a:t>terminates </a:t>
            </a:r>
            <a:r>
              <a:rPr sz="1800" spc="-40" dirty="0">
                <a:solidFill>
                  <a:srgbClr val="444949"/>
                </a:solidFill>
                <a:latin typeface="Gill Sans MT"/>
                <a:cs typeface="Gill Sans MT"/>
              </a:rPr>
              <a:t>instances, </a:t>
            </a:r>
            <a:r>
              <a:rPr sz="1800" spc="-25" dirty="0">
                <a:solidFill>
                  <a:srgbClr val="444949"/>
                </a:solidFill>
                <a:latin typeface="Gill Sans MT"/>
                <a:cs typeface="Gill Sans MT"/>
              </a:rPr>
              <a:t>Amazon </a:t>
            </a:r>
            <a:r>
              <a:rPr sz="1800" spc="-30" dirty="0">
                <a:solidFill>
                  <a:srgbClr val="444949"/>
                </a:solidFill>
                <a:latin typeface="Gill Sans MT"/>
                <a:cs typeface="Gill Sans MT"/>
              </a:rPr>
              <a:t>EC2 Auto </a:t>
            </a:r>
            <a:r>
              <a:rPr sz="1800" spc="-25" dirty="0">
                <a:solidFill>
                  <a:srgbClr val="444949"/>
                </a:solidFill>
                <a:latin typeface="Gill Sans MT"/>
                <a:cs typeface="Gill Sans MT"/>
              </a:rPr>
              <a:t>Scaling </a:t>
            </a:r>
            <a:r>
              <a:rPr sz="1800" spc="-20" dirty="0">
                <a:solidFill>
                  <a:srgbClr val="444949"/>
                </a:solidFill>
                <a:latin typeface="Gill Sans MT"/>
                <a:cs typeface="Gill Sans MT"/>
              </a:rPr>
              <a:t>needs </a:t>
            </a:r>
            <a:r>
              <a:rPr sz="1800" spc="-45" dirty="0">
                <a:solidFill>
                  <a:srgbClr val="444949"/>
                </a:solidFill>
                <a:latin typeface="Gill Sans MT"/>
                <a:cs typeface="Gill Sans MT"/>
              </a:rPr>
              <a:t>less </a:t>
            </a:r>
            <a:r>
              <a:rPr sz="1800" spc="-35" dirty="0">
                <a:solidFill>
                  <a:srgbClr val="444949"/>
                </a:solidFill>
                <a:latin typeface="Gill Sans MT"/>
                <a:cs typeface="Gill Sans MT"/>
              </a:rPr>
              <a:t>time </a:t>
            </a:r>
            <a:r>
              <a:rPr sz="1800" spc="-45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1800" spc="-25" dirty="0">
                <a:solidFill>
                  <a:srgbClr val="444949"/>
                </a:solidFill>
                <a:latin typeface="Gill Sans MT"/>
                <a:cs typeface="Gill Sans MT"/>
              </a:rPr>
              <a:t>determine  </a:t>
            </a:r>
            <a:r>
              <a:rPr sz="1800" spc="-35" dirty="0">
                <a:solidFill>
                  <a:srgbClr val="444949"/>
                </a:solidFill>
                <a:latin typeface="Gill Sans MT"/>
                <a:cs typeface="Gill Sans MT"/>
              </a:rPr>
              <a:t>whether </a:t>
            </a:r>
            <a:r>
              <a:rPr sz="1800" spc="-45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1800" spc="-35" dirty="0">
                <a:solidFill>
                  <a:srgbClr val="444949"/>
                </a:solidFill>
                <a:latin typeface="Gill Sans MT"/>
                <a:cs typeface="Gill Sans MT"/>
              </a:rPr>
              <a:t>terminate additional</a:t>
            </a:r>
            <a:r>
              <a:rPr sz="1800" spc="9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1800" spc="-40" dirty="0">
                <a:solidFill>
                  <a:srgbClr val="444949"/>
                </a:solidFill>
                <a:latin typeface="Gill Sans MT"/>
                <a:cs typeface="Gill Sans MT"/>
              </a:rPr>
              <a:t>instances.</a:t>
            </a:r>
            <a:endParaRPr sz="1800">
              <a:latin typeface="Gill Sans MT"/>
              <a:cs typeface="Gill Sans MT"/>
            </a:endParaRPr>
          </a:p>
          <a:p>
            <a:pPr marL="241300" indent="-228600">
              <a:lnSpc>
                <a:spcPts val="1795"/>
              </a:lnSpc>
              <a:spcBef>
                <a:spcPts val="409"/>
              </a:spcBef>
              <a:buSzPct val="102857"/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1750" spc="-35" dirty="0">
                <a:solidFill>
                  <a:srgbClr val="444949"/>
                </a:solidFill>
                <a:latin typeface="Gill Sans MT"/>
                <a:cs typeface="Gill Sans MT"/>
              </a:rPr>
              <a:t>If </a:t>
            </a:r>
            <a:r>
              <a:rPr sz="1750" dirty="0">
                <a:solidFill>
                  <a:srgbClr val="444949"/>
                </a:solidFill>
                <a:latin typeface="Gill Sans MT"/>
                <a:cs typeface="Gill Sans MT"/>
              </a:rPr>
              <a:t>the </a:t>
            </a:r>
            <a:r>
              <a:rPr sz="1750" spc="-5" dirty="0">
                <a:solidFill>
                  <a:srgbClr val="444949"/>
                </a:solidFill>
                <a:latin typeface="Gill Sans MT"/>
                <a:cs typeface="Gill Sans MT"/>
              </a:rPr>
              <a:t>default </a:t>
            </a:r>
            <a:r>
              <a:rPr sz="1750" spc="-10" dirty="0">
                <a:solidFill>
                  <a:srgbClr val="444949"/>
                </a:solidFill>
                <a:latin typeface="Gill Sans MT"/>
                <a:cs typeface="Gill Sans MT"/>
              </a:rPr>
              <a:t>cooldown </a:t>
            </a:r>
            <a:r>
              <a:rPr sz="1750" spc="-5" dirty="0">
                <a:solidFill>
                  <a:srgbClr val="444949"/>
                </a:solidFill>
                <a:latin typeface="Gill Sans MT"/>
                <a:cs typeface="Gill Sans MT"/>
              </a:rPr>
              <a:t>period </a:t>
            </a:r>
            <a:r>
              <a:rPr sz="1750" dirty="0">
                <a:solidFill>
                  <a:srgbClr val="444949"/>
                </a:solidFill>
                <a:latin typeface="Gill Sans MT"/>
                <a:cs typeface="Gill Sans MT"/>
              </a:rPr>
              <a:t>of </a:t>
            </a:r>
            <a:r>
              <a:rPr sz="1750" spc="25" dirty="0">
                <a:solidFill>
                  <a:srgbClr val="444949"/>
                </a:solidFill>
                <a:latin typeface="Gill Sans MT"/>
                <a:cs typeface="Gill Sans MT"/>
              </a:rPr>
              <a:t>300 </a:t>
            </a:r>
            <a:r>
              <a:rPr sz="1750" spc="-10" dirty="0">
                <a:solidFill>
                  <a:srgbClr val="444949"/>
                </a:solidFill>
                <a:latin typeface="Gill Sans MT"/>
                <a:cs typeface="Gill Sans MT"/>
              </a:rPr>
              <a:t>seconds </a:t>
            </a:r>
            <a:r>
              <a:rPr sz="1750" spc="-45" dirty="0">
                <a:solidFill>
                  <a:srgbClr val="444949"/>
                </a:solidFill>
                <a:latin typeface="Gill Sans MT"/>
                <a:cs typeface="Gill Sans MT"/>
              </a:rPr>
              <a:t>is </a:t>
            </a:r>
            <a:r>
              <a:rPr sz="1750" spc="-10" dirty="0">
                <a:solidFill>
                  <a:srgbClr val="444949"/>
                </a:solidFill>
                <a:latin typeface="Gill Sans MT"/>
                <a:cs typeface="Gill Sans MT"/>
              </a:rPr>
              <a:t>too </a:t>
            </a:r>
            <a:r>
              <a:rPr sz="1750" dirty="0">
                <a:solidFill>
                  <a:srgbClr val="444949"/>
                </a:solidFill>
                <a:latin typeface="Gill Sans MT"/>
                <a:cs typeface="Gill Sans MT"/>
              </a:rPr>
              <a:t>long—you can </a:t>
            </a:r>
            <a:r>
              <a:rPr sz="1750" spc="-10" dirty="0">
                <a:solidFill>
                  <a:srgbClr val="444949"/>
                </a:solidFill>
                <a:latin typeface="Gill Sans MT"/>
                <a:cs typeface="Gill Sans MT"/>
              </a:rPr>
              <a:t>reduce</a:t>
            </a:r>
            <a:r>
              <a:rPr sz="1750" spc="31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1750" spc="-25" dirty="0">
                <a:solidFill>
                  <a:srgbClr val="444949"/>
                </a:solidFill>
                <a:latin typeface="Gill Sans MT"/>
                <a:cs typeface="Gill Sans MT"/>
              </a:rPr>
              <a:t>costs</a:t>
            </a:r>
            <a:endParaRPr sz="1750">
              <a:latin typeface="Gill Sans MT"/>
              <a:cs typeface="Gill Sans MT"/>
            </a:endParaRPr>
          </a:p>
          <a:p>
            <a:pPr marL="241300" marR="478155">
              <a:lnSpc>
                <a:spcPct val="72000"/>
              </a:lnSpc>
              <a:spcBef>
                <a:spcPts val="285"/>
              </a:spcBef>
            </a:pPr>
            <a:r>
              <a:rPr sz="1750" spc="-5" dirty="0">
                <a:solidFill>
                  <a:srgbClr val="444949"/>
                </a:solidFill>
                <a:latin typeface="Gill Sans MT"/>
                <a:cs typeface="Gill Sans MT"/>
              </a:rPr>
              <a:t>by applying </a:t>
            </a:r>
            <a:r>
              <a:rPr sz="1750" spc="20" dirty="0">
                <a:solidFill>
                  <a:srgbClr val="444949"/>
                </a:solidFill>
                <a:latin typeface="Gill Sans MT"/>
                <a:cs typeface="Gill Sans MT"/>
              </a:rPr>
              <a:t>a </a:t>
            </a:r>
            <a:r>
              <a:rPr sz="1750" spc="-20" dirty="0">
                <a:solidFill>
                  <a:srgbClr val="444949"/>
                </a:solidFill>
                <a:latin typeface="Gill Sans MT"/>
                <a:cs typeface="Gill Sans MT"/>
              </a:rPr>
              <a:t>scaling-specific </a:t>
            </a:r>
            <a:r>
              <a:rPr sz="1750" spc="-10" dirty="0">
                <a:solidFill>
                  <a:srgbClr val="444949"/>
                </a:solidFill>
                <a:latin typeface="Gill Sans MT"/>
                <a:cs typeface="Gill Sans MT"/>
              </a:rPr>
              <a:t>cooldown </a:t>
            </a:r>
            <a:r>
              <a:rPr sz="1750" spc="-5" dirty="0">
                <a:solidFill>
                  <a:srgbClr val="444949"/>
                </a:solidFill>
                <a:latin typeface="Gill Sans MT"/>
                <a:cs typeface="Gill Sans MT"/>
              </a:rPr>
              <a:t>period </a:t>
            </a:r>
            <a:r>
              <a:rPr sz="1750" dirty="0">
                <a:solidFill>
                  <a:srgbClr val="444949"/>
                </a:solidFill>
                <a:latin typeface="Gill Sans MT"/>
                <a:cs typeface="Gill Sans MT"/>
              </a:rPr>
              <a:t>of </a:t>
            </a:r>
            <a:r>
              <a:rPr sz="1750" spc="25" dirty="0">
                <a:solidFill>
                  <a:srgbClr val="444949"/>
                </a:solidFill>
                <a:latin typeface="Gill Sans MT"/>
                <a:cs typeface="Gill Sans MT"/>
              </a:rPr>
              <a:t>180 </a:t>
            </a:r>
            <a:r>
              <a:rPr sz="1750" spc="-10" dirty="0">
                <a:solidFill>
                  <a:srgbClr val="444949"/>
                </a:solidFill>
                <a:latin typeface="Gill Sans MT"/>
                <a:cs typeface="Gill Sans MT"/>
              </a:rPr>
              <a:t>seconds </a:t>
            </a:r>
            <a:r>
              <a:rPr sz="1750" spc="-15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1750" dirty="0">
                <a:solidFill>
                  <a:srgbClr val="444949"/>
                </a:solidFill>
                <a:latin typeface="Gill Sans MT"/>
                <a:cs typeface="Gill Sans MT"/>
              </a:rPr>
              <a:t>the </a:t>
            </a:r>
            <a:r>
              <a:rPr sz="1750" spc="-15" dirty="0">
                <a:solidFill>
                  <a:srgbClr val="444949"/>
                </a:solidFill>
                <a:latin typeface="Gill Sans MT"/>
                <a:cs typeface="Gill Sans MT"/>
              </a:rPr>
              <a:t>scale-in  </a:t>
            </a:r>
            <a:r>
              <a:rPr sz="1750" spc="-50" dirty="0">
                <a:solidFill>
                  <a:srgbClr val="444949"/>
                </a:solidFill>
                <a:latin typeface="Gill Sans MT"/>
                <a:cs typeface="Gill Sans MT"/>
              </a:rPr>
              <a:t>policy.</a:t>
            </a:r>
            <a:endParaRPr sz="1750">
              <a:latin typeface="Gill Sans MT"/>
              <a:cs typeface="Gill Sans MT"/>
            </a:endParaRPr>
          </a:p>
          <a:p>
            <a:pPr marL="241300" indent="-228600">
              <a:lnSpc>
                <a:spcPts val="1835"/>
              </a:lnSpc>
              <a:spcBef>
                <a:spcPts val="39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1800" spc="-50" dirty="0">
                <a:solidFill>
                  <a:srgbClr val="444949"/>
                </a:solidFill>
                <a:latin typeface="Gill Sans MT"/>
                <a:cs typeface="Gill Sans MT"/>
              </a:rPr>
              <a:t>If </a:t>
            </a:r>
            <a:r>
              <a:rPr sz="1800" spc="-60" dirty="0">
                <a:solidFill>
                  <a:srgbClr val="444949"/>
                </a:solidFill>
                <a:latin typeface="Gill Sans MT"/>
                <a:cs typeface="Gill Sans MT"/>
              </a:rPr>
              <a:t>your </a:t>
            </a:r>
            <a:r>
              <a:rPr sz="1800" spc="-30" dirty="0">
                <a:solidFill>
                  <a:srgbClr val="444949"/>
                </a:solidFill>
                <a:latin typeface="Gill Sans MT"/>
                <a:cs typeface="Gill Sans MT"/>
              </a:rPr>
              <a:t>application </a:t>
            </a:r>
            <a:r>
              <a:rPr sz="1800" spc="-60" dirty="0">
                <a:solidFill>
                  <a:srgbClr val="444949"/>
                </a:solidFill>
                <a:latin typeface="Gill Sans MT"/>
                <a:cs typeface="Gill Sans MT"/>
              </a:rPr>
              <a:t>is </a:t>
            </a:r>
            <a:r>
              <a:rPr sz="1800" spc="-35" dirty="0">
                <a:solidFill>
                  <a:srgbClr val="444949"/>
                </a:solidFill>
                <a:latin typeface="Gill Sans MT"/>
                <a:cs typeface="Gill Sans MT"/>
              </a:rPr>
              <a:t>scaling </a:t>
            </a:r>
            <a:r>
              <a:rPr sz="1800" dirty="0">
                <a:solidFill>
                  <a:srgbClr val="444949"/>
                </a:solidFill>
                <a:latin typeface="Gill Sans MT"/>
                <a:cs typeface="Gill Sans MT"/>
              </a:rPr>
              <a:t>up </a:t>
            </a:r>
            <a:r>
              <a:rPr sz="1800" spc="-10" dirty="0">
                <a:solidFill>
                  <a:srgbClr val="444949"/>
                </a:solidFill>
                <a:latin typeface="Gill Sans MT"/>
                <a:cs typeface="Gill Sans MT"/>
              </a:rPr>
              <a:t>and </a:t>
            </a:r>
            <a:r>
              <a:rPr sz="1800" spc="-25" dirty="0">
                <a:solidFill>
                  <a:srgbClr val="444949"/>
                </a:solidFill>
                <a:latin typeface="Gill Sans MT"/>
                <a:cs typeface="Gill Sans MT"/>
              </a:rPr>
              <a:t>down </a:t>
            </a:r>
            <a:r>
              <a:rPr sz="1800" spc="-35" dirty="0">
                <a:solidFill>
                  <a:srgbClr val="444949"/>
                </a:solidFill>
                <a:latin typeface="Gill Sans MT"/>
                <a:cs typeface="Gill Sans MT"/>
              </a:rPr>
              <a:t>multiple </a:t>
            </a:r>
            <a:r>
              <a:rPr sz="1800" spc="-40" dirty="0">
                <a:solidFill>
                  <a:srgbClr val="444949"/>
                </a:solidFill>
                <a:latin typeface="Gill Sans MT"/>
                <a:cs typeface="Gill Sans MT"/>
              </a:rPr>
              <a:t>times </a:t>
            </a:r>
            <a:r>
              <a:rPr sz="1800" spc="-20" dirty="0">
                <a:solidFill>
                  <a:srgbClr val="444949"/>
                </a:solidFill>
                <a:latin typeface="Gill Sans MT"/>
                <a:cs typeface="Gill Sans MT"/>
              </a:rPr>
              <a:t>each </a:t>
            </a:r>
            <a:r>
              <a:rPr sz="1800" spc="-85" dirty="0">
                <a:solidFill>
                  <a:srgbClr val="444949"/>
                </a:solidFill>
                <a:latin typeface="Gill Sans MT"/>
                <a:cs typeface="Gill Sans MT"/>
              </a:rPr>
              <a:t>hour, </a:t>
            </a:r>
            <a:r>
              <a:rPr sz="1800" spc="-25" dirty="0">
                <a:solidFill>
                  <a:srgbClr val="444949"/>
                </a:solidFill>
                <a:latin typeface="Gill Sans MT"/>
                <a:cs typeface="Gill Sans MT"/>
              </a:rPr>
              <a:t>modify</a:t>
            </a:r>
            <a:r>
              <a:rPr sz="1800" spc="254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1800" spc="-30" dirty="0">
                <a:solidFill>
                  <a:srgbClr val="444949"/>
                </a:solidFill>
                <a:latin typeface="Gill Sans MT"/>
                <a:cs typeface="Gill Sans MT"/>
              </a:rPr>
              <a:t>the</a:t>
            </a:r>
            <a:endParaRPr sz="1800">
              <a:latin typeface="Gill Sans MT"/>
              <a:cs typeface="Gill Sans MT"/>
            </a:endParaRPr>
          </a:p>
          <a:p>
            <a:pPr marL="241300" marR="226060">
              <a:lnSpc>
                <a:spcPct val="70000"/>
              </a:lnSpc>
              <a:spcBef>
                <a:spcPts val="320"/>
              </a:spcBef>
            </a:pPr>
            <a:r>
              <a:rPr sz="1800" spc="-30" dirty="0">
                <a:solidFill>
                  <a:srgbClr val="444949"/>
                </a:solidFill>
                <a:latin typeface="Gill Sans MT"/>
                <a:cs typeface="Gill Sans MT"/>
              </a:rPr>
              <a:t>Auto </a:t>
            </a:r>
            <a:r>
              <a:rPr sz="1800" spc="-25" dirty="0">
                <a:solidFill>
                  <a:srgbClr val="444949"/>
                </a:solidFill>
                <a:latin typeface="Gill Sans MT"/>
                <a:cs typeface="Gill Sans MT"/>
              </a:rPr>
              <a:t>Scaling </a:t>
            </a:r>
            <a:r>
              <a:rPr sz="1800" spc="-40" dirty="0">
                <a:solidFill>
                  <a:srgbClr val="444949"/>
                </a:solidFill>
                <a:latin typeface="Gill Sans MT"/>
                <a:cs typeface="Gill Sans MT"/>
              </a:rPr>
              <a:t>Groups </a:t>
            </a:r>
            <a:r>
              <a:rPr sz="1800" spc="-35" dirty="0">
                <a:solidFill>
                  <a:srgbClr val="444949"/>
                </a:solidFill>
                <a:latin typeface="Gill Sans MT"/>
                <a:cs typeface="Gill Sans MT"/>
              </a:rPr>
              <a:t>cool-down </a:t>
            </a:r>
            <a:r>
              <a:rPr sz="1800" spc="-40" dirty="0">
                <a:solidFill>
                  <a:srgbClr val="444949"/>
                </a:solidFill>
                <a:latin typeface="Gill Sans MT"/>
                <a:cs typeface="Gill Sans MT"/>
              </a:rPr>
              <a:t>timers </a:t>
            </a:r>
            <a:r>
              <a:rPr sz="1800" spc="-10" dirty="0">
                <a:solidFill>
                  <a:srgbClr val="444949"/>
                </a:solidFill>
                <a:latin typeface="Gill Sans MT"/>
                <a:cs typeface="Gill Sans MT"/>
              </a:rPr>
              <a:t>and </a:t>
            </a:r>
            <a:r>
              <a:rPr sz="1800" spc="-30" dirty="0">
                <a:solidFill>
                  <a:srgbClr val="444949"/>
                </a:solidFill>
                <a:latin typeface="Gill Sans MT"/>
                <a:cs typeface="Gill Sans MT"/>
              </a:rPr>
              <a:t>the </a:t>
            </a:r>
            <a:r>
              <a:rPr sz="1800" spc="-45" dirty="0">
                <a:solidFill>
                  <a:srgbClr val="444949"/>
                </a:solidFill>
                <a:latin typeface="Gill Sans MT"/>
                <a:cs typeface="Gill Sans MT"/>
              </a:rPr>
              <a:t>CloudWatch </a:t>
            </a:r>
            <a:r>
              <a:rPr sz="1800" spc="-30" dirty="0">
                <a:solidFill>
                  <a:srgbClr val="444949"/>
                </a:solidFill>
                <a:latin typeface="Gill Sans MT"/>
                <a:cs typeface="Gill Sans MT"/>
              </a:rPr>
              <a:t>Alarm </a:t>
            </a:r>
            <a:r>
              <a:rPr sz="1800" spc="-45" dirty="0">
                <a:solidFill>
                  <a:srgbClr val="444949"/>
                </a:solidFill>
                <a:latin typeface="Gill Sans MT"/>
                <a:cs typeface="Gill Sans MT"/>
              </a:rPr>
              <a:t>Period </a:t>
            </a:r>
            <a:r>
              <a:rPr sz="1800" spc="-40" dirty="0">
                <a:solidFill>
                  <a:srgbClr val="444949"/>
                </a:solidFill>
                <a:latin typeface="Gill Sans MT"/>
                <a:cs typeface="Gill Sans MT"/>
              </a:rPr>
              <a:t>that  triggers </a:t>
            </a:r>
            <a:r>
              <a:rPr sz="1800" spc="-30" dirty="0">
                <a:solidFill>
                  <a:srgbClr val="444949"/>
                </a:solidFill>
                <a:latin typeface="Gill Sans MT"/>
                <a:cs typeface="Gill Sans MT"/>
              </a:rPr>
              <a:t>the </a:t>
            </a:r>
            <a:r>
              <a:rPr sz="1800" spc="-35" dirty="0">
                <a:solidFill>
                  <a:srgbClr val="444949"/>
                </a:solidFill>
                <a:latin typeface="Gill Sans MT"/>
                <a:cs typeface="Gill Sans MT"/>
              </a:rPr>
              <a:t>scale</a:t>
            </a:r>
            <a:r>
              <a:rPr sz="1800" spc="6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1800" spc="-40" dirty="0">
                <a:solidFill>
                  <a:srgbClr val="444949"/>
                </a:solidFill>
                <a:latin typeface="Gill Sans MT"/>
                <a:cs typeface="Gill Sans MT"/>
              </a:rPr>
              <a:t>in</a:t>
            </a:r>
            <a:endParaRPr sz="1800">
              <a:latin typeface="Gill Sans MT"/>
              <a:cs typeface="Gill Sans MT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8607552" y="1706879"/>
            <a:ext cx="3249168" cy="355396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6973911" y="5946140"/>
            <a:ext cx="460692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u="sng" spc="-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https://docs.aws.amazon.com/autoscaling/ec2/userguide/Cooldown.html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41892" y="6471592"/>
            <a:ext cx="1276985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801641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41892" y="6471592"/>
            <a:ext cx="1276985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0589" y="3550411"/>
            <a:ext cx="3547745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spc="-60" dirty="0"/>
              <a:t>Udemy</a:t>
            </a:r>
            <a:r>
              <a:rPr sz="6000" spc="-919" dirty="0"/>
              <a:t> </a:t>
            </a:r>
            <a:r>
              <a:rPr sz="6000" spc="-130" dirty="0"/>
              <a:t>Tips</a:t>
            </a:r>
            <a:endParaRPr sz="6000"/>
          </a:p>
        </p:txBody>
      </p:sp>
    </p:spTree>
    <p:extLst>
      <p:ext uri="{BB962C8B-B14F-4D97-AF65-F5344CB8AC3E}">
        <p14:creationId xmlns:p14="http://schemas.microsoft.com/office/powerpoint/2010/main" val="212013627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41892" y="6471592"/>
            <a:ext cx="1276985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0589" y="3550411"/>
            <a:ext cx="3113405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spc="-65" dirty="0"/>
              <a:t>EBS </a:t>
            </a:r>
            <a:r>
              <a:rPr sz="6000" spc="-60" dirty="0"/>
              <a:t>&amp;</a:t>
            </a:r>
            <a:r>
              <a:rPr sz="6000" spc="-55" dirty="0"/>
              <a:t> </a:t>
            </a:r>
            <a:r>
              <a:rPr sz="6000" spc="-65" dirty="0"/>
              <a:t>EFS</a:t>
            </a:r>
            <a:endParaRPr sz="6000"/>
          </a:p>
        </p:txBody>
      </p:sp>
    </p:spTree>
    <p:extLst>
      <p:ext uri="{BB962C8B-B14F-4D97-AF65-F5344CB8AC3E}">
        <p14:creationId xmlns:p14="http://schemas.microsoft.com/office/powerpoint/2010/main" val="267822360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374395"/>
            <a:ext cx="5123180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125" dirty="0"/>
              <a:t>What’s </a:t>
            </a:r>
            <a:r>
              <a:rPr spc="-30" dirty="0"/>
              <a:t>an </a:t>
            </a:r>
            <a:r>
              <a:rPr spc="-50" dirty="0"/>
              <a:t>EBS</a:t>
            </a:r>
            <a:r>
              <a:rPr spc="-490" dirty="0"/>
              <a:t> </a:t>
            </a:r>
            <a:r>
              <a:rPr spc="-120" dirty="0"/>
              <a:t>Volume?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16939" y="1419860"/>
            <a:ext cx="10354945" cy="4628515"/>
          </a:xfrm>
          <a:prstGeom prst="rect">
            <a:avLst/>
          </a:prstGeom>
        </p:spPr>
        <p:txBody>
          <a:bodyPr vert="horz" wrap="square" lIns="0" tIns="62230" rIns="0" bIns="0" rtlCol="0">
            <a:spAutoFit/>
          </a:bodyPr>
          <a:lstStyle/>
          <a:p>
            <a:pPr marL="241300" marR="201930" indent="-228600">
              <a:lnSpc>
                <a:spcPts val="3020"/>
              </a:lnSpc>
              <a:spcBef>
                <a:spcPts val="49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20" dirty="0">
                <a:solidFill>
                  <a:srgbClr val="444949"/>
                </a:solidFill>
                <a:latin typeface="Gill Sans MT"/>
                <a:cs typeface="Gill Sans MT"/>
              </a:rPr>
              <a:t>An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EC2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machine </a:t>
            </a:r>
            <a:r>
              <a:rPr sz="2800" spc="-65" dirty="0">
                <a:solidFill>
                  <a:srgbClr val="444949"/>
                </a:solidFill>
                <a:latin typeface="Gill Sans MT"/>
                <a:cs typeface="Gill Sans MT"/>
              </a:rPr>
              <a:t>loses </a:t>
            </a:r>
            <a:r>
              <a:rPr sz="2800" spc="-90" dirty="0">
                <a:solidFill>
                  <a:srgbClr val="444949"/>
                </a:solidFill>
                <a:latin typeface="Gill Sans MT"/>
                <a:cs typeface="Gill Sans MT"/>
              </a:rPr>
              <a:t>its </a:t>
            </a:r>
            <a:r>
              <a:rPr sz="2800" spc="-85" dirty="0">
                <a:solidFill>
                  <a:srgbClr val="444949"/>
                </a:solidFill>
                <a:latin typeface="Gill Sans MT"/>
                <a:cs typeface="Gill Sans MT"/>
              </a:rPr>
              <a:t>root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volume </a:t>
            </a:r>
            <a:r>
              <a:rPr sz="2800" spc="-20" dirty="0">
                <a:solidFill>
                  <a:srgbClr val="444949"/>
                </a:solidFill>
                <a:latin typeface="Gill Sans MT"/>
                <a:cs typeface="Gill Sans MT"/>
              </a:rPr>
              <a:t>(main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drive) </a:t>
            </a:r>
            <a:r>
              <a:rPr sz="2800" spc="-25" dirty="0">
                <a:solidFill>
                  <a:srgbClr val="444949"/>
                </a:solidFill>
                <a:latin typeface="Gill Sans MT"/>
                <a:cs typeface="Gill Sans MT"/>
              </a:rPr>
              <a:t>when </a:t>
            </a:r>
            <a:r>
              <a:rPr sz="2800" spc="-90" dirty="0">
                <a:solidFill>
                  <a:srgbClr val="444949"/>
                </a:solidFill>
                <a:latin typeface="Gill Sans MT"/>
                <a:cs typeface="Gill Sans MT"/>
              </a:rPr>
              <a:t>it is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manually 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terminated.</a:t>
            </a:r>
            <a:endParaRPr sz="2800">
              <a:latin typeface="Gill Sans MT"/>
              <a:cs typeface="Gill Sans MT"/>
            </a:endParaRPr>
          </a:p>
          <a:p>
            <a:pPr marL="241300" marR="5080" indent="-228600">
              <a:lnSpc>
                <a:spcPts val="3020"/>
              </a:lnSpc>
              <a:spcBef>
                <a:spcPts val="99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Unexpected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terminations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might </a:t>
            </a:r>
            <a:r>
              <a:rPr sz="2800" spc="-5" dirty="0">
                <a:solidFill>
                  <a:srgbClr val="444949"/>
                </a:solidFill>
                <a:latin typeface="Gill Sans MT"/>
                <a:cs typeface="Gill Sans MT"/>
              </a:rPr>
              <a:t>happen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from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time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time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(AWS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would 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email</a:t>
            </a:r>
            <a:r>
              <a:rPr sz="2800" spc="-1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you)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3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Sometimes, </a:t>
            </a:r>
            <a:r>
              <a:rPr sz="2800" spc="-65" dirty="0">
                <a:solidFill>
                  <a:srgbClr val="444949"/>
                </a:solidFill>
                <a:latin typeface="Gill Sans MT"/>
                <a:cs typeface="Gill Sans MT"/>
              </a:rPr>
              <a:t>you </a:t>
            </a:r>
            <a:r>
              <a:rPr sz="2800" spc="-10" dirty="0">
                <a:solidFill>
                  <a:srgbClr val="444949"/>
                </a:solidFill>
                <a:latin typeface="Gill Sans MT"/>
                <a:cs typeface="Gill Sans MT"/>
              </a:rPr>
              <a:t>need </a:t>
            </a:r>
            <a:r>
              <a:rPr sz="2800" dirty="0">
                <a:solidFill>
                  <a:srgbClr val="444949"/>
                </a:solidFill>
                <a:latin typeface="Gill Sans MT"/>
                <a:cs typeface="Gill Sans MT"/>
              </a:rPr>
              <a:t>a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way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2800" spc="-80" dirty="0">
                <a:solidFill>
                  <a:srgbClr val="444949"/>
                </a:solidFill>
                <a:latin typeface="Gill Sans MT"/>
                <a:cs typeface="Gill Sans MT"/>
              </a:rPr>
              <a:t>store </a:t>
            </a:r>
            <a:r>
              <a:rPr sz="2800" spc="-95" dirty="0">
                <a:solidFill>
                  <a:srgbClr val="444949"/>
                </a:solidFill>
                <a:latin typeface="Gill Sans MT"/>
                <a:cs typeface="Gill Sans MT"/>
              </a:rPr>
              <a:t>your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instance </a:t>
            </a:r>
            <a:r>
              <a:rPr sz="2800" spc="-25" dirty="0">
                <a:solidFill>
                  <a:srgbClr val="444949"/>
                </a:solidFill>
                <a:latin typeface="Gill Sans MT"/>
                <a:cs typeface="Gill Sans MT"/>
              </a:rPr>
              <a:t>data</a:t>
            </a:r>
            <a:r>
              <a:rPr sz="2800" spc="19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somewhere</a:t>
            </a:r>
            <a:endParaRPr sz="2800">
              <a:latin typeface="Gill Sans MT"/>
              <a:cs typeface="Gill Sans MT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444949"/>
              </a:buClr>
              <a:buFont typeface="Arial"/>
              <a:buChar char="•"/>
            </a:pPr>
            <a:endParaRPr sz="4400">
              <a:latin typeface="Times New Roman"/>
              <a:cs typeface="Times New Roman"/>
            </a:endParaRPr>
          </a:p>
          <a:p>
            <a:pPr marL="241300" marR="345440" indent="-228600">
              <a:lnSpc>
                <a:spcPts val="3020"/>
              </a:lnSpc>
              <a:buFont typeface="Arial"/>
              <a:buChar char="•"/>
              <a:tabLst>
                <a:tab pos="241300" algn="l"/>
              </a:tabLst>
            </a:pPr>
            <a:r>
              <a:rPr sz="2800" spc="-20" dirty="0">
                <a:solidFill>
                  <a:srgbClr val="444949"/>
                </a:solidFill>
                <a:latin typeface="Gill Sans MT"/>
                <a:cs typeface="Gill Sans MT"/>
              </a:rPr>
              <a:t>An </a:t>
            </a:r>
            <a:r>
              <a:rPr sz="2800" spc="-30" dirty="0">
                <a:solidFill>
                  <a:srgbClr val="5091D0"/>
                </a:solidFill>
                <a:latin typeface="Gill Sans MT"/>
                <a:cs typeface="Gill Sans MT"/>
              </a:rPr>
              <a:t>EBS </a:t>
            </a:r>
            <a:r>
              <a:rPr sz="2800" spc="-55" dirty="0">
                <a:solidFill>
                  <a:srgbClr val="5091D0"/>
                </a:solidFill>
                <a:latin typeface="Gill Sans MT"/>
                <a:cs typeface="Gill Sans MT"/>
              </a:rPr>
              <a:t>(Elastic </a:t>
            </a:r>
            <a:r>
              <a:rPr sz="2800" spc="-85" dirty="0">
                <a:solidFill>
                  <a:srgbClr val="5091D0"/>
                </a:solidFill>
                <a:latin typeface="Gill Sans MT"/>
                <a:cs typeface="Gill Sans MT"/>
              </a:rPr>
              <a:t>Block </a:t>
            </a:r>
            <a:r>
              <a:rPr sz="2800" spc="-40" dirty="0">
                <a:solidFill>
                  <a:srgbClr val="5091D0"/>
                </a:solidFill>
                <a:latin typeface="Gill Sans MT"/>
                <a:cs typeface="Gill Sans MT"/>
              </a:rPr>
              <a:t>Store) </a:t>
            </a:r>
            <a:r>
              <a:rPr sz="2800" spc="-65" dirty="0">
                <a:solidFill>
                  <a:srgbClr val="5091D0"/>
                </a:solidFill>
                <a:latin typeface="Gill Sans MT"/>
                <a:cs typeface="Gill Sans MT"/>
              </a:rPr>
              <a:t>Volume </a:t>
            </a:r>
            <a:r>
              <a:rPr sz="2800" spc="-90" dirty="0">
                <a:solidFill>
                  <a:srgbClr val="444949"/>
                </a:solidFill>
                <a:latin typeface="Gill Sans MT"/>
                <a:cs typeface="Gill Sans MT"/>
              </a:rPr>
              <a:t>is </a:t>
            </a:r>
            <a:r>
              <a:rPr sz="2800" dirty="0">
                <a:solidFill>
                  <a:srgbClr val="444949"/>
                </a:solidFill>
                <a:latin typeface="Gill Sans MT"/>
                <a:cs typeface="Gill Sans MT"/>
              </a:rPr>
              <a:t>a </a:t>
            </a:r>
            <a:r>
              <a:rPr sz="2800" spc="-65" dirty="0">
                <a:solidFill>
                  <a:srgbClr val="5091D0"/>
                </a:solidFill>
                <a:latin typeface="Gill Sans MT"/>
                <a:cs typeface="Gill Sans MT"/>
              </a:rPr>
              <a:t>network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drive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you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can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attach 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2800" spc="-95" dirty="0">
                <a:solidFill>
                  <a:srgbClr val="444949"/>
                </a:solidFill>
                <a:latin typeface="Gill Sans MT"/>
                <a:cs typeface="Gill Sans MT"/>
              </a:rPr>
              <a:t>your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instances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while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they</a:t>
            </a:r>
            <a:r>
              <a:rPr sz="2800" spc="18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run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3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05" dirty="0">
                <a:solidFill>
                  <a:srgbClr val="444949"/>
                </a:solidFill>
                <a:latin typeface="Gill Sans MT"/>
                <a:cs typeface="Gill Sans MT"/>
              </a:rPr>
              <a:t>It </a:t>
            </a:r>
            <a:r>
              <a:rPr sz="2800" spc="-65" dirty="0">
                <a:solidFill>
                  <a:srgbClr val="444949"/>
                </a:solidFill>
                <a:latin typeface="Gill Sans MT"/>
                <a:cs typeface="Gill Sans MT"/>
              </a:rPr>
              <a:t>allows </a:t>
            </a:r>
            <a:r>
              <a:rPr sz="2800" spc="-95" dirty="0">
                <a:solidFill>
                  <a:srgbClr val="444949"/>
                </a:solidFill>
                <a:latin typeface="Gill Sans MT"/>
                <a:cs typeface="Gill Sans MT"/>
              </a:rPr>
              <a:t>your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instances to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persist</a:t>
            </a:r>
            <a:r>
              <a:rPr sz="2800" spc="32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25" dirty="0">
                <a:solidFill>
                  <a:srgbClr val="444949"/>
                </a:solidFill>
                <a:latin typeface="Gill Sans MT"/>
                <a:cs typeface="Gill Sans MT"/>
              </a:rPr>
              <a:t>data</a:t>
            </a:r>
            <a:endParaRPr sz="2800">
              <a:latin typeface="Gill Sans MT"/>
              <a:cs typeface="Gill Sans MT"/>
            </a:endParaRPr>
          </a:p>
          <a:p>
            <a:pPr marR="1151255" algn="r">
              <a:lnSpc>
                <a:spcPct val="100000"/>
              </a:lnSpc>
              <a:spcBef>
                <a:spcPts val="2375"/>
              </a:spcBef>
            </a:pPr>
            <a:r>
              <a:rPr sz="1100" b="1" spc="-5" dirty="0">
                <a:solidFill>
                  <a:srgbClr val="444949"/>
                </a:solidFill>
                <a:latin typeface="Calibri"/>
                <a:cs typeface="Calibri"/>
              </a:rPr>
              <a:t>Amazon</a:t>
            </a:r>
            <a:r>
              <a:rPr sz="1100" b="1" spc="-9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100" b="1" spc="-10" dirty="0">
                <a:solidFill>
                  <a:srgbClr val="444949"/>
                </a:solidFill>
                <a:latin typeface="Calibri"/>
                <a:cs typeface="Calibri"/>
              </a:rPr>
              <a:t>EBS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378695" y="4745735"/>
            <a:ext cx="752855" cy="10546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41892" y="6471592"/>
            <a:ext cx="1276985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1984203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1892" y="6464300"/>
            <a:ext cx="127698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16939" y="374395"/>
            <a:ext cx="2607945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50" dirty="0"/>
              <a:t>EBS</a:t>
            </a:r>
            <a:r>
              <a:rPr spc="-685" dirty="0"/>
              <a:t> </a:t>
            </a:r>
            <a:r>
              <a:rPr spc="-100" dirty="0"/>
              <a:t>Volume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16939" y="1389380"/>
            <a:ext cx="10157460" cy="434594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41300" indent="-228600">
              <a:lnSpc>
                <a:spcPts val="3115"/>
              </a:lnSpc>
              <a:spcBef>
                <a:spcPts val="90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125" dirty="0">
                <a:solidFill>
                  <a:srgbClr val="444949"/>
                </a:solidFill>
                <a:latin typeface="Gill Sans MT"/>
                <a:cs typeface="Gill Sans MT"/>
              </a:rPr>
              <a:t>It’s </a:t>
            </a:r>
            <a:r>
              <a:rPr sz="2600" spc="-5" dirty="0">
                <a:solidFill>
                  <a:srgbClr val="444949"/>
                </a:solidFill>
                <a:latin typeface="Gill Sans MT"/>
                <a:cs typeface="Gill Sans MT"/>
              </a:rPr>
              <a:t>a </a:t>
            </a:r>
            <a:r>
              <a:rPr sz="2600" spc="-60" dirty="0">
                <a:solidFill>
                  <a:srgbClr val="444949"/>
                </a:solidFill>
                <a:latin typeface="Gill Sans MT"/>
                <a:cs typeface="Gill Sans MT"/>
              </a:rPr>
              <a:t>network </a:t>
            </a:r>
            <a:r>
              <a:rPr sz="2600" spc="-55" dirty="0">
                <a:solidFill>
                  <a:srgbClr val="444949"/>
                </a:solidFill>
                <a:latin typeface="Gill Sans MT"/>
                <a:cs typeface="Gill Sans MT"/>
              </a:rPr>
              <a:t>drive </a:t>
            </a:r>
            <a:r>
              <a:rPr sz="2600" spc="-45" dirty="0">
                <a:solidFill>
                  <a:srgbClr val="444949"/>
                </a:solidFill>
                <a:latin typeface="Gill Sans MT"/>
                <a:cs typeface="Gill Sans MT"/>
              </a:rPr>
              <a:t>(i.e. not </a:t>
            </a:r>
            <a:r>
              <a:rPr sz="2600" spc="-5" dirty="0">
                <a:solidFill>
                  <a:srgbClr val="444949"/>
                </a:solidFill>
                <a:latin typeface="Gill Sans MT"/>
                <a:cs typeface="Gill Sans MT"/>
              </a:rPr>
              <a:t>a </a:t>
            </a:r>
            <a:r>
              <a:rPr sz="2600" spc="-50" dirty="0">
                <a:solidFill>
                  <a:srgbClr val="444949"/>
                </a:solidFill>
                <a:latin typeface="Gill Sans MT"/>
                <a:cs typeface="Gill Sans MT"/>
              </a:rPr>
              <a:t>physical</a:t>
            </a:r>
            <a:r>
              <a:rPr sz="2600" spc="16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spc="-40" dirty="0">
                <a:solidFill>
                  <a:srgbClr val="444949"/>
                </a:solidFill>
                <a:latin typeface="Gill Sans MT"/>
                <a:cs typeface="Gill Sans MT"/>
              </a:rPr>
              <a:t>drive)</a:t>
            </a:r>
            <a:endParaRPr sz="2600">
              <a:latin typeface="Gill Sans MT"/>
              <a:cs typeface="Gill Sans MT"/>
            </a:endParaRPr>
          </a:p>
          <a:p>
            <a:pPr marL="698500" marR="5080" lvl="1" indent="-228600">
              <a:lnSpc>
                <a:spcPct val="80000"/>
              </a:lnSpc>
              <a:spcBef>
                <a:spcPts val="525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200" spc="-80" dirty="0">
                <a:solidFill>
                  <a:srgbClr val="444949"/>
                </a:solidFill>
                <a:latin typeface="Gill Sans MT"/>
                <a:cs typeface="Gill Sans MT"/>
              </a:rPr>
              <a:t>It </a:t>
            </a:r>
            <a:r>
              <a:rPr sz="2200" spc="-45" dirty="0">
                <a:solidFill>
                  <a:srgbClr val="444949"/>
                </a:solidFill>
                <a:latin typeface="Gill Sans MT"/>
                <a:cs typeface="Gill Sans MT"/>
              </a:rPr>
              <a:t>uses </a:t>
            </a:r>
            <a:r>
              <a:rPr sz="2200" spc="-35" dirty="0">
                <a:solidFill>
                  <a:srgbClr val="444949"/>
                </a:solidFill>
                <a:latin typeface="Gill Sans MT"/>
                <a:cs typeface="Gill Sans MT"/>
              </a:rPr>
              <a:t>the </a:t>
            </a:r>
            <a:r>
              <a:rPr sz="2200" spc="-50" dirty="0">
                <a:solidFill>
                  <a:srgbClr val="444949"/>
                </a:solidFill>
                <a:latin typeface="Gill Sans MT"/>
                <a:cs typeface="Gill Sans MT"/>
              </a:rPr>
              <a:t>network </a:t>
            </a:r>
            <a:r>
              <a:rPr sz="2200" spc="-45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2200" spc="-35" dirty="0">
                <a:solidFill>
                  <a:srgbClr val="444949"/>
                </a:solidFill>
                <a:latin typeface="Gill Sans MT"/>
                <a:cs typeface="Gill Sans MT"/>
              </a:rPr>
              <a:t>communicate the </a:t>
            </a:r>
            <a:r>
              <a:rPr sz="2200" spc="-45" dirty="0">
                <a:solidFill>
                  <a:srgbClr val="444949"/>
                </a:solidFill>
                <a:latin typeface="Gill Sans MT"/>
                <a:cs typeface="Gill Sans MT"/>
              </a:rPr>
              <a:t>instance, </a:t>
            </a:r>
            <a:r>
              <a:rPr sz="2200" spc="-40" dirty="0">
                <a:solidFill>
                  <a:srgbClr val="444949"/>
                </a:solidFill>
                <a:latin typeface="Gill Sans MT"/>
                <a:cs typeface="Gill Sans MT"/>
              </a:rPr>
              <a:t>which </a:t>
            </a:r>
            <a:r>
              <a:rPr sz="2200" spc="-20" dirty="0">
                <a:solidFill>
                  <a:srgbClr val="444949"/>
                </a:solidFill>
                <a:latin typeface="Gill Sans MT"/>
                <a:cs typeface="Gill Sans MT"/>
              </a:rPr>
              <a:t>means </a:t>
            </a:r>
            <a:r>
              <a:rPr sz="2200" spc="-50" dirty="0">
                <a:solidFill>
                  <a:srgbClr val="444949"/>
                </a:solidFill>
                <a:latin typeface="Gill Sans MT"/>
                <a:cs typeface="Gill Sans MT"/>
              </a:rPr>
              <a:t>there </a:t>
            </a:r>
            <a:r>
              <a:rPr sz="2200" spc="-35" dirty="0">
                <a:solidFill>
                  <a:srgbClr val="444949"/>
                </a:solidFill>
                <a:latin typeface="Gill Sans MT"/>
                <a:cs typeface="Gill Sans MT"/>
              </a:rPr>
              <a:t>might </a:t>
            </a:r>
            <a:r>
              <a:rPr sz="2200" spc="10" dirty="0">
                <a:solidFill>
                  <a:srgbClr val="444949"/>
                </a:solidFill>
                <a:latin typeface="Gill Sans MT"/>
                <a:cs typeface="Gill Sans MT"/>
              </a:rPr>
              <a:t>be </a:t>
            </a:r>
            <a:r>
              <a:rPr sz="2200" dirty="0">
                <a:solidFill>
                  <a:srgbClr val="444949"/>
                </a:solidFill>
                <a:latin typeface="Gill Sans MT"/>
                <a:cs typeface="Gill Sans MT"/>
              </a:rPr>
              <a:t>a </a:t>
            </a:r>
            <a:r>
              <a:rPr sz="2200" spc="-40" dirty="0">
                <a:solidFill>
                  <a:srgbClr val="444949"/>
                </a:solidFill>
                <a:latin typeface="Gill Sans MT"/>
                <a:cs typeface="Gill Sans MT"/>
              </a:rPr>
              <a:t>bit </a:t>
            </a:r>
            <a:r>
              <a:rPr sz="2200" spc="-25" dirty="0">
                <a:solidFill>
                  <a:srgbClr val="444949"/>
                </a:solidFill>
                <a:latin typeface="Gill Sans MT"/>
                <a:cs typeface="Gill Sans MT"/>
              </a:rPr>
              <a:t>of  </a:t>
            </a:r>
            <a:r>
              <a:rPr sz="2200" spc="-40" dirty="0">
                <a:solidFill>
                  <a:srgbClr val="444949"/>
                </a:solidFill>
                <a:latin typeface="Gill Sans MT"/>
                <a:cs typeface="Gill Sans MT"/>
              </a:rPr>
              <a:t>latency</a:t>
            </a:r>
            <a:endParaRPr sz="2200">
              <a:latin typeface="Gill Sans MT"/>
              <a:cs typeface="Gill Sans MT"/>
            </a:endParaRPr>
          </a:p>
          <a:p>
            <a:pPr marL="698500" lvl="1" indent="-228600">
              <a:lnSpc>
                <a:spcPts val="2615"/>
              </a:lnSpc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200" spc="-80" dirty="0">
                <a:solidFill>
                  <a:srgbClr val="444949"/>
                </a:solidFill>
                <a:latin typeface="Gill Sans MT"/>
                <a:cs typeface="Gill Sans MT"/>
              </a:rPr>
              <a:t>It </a:t>
            </a:r>
            <a:r>
              <a:rPr sz="2200" spc="-25" dirty="0">
                <a:solidFill>
                  <a:srgbClr val="444949"/>
                </a:solidFill>
                <a:latin typeface="Gill Sans MT"/>
                <a:cs typeface="Gill Sans MT"/>
              </a:rPr>
              <a:t>can </a:t>
            </a:r>
            <a:r>
              <a:rPr sz="2200" spc="10" dirty="0">
                <a:solidFill>
                  <a:srgbClr val="444949"/>
                </a:solidFill>
                <a:latin typeface="Gill Sans MT"/>
                <a:cs typeface="Gill Sans MT"/>
              </a:rPr>
              <a:t>be </a:t>
            </a:r>
            <a:r>
              <a:rPr sz="2200" spc="-25" dirty="0">
                <a:solidFill>
                  <a:srgbClr val="444949"/>
                </a:solidFill>
                <a:latin typeface="Gill Sans MT"/>
                <a:cs typeface="Gill Sans MT"/>
              </a:rPr>
              <a:t>detached </a:t>
            </a:r>
            <a:r>
              <a:rPr sz="2200" spc="-50" dirty="0">
                <a:solidFill>
                  <a:srgbClr val="444949"/>
                </a:solidFill>
                <a:latin typeface="Gill Sans MT"/>
                <a:cs typeface="Gill Sans MT"/>
              </a:rPr>
              <a:t>from </a:t>
            </a:r>
            <a:r>
              <a:rPr sz="2200" spc="-10" dirty="0">
                <a:solidFill>
                  <a:srgbClr val="444949"/>
                </a:solidFill>
                <a:latin typeface="Gill Sans MT"/>
                <a:cs typeface="Gill Sans MT"/>
              </a:rPr>
              <a:t>an </a:t>
            </a:r>
            <a:r>
              <a:rPr sz="2200" spc="-35" dirty="0">
                <a:solidFill>
                  <a:srgbClr val="444949"/>
                </a:solidFill>
                <a:latin typeface="Gill Sans MT"/>
                <a:cs typeface="Gill Sans MT"/>
              </a:rPr>
              <a:t>EC2 </a:t>
            </a:r>
            <a:r>
              <a:rPr sz="2200" spc="-45" dirty="0">
                <a:solidFill>
                  <a:srgbClr val="444949"/>
                </a:solidFill>
                <a:latin typeface="Gill Sans MT"/>
                <a:cs typeface="Gill Sans MT"/>
              </a:rPr>
              <a:t>instance </a:t>
            </a:r>
            <a:r>
              <a:rPr sz="2200" spc="-10" dirty="0">
                <a:solidFill>
                  <a:srgbClr val="444949"/>
                </a:solidFill>
                <a:latin typeface="Gill Sans MT"/>
                <a:cs typeface="Gill Sans MT"/>
              </a:rPr>
              <a:t>and </a:t>
            </a:r>
            <a:r>
              <a:rPr sz="2200" spc="-30" dirty="0">
                <a:solidFill>
                  <a:srgbClr val="444949"/>
                </a:solidFill>
                <a:latin typeface="Gill Sans MT"/>
                <a:cs typeface="Gill Sans MT"/>
              </a:rPr>
              <a:t>attached </a:t>
            </a:r>
            <a:r>
              <a:rPr sz="2200" spc="-45" dirty="0">
                <a:solidFill>
                  <a:srgbClr val="444949"/>
                </a:solidFill>
                <a:latin typeface="Gill Sans MT"/>
                <a:cs typeface="Gill Sans MT"/>
              </a:rPr>
              <a:t>to another </a:t>
            </a:r>
            <a:r>
              <a:rPr sz="2200" spc="-20" dirty="0">
                <a:solidFill>
                  <a:srgbClr val="444949"/>
                </a:solidFill>
                <a:latin typeface="Gill Sans MT"/>
                <a:cs typeface="Gill Sans MT"/>
              </a:rPr>
              <a:t>one</a:t>
            </a:r>
            <a:r>
              <a:rPr sz="2200" spc="34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200" spc="-55" dirty="0">
                <a:solidFill>
                  <a:srgbClr val="444949"/>
                </a:solidFill>
                <a:latin typeface="Gill Sans MT"/>
                <a:cs typeface="Gill Sans MT"/>
              </a:rPr>
              <a:t>quickly</a:t>
            </a:r>
            <a:endParaRPr sz="2200">
              <a:latin typeface="Gill Sans MT"/>
              <a:cs typeface="Gill Sans MT"/>
            </a:endParaRPr>
          </a:p>
          <a:p>
            <a:pPr lvl="1">
              <a:lnSpc>
                <a:spcPct val="100000"/>
              </a:lnSpc>
              <a:spcBef>
                <a:spcPts val="25"/>
              </a:spcBef>
              <a:buClr>
                <a:srgbClr val="444949"/>
              </a:buClr>
              <a:buFont typeface="Arial"/>
              <a:buChar char="•"/>
            </a:pPr>
            <a:endParaRPr sz="2550">
              <a:latin typeface="Times New Roman"/>
              <a:cs typeface="Times New Roman"/>
            </a:endParaRPr>
          </a:p>
          <a:p>
            <a:pPr marL="241300" indent="-228600">
              <a:lnSpc>
                <a:spcPts val="3115"/>
              </a:lnSpc>
              <a:buFont typeface="Arial"/>
              <a:buChar char="•"/>
              <a:tabLst>
                <a:tab pos="241300" algn="l"/>
              </a:tabLst>
            </a:pPr>
            <a:r>
              <a:rPr sz="2600" spc="-125" dirty="0">
                <a:solidFill>
                  <a:srgbClr val="444949"/>
                </a:solidFill>
                <a:latin typeface="Gill Sans MT"/>
                <a:cs typeface="Gill Sans MT"/>
              </a:rPr>
              <a:t>It’s </a:t>
            </a:r>
            <a:r>
              <a:rPr sz="2600" spc="-55" dirty="0">
                <a:solidFill>
                  <a:srgbClr val="444949"/>
                </a:solidFill>
                <a:latin typeface="Gill Sans MT"/>
                <a:cs typeface="Gill Sans MT"/>
              </a:rPr>
              <a:t>locked </a:t>
            </a:r>
            <a:r>
              <a:rPr sz="2600" spc="-60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2600" spc="-15" dirty="0">
                <a:solidFill>
                  <a:srgbClr val="444949"/>
                </a:solidFill>
                <a:latin typeface="Gill Sans MT"/>
                <a:cs typeface="Gill Sans MT"/>
              </a:rPr>
              <a:t>an </a:t>
            </a:r>
            <a:r>
              <a:rPr sz="2600" spc="-55" dirty="0">
                <a:solidFill>
                  <a:srgbClr val="444949"/>
                </a:solidFill>
                <a:latin typeface="Gill Sans MT"/>
                <a:cs typeface="Gill Sans MT"/>
              </a:rPr>
              <a:t>Availability </a:t>
            </a:r>
            <a:r>
              <a:rPr sz="2600" spc="-25" dirty="0">
                <a:solidFill>
                  <a:srgbClr val="444949"/>
                </a:solidFill>
                <a:latin typeface="Gill Sans MT"/>
                <a:cs typeface="Gill Sans MT"/>
              </a:rPr>
              <a:t>Zone</a:t>
            </a:r>
            <a:r>
              <a:rPr sz="2600" spc="19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dirty="0">
                <a:solidFill>
                  <a:srgbClr val="444949"/>
                </a:solidFill>
                <a:latin typeface="Gill Sans MT"/>
                <a:cs typeface="Gill Sans MT"/>
              </a:rPr>
              <a:t>(AZ)</a:t>
            </a:r>
            <a:endParaRPr sz="2600">
              <a:latin typeface="Gill Sans MT"/>
              <a:cs typeface="Gill Sans MT"/>
            </a:endParaRPr>
          </a:p>
          <a:p>
            <a:pPr marL="698500" lvl="1" indent="-228600">
              <a:lnSpc>
                <a:spcPts val="2625"/>
              </a:lnSpc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200" spc="-15" dirty="0">
                <a:solidFill>
                  <a:srgbClr val="444949"/>
                </a:solidFill>
                <a:latin typeface="Gill Sans MT"/>
                <a:cs typeface="Gill Sans MT"/>
              </a:rPr>
              <a:t>An </a:t>
            </a:r>
            <a:r>
              <a:rPr sz="2200" spc="-30" dirty="0">
                <a:solidFill>
                  <a:srgbClr val="444949"/>
                </a:solidFill>
                <a:latin typeface="Gill Sans MT"/>
                <a:cs typeface="Gill Sans MT"/>
              </a:rPr>
              <a:t>EBS </a:t>
            </a:r>
            <a:r>
              <a:rPr sz="2200" spc="-50" dirty="0">
                <a:solidFill>
                  <a:srgbClr val="444949"/>
                </a:solidFill>
                <a:latin typeface="Gill Sans MT"/>
                <a:cs typeface="Gill Sans MT"/>
              </a:rPr>
              <a:t>Volume </a:t>
            </a:r>
            <a:r>
              <a:rPr sz="2200" spc="-45" dirty="0">
                <a:solidFill>
                  <a:srgbClr val="444949"/>
                </a:solidFill>
                <a:latin typeface="Gill Sans MT"/>
                <a:cs typeface="Gill Sans MT"/>
              </a:rPr>
              <a:t>in </a:t>
            </a:r>
            <a:r>
              <a:rPr sz="2200" spc="-30" dirty="0">
                <a:solidFill>
                  <a:srgbClr val="444949"/>
                </a:solidFill>
                <a:latin typeface="Gill Sans MT"/>
                <a:cs typeface="Gill Sans MT"/>
              </a:rPr>
              <a:t>us-east-1a </a:t>
            </a:r>
            <a:r>
              <a:rPr sz="2200" spc="-35" dirty="0">
                <a:solidFill>
                  <a:srgbClr val="444949"/>
                </a:solidFill>
                <a:latin typeface="Gill Sans MT"/>
                <a:cs typeface="Gill Sans MT"/>
              </a:rPr>
              <a:t>cannot </a:t>
            </a:r>
            <a:r>
              <a:rPr sz="2200" spc="10" dirty="0">
                <a:solidFill>
                  <a:srgbClr val="444949"/>
                </a:solidFill>
                <a:latin typeface="Gill Sans MT"/>
                <a:cs typeface="Gill Sans MT"/>
              </a:rPr>
              <a:t>be </a:t>
            </a:r>
            <a:r>
              <a:rPr sz="2200" spc="-30" dirty="0">
                <a:solidFill>
                  <a:srgbClr val="444949"/>
                </a:solidFill>
                <a:latin typeface="Gill Sans MT"/>
                <a:cs typeface="Gill Sans MT"/>
              </a:rPr>
              <a:t>attached </a:t>
            </a:r>
            <a:r>
              <a:rPr sz="2200" spc="-45" dirty="0">
                <a:solidFill>
                  <a:srgbClr val="444949"/>
                </a:solidFill>
                <a:latin typeface="Gill Sans MT"/>
                <a:cs typeface="Gill Sans MT"/>
              </a:rPr>
              <a:t>to</a:t>
            </a:r>
            <a:r>
              <a:rPr sz="2200" spc="-16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200" spc="-30" dirty="0">
                <a:solidFill>
                  <a:srgbClr val="444949"/>
                </a:solidFill>
                <a:latin typeface="Gill Sans MT"/>
                <a:cs typeface="Gill Sans MT"/>
              </a:rPr>
              <a:t>us-east-1b</a:t>
            </a:r>
            <a:endParaRPr sz="2200">
              <a:latin typeface="Gill Sans MT"/>
              <a:cs typeface="Gill Sans MT"/>
            </a:endParaRPr>
          </a:p>
          <a:p>
            <a:pPr marL="698500" lvl="1" indent="-228600">
              <a:lnSpc>
                <a:spcPts val="2630"/>
              </a:lnSpc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200" spc="-200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2200" spc="-35" dirty="0">
                <a:solidFill>
                  <a:srgbClr val="444949"/>
                </a:solidFill>
                <a:latin typeface="Gill Sans MT"/>
                <a:cs typeface="Gill Sans MT"/>
              </a:rPr>
              <a:t>move </a:t>
            </a:r>
            <a:r>
              <a:rPr sz="2200" dirty="0">
                <a:solidFill>
                  <a:srgbClr val="444949"/>
                </a:solidFill>
                <a:latin typeface="Gill Sans MT"/>
                <a:cs typeface="Gill Sans MT"/>
              </a:rPr>
              <a:t>a </a:t>
            </a:r>
            <a:r>
              <a:rPr sz="2200" spc="-35" dirty="0">
                <a:solidFill>
                  <a:srgbClr val="444949"/>
                </a:solidFill>
                <a:latin typeface="Gill Sans MT"/>
                <a:cs typeface="Gill Sans MT"/>
              </a:rPr>
              <a:t>volume </a:t>
            </a:r>
            <a:r>
              <a:rPr sz="2200" spc="-70" dirty="0">
                <a:solidFill>
                  <a:srgbClr val="444949"/>
                </a:solidFill>
                <a:latin typeface="Gill Sans MT"/>
                <a:cs typeface="Gill Sans MT"/>
              </a:rPr>
              <a:t>across, </a:t>
            </a:r>
            <a:r>
              <a:rPr sz="2200" spc="-50" dirty="0">
                <a:solidFill>
                  <a:srgbClr val="444949"/>
                </a:solidFill>
                <a:latin typeface="Gill Sans MT"/>
                <a:cs typeface="Gill Sans MT"/>
              </a:rPr>
              <a:t>you </a:t>
            </a:r>
            <a:r>
              <a:rPr sz="2200" spc="-70" dirty="0">
                <a:solidFill>
                  <a:srgbClr val="444949"/>
                </a:solidFill>
                <a:latin typeface="Gill Sans MT"/>
                <a:cs typeface="Gill Sans MT"/>
              </a:rPr>
              <a:t>first </a:t>
            </a:r>
            <a:r>
              <a:rPr sz="2200" spc="-10" dirty="0">
                <a:solidFill>
                  <a:srgbClr val="444949"/>
                </a:solidFill>
                <a:latin typeface="Gill Sans MT"/>
                <a:cs typeface="Gill Sans MT"/>
              </a:rPr>
              <a:t>need </a:t>
            </a:r>
            <a:r>
              <a:rPr sz="2200" spc="-45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2200" spc="-35" dirty="0">
                <a:solidFill>
                  <a:srgbClr val="444949"/>
                </a:solidFill>
                <a:latin typeface="Gill Sans MT"/>
                <a:cs typeface="Gill Sans MT"/>
              </a:rPr>
              <a:t>snapshot</a:t>
            </a:r>
            <a:r>
              <a:rPr sz="2200" spc="-14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200" spc="-70" dirty="0">
                <a:solidFill>
                  <a:srgbClr val="444949"/>
                </a:solidFill>
                <a:latin typeface="Gill Sans MT"/>
                <a:cs typeface="Gill Sans MT"/>
              </a:rPr>
              <a:t>it</a:t>
            </a:r>
            <a:endParaRPr sz="2200">
              <a:latin typeface="Gill Sans MT"/>
              <a:cs typeface="Gill Sans MT"/>
            </a:endParaRPr>
          </a:p>
          <a:p>
            <a:pPr lvl="1">
              <a:lnSpc>
                <a:spcPct val="100000"/>
              </a:lnSpc>
              <a:spcBef>
                <a:spcPts val="55"/>
              </a:spcBef>
              <a:buClr>
                <a:srgbClr val="444949"/>
              </a:buClr>
              <a:buFont typeface="Arial"/>
              <a:buChar char="•"/>
            </a:pPr>
            <a:endParaRPr sz="3300">
              <a:latin typeface="Times New Roman"/>
              <a:cs typeface="Times New Roman"/>
            </a:endParaRPr>
          </a:p>
          <a:p>
            <a:pPr marL="241300" indent="-228600">
              <a:lnSpc>
                <a:spcPts val="3115"/>
              </a:lnSpc>
              <a:buFont typeface="Arial"/>
              <a:buChar char="•"/>
              <a:tabLst>
                <a:tab pos="241300" algn="l"/>
              </a:tabLst>
            </a:pPr>
            <a:r>
              <a:rPr sz="2600" spc="-40" dirty="0">
                <a:solidFill>
                  <a:srgbClr val="444949"/>
                </a:solidFill>
                <a:latin typeface="Gill Sans MT"/>
                <a:cs typeface="Gill Sans MT"/>
              </a:rPr>
              <a:t>Have </a:t>
            </a:r>
            <a:r>
              <a:rPr sz="2600" spc="-5" dirty="0">
                <a:solidFill>
                  <a:srgbClr val="444949"/>
                </a:solidFill>
                <a:latin typeface="Gill Sans MT"/>
                <a:cs typeface="Gill Sans MT"/>
              </a:rPr>
              <a:t>a </a:t>
            </a:r>
            <a:r>
              <a:rPr sz="2600" spc="-55" dirty="0">
                <a:solidFill>
                  <a:srgbClr val="444949"/>
                </a:solidFill>
                <a:latin typeface="Gill Sans MT"/>
                <a:cs typeface="Gill Sans MT"/>
              </a:rPr>
              <a:t>provisioned </a:t>
            </a:r>
            <a:r>
              <a:rPr sz="2600" spc="-40" dirty="0">
                <a:solidFill>
                  <a:srgbClr val="444949"/>
                </a:solidFill>
                <a:latin typeface="Gill Sans MT"/>
                <a:cs typeface="Gill Sans MT"/>
              </a:rPr>
              <a:t>capacity </a:t>
            </a:r>
            <a:r>
              <a:rPr sz="2600" spc="-50" dirty="0">
                <a:solidFill>
                  <a:srgbClr val="444949"/>
                </a:solidFill>
                <a:latin typeface="Gill Sans MT"/>
                <a:cs typeface="Gill Sans MT"/>
              </a:rPr>
              <a:t>(size </a:t>
            </a:r>
            <a:r>
              <a:rPr sz="2600" spc="-60" dirty="0">
                <a:solidFill>
                  <a:srgbClr val="444949"/>
                </a:solidFill>
                <a:latin typeface="Gill Sans MT"/>
                <a:cs typeface="Gill Sans MT"/>
              </a:rPr>
              <a:t>in </a:t>
            </a:r>
            <a:r>
              <a:rPr sz="2600" spc="-85" dirty="0">
                <a:solidFill>
                  <a:srgbClr val="444949"/>
                </a:solidFill>
                <a:latin typeface="Gill Sans MT"/>
                <a:cs typeface="Gill Sans MT"/>
              </a:rPr>
              <a:t>GBs, </a:t>
            </a:r>
            <a:r>
              <a:rPr sz="2600" spc="-15" dirty="0">
                <a:solidFill>
                  <a:srgbClr val="444949"/>
                </a:solidFill>
                <a:latin typeface="Gill Sans MT"/>
                <a:cs typeface="Gill Sans MT"/>
              </a:rPr>
              <a:t>and</a:t>
            </a:r>
            <a:r>
              <a:rPr sz="2600" spc="16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spc="-15" dirty="0">
                <a:solidFill>
                  <a:srgbClr val="444949"/>
                </a:solidFill>
                <a:latin typeface="Gill Sans MT"/>
                <a:cs typeface="Gill Sans MT"/>
              </a:rPr>
              <a:t>IOPS)</a:t>
            </a:r>
            <a:endParaRPr sz="2600">
              <a:latin typeface="Gill Sans MT"/>
              <a:cs typeface="Gill Sans MT"/>
            </a:endParaRPr>
          </a:p>
          <a:p>
            <a:pPr marL="698500" lvl="1" indent="-228600">
              <a:lnSpc>
                <a:spcPts val="2625"/>
              </a:lnSpc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200" spc="-135" dirty="0">
                <a:solidFill>
                  <a:srgbClr val="444949"/>
                </a:solidFill>
                <a:latin typeface="Gill Sans MT"/>
                <a:cs typeface="Gill Sans MT"/>
              </a:rPr>
              <a:t>You </a:t>
            </a:r>
            <a:r>
              <a:rPr sz="2200" spc="-30" dirty="0">
                <a:solidFill>
                  <a:srgbClr val="444949"/>
                </a:solidFill>
                <a:latin typeface="Gill Sans MT"/>
                <a:cs typeface="Gill Sans MT"/>
              </a:rPr>
              <a:t>get </a:t>
            </a:r>
            <a:r>
              <a:rPr sz="2200" spc="-35" dirty="0">
                <a:solidFill>
                  <a:srgbClr val="444949"/>
                </a:solidFill>
                <a:latin typeface="Gill Sans MT"/>
                <a:cs typeface="Gill Sans MT"/>
              </a:rPr>
              <a:t>billed </a:t>
            </a:r>
            <a:r>
              <a:rPr sz="2200" spc="-75" dirty="0">
                <a:solidFill>
                  <a:srgbClr val="444949"/>
                </a:solidFill>
                <a:latin typeface="Gill Sans MT"/>
                <a:cs typeface="Gill Sans MT"/>
              </a:rPr>
              <a:t>for </a:t>
            </a:r>
            <a:r>
              <a:rPr sz="2200" spc="-50" dirty="0">
                <a:solidFill>
                  <a:srgbClr val="444949"/>
                </a:solidFill>
                <a:latin typeface="Gill Sans MT"/>
                <a:cs typeface="Gill Sans MT"/>
              </a:rPr>
              <a:t>all </a:t>
            </a:r>
            <a:r>
              <a:rPr sz="2200" spc="-35" dirty="0">
                <a:solidFill>
                  <a:srgbClr val="444949"/>
                </a:solidFill>
                <a:latin typeface="Gill Sans MT"/>
                <a:cs typeface="Gill Sans MT"/>
              </a:rPr>
              <a:t>the </a:t>
            </a:r>
            <a:r>
              <a:rPr sz="2200" spc="-50" dirty="0">
                <a:solidFill>
                  <a:srgbClr val="444949"/>
                </a:solidFill>
                <a:latin typeface="Gill Sans MT"/>
                <a:cs typeface="Gill Sans MT"/>
              </a:rPr>
              <a:t>provisioned</a:t>
            </a:r>
            <a:r>
              <a:rPr sz="2200" spc="33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200" spc="-40" dirty="0">
                <a:solidFill>
                  <a:srgbClr val="444949"/>
                </a:solidFill>
                <a:latin typeface="Gill Sans MT"/>
                <a:cs typeface="Gill Sans MT"/>
              </a:rPr>
              <a:t>capacity</a:t>
            </a:r>
            <a:endParaRPr sz="2200">
              <a:latin typeface="Gill Sans MT"/>
              <a:cs typeface="Gill Sans MT"/>
            </a:endParaRPr>
          </a:p>
          <a:p>
            <a:pPr marL="698500" lvl="1" indent="-228600">
              <a:lnSpc>
                <a:spcPts val="2630"/>
              </a:lnSpc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200" spc="-135" dirty="0">
                <a:solidFill>
                  <a:srgbClr val="444949"/>
                </a:solidFill>
                <a:latin typeface="Gill Sans MT"/>
                <a:cs typeface="Gill Sans MT"/>
              </a:rPr>
              <a:t>You </a:t>
            </a:r>
            <a:r>
              <a:rPr sz="2200" spc="-30" dirty="0">
                <a:solidFill>
                  <a:srgbClr val="444949"/>
                </a:solidFill>
                <a:latin typeface="Gill Sans MT"/>
                <a:cs typeface="Gill Sans MT"/>
              </a:rPr>
              <a:t>can </a:t>
            </a:r>
            <a:r>
              <a:rPr sz="2200" spc="-50" dirty="0">
                <a:solidFill>
                  <a:srgbClr val="444949"/>
                </a:solidFill>
                <a:latin typeface="Gill Sans MT"/>
                <a:cs typeface="Gill Sans MT"/>
              </a:rPr>
              <a:t>increase </a:t>
            </a:r>
            <a:r>
              <a:rPr sz="2200" spc="-35" dirty="0">
                <a:solidFill>
                  <a:srgbClr val="444949"/>
                </a:solidFill>
                <a:latin typeface="Gill Sans MT"/>
                <a:cs typeface="Gill Sans MT"/>
              </a:rPr>
              <a:t>the </a:t>
            </a:r>
            <a:r>
              <a:rPr sz="2200" spc="-40" dirty="0">
                <a:solidFill>
                  <a:srgbClr val="444949"/>
                </a:solidFill>
                <a:latin typeface="Gill Sans MT"/>
                <a:cs typeface="Gill Sans MT"/>
              </a:rPr>
              <a:t>capacity </a:t>
            </a:r>
            <a:r>
              <a:rPr sz="2200" spc="-30" dirty="0">
                <a:solidFill>
                  <a:srgbClr val="444949"/>
                </a:solidFill>
                <a:latin typeface="Gill Sans MT"/>
                <a:cs typeface="Gill Sans MT"/>
              </a:rPr>
              <a:t>of </a:t>
            </a:r>
            <a:r>
              <a:rPr sz="2200" spc="-35" dirty="0">
                <a:solidFill>
                  <a:srgbClr val="444949"/>
                </a:solidFill>
                <a:latin typeface="Gill Sans MT"/>
                <a:cs typeface="Gill Sans MT"/>
              </a:rPr>
              <a:t>the </a:t>
            </a:r>
            <a:r>
              <a:rPr sz="2200" spc="-45" dirty="0">
                <a:solidFill>
                  <a:srgbClr val="444949"/>
                </a:solidFill>
                <a:latin typeface="Gill Sans MT"/>
                <a:cs typeface="Gill Sans MT"/>
              </a:rPr>
              <a:t>drive </a:t>
            </a:r>
            <a:r>
              <a:rPr sz="2200" spc="-70" dirty="0">
                <a:solidFill>
                  <a:srgbClr val="444949"/>
                </a:solidFill>
                <a:latin typeface="Gill Sans MT"/>
                <a:cs typeface="Gill Sans MT"/>
              </a:rPr>
              <a:t>over</a:t>
            </a:r>
            <a:r>
              <a:rPr sz="2200" spc="33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200" spc="-35" dirty="0">
                <a:solidFill>
                  <a:srgbClr val="444949"/>
                </a:solidFill>
                <a:latin typeface="Gill Sans MT"/>
                <a:cs typeface="Gill Sans MT"/>
              </a:rPr>
              <a:t>time</a:t>
            </a:r>
            <a:endParaRPr sz="2200"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180307839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1892" y="6464300"/>
            <a:ext cx="127698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326493" y="1620723"/>
            <a:ext cx="5553075" cy="4388485"/>
          </a:xfrm>
          <a:custGeom>
            <a:avLst/>
            <a:gdLst/>
            <a:ahLst/>
            <a:cxnLst/>
            <a:rect l="l" t="t" r="r" b="b"/>
            <a:pathLst>
              <a:path w="5553075" h="4388485">
                <a:moveTo>
                  <a:pt x="0" y="731380"/>
                </a:moveTo>
                <a:lnTo>
                  <a:pt x="1555" y="683291"/>
                </a:lnTo>
                <a:lnTo>
                  <a:pt x="6158" y="636033"/>
                </a:lnTo>
                <a:lnTo>
                  <a:pt x="13712" y="589703"/>
                </a:lnTo>
                <a:lnTo>
                  <a:pt x="24120" y="544395"/>
                </a:lnTo>
                <a:lnTo>
                  <a:pt x="37286" y="500207"/>
                </a:lnTo>
                <a:lnTo>
                  <a:pt x="53113" y="457235"/>
                </a:lnTo>
                <a:lnTo>
                  <a:pt x="71506" y="415576"/>
                </a:lnTo>
                <a:lnTo>
                  <a:pt x="92368" y="375325"/>
                </a:lnTo>
                <a:lnTo>
                  <a:pt x="115603" y="336580"/>
                </a:lnTo>
                <a:lnTo>
                  <a:pt x="141113" y="299436"/>
                </a:lnTo>
                <a:lnTo>
                  <a:pt x="168804" y="263990"/>
                </a:lnTo>
                <a:lnTo>
                  <a:pt x="198578" y="230339"/>
                </a:lnTo>
                <a:lnTo>
                  <a:pt x="230338" y="198578"/>
                </a:lnTo>
                <a:lnTo>
                  <a:pt x="263990" y="168804"/>
                </a:lnTo>
                <a:lnTo>
                  <a:pt x="299436" y="141113"/>
                </a:lnTo>
                <a:lnTo>
                  <a:pt x="336580" y="115603"/>
                </a:lnTo>
                <a:lnTo>
                  <a:pt x="375325" y="92368"/>
                </a:lnTo>
                <a:lnTo>
                  <a:pt x="415575" y="71506"/>
                </a:lnTo>
                <a:lnTo>
                  <a:pt x="457235" y="53113"/>
                </a:lnTo>
                <a:lnTo>
                  <a:pt x="500207" y="37286"/>
                </a:lnTo>
                <a:lnTo>
                  <a:pt x="544394" y="24120"/>
                </a:lnTo>
                <a:lnTo>
                  <a:pt x="589702" y="13712"/>
                </a:lnTo>
                <a:lnTo>
                  <a:pt x="636033" y="6158"/>
                </a:lnTo>
                <a:lnTo>
                  <a:pt x="683291" y="1555"/>
                </a:lnTo>
                <a:lnTo>
                  <a:pt x="731379" y="0"/>
                </a:lnTo>
                <a:lnTo>
                  <a:pt x="4821281" y="0"/>
                </a:lnTo>
                <a:lnTo>
                  <a:pt x="4869369" y="1555"/>
                </a:lnTo>
                <a:lnTo>
                  <a:pt x="4916627" y="6158"/>
                </a:lnTo>
                <a:lnTo>
                  <a:pt x="4962958" y="13712"/>
                </a:lnTo>
                <a:lnTo>
                  <a:pt x="5008265" y="24120"/>
                </a:lnTo>
                <a:lnTo>
                  <a:pt x="5052453" y="37286"/>
                </a:lnTo>
                <a:lnTo>
                  <a:pt x="5095425" y="53113"/>
                </a:lnTo>
                <a:lnTo>
                  <a:pt x="5137084" y="71506"/>
                </a:lnTo>
                <a:lnTo>
                  <a:pt x="5177335" y="92368"/>
                </a:lnTo>
                <a:lnTo>
                  <a:pt x="5216080" y="115603"/>
                </a:lnTo>
                <a:lnTo>
                  <a:pt x="5253224" y="141113"/>
                </a:lnTo>
                <a:lnTo>
                  <a:pt x="5288670" y="168804"/>
                </a:lnTo>
                <a:lnTo>
                  <a:pt x="5322322" y="198578"/>
                </a:lnTo>
                <a:lnTo>
                  <a:pt x="5354082" y="230339"/>
                </a:lnTo>
                <a:lnTo>
                  <a:pt x="5383856" y="263990"/>
                </a:lnTo>
                <a:lnTo>
                  <a:pt x="5411547" y="299436"/>
                </a:lnTo>
                <a:lnTo>
                  <a:pt x="5437057" y="336580"/>
                </a:lnTo>
                <a:lnTo>
                  <a:pt x="5460292" y="375325"/>
                </a:lnTo>
                <a:lnTo>
                  <a:pt x="5481154" y="415576"/>
                </a:lnTo>
                <a:lnTo>
                  <a:pt x="5499547" y="457235"/>
                </a:lnTo>
                <a:lnTo>
                  <a:pt x="5515374" y="500207"/>
                </a:lnTo>
                <a:lnTo>
                  <a:pt x="5528540" y="544395"/>
                </a:lnTo>
                <a:lnTo>
                  <a:pt x="5538948" y="589703"/>
                </a:lnTo>
                <a:lnTo>
                  <a:pt x="5546502" y="636033"/>
                </a:lnTo>
                <a:lnTo>
                  <a:pt x="5551105" y="683291"/>
                </a:lnTo>
                <a:lnTo>
                  <a:pt x="5552661" y="731380"/>
                </a:lnTo>
                <a:lnTo>
                  <a:pt x="5552661" y="3656811"/>
                </a:lnTo>
                <a:lnTo>
                  <a:pt x="5551105" y="3704899"/>
                </a:lnTo>
                <a:lnTo>
                  <a:pt x="5546502" y="3752157"/>
                </a:lnTo>
                <a:lnTo>
                  <a:pt x="5538948" y="3798488"/>
                </a:lnTo>
                <a:lnTo>
                  <a:pt x="5528540" y="3843795"/>
                </a:lnTo>
                <a:lnTo>
                  <a:pt x="5515374" y="3887983"/>
                </a:lnTo>
                <a:lnTo>
                  <a:pt x="5499547" y="3930955"/>
                </a:lnTo>
                <a:lnTo>
                  <a:pt x="5481154" y="3972614"/>
                </a:lnTo>
                <a:lnTo>
                  <a:pt x="5460292" y="4012865"/>
                </a:lnTo>
                <a:lnTo>
                  <a:pt x="5437057" y="4051610"/>
                </a:lnTo>
                <a:lnTo>
                  <a:pt x="5411547" y="4088754"/>
                </a:lnTo>
                <a:lnTo>
                  <a:pt x="5383856" y="4124200"/>
                </a:lnTo>
                <a:lnTo>
                  <a:pt x="5354082" y="4157852"/>
                </a:lnTo>
                <a:lnTo>
                  <a:pt x="5322322" y="4189612"/>
                </a:lnTo>
                <a:lnTo>
                  <a:pt x="5288670" y="4219386"/>
                </a:lnTo>
                <a:lnTo>
                  <a:pt x="5253224" y="4247077"/>
                </a:lnTo>
                <a:lnTo>
                  <a:pt x="5216080" y="4272587"/>
                </a:lnTo>
                <a:lnTo>
                  <a:pt x="5177335" y="4295822"/>
                </a:lnTo>
                <a:lnTo>
                  <a:pt x="5137084" y="4316684"/>
                </a:lnTo>
                <a:lnTo>
                  <a:pt x="5095425" y="4335077"/>
                </a:lnTo>
                <a:lnTo>
                  <a:pt x="5052453" y="4350904"/>
                </a:lnTo>
                <a:lnTo>
                  <a:pt x="5008265" y="4364070"/>
                </a:lnTo>
                <a:lnTo>
                  <a:pt x="4962958" y="4374478"/>
                </a:lnTo>
                <a:lnTo>
                  <a:pt x="4916627" y="4382032"/>
                </a:lnTo>
                <a:lnTo>
                  <a:pt x="4869369" y="4386635"/>
                </a:lnTo>
                <a:lnTo>
                  <a:pt x="4821281" y="4388191"/>
                </a:lnTo>
                <a:lnTo>
                  <a:pt x="731379" y="4388191"/>
                </a:lnTo>
                <a:lnTo>
                  <a:pt x="683291" y="4386635"/>
                </a:lnTo>
                <a:lnTo>
                  <a:pt x="636033" y="4382032"/>
                </a:lnTo>
                <a:lnTo>
                  <a:pt x="589702" y="4374478"/>
                </a:lnTo>
                <a:lnTo>
                  <a:pt x="544394" y="4364070"/>
                </a:lnTo>
                <a:lnTo>
                  <a:pt x="500207" y="4350904"/>
                </a:lnTo>
                <a:lnTo>
                  <a:pt x="457235" y="4335077"/>
                </a:lnTo>
                <a:lnTo>
                  <a:pt x="415575" y="4316684"/>
                </a:lnTo>
                <a:lnTo>
                  <a:pt x="375325" y="4295822"/>
                </a:lnTo>
                <a:lnTo>
                  <a:pt x="336580" y="4272587"/>
                </a:lnTo>
                <a:lnTo>
                  <a:pt x="299436" y="4247077"/>
                </a:lnTo>
                <a:lnTo>
                  <a:pt x="263990" y="4219386"/>
                </a:lnTo>
                <a:lnTo>
                  <a:pt x="230338" y="4189612"/>
                </a:lnTo>
                <a:lnTo>
                  <a:pt x="198578" y="4157852"/>
                </a:lnTo>
                <a:lnTo>
                  <a:pt x="168804" y="4124200"/>
                </a:lnTo>
                <a:lnTo>
                  <a:pt x="141113" y="4088754"/>
                </a:lnTo>
                <a:lnTo>
                  <a:pt x="115603" y="4051610"/>
                </a:lnTo>
                <a:lnTo>
                  <a:pt x="92368" y="4012865"/>
                </a:lnTo>
                <a:lnTo>
                  <a:pt x="71506" y="3972614"/>
                </a:lnTo>
                <a:lnTo>
                  <a:pt x="53113" y="3930955"/>
                </a:lnTo>
                <a:lnTo>
                  <a:pt x="37286" y="3887983"/>
                </a:lnTo>
                <a:lnTo>
                  <a:pt x="24120" y="3843795"/>
                </a:lnTo>
                <a:lnTo>
                  <a:pt x="13712" y="3798488"/>
                </a:lnTo>
                <a:lnTo>
                  <a:pt x="6158" y="3752157"/>
                </a:lnTo>
                <a:lnTo>
                  <a:pt x="1555" y="3704899"/>
                </a:lnTo>
                <a:lnTo>
                  <a:pt x="0" y="3656811"/>
                </a:lnTo>
                <a:lnTo>
                  <a:pt x="0" y="731380"/>
                </a:lnTo>
                <a:close/>
              </a:path>
            </a:pathLst>
          </a:custGeom>
          <a:ln w="12700">
            <a:solidFill>
              <a:srgbClr val="44494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8240113" y="1843531"/>
            <a:ext cx="1725930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800" b="1" spc="-30" dirty="0">
                <a:solidFill>
                  <a:srgbClr val="444949"/>
                </a:solidFill>
                <a:latin typeface="Calibri"/>
                <a:cs typeface="Calibri"/>
              </a:rPr>
              <a:t>US-EAST-1B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65109" y="1620724"/>
            <a:ext cx="5553075" cy="4388485"/>
          </a:xfrm>
          <a:custGeom>
            <a:avLst/>
            <a:gdLst/>
            <a:ahLst/>
            <a:cxnLst/>
            <a:rect l="l" t="t" r="r" b="b"/>
            <a:pathLst>
              <a:path w="5553075" h="4388485">
                <a:moveTo>
                  <a:pt x="0" y="731380"/>
                </a:moveTo>
                <a:lnTo>
                  <a:pt x="1555" y="683291"/>
                </a:lnTo>
                <a:lnTo>
                  <a:pt x="6158" y="636033"/>
                </a:lnTo>
                <a:lnTo>
                  <a:pt x="13712" y="589703"/>
                </a:lnTo>
                <a:lnTo>
                  <a:pt x="24120" y="544395"/>
                </a:lnTo>
                <a:lnTo>
                  <a:pt x="37286" y="500207"/>
                </a:lnTo>
                <a:lnTo>
                  <a:pt x="53113" y="457235"/>
                </a:lnTo>
                <a:lnTo>
                  <a:pt x="71506" y="415576"/>
                </a:lnTo>
                <a:lnTo>
                  <a:pt x="92368" y="375325"/>
                </a:lnTo>
                <a:lnTo>
                  <a:pt x="115603" y="336580"/>
                </a:lnTo>
                <a:lnTo>
                  <a:pt x="141113" y="299436"/>
                </a:lnTo>
                <a:lnTo>
                  <a:pt x="168804" y="263990"/>
                </a:lnTo>
                <a:lnTo>
                  <a:pt x="198578" y="230339"/>
                </a:lnTo>
                <a:lnTo>
                  <a:pt x="230338" y="198578"/>
                </a:lnTo>
                <a:lnTo>
                  <a:pt x="263990" y="168804"/>
                </a:lnTo>
                <a:lnTo>
                  <a:pt x="299436" y="141113"/>
                </a:lnTo>
                <a:lnTo>
                  <a:pt x="336580" y="115603"/>
                </a:lnTo>
                <a:lnTo>
                  <a:pt x="375325" y="92368"/>
                </a:lnTo>
                <a:lnTo>
                  <a:pt x="415575" y="71506"/>
                </a:lnTo>
                <a:lnTo>
                  <a:pt x="457235" y="53113"/>
                </a:lnTo>
                <a:lnTo>
                  <a:pt x="500207" y="37286"/>
                </a:lnTo>
                <a:lnTo>
                  <a:pt x="544394" y="24120"/>
                </a:lnTo>
                <a:lnTo>
                  <a:pt x="589702" y="13712"/>
                </a:lnTo>
                <a:lnTo>
                  <a:pt x="636033" y="6158"/>
                </a:lnTo>
                <a:lnTo>
                  <a:pt x="683291" y="1555"/>
                </a:lnTo>
                <a:lnTo>
                  <a:pt x="731379" y="0"/>
                </a:lnTo>
                <a:lnTo>
                  <a:pt x="4821281" y="0"/>
                </a:lnTo>
                <a:lnTo>
                  <a:pt x="4869369" y="1555"/>
                </a:lnTo>
                <a:lnTo>
                  <a:pt x="4916627" y="6158"/>
                </a:lnTo>
                <a:lnTo>
                  <a:pt x="4962958" y="13712"/>
                </a:lnTo>
                <a:lnTo>
                  <a:pt x="5008265" y="24120"/>
                </a:lnTo>
                <a:lnTo>
                  <a:pt x="5052453" y="37286"/>
                </a:lnTo>
                <a:lnTo>
                  <a:pt x="5095425" y="53113"/>
                </a:lnTo>
                <a:lnTo>
                  <a:pt x="5137084" y="71506"/>
                </a:lnTo>
                <a:lnTo>
                  <a:pt x="5177335" y="92368"/>
                </a:lnTo>
                <a:lnTo>
                  <a:pt x="5216080" y="115603"/>
                </a:lnTo>
                <a:lnTo>
                  <a:pt x="5253224" y="141113"/>
                </a:lnTo>
                <a:lnTo>
                  <a:pt x="5288670" y="168804"/>
                </a:lnTo>
                <a:lnTo>
                  <a:pt x="5322322" y="198578"/>
                </a:lnTo>
                <a:lnTo>
                  <a:pt x="5354082" y="230339"/>
                </a:lnTo>
                <a:lnTo>
                  <a:pt x="5383856" y="263990"/>
                </a:lnTo>
                <a:lnTo>
                  <a:pt x="5411547" y="299436"/>
                </a:lnTo>
                <a:lnTo>
                  <a:pt x="5437057" y="336580"/>
                </a:lnTo>
                <a:lnTo>
                  <a:pt x="5460292" y="375325"/>
                </a:lnTo>
                <a:lnTo>
                  <a:pt x="5481154" y="415576"/>
                </a:lnTo>
                <a:lnTo>
                  <a:pt x="5499547" y="457235"/>
                </a:lnTo>
                <a:lnTo>
                  <a:pt x="5515374" y="500207"/>
                </a:lnTo>
                <a:lnTo>
                  <a:pt x="5528540" y="544395"/>
                </a:lnTo>
                <a:lnTo>
                  <a:pt x="5538948" y="589703"/>
                </a:lnTo>
                <a:lnTo>
                  <a:pt x="5546502" y="636033"/>
                </a:lnTo>
                <a:lnTo>
                  <a:pt x="5551105" y="683291"/>
                </a:lnTo>
                <a:lnTo>
                  <a:pt x="5552661" y="731380"/>
                </a:lnTo>
                <a:lnTo>
                  <a:pt x="5552661" y="3656811"/>
                </a:lnTo>
                <a:lnTo>
                  <a:pt x="5551105" y="3704899"/>
                </a:lnTo>
                <a:lnTo>
                  <a:pt x="5546502" y="3752157"/>
                </a:lnTo>
                <a:lnTo>
                  <a:pt x="5538948" y="3798488"/>
                </a:lnTo>
                <a:lnTo>
                  <a:pt x="5528540" y="3843795"/>
                </a:lnTo>
                <a:lnTo>
                  <a:pt x="5515374" y="3887983"/>
                </a:lnTo>
                <a:lnTo>
                  <a:pt x="5499547" y="3930955"/>
                </a:lnTo>
                <a:lnTo>
                  <a:pt x="5481154" y="3972614"/>
                </a:lnTo>
                <a:lnTo>
                  <a:pt x="5460292" y="4012865"/>
                </a:lnTo>
                <a:lnTo>
                  <a:pt x="5437057" y="4051610"/>
                </a:lnTo>
                <a:lnTo>
                  <a:pt x="5411547" y="4088754"/>
                </a:lnTo>
                <a:lnTo>
                  <a:pt x="5383856" y="4124200"/>
                </a:lnTo>
                <a:lnTo>
                  <a:pt x="5354082" y="4157852"/>
                </a:lnTo>
                <a:lnTo>
                  <a:pt x="5322322" y="4189612"/>
                </a:lnTo>
                <a:lnTo>
                  <a:pt x="5288670" y="4219386"/>
                </a:lnTo>
                <a:lnTo>
                  <a:pt x="5253224" y="4247077"/>
                </a:lnTo>
                <a:lnTo>
                  <a:pt x="5216080" y="4272587"/>
                </a:lnTo>
                <a:lnTo>
                  <a:pt x="5177335" y="4295822"/>
                </a:lnTo>
                <a:lnTo>
                  <a:pt x="5137084" y="4316684"/>
                </a:lnTo>
                <a:lnTo>
                  <a:pt x="5095425" y="4335077"/>
                </a:lnTo>
                <a:lnTo>
                  <a:pt x="5052453" y="4350904"/>
                </a:lnTo>
                <a:lnTo>
                  <a:pt x="5008265" y="4364070"/>
                </a:lnTo>
                <a:lnTo>
                  <a:pt x="4962958" y="4374478"/>
                </a:lnTo>
                <a:lnTo>
                  <a:pt x="4916627" y="4382032"/>
                </a:lnTo>
                <a:lnTo>
                  <a:pt x="4869369" y="4386635"/>
                </a:lnTo>
                <a:lnTo>
                  <a:pt x="4821281" y="4388191"/>
                </a:lnTo>
                <a:lnTo>
                  <a:pt x="731379" y="4388191"/>
                </a:lnTo>
                <a:lnTo>
                  <a:pt x="683291" y="4386635"/>
                </a:lnTo>
                <a:lnTo>
                  <a:pt x="636033" y="4382032"/>
                </a:lnTo>
                <a:lnTo>
                  <a:pt x="589702" y="4374478"/>
                </a:lnTo>
                <a:lnTo>
                  <a:pt x="544394" y="4364070"/>
                </a:lnTo>
                <a:lnTo>
                  <a:pt x="500207" y="4350904"/>
                </a:lnTo>
                <a:lnTo>
                  <a:pt x="457235" y="4335077"/>
                </a:lnTo>
                <a:lnTo>
                  <a:pt x="415575" y="4316684"/>
                </a:lnTo>
                <a:lnTo>
                  <a:pt x="375325" y="4295822"/>
                </a:lnTo>
                <a:lnTo>
                  <a:pt x="336580" y="4272587"/>
                </a:lnTo>
                <a:lnTo>
                  <a:pt x="299436" y="4247077"/>
                </a:lnTo>
                <a:lnTo>
                  <a:pt x="263990" y="4219386"/>
                </a:lnTo>
                <a:lnTo>
                  <a:pt x="230338" y="4189612"/>
                </a:lnTo>
                <a:lnTo>
                  <a:pt x="198578" y="4157852"/>
                </a:lnTo>
                <a:lnTo>
                  <a:pt x="168804" y="4124200"/>
                </a:lnTo>
                <a:lnTo>
                  <a:pt x="141113" y="4088754"/>
                </a:lnTo>
                <a:lnTo>
                  <a:pt x="115603" y="4051610"/>
                </a:lnTo>
                <a:lnTo>
                  <a:pt x="92368" y="4012865"/>
                </a:lnTo>
                <a:lnTo>
                  <a:pt x="71506" y="3972614"/>
                </a:lnTo>
                <a:lnTo>
                  <a:pt x="53113" y="3930955"/>
                </a:lnTo>
                <a:lnTo>
                  <a:pt x="37286" y="3887983"/>
                </a:lnTo>
                <a:lnTo>
                  <a:pt x="24120" y="3843795"/>
                </a:lnTo>
                <a:lnTo>
                  <a:pt x="13712" y="3798488"/>
                </a:lnTo>
                <a:lnTo>
                  <a:pt x="6158" y="3752157"/>
                </a:lnTo>
                <a:lnTo>
                  <a:pt x="1555" y="3704899"/>
                </a:lnTo>
                <a:lnTo>
                  <a:pt x="0" y="3656811"/>
                </a:lnTo>
                <a:lnTo>
                  <a:pt x="0" y="731380"/>
                </a:lnTo>
                <a:close/>
              </a:path>
            </a:pathLst>
          </a:custGeom>
          <a:ln w="12700">
            <a:solidFill>
              <a:srgbClr val="44494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470791" y="1843531"/>
            <a:ext cx="1741805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800" b="1" spc="-30" dirty="0">
                <a:solidFill>
                  <a:srgbClr val="444949"/>
                </a:solidFill>
                <a:latin typeface="Calibri"/>
                <a:cs typeface="Calibri"/>
              </a:rPr>
              <a:t>US-EAST-1A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916939" y="72644"/>
            <a:ext cx="2607945" cy="1298575"/>
          </a:xfrm>
          <a:prstGeom prst="rect">
            <a:avLst/>
          </a:prstGeom>
        </p:spPr>
        <p:txBody>
          <a:bodyPr vert="horz" wrap="square" lIns="0" tIns="87630" rIns="0" bIns="0" rtlCol="0">
            <a:spAutoFit/>
          </a:bodyPr>
          <a:lstStyle/>
          <a:p>
            <a:pPr marL="12700" marR="5080">
              <a:lnSpc>
                <a:spcPts val="4750"/>
              </a:lnSpc>
              <a:spcBef>
                <a:spcPts val="690"/>
              </a:spcBef>
            </a:pPr>
            <a:r>
              <a:rPr spc="-50" dirty="0"/>
              <a:t>EBS</a:t>
            </a:r>
            <a:r>
              <a:rPr spc="-695" dirty="0"/>
              <a:t> </a:t>
            </a:r>
            <a:r>
              <a:rPr spc="-100" dirty="0"/>
              <a:t>Volume  </a:t>
            </a:r>
            <a:r>
              <a:rPr spc="-40" dirty="0"/>
              <a:t>Example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371837" y="2747158"/>
            <a:ext cx="1060450" cy="636270"/>
          </a:xfrm>
          <a:prstGeom prst="rect">
            <a:avLst/>
          </a:prstGeom>
          <a:solidFill>
            <a:srgbClr val="F69802"/>
          </a:solidFill>
          <a:ln w="12700">
            <a:solidFill>
              <a:srgbClr val="B56E01"/>
            </a:solidFill>
          </a:ln>
        </p:spPr>
        <p:txBody>
          <a:bodyPr vert="horz" wrap="square" lIns="0" tIns="16637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310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EC2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864363" y="2747158"/>
            <a:ext cx="1060450" cy="636270"/>
          </a:xfrm>
          <a:prstGeom prst="rect">
            <a:avLst/>
          </a:prstGeom>
          <a:solidFill>
            <a:srgbClr val="F69802"/>
          </a:solidFill>
          <a:ln w="12700">
            <a:solidFill>
              <a:srgbClr val="B56E01"/>
            </a:solidFill>
          </a:ln>
        </p:spPr>
        <p:txBody>
          <a:bodyPr vert="horz" wrap="square" lIns="0" tIns="16637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310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EC2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363514" y="2747158"/>
            <a:ext cx="1060450" cy="636270"/>
          </a:xfrm>
          <a:prstGeom prst="rect">
            <a:avLst/>
          </a:prstGeom>
          <a:solidFill>
            <a:srgbClr val="F69802"/>
          </a:solidFill>
          <a:ln w="12700">
            <a:solidFill>
              <a:srgbClr val="B56E01"/>
            </a:solidFill>
          </a:ln>
        </p:spPr>
        <p:txBody>
          <a:bodyPr vert="horz" wrap="square" lIns="0" tIns="16637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310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EC2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446302" y="2747158"/>
            <a:ext cx="1060450" cy="636270"/>
          </a:xfrm>
          <a:prstGeom prst="rect">
            <a:avLst/>
          </a:prstGeom>
          <a:solidFill>
            <a:srgbClr val="F69802"/>
          </a:solidFill>
          <a:ln w="12700">
            <a:solidFill>
              <a:srgbClr val="B56E01"/>
            </a:solidFill>
          </a:ln>
        </p:spPr>
        <p:txBody>
          <a:bodyPr vert="horz" wrap="square" lIns="0" tIns="16637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310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EC2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510328" y="2747158"/>
            <a:ext cx="1060450" cy="636270"/>
          </a:xfrm>
          <a:prstGeom prst="rect">
            <a:avLst/>
          </a:prstGeom>
          <a:solidFill>
            <a:srgbClr val="F69802"/>
          </a:solidFill>
          <a:ln w="12700">
            <a:solidFill>
              <a:srgbClr val="B56E01"/>
            </a:solidFill>
          </a:ln>
        </p:spPr>
        <p:txBody>
          <a:bodyPr vert="horz" wrap="square" lIns="0" tIns="16637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310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EC2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002432" y="4096814"/>
            <a:ext cx="1060450" cy="636270"/>
          </a:xfrm>
          <a:prstGeom prst="rect">
            <a:avLst/>
          </a:prstGeom>
          <a:solidFill>
            <a:srgbClr val="70AD47"/>
          </a:solidFill>
          <a:ln w="12700">
            <a:solidFill>
              <a:srgbClr val="507E32"/>
            </a:solidFill>
          </a:ln>
        </p:spPr>
        <p:txBody>
          <a:bodyPr vert="horz" wrap="square" lIns="0" tIns="26670" rIns="0" bIns="0" rtlCol="0">
            <a:spAutoFit/>
          </a:bodyPr>
          <a:lstStyle/>
          <a:p>
            <a:pPr marL="210185" marR="203200" indent="149860">
              <a:lnSpc>
                <a:spcPct val="100000"/>
              </a:lnSpc>
              <a:spcBef>
                <a:spcPts val="210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EBS 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(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10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G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B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367405" y="4096814"/>
            <a:ext cx="1060450" cy="1552575"/>
          </a:xfrm>
          <a:prstGeom prst="rect">
            <a:avLst/>
          </a:prstGeom>
          <a:solidFill>
            <a:srgbClr val="70AD47"/>
          </a:solidFill>
          <a:ln w="12700">
            <a:solidFill>
              <a:srgbClr val="507E32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 marL="151765" marR="145415" indent="207645">
              <a:lnSpc>
                <a:spcPct val="100000"/>
              </a:lnSpc>
              <a:spcBef>
                <a:spcPts val="1305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EBS 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(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100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G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B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732380" y="4096814"/>
            <a:ext cx="1060450" cy="954405"/>
          </a:xfrm>
          <a:prstGeom prst="rect">
            <a:avLst/>
          </a:prstGeom>
          <a:solidFill>
            <a:srgbClr val="70AD47"/>
          </a:solidFill>
          <a:ln w="12700">
            <a:solidFill>
              <a:srgbClr val="507E32"/>
            </a:solidFill>
          </a:ln>
        </p:spPr>
        <p:txBody>
          <a:bodyPr vert="horz" wrap="square" lIns="0" tIns="188595" rIns="0" bIns="0" rtlCol="0">
            <a:spAutoFit/>
          </a:bodyPr>
          <a:lstStyle/>
          <a:p>
            <a:pPr marL="210185" marR="203200" indent="149860">
              <a:lnSpc>
                <a:spcPct val="100000"/>
              </a:lnSpc>
              <a:spcBef>
                <a:spcPts val="1485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EBS 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(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50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G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B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9510328" y="3982106"/>
            <a:ext cx="1060450" cy="954405"/>
          </a:xfrm>
          <a:prstGeom prst="rect">
            <a:avLst/>
          </a:prstGeom>
          <a:solidFill>
            <a:srgbClr val="70AD47"/>
          </a:solidFill>
          <a:ln w="12700">
            <a:solidFill>
              <a:srgbClr val="507E32"/>
            </a:solidFill>
          </a:ln>
        </p:spPr>
        <p:txBody>
          <a:bodyPr vert="horz" wrap="square" lIns="0" tIns="187325" rIns="0" bIns="0" rtlCol="0">
            <a:spAutoFit/>
          </a:bodyPr>
          <a:lstStyle/>
          <a:p>
            <a:pPr marL="210185" marR="203200" indent="149860">
              <a:lnSpc>
                <a:spcPct val="100000"/>
              </a:lnSpc>
              <a:spcBef>
                <a:spcPts val="1475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EBS 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(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50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G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B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529699" y="3383263"/>
            <a:ext cx="372745" cy="715010"/>
          </a:xfrm>
          <a:custGeom>
            <a:avLst/>
            <a:gdLst/>
            <a:ahLst/>
            <a:cxnLst/>
            <a:rect l="l" t="t" r="r" b="b"/>
            <a:pathLst>
              <a:path w="372744" h="715010">
                <a:moveTo>
                  <a:pt x="334372" y="66209"/>
                </a:moveTo>
                <a:lnTo>
                  <a:pt x="0" y="712091"/>
                </a:lnTo>
                <a:lnTo>
                  <a:pt x="5638" y="715011"/>
                </a:lnTo>
                <a:lnTo>
                  <a:pt x="340011" y="69128"/>
                </a:lnTo>
                <a:lnTo>
                  <a:pt x="334372" y="66209"/>
                </a:lnTo>
                <a:close/>
              </a:path>
              <a:path w="372744" h="715010">
                <a:moveTo>
                  <a:pt x="371452" y="54931"/>
                </a:moveTo>
                <a:lnTo>
                  <a:pt x="340211" y="54931"/>
                </a:lnTo>
                <a:lnTo>
                  <a:pt x="345850" y="57849"/>
                </a:lnTo>
                <a:lnTo>
                  <a:pt x="340011" y="69128"/>
                </a:lnTo>
                <a:lnTo>
                  <a:pt x="371026" y="85185"/>
                </a:lnTo>
                <a:lnTo>
                  <a:pt x="371452" y="54931"/>
                </a:lnTo>
                <a:close/>
              </a:path>
              <a:path w="372744" h="715010">
                <a:moveTo>
                  <a:pt x="340211" y="54931"/>
                </a:moveTo>
                <a:lnTo>
                  <a:pt x="334372" y="66209"/>
                </a:lnTo>
                <a:lnTo>
                  <a:pt x="340011" y="69128"/>
                </a:lnTo>
                <a:lnTo>
                  <a:pt x="345850" y="57849"/>
                </a:lnTo>
                <a:lnTo>
                  <a:pt x="340211" y="54931"/>
                </a:lnTo>
                <a:close/>
              </a:path>
              <a:path w="372744" h="715010">
                <a:moveTo>
                  <a:pt x="372224" y="0"/>
                </a:moveTo>
                <a:lnTo>
                  <a:pt x="303357" y="50152"/>
                </a:lnTo>
                <a:lnTo>
                  <a:pt x="334372" y="66209"/>
                </a:lnTo>
                <a:lnTo>
                  <a:pt x="340211" y="54931"/>
                </a:lnTo>
                <a:lnTo>
                  <a:pt x="371452" y="54931"/>
                </a:lnTo>
                <a:lnTo>
                  <a:pt x="372224" y="0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894887" y="3383263"/>
            <a:ext cx="499745" cy="715645"/>
          </a:xfrm>
          <a:custGeom>
            <a:avLst/>
            <a:gdLst/>
            <a:ahLst/>
            <a:cxnLst/>
            <a:rect l="l" t="t" r="r" b="b"/>
            <a:pathLst>
              <a:path w="499745" h="715645">
                <a:moveTo>
                  <a:pt x="453407" y="60713"/>
                </a:moveTo>
                <a:lnTo>
                  <a:pt x="0" y="711737"/>
                </a:lnTo>
                <a:lnTo>
                  <a:pt x="5210" y="715365"/>
                </a:lnTo>
                <a:lnTo>
                  <a:pt x="458618" y="64343"/>
                </a:lnTo>
                <a:lnTo>
                  <a:pt x="453407" y="60713"/>
                </a:lnTo>
                <a:close/>
              </a:path>
              <a:path w="499745" h="715645">
                <a:moveTo>
                  <a:pt x="492234" y="50291"/>
                </a:moveTo>
                <a:lnTo>
                  <a:pt x="460665" y="50291"/>
                </a:lnTo>
                <a:lnTo>
                  <a:pt x="465876" y="53921"/>
                </a:lnTo>
                <a:lnTo>
                  <a:pt x="458618" y="64343"/>
                </a:lnTo>
                <a:lnTo>
                  <a:pt x="487278" y="84303"/>
                </a:lnTo>
                <a:lnTo>
                  <a:pt x="492234" y="50291"/>
                </a:lnTo>
                <a:close/>
              </a:path>
              <a:path w="499745" h="715645">
                <a:moveTo>
                  <a:pt x="460665" y="50291"/>
                </a:moveTo>
                <a:lnTo>
                  <a:pt x="453407" y="60713"/>
                </a:lnTo>
                <a:lnTo>
                  <a:pt x="458618" y="64343"/>
                </a:lnTo>
                <a:lnTo>
                  <a:pt x="465876" y="53921"/>
                </a:lnTo>
                <a:lnTo>
                  <a:pt x="460665" y="50291"/>
                </a:lnTo>
                <a:close/>
              </a:path>
              <a:path w="499745" h="715645">
                <a:moveTo>
                  <a:pt x="499562" y="0"/>
                </a:moveTo>
                <a:lnTo>
                  <a:pt x="424748" y="40754"/>
                </a:lnTo>
                <a:lnTo>
                  <a:pt x="453407" y="60713"/>
                </a:lnTo>
                <a:lnTo>
                  <a:pt x="460665" y="50291"/>
                </a:lnTo>
                <a:lnTo>
                  <a:pt x="492234" y="50291"/>
                </a:lnTo>
                <a:lnTo>
                  <a:pt x="499562" y="0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394449" y="3383263"/>
            <a:ext cx="870585" cy="716280"/>
          </a:xfrm>
          <a:custGeom>
            <a:avLst/>
            <a:gdLst/>
            <a:ahLst/>
            <a:cxnLst/>
            <a:rect l="l" t="t" r="r" b="b"/>
            <a:pathLst>
              <a:path w="870585" h="716279">
                <a:moveTo>
                  <a:pt x="60880" y="45935"/>
                </a:moveTo>
                <a:lnTo>
                  <a:pt x="56847" y="50840"/>
                </a:lnTo>
                <a:lnTo>
                  <a:pt x="866001" y="716004"/>
                </a:lnTo>
                <a:lnTo>
                  <a:pt x="870033" y="711098"/>
                </a:lnTo>
                <a:lnTo>
                  <a:pt x="60880" y="45935"/>
                </a:lnTo>
                <a:close/>
              </a:path>
              <a:path w="870585" h="716279">
                <a:moveTo>
                  <a:pt x="0" y="0"/>
                </a:moveTo>
                <a:lnTo>
                  <a:pt x="34669" y="77820"/>
                </a:lnTo>
                <a:lnTo>
                  <a:pt x="56847" y="50840"/>
                </a:lnTo>
                <a:lnTo>
                  <a:pt x="47036" y="42776"/>
                </a:lnTo>
                <a:lnTo>
                  <a:pt x="51069" y="37870"/>
                </a:lnTo>
                <a:lnTo>
                  <a:pt x="67510" y="37870"/>
                </a:lnTo>
                <a:lnTo>
                  <a:pt x="83058" y="18956"/>
                </a:lnTo>
                <a:lnTo>
                  <a:pt x="0" y="0"/>
                </a:lnTo>
                <a:close/>
              </a:path>
              <a:path w="870585" h="716279">
                <a:moveTo>
                  <a:pt x="51069" y="37870"/>
                </a:moveTo>
                <a:lnTo>
                  <a:pt x="47036" y="42776"/>
                </a:lnTo>
                <a:lnTo>
                  <a:pt x="56847" y="50840"/>
                </a:lnTo>
                <a:lnTo>
                  <a:pt x="60880" y="45935"/>
                </a:lnTo>
                <a:lnTo>
                  <a:pt x="51069" y="37870"/>
                </a:lnTo>
                <a:close/>
              </a:path>
              <a:path w="870585" h="716279">
                <a:moveTo>
                  <a:pt x="67510" y="37870"/>
                </a:moveTo>
                <a:lnTo>
                  <a:pt x="51069" y="37870"/>
                </a:lnTo>
                <a:lnTo>
                  <a:pt x="60880" y="45935"/>
                </a:lnTo>
                <a:lnTo>
                  <a:pt x="67510" y="37870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0002315" y="3383263"/>
            <a:ext cx="76200" cy="599440"/>
          </a:xfrm>
          <a:custGeom>
            <a:avLst/>
            <a:gdLst/>
            <a:ahLst/>
            <a:cxnLst/>
            <a:rect l="l" t="t" r="r" b="b"/>
            <a:pathLst>
              <a:path w="76200" h="599439">
                <a:moveTo>
                  <a:pt x="41275" y="63500"/>
                </a:moveTo>
                <a:lnTo>
                  <a:pt x="34925" y="63500"/>
                </a:lnTo>
                <a:lnTo>
                  <a:pt x="34923" y="598841"/>
                </a:lnTo>
                <a:lnTo>
                  <a:pt x="41273" y="598843"/>
                </a:lnTo>
                <a:lnTo>
                  <a:pt x="41275" y="63500"/>
                </a:lnTo>
                <a:close/>
              </a:path>
              <a:path w="76200" h="599439">
                <a:moveTo>
                  <a:pt x="38100" y="0"/>
                </a:moveTo>
                <a:lnTo>
                  <a:pt x="0" y="76200"/>
                </a:lnTo>
                <a:lnTo>
                  <a:pt x="34924" y="76200"/>
                </a:lnTo>
                <a:lnTo>
                  <a:pt x="34925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599439">
                <a:moveTo>
                  <a:pt x="69850" y="63500"/>
                </a:moveTo>
                <a:lnTo>
                  <a:pt x="41275" y="63500"/>
                </a:lnTo>
                <a:lnTo>
                  <a:pt x="41274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0239817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1892" y="6464300"/>
            <a:ext cx="127698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16939" y="374395"/>
            <a:ext cx="3924935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50" dirty="0"/>
              <a:t>EBS</a:t>
            </a:r>
            <a:r>
              <a:rPr spc="-650" dirty="0"/>
              <a:t> </a:t>
            </a:r>
            <a:r>
              <a:rPr spc="-100" dirty="0"/>
              <a:t>Volume</a:t>
            </a:r>
            <a:r>
              <a:rPr spc="-640" dirty="0"/>
              <a:t> </a:t>
            </a:r>
            <a:r>
              <a:rPr spc="-170" dirty="0"/>
              <a:t>Types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16939" y="1389380"/>
            <a:ext cx="10344785" cy="42157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41300" indent="-228600">
              <a:lnSpc>
                <a:spcPts val="3115"/>
              </a:lnSpc>
              <a:spcBef>
                <a:spcPts val="90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35" dirty="0">
                <a:solidFill>
                  <a:srgbClr val="444949"/>
                </a:solidFill>
                <a:latin typeface="Gill Sans MT"/>
                <a:cs typeface="Gill Sans MT"/>
              </a:rPr>
              <a:t>EBS </a:t>
            </a:r>
            <a:r>
              <a:rPr sz="2600" spc="-65" dirty="0">
                <a:solidFill>
                  <a:srgbClr val="444949"/>
                </a:solidFill>
                <a:latin typeface="Gill Sans MT"/>
                <a:cs typeface="Gill Sans MT"/>
              </a:rPr>
              <a:t>Volumes </a:t>
            </a:r>
            <a:r>
              <a:rPr sz="2600" spc="-25" dirty="0">
                <a:solidFill>
                  <a:srgbClr val="444949"/>
                </a:solidFill>
                <a:latin typeface="Gill Sans MT"/>
                <a:cs typeface="Gill Sans MT"/>
              </a:rPr>
              <a:t>come </a:t>
            </a:r>
            <a:r>
              <a:rPr sz="2600" spc="-60" dirty="0">
                <a:solidFill>
                  <a:srgbClr val="444949"/>
                </a:solidFill>
                <a:latin typeface="Gill Sans MT"/>
                <a:cs typeface="Gill Sans MT"/>
              </a:rPr>
              <a:t>in </a:t>
            </a:r>
            <a:r>
              <a:rPr sz="2600" spc="-5" dirty="0">
                <a:solidFill>
                  <a:srgbClr val="444949"/>
                </a:solidFill>
                <a:latin typeface="Gill Sans MT"/>
                <a:cs typeface="Gill Sans MT"/>
              </a:rPr>
              <a:t>4</a:t>
            </a:r>
            <a:r>
              <a:rPr sz="2600" spc="-14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spc="-40" dirty="0">
                <a:solidFill>
                  <a:srgbClr val="444949"/>
                </a:solidFill>
                <a:latin typeface="Gill Sans MT"/>
                <a:cs typeface="Gill Sans MT"/>
              </a:rPr>
              <a:t>types</a:t>
            </a:r>
            <a:endParaRPr sz="2600">
              <a:latin typeface="Gill Sans MT"/>
              <a:cs typeface="Gill Sans MT"/>
            </a:endParaRPr>
          </a:p>
          <a:p>
            <a:pPr marL="698500" marR="361315" lvl="1" indent="-228600">
              <a:lnSpc>
                <a:spcPct val="80000"/>
              </a:lnSpc>
              <a:spcBef>
                <a:spcPts val="525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200" spc="-15" dirty="0">
                <a:solidFill>
                  <a:srgbClr val="5091D0"/>
                </a:solidFill>
                <a:latin typeface="Gill Sans MT"/>
                <a:cs typeface="Gill Sans MT"/>
              </a:rPr>
              <a:t>GP2 </a:t>
            </a:r>
            <a:r>
              <a:rPr sz="2200" spc="-5" dirty="0">
                <a:solidFill>
                  <a:srgbClr val="5091D0"/>
                </a:solidFill>
                <a:latin typeface="Gill Sans MT"/>
                <a:cs typeface="Gill Sans MT"/>
              </a:rPr>
              <a:t>(SSD)</a:t>
            </a:r>
            <a:r>
              <a:rPr sz="2200" spc="-5" dirty="0">
                <a:solidFill>
                  <a:srgbClr val="444949"/>
                </a:solidFill>
                <a:latin typeface="Gill Sans MT"/>
                <a:cs typeface="Gill Sans MT"/>
              </a:rPr>
              <a:t>: </a:t>
            </a:r>
            <a:r>
              <a:rPr sz="2200" spc="-35" dirty="0">
                <a:solidFill>
                  <a:srgbClr val="444949"/>
                </a:solidFill>
                <a:latin typeface="Gill Sans MT"/>
                <a:cs typeface="Gill Sans MT"/>
              </a:rPr>
              <a:t>General </a:t>
            </a:r>
            <a:r>
              <a:rPr sz="2200" spc="-25" dirty="0">
                <a:solidFill>
                  <a:srgbClr val="444949"/>
                </a:solidFill>
                <a:latin typeface="Gill Sans MT"/>
                <a:cs typeface="Gill Sans MT"/>
              </a:rPr>
              <a:t>purpose </a:t>
            </a:r>
            <a:r>
              <a:rPr sz="2200" spc="10" dirty="0">
                <a:solidFill>
                  <a:srgbClr val="444949"/>
                </a:solidFill>
                <a:latin typeface="Gill Sans MT"/>
                <a:cs typeface="Gill Sans MT"/>
              </a:rPr>
              <a:t>SSD </a:t>
            </a:r>
            <a:r>
              <a:rPr sz="2200" spc="-35" dirty="0">
                <a:solidFill>
                  <a:srgbClr val="444949"/>
                </a:solidFill>
                <a:latin typeface="Gill Sans MT"/>
                <a:cs typeface="Gill Sans MT"/>
              </a:rPr>
              <a:t>volume </a:t>
            </a:r>
            <a:r>
              <a:rPr sz="2200" spc="-45" dirty="0">
                <a:solidFill>
                  <a:srgbClr val="444949"/>
                </a:solidFill>
                <a:latin typeface="Gill Sans MT"/>
                <a:cs typeface="Gill Sans MT"/>
              </a:rPr>
              <a:t>that </a:t>
            </a:r>
            <a:r>
              <a:rPr sz="2200" spc="-30" dirty="0">
                <a:solidFill>
                  <a:srgbClr val="444949"/>
                </a:solidFill>
                <a:latin typeface="Gill Sans MT"/>
                <a:cs typeface="Gill Sans MT"/>
              </a:rPr>
              <a:t>balances </a:t>
            </a:r>
            <a:r>
              <a:rPr sz="2200" spc="-40" dirty="0">
                <a:solidFill>
                  <a:srgbClr val="444949"/>
                </a:solidFill>
                <a:latin typeface="Gill Sans MT"/>
                <a:cs typeface="Gill Sans MT"/>
              </a:rPr>
              <a:t>price </a:t>
            </a:r>
            <a:r>
              <a:rPr sz="2200" spc="-10" dirty="0">
                <a:solidFill>
                  <a:srgbClr val="444949"/>
                </a:solidFill>
                <a:latin typeface="Gill Sans MT"/>
                <a:cs typeface="Gill Sans MT"/>
              </a:rPr>
              <a:t>and </a:t>
            </a:r>
            <a:r>
              <a:rPr sz="2200" spc="-35" dirty="0">
                <a:solidFill>
                  <a:srgbClr val="444949"/>
                </a:solidFill>
                <a:latin typeface="Gill Sans MT"/>
                <a:cs typeface="Gill Sans MT"/>
              </a:rPr>
              <a:t>performance </a:t>
            </a:r>
            <a:r>
              <a:rPr sz="2200" spc="-75" dirty="0">
                <a:solidFill>
                  <a:srgbClr val="444949"/>
                </a:solidFill>
                <a:latin typeface="Gill Sans MT"/>
                <a:cs typeface="Gill Sans MT"/>
              </a:rPr>
              <a:t>for </a:t>
            </a:r>
            <a:r>
              <a:rPr sz="2200" dirty="0">
                <a:solidFill>
                  <a:srgbClr val="444949"/>
                </a:solidFill>
                <a:latin typeface="Gill Sans MT"/>
                <a:cs typeface="Gill Sans MT"/>
              </a:rPr>
              <a:t>a  </a:t>
            </a:r>
            <a:r>
              <a:rPr sz="2200" spc="-25" dirty="0">
                <a:solidFill>
                  <a:srgbClr val="444949"/>
                </a:solidFill>
                <a:latin typeface="Gill Sans MT"/>
                <a:cs typeface="Gill Sans MT"/>
              </a:rPr>
              <a:t>wide </a:t>
            </a:r>
            <a:r>
              <a:rPr sz="2200" spc="-45" dirty="0">
                <a:solidFill>
                  <a:srgbClr val="444949"/>
                </a:solidFill>
                <a:latin typeface="Gill Sans MT"/>
                <a:cs typeface="Gill Sans MT"/>
              </a:rPr>
              <a:t>variety </a:t>
            </a:r>
            <a:r>
              <a:rPr sz="2200" spc="-25" dirty="0">
                <a:solidFill>
                  <a:srgbClr val="444949"/>
                </a:solidFill>
                <a:latin typeface="Gill Sans MT"/>
                <a:cs typeface="Gill Sans MT"/>
              </a:rPr>
              <a:t>of</a:t>
            </a:r>
            <a:r>
              <a:rPr sz="2200" spc="4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200" spc="-50" dirty="0">
                <a:solidFill>
                  <a:srgbClr val="444949"/>
                </a:solidFill>
                <a:latin typeface="Gill Sans MT"/>
                <a:cs typeface="Gill Sans MT"/>
              </a:rPr>
              <a:t>workloads</a:t>
            </a:r>
            <a:endParaRPr sz="2200">
              <a:latin typeface="Gill Sans MT"/>
              <a:cs typeface="Gill Sans MT"/>
            </a:endParaRPr>
          </a:p>
          <a:p>
            <a:pPr marL="698500" marR="320675" lvl="1" indent="-228600">
              <a:lnSpc>
                <a:spcPct val="80000"/>
              </a:lnSpc>
              <a:spcBef>
                <a:spcPts val="505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200" spc="-30" dirty="0">
                <a:solidFill>
                  <a:srgbClr val="5091D0"/>
                </a:solidFill>
                <a:latin typeface="Gill Sans MT"/>
                <a:cs typeface="Gill Sans MT"/>
              </a:rPr>
              <a:t>IO1 </a:t>
            </a:r>
            <a:r>
              <a:rPr sz="2200" spc="-5" dirty="0">
                <a:solidFill>
                  <a:srgbClr val="5091D0"/>
                </a:solidFill>
                <a:latin typeface="Gill Sans MT"/>
                <a:cs typeface="Gill Sans MT"/>
              </a:rPr>
              <a:t>(SSD)</a:t>
            </a:r>
            <a:r>
              <a:rPr sz="2200" spc="-5" dirty="0">
                <a:solidFill>
                  <a:srgbClr val="444949"/>
                </a:solidFill>
                <a:latin typeface="Gill Sans MT"/>
                <a:cs typeface="Gill Sans MT"/>
              </a:rPr>
              <a:t>: </a:t>
            </a:r>
            <a:r>
              <a:rPr sz="2200" spc="-35" dirty="0">
                <a:solidFill>
                  <a:srgbClr val="444949"/>
                </a:solidFill>
                <a:latin typeface="Gill Sans MT"/>
                <a:cs typeface="Gill Sans MT"/>
              </a:rPr>
              <a:t>Highest-performance </a:t>
            </a:r>
            <a:r>
              <a:rPr sz="2200" spc="10" dirty="0">
                <a:solidFill>
                  <a:srgbClr val="444949"/>
                </a:solidFill>
                <a:latin typeface="Gill Sans MT"/>
                <a:cs typeface="Gill Sans MT"/>
              </a:rPr>
              <a:t>SSD </a:t>
            </a:r>
            <a:r>
              <a:rPr sz="2200" spc="-35" dirty="0">
                <a:solidFill>
                  <a:srgbClr val="444949"/>
                </a:solidFill>
                <a:latin typeface="Gill Sans MT"/>
                <a:cs typeface="Gill Sans MT"/>
              </a:rPr>
              <a:t>volume </a:t>
            </a:r>
            <a:r>
              <a:rPr sz="2200" spc="-75" dirty="0">
                <a:solidFill>
                  <a:srgbClr val="444949"/>
                </a:solidFill>
                <a:latin typeface="Gill Sans MT"/>
                <a:cs typeface="Gill Sans MT"/>
              </a:rPr>
              <a:t>for </a:t>
            </a:r>
            <a:r>
              <a:rPr sz="2200" spc="-55" dirty="0">
                <a:solidFill>
                  <a:srgbClr val="444949"/>
                </a:solidFill>
                <a:latin typeface="Gill Sans MT"/>
                <a:cs typeface="Gill Sans MT"/>
              </a:rPr>
              <a:t>mission-critical </a:t>
            </a:r>
            <a:r>
              <a:rPr sz="2200" spc="-45" dirty="0">
                <a:solidFill>
                  <a:srgbClr val="444949"/>
                </a:solidFill>
                <a:latin typeface="Gill Sans MT"/>
                <a:cs typeface="Gill Sans MT"/>
              </a:rPr>
              <a:t>low-latency </a:t>
            </a:r>
            <a:r>
              <a:rPr sz="2200" spc="-85" dirty="0">
                <a:solidFill>
                  <a:srgbClr val="444949"/>
                </a:solidFill>
                <a:latin typeface="Gill Sans MT"/>
                <a:cs typeface="Gill Sans MT"/>
              </a:rPr>
              <a:t>or </a:t>
            </a:r>
            <a:r>
              <a:rPr sz="2200" spc="-30" dirty="0">
                <a:solidFill>
                  <a:srgbClr val="444949"/>
                </a:solidFill>
                <a:latin typeface="Gill Sans MT"/>
                <a:cs typeface="Gill Sans MT"/>
              </a:rPr>
              <a:t>high-  </a:t>
            </a:r>
            <a:r>
              <a:rPr sz="2200" spc="-40" dirty="0">
                <a:solidFill>
                  <a:srgbClr val="444949"/>
                </a:solidFill>
                <a:latin typeface="Gill Sans MT"/>
                <a:cs typeface="Gill Sans MT"/>
              </a:rPr>
              <a:t>throughput</a:t>
            </a:r>
            <a:r>
              <a:rPr sz="2200" spc="-1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200" spc="-50" dirty="0">
                <a:solidFill>
                  <a:srgbClr val="444949"/>
                </a:solidFill>
                <a:latin typeface="Gill Sans MT"/>
                <a:cs typeface="Gill Sans MT"/>
              </a:rPr>
              <a:t>workloads</a:t>
            </a:r>
            <a:endParaRPr sz="2200">
              <a:latin typeface="Gill Sans MT"/>
              <a:cs typeface="Gill Sans MT"/>
            </a:endParaRPr>
          </a:p>
          <a:p>
            <a:pPr marL="698500" marR="603250" lvl="1" indent="-228600">
              <a:lnSpc>
                <a:spcPct val="80000"/>
              </a:lnSpc>
              <a:spcBef>
                <a:spcPts val="505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200" spc="-15" dirty="0">
                <a:solidFill>
                  <a:srgbClr val="5091D0"/>
                </a:solidFill>
                <a:latin typeface="Gill Sans MT"/>
                <a:cs typeface="Gill Sans MT"/>
              </a:rPr>
              <a:t>ST1 </a:t>
            </a:r>
            <a:r>
              <a:rPr sz="2200" spc="-20" dirty="0">
                <a:solidFill>
                  <a:srgbClr val="5091D0"/>
                </a:solidFill>
                <a:latin typeface="Gill Sans MT"/>
                <a:cs typeface="Gill Sans MT"/>
              </a:rPr>
              <a:t>(HDD): </a:t>
            </a:r>
            <a:r>
              <a:rPr sz="2200" spc="-45" dirty="0">
                <a:solidFill>
                  <a:srgbClr val="444949"/>
                </a:solidFill>
                <a:latin typeface="Gill Sans MT"/>
                <a:cs typeface="Gill Sans MT"/>
              </a:rPr>
              <a:t>Low </a:t>
            </a:r>
            <a:r>
              <a:rPr sz="2200" spc="-60" dirty="0">
                <a:solidFill>
                  <a:srgbClr val="444949"/>
                </a:solidFill>
                <a:latin typeface="Gill Sans MT"/>
                <a:cs typeface="Gill Sans MT"/>
              </a:rPr>
              <a:t>cost </a:t>
            </a:r>
            <a:r>
              <a:rPr sz="2200" spc="-25" dirty="0">
                <a:solidFill>
                  <a:srgbClr val="444949"/>
                </a:solidFill>
                <a:latin typeface="Gill Sans MT"/>
                <a:cs typeface="Gill Sans MT"/>
              </a:rPr>
              <a:t>HDD </a:t>
            </a:r>
            <a:r>
              <a:rPr sz="2200" spc="-35" dirty="0">
                <a:solidFill>
                  <a:srgbClr val="444949"/>
                </a:solidFill>
                <a:latin typeface="Gill Sans MT"/>
                <a:cs typeface="Gill Sans MT"/>
              </a:rPr>
              <a:t>volume </a:t>
            </a:r>
            <a:r>
              <a:rPr sz="2200" spc="-25" dirty="0">
                <a:solidFill>
                  <a:srgbClr val="444949"/>
                </a:solidFill>
                <a:latin typeface="Gill Sans MT"/>
                <a:cs typeface="Gill Sans MT"/>
              </a:rPr>
              <a:t>designed </a:t>
            </a:r>
            <a:r>
              <a:rPr sz="2200" spc="-75" dirty="0">
                <a:solidFill>
                  <a:srgbClr val="444949"/>
                </a:solidFill>
                <a:latin typeface="Gill Sans MT"/>
                <a:cs typeface="Gill Sans MT"/>
              </a:rPr>
              <a:t>for </a:t>
            </a:r>
            <a:r>
              <a:rPr sz="2200" spc="-45" dirty="0">
                <a:solidFill>
                  <a:srgbClr val="444949"/>
                </a:solidFill>
                <a:latin typeface="Gill Sans MT"/>
                <a:cs typeface="Gill Sans MT"/>
              </a:rPr>
              <a:t>frequently accessed, </a:t>
            </a:r>
            <a:r>
              <a:rPr sz="2200" spc="-40" dirty="0">
                <a:solidFill>
                  <a:srgbClr val="444949"/>
                </a:solidFill>
                <a:latin typeface="Gill Sans MT"/>
                <a:cs typeface="Gill Sans MT"/>
              </a:rPr>
              <a:t>throughput-  </a:t>
            </a:r>
            <a:r>
              <a:rPr sz="2200" spc="-50" dirty="0">
                <a:solidFill>
                  <a:srgbClr val="444949"/>
                </a:solidFill>
                <a:latin typeface="Gill Sans MT"/>
                <a:cs typeface="Gill Sans MT"/>
              </a:rPr>
              <a:t>intensive</a:t>
            </a:r>
            <a:r>
              <a:rPr sz="2200" spc="-1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200" spc="-45" dirty="0">
                <a:solidFill>
                  <a:srgbClr val="444949"/>
                </a:solidFill>
                <a:latin typeface="Gill Sans MT"/>
                <a:cs typeface="Gill Sans MT"/>
              </a:rPr>
              <a:t>workloads</a:t>
            </a:r>
            <a:endParaRPr sz="2200">
              <a:latin typeface="Gill Sans MT"/>
              <a:cs typeface="Gill Sans MT"/>
            </a:endParaRPr>
          </a:p>
          <a:p>
            <a:pPr marL="698500" lvl="1" indent="-228600">
              <a:lnSpc>
                <a:spcPts val="2590"/>
              </a:lnSpc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200" spc="-15" dirty="0">
                <a:solidFill>
                  <a:srgbClr val="5091D0"/>
                </a:solidFill>
                <a:latin typeface="Gill Sans MT"/>
                <a:cs typeface="Gill Sans MT"/>
              </a:rPr>
              <a:t>SC1 </a:t>
            </a:r>
            <a:r>
              <a:rPr sz="2200" spc="-20" dirty="0">
                <a:solidFill>
                  <a:srgbClr val="5091D0"/>
                </a:solidFill>
                <a:latin typeface="Gill Sans MT"/>
                <a:cs typeface="Gill Sans MT"/>
              </a:rPr>
              <a:t>(HDD): </a:t>
            </a:r>
            <a:r>
              <a:rPr sz="2200" spc="-55" dirty="0">
                <a:solidFill>
                  <a:srgbClr val="444949"/>
                </a:solidFill>
                <a:latin typeface="Gill Sans MT"/>
                <a:cs typeface="Gill Sans MT"/>
              </a:rPr>
              <a:t>Lowest </a:t>
            </a:r>
            <a:r>
              <a:rPr sz="2200" spc="-60" dirty="0">
                <a:solidFill>
                  <a:srgbClr val="444949"/>
                </a:solidFill>
                <a:latin typeface="Gill Sans MT"/>
                <a:cs typeface="Gill Sans MT"/>
              </a:rPr>
              <a:t>cost </a:t>
            </a:r>
            <a:r>
              <a:rPr sz="2200" spc="-25" dirty="0">
                <a:solidFill>
                  <a:srgbClr val="444949"/>
                </a:solidFill>
                <a:latin typeface="Gill Sans MT"/>
                <a:cs typeface="Gill Sans MT"/>
              </a:rPr>
              <a:t>HDD </a:t>
            </a:r>
            <a:r>
              <a:rPr sz="2200" spc="-35" dirty="0">
                <a:solidFill>
                  <a:srgbClr val="444949"/>
                </a:solidFill>
                <a:latin typeface="Gill Sans MT"/>
                <a:cs typeface="Gill Sans MT"/>
              </a:rPr>
              <a:t>volume </a:t>
            </a:r>
            <a:r>
              <a:rPr sz="2200" spc="-25" dirty="0">
                <a:solidFill>
                  <a:srgbClr val="444949"/>
                </a:solidFill>
                <a:latin typeface="Gill Sans MT"/>
                <a:cs typeface="Gill Sans MT"/>
              </a:rPr>
              <a:t>designed </a:t>
            </a:r>
            <a:r>
              <a:rPr sz="2200" spc="-75" dirty="0">
                <a:solidFill>
                  <a:srgbClr val="444949"/>
                </a:solidFill>
                <a:latin typeface="Gill Sans MT"/>
                <a:cs typeface="Gill Sans MT"/>
              </a:rPr>
              <a:t>for </a:t>
            </a:r>
            <a:r>
              <a:rPr sz="2200" spc="-55" dirty="0">
                <a:solidFill>
                  <a:srgbClr val="444949"/>
                </a:solidFill>
                <a:latin typeface="Gill Sans MT"/>
                <a:cs typeface="Gill Sans MT"/>
              </a:rPr>
              <a:t>less </a:t>
            </a:r>
            <a:r>
              <a:rPr sz="2200" spc="-45" dirty="0">
                <a:solidFill>
                  <a:srgbClr val="444949"/>
                </a:solidFill>
                <a:latin typeface="Gill Sans MT"/>
                <a:cs typeface="Gill Sans MT"/>
              </a:rPr>
              <a:t>frequently </a:t>
            </a:r>
            <a:r>
              <a:rPr sz="2200" spc="-35" dirty="0">
                <a:solidFill>
                  <a:srgbClr val="444949"/>
                </a:solidFill>
                <a:latin typeface="Gill Sans MT"/>
                <a:cs typeface="Gill Sans MT"/>
              </a:rPr>
              <a:t>accessed</a:t>
            </a:r>
            <a:r>
              <a:rPr sz="2200" spc="27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200" spc="-50" dirty="0">
                <a:solidFill>
                  <a:srgbClr val="444949"/>
                </a:solidFill>
                <a:latin typeface="Gill Sans MT"/>
                <a:cs typeface="Gill Sans MT"/>
              </a:rPr>
              <a:t>workloads</a:t>
            </a:r>
            <a:endParaRPr sz="2200">
              <a:latin typeface="Gill Sans MT"/>
              <a:cs typeface="Gill Sans MT"/>
            </a:endParaRPr>
          </a:p>
          <a:p>
            <a:pPr lvl="1">
              <a:lnSpc>
                <a:spcPct val="100000"/>
              </a:lnSpc>
              <a:spcBef>
                <a:spcPts val="50"/>
              </a:spcBef>
              <a:buClr>
                <a:srgbClr val="5091D0"/>
              </a:buClr>
              <a:buFont typeface="Arial"/>
              <a:buChar char="•"/>
            </a:pPr>
            <a:endParaRPr sz="255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buFont typeface="Arial"/>
              <a:buChar char="•"/>
              <a:tabLst>
                <a:tab pos="241300" algn="l"/>
              </a:tabLst>
            </a:pPr>
            <a:r>
              <a:rPr sz="2600" spc="-35" dirty="0">
                <a:solidFill>
                  <a:srgbClr val="444949"/>
                </a:solidFill>
                <a:latin typeface="Gill Sans MT"/>
                <a:cs typeface="Gill Sans MT"/>
              </a:rPr>
              <a:t>EBS </a:t>
            </a:r>
            <a:r>
              <a:rPr sz="2600" spc="-65" dirty="0">
                <a:solidFill>
                  <a:srgbClr val="444949"/>
                </a:solidFill>
                <a:latin typeface="Gill Sans MT"/>
                <a:cs typeface="Gill Sans MT"/>
              </a:rPr>
              <a:t>Volumes </a:t>
            </a:r>
            <a:r>
              <a:rPr sz="2600" spc="-60" dirty="0">
                <a:solidFill>
                  <a:srgbClr val="444949"/>
                </a:solidFill>
                <a:latin typeface="Gill Sans MT"/>
                <a:cs typeface="Gill Sans MT"/>
              </a:rPr>
              <a:t>are </a:t>
            </a:r>
            <a:r>
              <a:rPr sz="2600" spc="-50" dirty="0">
                <a:solidFill>
                  <a:srgbClr val="444949"/>
                </a:solidFill>
                <a:latin typeface="Gill Sans MT"/>
                <a:cs typeface="Gill Sans MT"/>
              </a:rPr>
              <a:t>characterized </a:t>
            </a:r>
            <a:r>
              <a:rPr sz="2600" spc="-60" dirty="0">
                <a:solidFill>
                  <a:srgbClr val="444949"/>
                </a:solidFill>
                <a:latin typeface="Gill Sans MT"/>
                <a:cs typeface="Gill Sans MT"/>
              </a:rPr>
              <a:t>in </a:t>
            </a:r>
            <a:r>
              <a:rPr sz="2600" spc="-45" dirty="0">
                <a:solidFill>
                  <a:srgbClr val="444949"/>
                </a:solidFill>
                <a:latin typeface="Gill Sans MT"/>
                <a:cs typeface="Gill Sans MT"/>
              </a:rPr>
              <a:t>Size </a:t>
            </a:r>
            <a:r>
              <a:rPr sz="2600" spc="-100" dirty="0">
                <a:solidFill>
                  <a:srgbClr val="444949"/>
                </a:solidFill>
                <a:latin typeface="Gill Sans MT"/>
                <a:cs typeface="Gill Sans MT"/>
              </a:rPr>
              <a:t>| </a:t>
            </a:r>
            <a:r>
              <a:rPr sz="2600" spc="-50" dirty="0">
                <a:solidFill>
                  <a:srgbClr val="444949"/>
                </a:solidFill>
                <a:latin typeface="Gill Sans MT"/>
                <a:cs typeface="Gill Sans MT"/>
              </a:rPr>
              <a:t>Throughput </a:t>
            </a:r>
            <a:r>
              <a:rPr sz="2600" spc="-100" dirty="0">
                <a:solidFill>
                  <a:srgbClr val="444949"/>
                </a:solidFill>
                <a:latin typeface="Gill Sans MT"/>
                <a:cs typeface="Gill Sans MT"/>
              </a:rPr>
              <a:t>| </a:t>
            </a:r>
            <a:r>
              <a:rPr sz="2600" spc="-30" dirty="0">
                <a:solidFill>
                  <a:srgbClr val="444949"/>
                </a:solidFill>
                <a:latin typeface="Gill Sans MT"/>
                <a:cs typeface="Gill Sans MT"/>
              </a:rPr>
              <a:t>IOPS (I/O </a:t>
            </a:r>
            <a:r>
              <a:rPr sz="2600" spc="-25" dirty="0">
                <a:solidFill>
                  <a:srgbClr val="444949"/>
                </a:solidFill>
                <a:latin typeface="Gill Sans MT"/>
                <a:cs typeface="Gill Sans MT"/>
              </a:rPr>
              <a:t>Ops </a:t>
            </a:r>
            <a:r>
              <a:rPr sz="2600" spc="-100" dirty="0">
                <a:solidFill>
                  <a:srgbClr val="444949"/>
                </a:solidFill>
                <a:latin typeface="Gill Sans MT"/>
                <a:cs typeface="Gill Sans MT"/>
              </a:rPr>
              <a:t>Per</a:t>
            </a:r>
            <a:r>
              <a:rPr sz="2600" spc="5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dirty="0">
                <a:solidFill>
                  <a:srgbClr val="444949"/>
                </a:solidFill>
                <a:latin typeface="Gill Sans MT"/>
                <a:cs typeface="Gill Sans MT"/>
              </a:rPr>
              <a:t>Sec)</a:t>
            </a:r>
            <a:endParaRPr sz="26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384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25" dirty="0">
                <a:solidFill>
                  <a:srgbClr val="444949"/>
                </a:solidFill>
                <a:latin typeface="Gill Sans MT"/>
                <a:cs typeface="Gill Sans MT"/>
              </a:rPr>
              <a:t>When </a:t>
            </a:r>
            <a:r>
              <a:rPr sz="2600" spc="-60" dirty="0">
                <a:solidFill>
                  <a:srgbClr val="444949"/>
                </a:solidFill>
                <a:latin typeface="Gill Sans MT"/>
                <a:cs typeface="Gill Sans MT"/>
              </a:rPr>
              <a:t>in </a:t>
            </a:r>
            <a:r>
              <a:rPr sz="2600" spc="-25" dirty="0">
                <a:solidFill>
                  <a:srgbClr val="444949"/>
                </a:solidFill>
                <a:latin typeface="Gill Sans MT"/>
                <a:cs typeface="Gill Sans MT"/>
              </a:rPr>
              <a:t>doubt </a:t>
            </a:r>
            <a:r>
              <a:rPr sz="2600" spc="-55" dirty="0">
                <a:solidFill>
                  <a:srgbClr val="444949"/>
                </a:solidFill>
                <a:latin typeface="Gill Sans MT"/>
                <a:cs typeface="Gill Sans MT"/>
              </a:rPr>
              <a:t>always consult </a:t>
            </a:r>
            <a:r>
              <a:rPr sz="2600" spc="-40" dirty="0">
                <a:solidFill>
                  <a:srgbClr val="444949"/>
                </a:solidFill>
                <a:latin typeface="Gill Sans MT"/>
                <a:cs typeface="Gill Sans MT"/>
              </a:rPr>
              <a:t>the </a:t>
            </a:r>
            <a:r>
              <a:rPr sz="2600" spc="-50" dirty="0">
                <a:solidFill>
                  <a:srgbClr val="444949"/>
                </a:solidFill>
                <a:latin typeface="Gill Sans MT"/>
                <a:cs typeface="Gill Sans MT"/>
              </a:rPr>
              <a:t>AWS </a:t>
            </a:r>
            <a:r>
              <a:rPr sz="2600" spc="-35" dirty="0">
                <a:solidFill>
                  <a:srgbClr val="444949"/>
                </a:solidFill>
                <a:latin typeface="Gill Sans MT"/>
                <a:cs typeface="Gill Sans MT"/>
              </a:rPr>
              <a:t>documentation </a:t>
            </a:r>
            <a:r>
              <a:rPr sz="2600" spc="-5" dirty="0">
                <a:solidFill>
                  <a:srgbClr val="444949"/>
                </a:solidFill>
                <a:latin typeface="Gill Sans MT"/>
                <a:cs typeface="Gill Sans MT"/>
              </a:rPr>
              <a:t>– </a:t>
            </a:r>
            <a:r>
              <a:rPr sz="2600" spc="-120" dirty="0">
                <a:solidFill>
                  <a:srgbClr val="444949"/>
                </a:solidFill>
                <a:latin typeface="Gill Sans MT"/>
                <a:cs typeface="Gill Sans MT"/>
              </a:rPr>
              <a:t>it’s</a:t>
            </a:r>
            <a:r>
              <a:rPr sz="2600" spc="24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spc="-60" dirty="0">
                <a:solidFill>
                  <a:srgbClr val="444949"/>
                </a:solidFill>
                <a:latin typeface="Gill Sans MT"/>
                <a:cs typeface="Gill Sans MT"/>
              </a:rPr>
              <a:t>good!</a:t>
            </a:r>
            <a:endParaRPr sz="26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409"/>
              </a:spcBef>
              <a:buSzPct val="101960"/>
              <a:buFont typeface="Arial"/>
              <a:buChar char="•"/>
              <a:tabLst>
                <a:tab pos="241300" algn="l"/>
              </a:tabLst>
            </a:pPr>
            <a:r>
              <a:rPr sz="3825" spc="-44" baseline="1089" dirty="0">
                <a:solidFill>
                  <a:srgbClr val="444949"/>
                </a:solidFill>
                <a:latin typeface="Gill Sans MT"/>
                <a:cs typeface="Gill Sans MT"/>
              </a:rPr>
              <a:t>Only </a:t>
            </a:r>
            <a:r>
              <a:rPr sz="3825" spc="7" baseline="1089" dirty="0">
                <a:solidFill>
                  <a:srgbClr val="444949"/>
                </a:solidFill>
                <a:latin typeface="Gill Sans MT"/>
                <a:cs typeface="Gill Sans MT"/>
              </a:rPr>
              <a:t>GP2 </a:t>
            </a:r>
            <a:r>
              <a:rPr sz="3825" spc="15" baseline="1089" dirty="0">
                <a:solidFill>
                  <a:srgbClr val="444949"/>
                </a:solidFill>
                <a:latin typeface="Gill Sans MT"/>
                <a:cs typeface="Gill Sans MT"/>
              </a:rPr>
              <a:t>and </a:t>
            </a:r>
            <a:r>
              <a:rPr sz="3825" spc="-30" baseline="1089" dirty="0">
                <a:solidFill>
                  <a:srgbClr val="444949"/>
                </a:solidFill>
                <a:latin typeface="Gill Sans MT"/>
                <a:cs typeface="Gill Sans MT"/>
              </a:rPr>
              <a:t>IO1 </a:t>
            </a:r>
            <a:r>
              <a:rPr sz="3825" spc="-7" baseline="1089" dirty="0">
                <a:solidFill>
                  <a:srgbClr val="444949"/>
                </a:solidFill>
                <a:latin typeface="Gill Sans MT"/>
                <a:cs typeface="Gill Sans MT"/>
              </a:rPr>
              <a:t>can </a:t>
            </a:r>
            <a:r>
              <a:rPr sz="3825" spc="44" baseline="1089" dirty="0">
                <a:solidFill>
                  <a:srgbClr val="444949"/>
                </a:solidFill>
                <a:latin typeface="Gill Sans MT"/>
                <a:cs typeface="Gill Sans MT"/>
              </a:rPr>
              <a:t>be </a:t>
            </a:r>
            <a:r>
              <a:rPr sz="3825" spc="-7" baseline="1089" dirty="0">
                <a:solidFill>
                  <a:srgbClr val="444949"/>
                </a:solidFill>
                <a:latin typeface="Gill Sans MT"/>
                <a:cs typeface="Gill Sans MT"/>
              </a:rPr>
              <a:t>used </a:t>
            </a:r>
            <a:r>
              <a:rPr sz="3825" spc="-37" baseline="1089" dirty="0">
                <a:solidFill>
                  <a:srgbClr val="444949"/>
                </a:solidFill>
                <a:latin typeface="Gill Sans MT"/>
                <a:cs typeface="Gill Sans MT"/>
              </a:rPr>
              <a:t>as </a:t>
            </a:r>
            <a:r>
              <a:rPr sz="3825" spc="-7" baseline="1089" dirty="0">
                <a:solidFill>
                  <a:srgbClr val="444949"/>
                </a:solidFill>
                <a:latin typeface="Gill Sans MT"/>
                <a:cs typeface="Gill Sans MT"/>
              </a:rPr>
              <a:t>boot</a:t>
            </a:r>
            <a:r>
              <a:rPr sz="3825" spc="300" baseline="1089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3825" spc="-30" baseline="1089" dirty="0">
                <a:solidFill>
                  <a:srgbClr val="444949"/>
                </a:solidFill>
                <a:latin typeface="Gill Sans MT"/>
                <a:cs typeface="Gill Sans MT"/>
              </a:rPr>
              <a:t>volumes</a:t>
            </a:r>
            <a:endParaRPr sz="3825" baseline="1089"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376410063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1892" y="6464300"/>
            <a:ext cx="127698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16939" y="72644"/>
            <a:ext cx="6229350" cy="1298575"/>
          </a:xfrm>
          <a:prstGeom prst="rect">
            <a:avLst/>
          </a:prstGeom>
        </p:spPr>
        <p:txBody>
          <a:bodyPr vert="horz" wrap="square" lIns="0" tIns="87630" rIns="0" bIns="0" rtlCol="0">
            <a:spAutoFit/>
          </a:bodyPr>
          <a:lstStyle/>
          <a:p>
            <a:pPr marL="12700" marR="5080">
              <a:lnSpc>
                <a:spcPts val="4750"/>
              </a:lnSpc>
              <a:spcBef>
                <a:spcPts val="690"/>
              </a:spcBef>
            </a:pPr>
            <a:r>
              <a:rPr spc="-50" dirty="0"/>
              <a:t>EBS </a:t>
            </a:r>
            <a:r>
              <a:rPr spc="-100" dirty="0"/>
              <a:t>Volume</a:t>
            </a:r>
            <a:r>
              <a:rPr spc="-944" dirty="0"/>
              <a:t> </a:t>
            </a:r>
            <a:r>
              <a:rPr spc="-175" dirty="0"/>
              <a:t>Types </a:t>
            </a:r>
            <a:r>
              <a:rPr spc="-65" dirty="0"/>
              <a:t>Use </a:t>
            </a:r>
            <a:r>
              <a:rPr spc="-75" dirty="0"/>
              <a:t>cases  </a:t>
            </a:r>
            <a:r>
              <a:rPr spc="-40" dirty="0">
                <a:solidFill>
                  <a:srgbClr val="5091D0"/>
                </a:solidFill>
              </a:rPr>
              <a:t>GP2 </a:t>
            </a:r>
            <a:r>
              <a:rPr spc="-70" dirty="0"/>
              <a:t>(from </a:t>
            </a:r>
            <a:r>
              <a:rPr spc="-75" dirty="0"/>
              <a:t>AWS</a:t>
            </a:r>
            <a:r>
              <a:rPr spc="-160" dirty="0"/>
              <a:t> </a:t>
            </a:r>
            <a:r>
              <a:rPr spc="-30" dirty="0"/>
              <a:t>doc)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16939" y="1358900"/>
            <a:ext cx="7959725" cy="40601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0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20" dirty="0">
                <a:solidFill>
                  <a:srgbClr val="444949"/>
                </a:solidFill>
                <a:latin typeface="Gill Sans MT"/>
                <a:cs typeface="Gill Sans MT"/>
              </a:rPr>
              <a:t>Recommended </a:t>
            </a:r>
            <a:r>
              <a:rPr sz="2600" spc="-85" dirty="0">
                <a:solidFill>
                  <a:srgbClr val="444949"/>
                </a:solidFill>
                <a:latin typeface="Gill Sans MT"/>
                <a:cs typeface="Gill Sans MT"/>
              </a:rPr>
              <a:t>for </a:t>
            </a:r>
            <a:r>
              <a:rPr sz="2600" spc="-50" dirty="0">
                <a:solidFill>
                  <a:srgbClr val="444949"/>
                </a:solidFill>
                <a:latin typeface="Gill Sans MT"/>
                <a:cs typeface="Gill Sans MT"/>
              </a:rPr>
              <a:t>most</a:t>
            </a:r>
            <a:r>
              <a:rPr sz="2600" spc="11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spc="-60" dirty="0">
                <a:solidFill>
                  <a:srgbClr val="444949"/>
                </a:solidFill>
                <a:latin typeface="Gill Sans MT"/>
                <a:cs typeface="Gill Sans MT"/>
              </a:rPr>
              <a:t>workloads</a:t>
            </a:r>
            <a:endParaRPr sz="26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70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35" dirty="0">
                <a:solidFill>
                  <a:srgbClr val="444949"/>
                </a:solidFill>
                <a:latin typeface="Gill Sans MT"/>
                <a:cs typeface="Gill Sans MT"/>
              </a:rPr>
              <a:t>System </a:t>
            </a:r>
            <a:r>
              <a:rPr sz="2600" spc="-30" dirty="0">
                <a:solidFill>
                  <a:srgbClr val="444949"/>
                </a:solidFill>
                <a:latin typeface="Gill Sans MT"/>
                <a:cs typeface="Gill Sans MT"/>
              </a:rPr>
              <a:t>boot</a:t>
            </a:r>
            <a:r>
              <a:rPr sz="2600" spc="3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spc="-45" dirty="0">
                <a:solidFill>
                  <a:srgbClr val="444949"/>
                </a:solidFill>
                <a:latin typeface="Gill Sans MT"/>
                <a:cs typeface="Gill Sans MT"/>
              </a:rPr>
              <a:t>volumes</a:t>
            </a:r>
            <a:endParaRPr sz="26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75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40" dirty="0">
                <a:solidFill>
                  <a:srgbClr val="444949"/>
                </a:solidFill>
                <a:latin typeface="Gill Sans MT"/>
                <a:cs typeface="Gill Sans MT"/>
              </a:rPr>
              <a:t>Virtual</a:t>
            </a:r>
            <a:r>
              <a:rPr sz="2600" spc="-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spc="-50" dirty="0">
                <a:solidFill>
                  <a:srgbClr val="444949"/>
                </a:solidFill>
                <a:latin typeface="Gill Sans MT"/>
                <a:cs typeface="Gill Sans MT"/>
              </a:rPr>
              <a:t>desktops</a:t>
            </a:r>
            <a:endParaRPr sz="26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45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45" dirty="0">
                <a:solidFill>
                  <a:srgbClr val="444949"/>
                </a:solidFill>
                <a:latin typeface="Gill Sans MT"/>
                <a:cs typeface="Gill Sans MT"/>
              </a:rPr>
              <a:t>Low-latency </a:t>
            </a:r>
            <a:r>
              <a:rPr sz="2600" spc="-55" dirty="0">
                <a:solidFill>
                  <a:srgbClr val="444949"/>
                </a:solidFill>
                <a:latin typeface="Gill Sans MT"/>
                <a:cs typeface="Gill Sans MT"/>
              </a:rPr>
              <a:t>interactive</a:t>
            </a:r>
            <a:r>
              <a:rPr sz="2600" spc="6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spc="-10" dirty="0">
                <a:solidFill>
                  <a:srgbClr val="444949"/>
                </a:solidFill>
                <a:latin typeface="Gill Sans MT"/>
                <a:cs typeface="Gill Sans MT"/>
              </a:rPr>
              <a:t>apps</a:t>
            </a:r>
            <a:endParaRPr sz="26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75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30" dirty="0">
                <a:solidFill>
                  <a:srgbClr val="444949"/>
                </a:solidFill>
                <a:latin typeface="Gill Sans MT"/>
                <a:cs typeface="Gill Sans MT"/>
              </a:rPr>
              <a:t>Development </a:t>
            </a:r>
            <a:r>
              <a:rPr sz="2600" spc="-15" dirty="0">
                <a:solidFill>
                  <a:srgbClr val="444949"/>
                </a:solidFill>
                <a:latin typeface="Gill Sans MT"/>
                <a:cs typeface="Gill Sans MT"/>
              </a:rPr>
              <a:t>and </a:t>
            </a:r>
            <a:r>
              <a:rPr sz="2600" spc="-60" dirty="0">
                <a:solidFill>
                  <a:srgbClr val="444949"/>
                </a:solidFill>
                <a:latin typeface="Gill Sans MT"/>
                <a:cs typeface="Gill Sans MT"/>
              </a:rPr>
              <a:t>test</a:t>
            </a:r>
            <a:r>
              <a:rPr sz="2600" spc="5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spc="-55" dirty="0">
                <a:solidFill>
                  <a:srgbClr val="444949"/>
                </a:solidFill>
                <a:latin typeface="Gill Sans MT"/>
                <a:cs typeface="Gill Sans MT"/>
              </a:rPr>
              <a:t>environments</a:t>
            </a:r>
            <a:endParaRPr sz="2600">
              <a:latin typeface="Gill Sans MT"/>
              <a:cs typeface="Gill Sans MT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Clr>
                <a:srgbClr val="444949"/>
              </a:buClr>
              <a:buFont typeface="Arial"/>
              <a:buChar char="•"/>
            </a:pPr>
            <a:endParaRPr sz="28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buFont typeface="Arial"/>
              <a:buChar char="•"/>
              <a:tabLst>
                <a:tab pos="241300" algn="l"/>
              </a:tabLst>
            </a:pPr>
            <a:r>
              <a:rPr sz="2600" spc="-5" dirty="0">
                <a:solidFill>
                  <a:srgbClr val="444949"/>
                </a:solidFill>
                <a:latin typeface="Gill Sans MT"/>
                <a:cs typeface="Gill Sans MT"/>
              </a:rPr>
              <a:t>1 </a:t>
            </a:r>
            <a:r>
              <a:rPr sz="2600" spc="-75" dirty="0">
                <a:solidFill>
                  <a:srgbClr val="444949"/>
                </a:solidFill>
                <a:latin typeface="Gill Sans MT"/>
                <a:cs typeface="Gill Sans MT"/>
              </a:rPr>
              <a:t>GiB </a:t>
            </a:r>
            <a:r>
              <a:rPr sz="2600" spc="-30" dirty="0">
                <a:solidFill>
                  <a:srgbClr val="444949"/>
                </a:solidFill>
                <a:latin typeface="Gill Sans MT"/>
                <a:cs typeface="Gill Sans MT"/>
              </a:rPr>
              <a:t>- </a:t>
            </a:r>
            <a:r>
              <a:rPr sz="2600" spc="-5" dirty="0">
                <a:solidFill>
                  <a:srgbClr val="444949"/>
                </a:solidFill>
                <a:latin typeface="Gill Sans MT"/>
                <a:cs typeface="Gill Sans MT"/>
              </a:rPr>
              <a:t>16</a:t>
            </a:r>
            <a:r>
              <a:rPr sz="2600" spc="-25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spc="-90" dirty="0">
                <a:solidFill>
                  <a:srgbClr val="444949"/>
                </a:solidFill>
                <a:latin typeface="Gill Sans MT"/>
                <a:cs typeface="Gill Sans MT"/>
              </a:rPr>
              <a:t>TiB</a:t>
            </a:r>
            <a:endParaRPr sz="26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70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30" dirty="0">
                <a:solidFill>
                  <a:srgbClr val="444949"/>
                </a:solidFill>
                <a:latin typeface="Gill Sans MT"/>
                <a:cs typeface="Gill Sans MT"/>
              </a:rPr>
              <a:t>Small </a:t>
            </a:r>
            <a:r>
              <a:rPr sz="2600" spc="5" dirty="0">
                <a:solidFill>
                  <a:srgbClr val="444949"/>
                </a:solidFill>
                <a:latin typeface="Gill Sans MT"/>
                <a:cs typeface="Gill Sans MT"/>
              </a:rPr>
              <a:t>gp2 </a:t>
            </a:r>
            <a:r>
              <a:rPr sz="2600" spc="-45" dirty="0">
                <a:solidFill>
                  <a:srgbClr val="444949"/>
                </a:solidFill>
                <a:latin typeface="Gill Sans MT"/>
                <a:cs typeface="Gill Sans MT"/>
              </a:rPr>
              <a:t>volumes </a:t>
            </a:r>
            <a:r>
              <a:rPr sz="2600" spc="-30" dirty="0">
                <a:solidFill>
                  <a:srgbClr val="444949"/>
                </a:solidFill>
                <a:latin typeface="Gill Sans MT"/>
                <a:cs typeface="Gill Sans MT"/>
              </a:rPr>
              <a:t>can </a:t>
            </a:r>
            <a:r>
              <a:rPr sz="2600" spc="-55" dirty="0">
                <a:solidFill>
                  <a:srgbClr val="444949"/>
                </a:solidFill>
                <a:latin typeface="Gill Sans MT"/>
                <a:cs typeface="Gill Sans MT"/>
              </a:rPr>
              <a:t>burst </a:t>
            </a:r>
            <a:r>
              <a:rPr sz="2600" spc="-30" dirty="0">
                <a:solidFill>
                  <a:srgbClr val="444949"/>
                </a:solidFill>
                <a:latin typeface="Gill Sans MT"/>
                <a:cs typeface="Gill Sans MT"/>
              </a:rPr>
              <a:t>IOPS </a:t>
            </a:r>
            <a:r>
              <a:rPr sz="2600" spc="-60" dirty="0">
                <a:solidFill>
                  <a:srgbClr val="444949"/>
                </a:solidFill>
                <a:latin typeface="Gill Sans MT"/>
                <a:cs typeface="Gill Sans MT"/>
              </a:rPr>
              <a:t>to</a:t>
            </a:r>
            <a:r>
              <a:rPr sz="2600" spc="21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spc="-5" dirty="0">
                <a:solidFill>
                  <a:srgbClr val="444949"/>
                </a:solidFill>
                <a:latin typeface="Gill Sans MT"/>
                <a:cs typeface="Gill Sans MT"/>
              </a:rPr>
              <a:t>3000</a:t>
            </a:r>
            <a:endParaRPr sz="26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75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25" dirty="0">
                <a:solidFill>
                  <a:srgbClr val="444949"/>
                </a:solidFill>
                <a:latin typeface="Gill Sans MT"/>
                <a:cs typeface="Gill Sans MT"/>
              </a:rPr>
              <a:t>Max </a:t>
            </a:r>
            <a:r>
              <a:rPr sz="2600" spc="-30" dirty="0">
                <a:solidFill>
                  <a:srgbClr val="444949"/>
                </a:solidFill>
                <a:latin typeface="Gill Sans MT"/>
                <a:cs typeface="Gill Sans MT"/>
              </a:rPr>
              <a:t>IOPS </a:t>
            </a:r>
            <a:r>
              <a:rPr sz="2600" spc="-85" dirty="0">
                <a:solidFill>
                  <a:srgbClr val="444949"/>
                </a:solidFill>
                <a:latin typeface="Gill Sans MT"/>
                <a:cs typeface="Gill Sans MT"/>
              </a:rPr>
              <a:t>is</a:t>
            </a:r>
            <a:r>
              <a:rPr sz="2600" spc="7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spc="-20" dirty="0">
                <a:solidFill>
                  <a:srgbClr val="444949"/>
                </a:solidFill>
                <a:latin typeface="Gill Sans MT"/>
                <a:cs typeface="Gill Sans MT"/>
              </a:rPr>
              <a:t>16,000…</a:t>
            </a:r>
            <a:endParaRPr sz="26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45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5" dirty="0">
                <a:solidFill>
                  <a:srgbClr val="444949"/>
                </a:solidFill>
                <a:latin typeface="Gill Sans MT"/>
                <a:cs typeface="Gill Sans MT"/>
              </a:rPr>
              <a:t>3 </a:t>
            </a:r>
            <a:r>
              <a:rPr sz="2600" spc="-30" dirty="0">
                <a:solidFill>
                  <a:srgbClr val="444949"/>
                </a:solidFill>
                <a:latin typeface="Gill Sans MT"/>
                <a:cs typeface="Gill Sans MT"/>
              </a:rPr>
              <a:t>IOPS </a:t>
            </a:r>
            <a:r>
              <a:rPr sz="2600" spc="-50" dirty="0">
                <a:solidFill>
                  <a:srgbClr val="444949"/>
                </a:solidFill>
                <a:latin typeface="Gill Sans MT"/>
                <a:cs typeface="Gill Sans MT"/>
              </a:rPr>
              <a:t>per </a:t>
            </a:r>
            <a:r>
              <a:rPr sz="2600" spc="-65" dirty="0">
                <a:solidFill>
                  <a:srgbClr val="444949"/>
                </a:solidFill>
                <a:latin typeface="Gill Sans MT"/>
                <a:cs typeface="Gill Sans MT"/>
              </a:rPr>
              <a:t>GB, </a:t>
            </a:r>
            <a:r>
              <a:rPr sz="2600" spc="-25" dirty="0">
                <a:solidFill>
                  <a:srgbClr val="444949"/>
                </a:solidFill>
                <a:latin typeface="Gill Sans MT"/>
                <a:cs typeface="Gill Sans MT"/>
              </a:rPr>
              <a:t>means </a:t>
            </a:r>
            <a:r>
              <a:rPr sz="2600" spc="-45" dirty="0">
                <a:solidFill>
                  <a:srgbClr val="444949"/>
                </a:solidFill>
                <a:latin typeface="Gill Sans MT"/>
                <a:cs typeface="Gill Sans MT"/>
              </a:rPr>
              <a:t>at </a:t>
            </a:r>
            <a:r>
              <a:rPr sz="2600" spc="-40" dirty="0">
                <a:solidFill>
                  <a:srgbClr val="444949"/>
                </a:solidFill>
                <a:latin typeface="Gill Sans MT"/>
                <a:cs typeface="Gill Sans MT"/>
              </a:rPr>
              <a:t>5,334GB we </a:t>
            </a:r>
            <a:r>
              <a:rPr sz="2600" spc="-60" dirty="0">
                <a:solidFill>
                  <a:srgbClr val="444949"/>
                </a:solidFill>
                <a:latin typeface="Gill Sans MT"/>
                <a:cs typeface="Gill Sans MT"/>
              </a:rPr>
              <a:t>are </a:t>
            </a:r>
            <a:r>
              <a:rPr sz="2600" spc="-45" dirty="0">
                <a:solidFill>
                  <a:srgbClr val="444949"/>
                </a:solidFill>
                <a:latin typeface="Gill Sans MT"/>
                <a:cs typeface="Gill Sans MT"/>
              </a:rPr>
              <a:t>at </a:t>
            </a:r>
            <a:r>
              <a:rPr sz="2600" spc="-40" dirty="0">
                <a:solidFill>
                  <a:srgbClr val="444949"/>
                </a:solidFill>
                <a:latin typeface="Gill Sans MT"/>
                <a:cs typeface="Gill Sans MT"/>
              </a:rPr>
              <a:t>the </a:t>
            </a:r>
            <a:r>
              <a:rPr sz="2600" spc="-25" dirty="0">
                <a:solidFill>
                  <a:srgbClr val="444949"/>
                </a:solidFill>
                <a:latin typeface="Gill Sans MT"/>
                <a:cs typeface="Gill Sans MT"/>
              </a:rPr>
              <a:t>max</a:t>
            </a:r>
            <a:r>
              <a:rPr sz="2600" spc="32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spc="-30" dirty="0">
                <a:solidFill>
                  <a:srgbClr val="444949"/>
                </a:solidFill>
                <a:latin typeface="Gill Sans MT"/>
                <a:cs typeface="Gill Sans MT"/>
              </a:rPr>
              <a:t>IOPS</a:t>
            </a:r>
            <a:endParaRPr sz="2600"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97269336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1892" y="6464300"/>
            <a:ext cx="127698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16939" y="72644"/>
            <a:ext cx="6229350" cy="1298575"/>
          </a:xfrm>
          <a:prstGeom prst="rect">
            <a:avLst/>
          </a:prstGeom>
        </p:spPr>
        <p:txBody>
          <a:bodyPr vert="horz" wrap="square" lIns="0" tIns="87630" rIns="0" bIns="0" rtlCol="0">
            <a:spAutoFit/>
          </a:bodyPr>
          <a:lstStyle/>
          <a:p>
            <a:pPr marL="12700" marR="5080">
              <a:lnSpc>
                <a:spcPts val="4750"/>
              </a:lnSpc>
              <a:spcBef>
                <a:spcPts val="690"/>
              </a:spcBef>
            </a:pPr>
            <a:r>
              <a:rPr spc="-50" dirty="0"/>
              <a:t>EBS </a:t>
            </a:r>
            <a:r>
              <a:rPr spc="-100" dirty="0"/>
              <a:t>Volume</a:t>
            </a:r>
            <a:r>
              <a:rPr spc="-944" dirty="0"/>
              <a:t> </a:t>
            </a:r>
            <a:r>
              <a:rPr spc="-175" dirty="0"/>
              <a:t>Types </a:t>
            </a:r>
            <a:r>
              <a:rPr spc="-65" dirty="0"/>
              <a:t>Use </a:t>
            </a:r>
            <a:r>
              <a:rPr spc="-75" dirty="0"/>
              <a:t>cases  </a:t>
            </a:r>
            <a:r>
              <a:rPr spc="-65" dirty="0">
                <a:solidFill>
                  <a:srgbClr val="5091D0"/>
                </a:solidFill>
              </a:rPr>
              <a:t>IO1 </a:t>
            </a:r>
            <a:r>
              <a:rPr spc="-70" dirty="0"/>
              <a:t>(from </a:t>
            </a:r>
            <a:r>
              <a:rPr spc="-75" dirty="0"/>
              <a:t>AWS</a:t>
            </a:r>
            <a:r>
              <a:rPr spc="-145" dirty="0"/>
              <a:t> </a:t>
            </a:r>
            <a:r>
              <a:rPr spc="-30" dirty="0"/>
              <a:t>doc)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16939" y="1358900"/>
            <a:ext cx="10266680" cy="4084320"/>
          </a:xfrm>
          <a:prstGeom prst="rect">
            <a:avLst/>
          </a:prstGeom>
        </p:spPr>
        <p:txBody>
          <a:bodyPr vert="horz" wrap="square" lIns="0" tIns="130175" rIns="0" bIns="0" rtlCol="0">
            <a:spAutoFit/>
          </a:bodyPr>
          <a:lstStyle/>
          <a:p>
            <a:pPr marL="241300" marR="528955" indent="-228600">
              <a:lnSpc>
                <a:spcPct val="70000"/>
              </a:lnSpc>
              <a:spcBef>
                <a:spcPts val="1025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75" dirty="0">
                <a:solidFill>
                  <a:srgbClr val="444949"/>
                </a:solidFill>
                <a:latin typeface="Gill Sans MT"/>
                <a:cs typeface="Gill Sans MT"/>
              </a:rPr>
              <a:t>Critical </a:t>
            </a:r>
            <a:r>
              <a:rPr sz="2600" spc="-50" dirty="0">
                <a:solidFill>
                  <a:srgbClr val="444949"/>
                </a:solidFill>
                <a:latin typeface="Gill Sans MT"/>
                <a:cs typeface="Gill Sans MT"/>
              </a:rPr>
              <a:t>business </a:t>
            </a:r>
            <a:r>
              <a:rPr sz="2600" spc="-40" dirty="0">
                <a:solidFill>
                  <a:srgbClr val="444949"/>
                </a:solidFill>
                <a:latin typeface="Gill Sans MT"/>
                <a:cs typeface="Gill Sans MT"/>
              </a:rPr>
              <a:t>applications </a:t>
            </a:r>
            <a:r>
              <a:rPr sz="2600" spc="-50" dirty="0">
                <a:solidFill>
                  <a:srgbClr val="444949"/>
                </a:solidFill>
                <a:latin typeface="Gill Sans MT"/>
                <a:cs typeface="Gill Sans MT"/>
              </a:rPr>
              <a:t>that </a:t>
            </a:r>
            <a:r>
              <a:rPr sz="2600" spc="-65" dirty="0">
                <a:solidFill>
                  <a:srgbClr val="444949"/>
                </a:solidFill>
                <a:latin typeface="Gill Sans MT"/>
                <a:cs typeface="Gill Sans MT"/>
              </a:rPr>
              <a:t>require </a:t>
            </a:r>
            <a:r>
              <a:rPr sz="2600" spc="-45" dirty="0">
                <a:solidFill>
                  <a:srgbClr val="444949"/>
                </a:solidFill>
                <a:latin typeface="Gill Sans MT"/>
                <a:cs typeface="Gill Sans MT"/>
              </a:rPr>
              <a:t>sustained </a:t>
            </a:r>
            <a:r>
              <a:rPr sz="2600" spc="-30" dirty="0">
                <a:solidFill>
                  <a:srgbClr val="444949"/>
                </a:solidFill>
                <a:latin typeface="Gill Sans MT"/>
                <a:cs typeface="Gill Sans MT"/>
              </a:rPr>
              <a:t>IOPS </a:t>
            </a:r>
            <a:r>
              <a:rPr sz="2600" spc="-40" dirty="0">
                <a:solidFill>
                  <a:srgbClr val="444949"/>
                </a:solidFill>
                <a:latin typeface="Gill Sans MT"/>
                <a:cs typeface="Gill Sans MT"/>
              </a:rPr>
              <a:t>performance, </a:t>
            </a:r>
            <a:r>
              <a:rPr sz="2600" spc="-100" dirty="0">
                <a:solidFill>
                  <a:srgbClr val="444949"/>
                </a:solidFill>
                <a:latin typeface="Gill Sans MT"/>
                <a:cs typeface="Gill Sans MT"/>
              </a:rPr>
              <a:t>or  </a:t>
            </a:r>
            <a:r>
              <a:rPr sz="2600" spc="-55" dirty="0">
                <a:solidFill>
                  <a:srgbClr val="444949"/>
                </a:solidFill>
                <a:latin typeface="Gill Sans MT"/>
                <a:cs typeface="Gill Sans MT"/>
              </a:rPr>
              <a:t>more </a:t>
            </a:r>
            <a:r>
              <a:rPr sz="2600" spc="-40" dirty="0">
                <a:solidFill>
                  <a:srgbClr val="444949"/>
                </a:solidFill>
                <a:latin typeface="Gill Sans MT"/>
                <a:cs typeface="Gill Sans MT"/>
              </a:rPr>
              <a:t>than </a:t>
            </a:r>
            <a:r>
              <a:rPr sz="2600" spc="-25" dirty="0">
                <a:solidFill>
                  <a:srgbClr val="444949"/>
                </a:solidFill>
                <a:latin typeface="Gill Sans MT"/>
                <a:cs typeface="Gill Sans MT"/>
              </a:rPr>
              <a:t>16,000 </a:t>
            </a:r>
            <a:r>
              <a:rPr sz="2600" spc="-30" dirty="0">
                <a:solidFill>
                  <a:srgbClr val="444949"/>
                </a:solidFill>
                <a:latin typeface="Gill Sans MT"/>
                <a:cs typeface="Gill Sans MT"/>
              </a:rPr>
              <a:t>IOPS </a:t>
            </a:r>
            <a:r>
              <a:rPr sz="2600" spc="-50" dirty="0">
                <a:solidFill>
                  <a:srgbClr val="444949"/>
                </a:solidFill>
                <a:latin typeface="Gill Sans MT"/>
                <a:cs typeface="Gill Sans MT"/>
              </a:rPr>
              <a:t>per </a:t>
            </a:r>
            <a:r>
              <a:rPr sz="2600" spc="-40" dirty="0">
                <a:solidFill>
                  <a:srgbClr val="444949"/>
                </a:solidFill>
                <a:latin typeface="Gill Sans MT"/>
                <a:cs typeface="Gill Sans MT"/>
              </a:rPr>
              <a:t>volume </a:t>
            </a:r>
            <a:r>
              <a:rPr sz="2600" spc="5" dirty="0">
                <a:solidFill>
                  <a:srgbClr val="444949"/>
                </a:solidFill>
                <a:latin typeface="Gill Sans MT"/>
                <a:cs typeface="Gill Sans MT"/>
              </a:rPr>
              <a:t>(gp2</a:t>
            </a:r>
            <a:r>
              <a:rPr sz="2600" spc="29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spc="-60" dirty="0">
                <a:solidFill>
                  <a:srgbClr val="444949"/>
                </a:solidFill>
                <a:latin typeface="Gill Sans MT"/>
                <a:cs typeface="Gill Sans MT"/>
              </a:rPr>
              <a:t>limit)</a:t>
            </a:r>
            <a:endParaRPr sz="26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75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35" dirty="0">
                <a:solidFill>
                  <a:srgbClr val="444949"/>
                </a:solidFill>
                <a:latin typeface="Gill Sans MT"/>
                <a:cs typeface="Gill Sans MT"/>
              </a:rPr>
              <a:t>Large </a:t>
            </a:r>
            <a:r>
              <a:rPr sz="2600" spc="-20" dirty="0">
                <a:solidFill>
                  <a:srgbClr val="444949"/>
                </a:solidFill>
                <a:latin typeface="Gill Sans MT"/>
                <a:cs typeface="Gill Sans MT"/>
              </a:rPr>
              <a:t>database </a:t>
            </a:r>
            <a:r>
              <a:rPr sz="2600" spc="-65" dirty="0">
                <a:solidFill>
                  <a:srgbClr val="444949"/>
                </a:solidFill>
                <a:latin typeface="Gill Sans MT"/>
                <a:cs typeface="Gill Sans MT"/>
              </a:rPr>
              <a:t>workloads, </a:t>
            </a:r>
            <a:r>
              <a:rPr sz="2600" spc="-50" dirty="0">
                <a:solidFill>
                  <a:srgbClr val="444949"/>
                </a:solidFill>
                <a:latin typeface="Gill Sans MT"/>
                <a:cs typeface="Gill Sans MT"/>
              </a:rPr>
              <a:t>such</a:t>
            </a:r>
            <a:r>
              <a:rPr sz="2600" spc="-65" dirty="0">
                <a:solidFill>
                  <a:srgbClr val="444949"/>
                </a:solidFill>
                <a:latin typeface="Gill Sans MT"/>
                <a:cs typeface="Gill Sans MT"/>
              </a:rPr>
              <a:t> as:</a:t>
            </a:r>
            <a:endParaRPr sz="26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70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35" dirty="0">
                <a:solidFill>
                  <a:srgbClr val="444949"/>
                </a:solidFill>
                <a:latin typeface="Gill Sans MT"/>
                <a:cs typeface="Gill Sans MT"/>
              </a:rPr>
              <a:t>MongoDB,</a:t>
            </a:r>
            <a:r>
              <a:rPr sz="2600" spc="-20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spc="-50" dirty="0">
                <a:solidFill>
                  <a:srgbClr val="444949"/>
                </a:solidFill>
                <a:latin typeface="Gill Sans MT"/>
                <a:cs typeface="Gill Sans MT"/>
              </a:rPr>
              <a:t>Cassandra,</a:t>
            </a:r>
            <a:r>
              <a:rPr sz="2600" spc="-20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spc="-65" dirty="0">
                <a:solidFill>
                  <a:srgbClr val="444949"/>
                </a:solidFill>
                <a:latin typeface="Gill Sans MT"/>
                <a:cs typeface="Gill Sans MT"/>
              </a:rPr>
              <a:t>Microsoft</a:t>
            </a:r>
            <a:r>
              <a:rPr sz="2600" spc="1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spc="-15" dirty="0">
                <a:solidFill>
                  <a:srgbClr val="444949"/>
                </a:solidFill>
                <a:latin typeface="Gill Sans MT"/>
                <a:cs typeface="Gill Sans MT"/>
              </a:rPr>
              <a:t>SQL</a:t>
            </a:r>
            <a:r>
              <a:rPr sz="2600" spc="1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spc="-80" dirty="0">
                <a:solidFill>
                  <a:srgbClr val="444949"/>
                </a:solidFill>
                <a:latin typeface="Gill Sans MT"/>
                <a:cs typeface="Gill Sans MT"/>
              </a:rPr>
              <a:t>Server,</a:t>
            </a:r>
            <a:r>
              <a:rPr sz="2600" spc="-20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spc="-35" dirty="0">
                <a:solidFill>
                  <a:srgbClr val="444949"/>
                </a:solidFill>
                <a:latin typeface="Gill Sans MT"/>
                <a:cs typeface="Gill Sans MT"/>
              </a:rPr>
              <a:t>MySQL,</a:t>
            </a:r>
            <a:r>
              <a:rPr sz="2600" spc="-20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spc="-60" dirty="0">
                <a:solidFill>
                  <a:srgbClr val="444949"/>
                </a:solidFill>
                <a:latin typeface="Gill Sans MT"/>
                <a:cs typeface="Gill Sans MT"/>
              </a:rPr>
              <a:t>PostgreSQL,</a:t>
            </a:r>
            <a:r>
              <a:rPr sz="2600" spc="-20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spc="-45" dirty="0">
                <a:solidFill>
                  <a:srgbClr val="444949"/>
                </a:solidFill>
                <a:latin typeface="Gill Sans MT"/>
                <a:cs typeface="Gill Sans MT"/>
              </a:rPr>
              <a:t>Oracle</a:t>
            </a:r>
            <a:endParaRPr sz="2600">
              <a:latin typeface="Gill Sans MT"/>
              <a:cs typeface="Gill Sans MT"/>
            </a:endParaRPr>
          </a:p>
          <a:p>
            <a:pPr>
              <a:lnSpc>
                <a:spcPct val="100000"/>
              </a:lnSpc>
              <a:buClr>
                <a:srgbClr val="444949"/>
              </a:buClr>
              <a:buFont typeface="Arial"/>
              <a:buChar char="•"/>
            </a:pPr>
            <a:endParaRPr sz="2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lr>
                <a:srgbClr val="444949"/>
              </a:buClr>
              <a:buFont typeface="Arial"/>
              <a:buChar char="•"/>
            </a:pPr>
            <a:endParaRPr sz="265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buFont typeface="Arial"/>
              <a:buChar char="•"/>
              <a:tabLst>
                <a:tab pos="241300" algn="l"/>
              </a:tabLst>
            </a:pPr>
            <a:r>
              <a:rPr sz="2600" spc="-5" dirty="0">
                <a:solidFill>
                  <a:srgbClr val="444949"/>
                </a:solidFill>
                <a:latin typeface="Gill Sans MT"/>
                <a:cs typeface="Gill Sans MT"/>
              </a:rPr>
              <a:t>4 </a:t>
            </a:r>
            <a:r>
              <a:rPr sz="2600" spc="-75" dirty="0">
                <a:solidFill>
                  <a:srgbClr val="444949"/>
                </a:solidFill>
                <a:latin typeface="Gill Sans MT"/>
                <a:cs typeface="Gill Sans MT"/>
              </a:rPr>
              <a:t>GiB </a:t>
            </a:r>
            <a:r>
              <a:rPr sz="2600" spc="-30" dirty="0">
                <a:solidFill>
                  <a:srgbClr val="444949"/>
                </a:solidFill>
                <a:latin typeface="Gill Sans MT"/>
                <a:cs typeface="Gill Sans MT"/>
              </a:rPr>
              <a:t>- </a:t>
            </a:r>
            <a:r>
              <a:rPr sz="2600" spc="-5" dirty="0">
                <a:solidFill>
                  <a:srgbClr val="444949"/>
                </a:solidFill>
                <a:latin typeface="Gill Sans MT"/>
                <a:cs typeface="Gill Sans MT"/>
              </a:rPr>
              <a:t>16</a:t>
            </a:r>
            <a:r>
              <a:rPr sz="2600" spc="-25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spc="-90" dirty="0">
                <a:solidFill>
                  <a:srgbClr val="444949"/>
                </a:solidFill>
                <a:latin typeface="Gill Sans MT"/>
                <a:cs typeface="Gill Sans MT"/>
              </a:rPr>
              <a:t>TiB</a:t>
            </a:r>
            <a:endParaRPr sz="2600">
              <a:latin typeface="Gill Sans MT"/>
              <a:cs typeface="Gill Sans MT"/>
            </a:endParaRPr>
          </a:p>
          <a:p>
            <a:pPr marL="241300" marR="6350" indent="-228600">
              <a:lnSpc>
                <a:spcPct val="70000"/>
              </a:lnSpc>
              <a:spcBef>
                <a:spcPts val="985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30" dirty="0">
                <a:solidFill>
                  <a:srgbClr val="444949"/>
                </a:solidFill>
                <a:latin typeface="Gill Sans MT"/>
                <a:cs typeface="Gill Sans MT"/>
              </a:rPr>
              <a:t>IOPS </a:t>
            </a:r>
            <a:r>
              <a:rPr sz="2600" spc="-85" dirty="0">
                <a:solidFill>
                  <a:srgbClr val="444949"/>
                </a:solidFill>
                <a:latin typeface="Gill Sans MT"/>
                <a:cs typeface="Gill Sans MT"/>
              </a:rPr>
              <a:t>is </a:t>
            </a:r>
            <a:r>
              <a:rPr sz="2600" spc="-55" dirty="0">
                <a:solidFill>
                  <a:srgbClr val="444949"/>
                </a:solidFill>
                <a:latin typeface="Gill Sans MT"/>
                <a:cs typeface="Gill Sans MT"/>
              </a:rPr>
              <a:t>provisioned </a:t>
            </a:r>
            <a:r>
              <a:rPr sz="2600" spc="-10" dirty="0">
                <a:solidFill>
                  <a:srgbClr val="444949"/>
                </a:solidFill>
                <a:latin typeface="Gill Sans MT"/>
                <a:cs typeface="Gill Sans MT"/>
              </a:rPr>
              <a:t>(PIOPS) </a:t>
            </a:r>
            <a:r>
              <a:rPr sz="2600" spc="-5" dirty="0">
                <a:solidFill>
                  <a:srgbClr val="444949"/>
                </a:solidFill>
                <a:latin typeface="Gill Sans MT"/>
                <a:cs typeface="Gill Sans MT"/>
              </a:rPr>
              <a:t>– </a:t>
            </a:r>
            <a:r>
              <a:rPr sz="2600" spc="-55" dirty="0">
                <a:solidFill>
                  <a:srgbClr val="444949"/>
                </a:solidFill>
                <a:latin typeface="Gill Sans MT"/>
                <a:cs typeface="Gill Sans MT"/>
              </a:rPr>
              <a:t>MIN </a:t>
            </a:r>
            <a:r>
              <a:rPr sz="2600" spc="-5" dirty="0">
                <a:solidFill>
                  <a:srgbClr val="444949"/>
                </a:solidFill>
                <a:latin typeface="Gill Sans MT"/>
                <a:cs typeface="Gill Sans MT"/>
              </a:rPr>
              <a:t>100 </a:t>
            </a:r>
            <a:r>
              <a:rPr sz="2600" spc="-30" dirty="0">
                <a:solidFill>
                  <a:srgbClr val="444949"/>
                </a:solidFill>
                <a:latin typeface="Gill Sans MT"/>
                <a:cs typeface="Gill Sans MT"/>
              </a:rPr>
              <a:t>- </a:t>
            </a:r>
            <a:r>
              <a:rPr sz="2600" spc="-25" dirty="0">
                <a:solidFill>
                  <a:srgbClr val="444949"/>
                </a:solidFill>
                <a:latin typeface="Gill Sans MT"/>
                <a:cs typeface="Gill Sans MT"/>
              </a:rPr>
              <a:t>MAX 64,000 </a:t>
            </a:r>
            <a:r>
              <a:rPr sz="2600" spc="-65" dirty="0">
                <a:solidFill>
                  <a:srgbClr val="444949"/>
                </a:solidFill>
                <a:latin typeface="Gill Sans MT"/>
                <a:cs typeface="Gill Sans MT"/>
              </a:rPr>
              <a:t>(Nitro </a:t>
            </a:r>
            <a:r>
              <a:rPr sz="2600" spc="-40" dirty="0">
                <a:solidFill>
                  <a:srgbClr val="444949"/>
                </a:solidFill>
                <a:latin typeface="Gill Sans MT"/>
                <a:cs typeface="Gill Sans MT"/>
              </a:rPr>
              <a:t>instances) </a:t>
            </a:r>
            <a:r>
              <a:rPr sz="2600" spc="-45" dirty="0">
                <a:solidFill>
                  <a:srgbClr val="444949"/>
                </a:solidFill>
                <a:latin typeface="Gill Sans MT"/>
                <a:cs typeface="Gill Sans MT"/>
              </a:rPr>
              <a:t>else  </a:t>
            </a:r>
            <a:r>
              <a:rPr sz="2600" spc="-25" dirty="0">
                <a:solidFill>
                  <a:srgbClr val="444949"/>
                </a:solidFill>
                <a:latin typeface="Gill Sans MT"/>
                <a:cs typeface="Gill Sans MT"/>
              </a:rPr>
              <a:t>MAX 32,000 </a:t>
            </a:r>
            <a:r>
              <a:rPr sz="2600" spc="-50" dirty="0">
                <a:solidFill>
                  <a:srgbClr val="444949"/>
                </a:solidFill>
                <a:latin typeface="Gill Sans MT"/>
                <a:cs typeface="Gill Sans MT"/>
              </a:rPr>
              <a:t>(other</a:t>
            </a:r>
            <a:r>
              <a:rPr sz="2600" spc="5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spc="-40" dirty="0">
                <a:solidFill>
                  <a:srgbClr val="444949"/>
                </a:solidFill>
                <a:latin typeface="Gill Sans MT"/>
                <a:cs typeface="Gill Sans MT"/>
              </a:rPr>
              <a:t>instances)</a:t>
            </a:r>
            <a:endParaRPr sz="2600">
              <a:latin typeface="Gill Sans MT"/>
              <a:cs typeface="Gill Sans MT"/>
            </a:endParaRPr>
          </a:p>
          <a:p>
            <a:pPr marL="241300" marR="5080" indent="-228600">
              <a:lnSpc>
                <a:spcPct val="70000"/>
              </a:lnSpc>
              <a:spcBef>
                <a:spcPts val="1010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40" dirty="0">
                <a:solidFill>
                  <a:srgbClr val="444949"/>
                </a:solidFill>
                <a:latin typeface="Gill Sans MT"/>
                <a:cs typeface="Gill Sans MT"/>
              </a:rPr>
              <a:t>The </a:t>
            </a:r>
            <a:r>
              <a:rPr sz="2600" spc="-35" dirty="0">
                <a:solidFill>
                  <a:srgbClr val="444949"/>
                </a:solidFill>
                <a:latin typeface="Gill Sans MT"/>
                <a:cs typeface="Gill Sans MT"/>
              </a:rPr>
              <a:t>maximum </a:t>
            </a:r>
            <a:r>
              <a:rPr sz="2600" spc="-65" dirty="0">
                <a:solidFill>
                  <a:srgbClr val="444949"/>
                </a:solidFill>
                <a:latin typeface="Gill Sans MT"/>
                <a:cs typeface="Gill Sans MT"/>
              </a:rPr>
              <a:t>ratio </a:t>
            </a:r>
            <a:r>
              <a:rPr sz="2600" spc="-30" dirty="0">
                <a:solidFill>
                  <a:srgbClr val="444949"/>
                </a:solidFill>
                <a:latin typeface="Gill Sans MT"/>
                <a:cs typeface="Gill Sans MT"/>
              </a:rPr>
              <a:t>of </a:t>
            </a:r>
            <a:r>
              <a:rPr sz="2600" spc="-55" dirty="0">
                <a:solidFill>
                  <a:srgbClr val="444949"/>
                </a:solidFill>
                <a:latin typeface="Gill Sans MT"/>
                <a:cs typeface="Gill Sans MT"/>
              </a:rPr>
              <a:t>provisioned </a:t>
            </a:r>
            <a:r>
              <a:rPr sz="2600" spc="-30" dirty="0">
                <a:solidFill>
                  <a:srgbClr val="444949"/>
                </a:solidFill>
                <a:latin typeface="Gill Sans MT"/>
                <a:cs typeface="Gill Sans MT"/>
              </a:rPr>
              <a:t>IOPS </a:t>
            </a:r>
            <a:r>
              <a:rPr sz="2600" spc="-55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2600" spc="-40" dirty="0">
                <a:solidFill>
                  <a:srgbClr val="444949"/>
                </a:solidFill>
                <a:latin typeface="Gill Sans MT"/>
                <a:cs typeface="Gill Sans MT"/>
              </a:rPr>
              <a:t>requested volume </a:t>
            </a:r>
            <a:r>
              <a:rPr sz="2600" spc="-70" dirty="0">
                <a:solidFill>
                  <a:srgbClr val="444949"/>
                </a:solidFill>
                <a:latin typeface="Gill Sans MT"/>
                <a:cs typeface="Gill Sans MT"/>
              </a:rPr>
              <a:t>size </a:t>
            </a:r>
            <a:r>
              <a:rPr sz="2600" spc="-35" dirty="0">
                <a:solidFill>
                  <a:srgbClr val="444949"/>
                </a:solidFill>
                <a:latin typeface="Gill Sans MT"/>
                <a:cs typeface="Gill Sans MT"/>
              </a:rPr>
              <a:t>(in </a:t>
            </a:r>
            <a:r>
              <a:rPr sz="2600" spc="-55" dirty="0">
                <a:solidFill>
                  <a:srgbClr val="444949"/>
                </a:solidFill>
                <a:latin typeface="Gill Sans MT"/>
                <a:cs typeface="Gill Sans MT"/>
              </a:rPr>
              <a:t>GiB) </a:t>
            </a:r>
            <a:r>
              <a:rPr sz="2600" spc="-90" dirty="0">
                <a:solidFill>
                  <a:srgbClr val="444949"/>
                </a:solidFill>
                <a:latin typeface="Gill Sans MT"/>
                <a:cs typeface="Gill Sans MT"/>
              </a:rPr>
              <a:t>is  </a:t>
            </a:r>
            <a:r>
              <a:rPr sz="2600" spc="-35" dirty="0">
                <a:solidFill>
                  <a:srgbClr val="444949"/>
                </a:solidFill>
                <a:latin typeface="Gill Sans MT"/>
                <a:cs typeface="Gill Sans MT"/>
              </a:rPr>
              <a:t>50:1</a:t>
            </a:r>
            <a:endParaRPr sz="2600"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192300454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1892" y="6464300"/>
            <a:ext cx="127698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16939" y="72644"/>
            <a:ext cx="6229350" cy="1298575"/>
          </a:xfrm>
          <a:prstGeom prst="rect">
            <a:avLst/>
          </a:prstGeom>
        </p:spPr>
        <p:txBody>
          <a:bodyPr vert="horz" wrap="square" lIns="0" tIns="87630" rIns="0" bIns="0" rtlCol="0">
            <a:spAutoFit/>
          </a:bodyPr>
          <a:lstStyle/>
          <a:p>
            <a:pPr marL="12700" marR="5080">
              <a:lnSpc>
                <a:spcPts val="4750"/>
              </a:lnSpc>
              <a:spcBef>
                <a:spcPts val="690"/>
              </a:spcBef>
            </a:pPr>
            <a:r>
              <a:rPr spc="-50" dirty="0"/>
              <a:t>EBS </a:t>
            </a:r>
            <a:r>
              <a:rPr spc="-100" dirty="0"/>
              <a:t>Volume</a:t>
            </a:r>
            <a:r>
              <a:rPr spc="-944" dirty="0"/>
              <a:t> </a:t>
            </a:r>
            <a:r>
              <a:rPr spc="-175" dirty="0"/>
              <a:t>Types </a:t>
            </a:r>
            <a:r>
              <a:rPr spc="-65" dirty="0"/>
              <a:t>Use </a:t>
            </a:r>
            <a:r>
              <a:rPr spc="-75" dirty="0"/>
              <a:t>cases  </a:t>
            </a:r>
            <a:r>
              <a:rPr spc="-35" dirty="0">
                <a:solidFill>
                  <a:srgbClr val="5091D0"/>
                </a:solidFill>
              </a:rPr>
              <a:t>ST1 </a:t>
            </a:r>
            <a:r>
              <a:rPr spc="-70" dirty="0"/>
              <a:t>(from </a:t>
            </a:r>
            <a:r>
              <a:rPr spc="-75" dirty="0"/>
              <a:t>AWS</a:t>
            </a:r>
            <a:r>
              <a:rPr spc="-170" dirty="0"/>
              <a:t> </a:t>
            </a:r>
            <a:r>
              <a:rPr spc="-30" dirty="0"/>
              <a:t>doc)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16939" y="1338783"/>
            <a:ext cx="10342880" cy="4109720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4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Streaming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workloads requiring </a:t>
            </a:r>
            <a:r>
              <a:rPr sz="2800" spc="-70" dirty="0">
                <a:solidFill>
                  <a:srgbClr val="444949"/>
                </a:solidFill>
                <a:latin typeface="Gill Sans MT"/>
                <a:cs typeface="Gill Sans MT"/>
              </a:rPr>
              <a:t>consistent,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fast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throughput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at </a:t>
            </a:r>
            <a:r>
              <a:rPr sz="2800" dirty="0">
                <a:solidFill>
                  <a:srgbClr val="444949"/>
                </a:solidFill>
                <a:latin typeface="Gill Sans MT"/>
                <a:cs typeface="Gill Sans MT"/>
              </a:rPr>
              <a:t>a </a:t>
            </a:r>
            <a:r>
              <a:rPr sz="2800" spc="-65" dirty="0">
                <a:solidFill>
                  <a:srgbClr val="444949"/>
                </a:solidFill>
                <a:latin typeface="Gill Sans MT"/>
                <a:cs typeface="Gill Sans MT"/>
              </a:rPr>
              <a:t>low</a:t>
            </a:r>
            <a:r>
              <a:rPr sz="2800" spc="21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price.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5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Big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data,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Data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warehouses,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Log</a:t>
            </a:r>
            <a:r>
              <a:rPr sz="2800" spc="-27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processing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7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5" dirty="0">
                <a:solidFill>
                  <a:srgbClr val="444949"/>
                </a:solidFill>
                <a:latin typeface="Gill Sans MT"/>
                <a:cs typeface="Gill Sans MT"/>
              </a:rPr>
              <a:t>Apache </a:t>
            </a:r>
            <a:r>
              <a:rPr sz="2800" spc="-105" dirty="0">
                <a:solidFill>
                  <a:srgbClr val="444949"/>
                </a:solidFill>
                <a:latin typeface="Gill Sans MT"/>
                <a:cs typeface="Gill Sans MT"/>
              </a:rPr>
              <a:t>Kafka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7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Cannot </a:t>
            </a:r>
            <a:r>
              <a:rPr sz="2800" spc="10" dirty="0">
                <a:solidFill>
                  <a:srgbClr val="444949"/>
                </a:solidFill>
                <a:latin typeface="Gill Sans MT"/>
                <a:cs typeface="Gill Sans MT"/>
              </a:rPr>
              <a:t>be </a:t>
            </a:r>
            <a:r>
              <a:rPr sz="2800" dirty="0">
                <a:solidFill>
                  <a:srgbClr val="444949"/>
                </a:solidFill>
                <a:latin typeface="Gill Sans MT"/>
                <a:cs typeface="Gill Sans MT"/>
              </a:rPr>
              <a:t>a </a:t>
            </a:r>
            <a:r>
              <a:rPr sz="2800" spc="-35" dirty="0">
                <a:solidFill>
                  <a:srgbClr val="444949"/>
                </a:solidFill>
                <a:latin typeface="Gill Sans MT"/>
                <a:cs typeface="Gill Sans MT"/>
              </a:rPr>
              <a:t>boot</a:t>
            </a:r>
            <a:r>
              <a:rPr sz="280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volume</a:t>
            </a:r>
            <a:endParaRPr sz="2800">
              <a:latin typeface="Gill Sans MT"/>
              <a:cs typeface="Gill Sans MT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lr>
                <a:srgbClr val="444949"/>
              </a:buClr>
              <a:buFont typeface="Arial"/>
              <a:buChar char="•"/>
            </a:pPr>
            <a:endParaRPr sz="405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buFont typeface="Arial"/>
              <a:buChar char="•"/>
              <a:tabLst>
                <a:tab pos="241300" algn="l"/>
              </a:tabLst>
            </a:pPr>
            <a:r>
              <a:rPr sz="2800" dirty="0">
                <a:solidFill>
                  <a:srgbClr val="444949"/>
                </a:solidFill>
                <a:latin typeface="Gill Sans MT"/>
                <a:cs typeface="Gill Sans MT"/>
              </a:rPr>
              <a:t>500 </a:t>
            </a:r>
            <a:r>
              <a:rPr sz="2800" spc="-80" dirty="0">
                <a:solidFill>
                  <a:srgbClr val="444949"/>
                </a:solidFill>
                <a:latin typeface="Gill Sans MT"/>
                <a:cs typeface="Gill Sans MT"/>
              </a:rPr>
              <a:t>GiB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- </a:t>
            </a:r>
            <a:r>
              <a:rPr sz="2800" dirty="0">
                <a:solidFill>
                  <a:srgbClr val="444949"/>
                </a:solidFill>
                <a:latin typeface="Gill Sans MT"/>
                <a:cs typeface="Gill Sans MT"/>
              </a:rPr>
              <a:t>16</a:t>
            </a:r>
            <a:r>
              <a:rPr sz="2800" spc="-40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90" dirty="0">
                <a:solidFill>
                  <a:srgbClr val="444949"/>
                </a:solidFill>
                <a:latin typeface="Gill Sans MT"/>
                <a:cs typeface="Gill Sans MT"/>
              </a:rPr>
              <a:t>TiB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7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20" dirty="0">
                <a:solidFill>
                  <a:srgbClr val="444949"/>
                </a:solidFill>
                <a:latin typeface="Gill Sans MT"/>
                <a:cs typeface="Gill Sans MT"/>
              </a:rPr>
              <a:t>Max </a:t>
            </a:r>
            <a:r>
              <a:rPr sz="2800" spc="-25" dirty="0">
                <a:solidFill>
                  <a:srgbClr val="444949"/>
                </a:solidFill>
                <a:latin typeface="Gill Sans MT"/>
                <a:cs typeface="Gill Sans MT"/>
              </a:rPr>
              <a:t>IOPS </a:t>
            </a:r>
            <a:r>
              <a:rPr sz="2800" spc="-90" dirty="0">
                <a:solidFill>
                  <a:srgbClr val="444949"/>
                </a:solidFill>
                <a:latin typeface="Gill Sans MT"/>
                <a:cs typeface="Gill Sans MT"/>
              </a:rPr>
              <a:t>is</a:t>
            </a:r>
            <a:r>
              <a:rPr sz="2800" spc="-7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dirty="0">
                <a:solidFill>
                  <a:srgbClr val="444949"/>
                </a:solidFill>
                <a:latin typeface="Gill Sans MT"/>
                <a:cs typeface="Gill Sans MT"/>
              </a:rPr>
              <a:t>500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5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20" dirty="0">
                <a:solidFill>
                  <a:srgbClr val="444949"/>
                </a:solidFill>
                <a:latin typeface="Gill Sans MT"/>
                <a:cs typeface="Gill Sans MT"/>
              </a:rPr>
              <a:t>Max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throughput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of </a:t>
            </a:r>
            <a:r>
              <a:rPr sz="2800" dirty="0">
                <a:solidFill>
                  <a:srgbClr val="444949"/>
                </a:solidFill>
                <a:latin typeface="Gill Sans MT"/>
                <a:cs typeface="Gill Sans MT"/>
              </a:rPr>
              <a:t>500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MiB/s </a:t>
            </a:r>
            <a:r>
              <a:rPr sz="2800" dirty="0">
                <a:solidFill>
                  <a:srgbClr val="444949"/>
                </a:solidFill>
                <a:latin typeface="Gill Sans MT"/>
                <a:cs typeface="Gill Sans MT"/>
              </a:rPr>
              <a:t>–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can</a:t>
            </a:r>
            <a:r>
              <a:rPr sz="2800" spc="8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burst</a:t>
            </a:r>
            <a:endParaRPr sz="2800"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63659211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1892" y="6464300"/>
            <a:ext cx="127698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16939" y="72644"/>
            <a:ext cx="6229350" cy="1298575"/>
          </a:xfrm>
          <a:prstGeom prst="rect">
            <a:avLst/>
          </a:prstGeom>
        </p:spPr>
        <p:txBody>
          <a:bodyPr vert="horz" wrap="square" lIns="0" tIns="87630" rIns="0" bIns="0" rtlCol="0">
            <a:spAutoFit/>
          </a:bodyPr>
          <a:lstStyle/>
          <a:p>
            <a:pPr marL="12700" marR="5080">
              <a:lnSpc>
                <a:spcPts val="4750"/>
              </a:lnSpc>
              <a:spcBef>
                <a:spcPts val="690"/>
              </a:spcBef>
            </a:pPr>
            <a:r>
              <a:rPr spc="-50" dirty="0"/>
              <a:t>EBS </a:t>
            </a:r>
            <a:r>
              <a:rPr spc="-100" dirty="0"/>
              <a:t>Volume</a:t>
            </a:r>
            <a:r>
              <a:rPr spc="-944" dirty="0"/>
              <a:t> </a:t>
            </a:r>
            <a:r>
              <a:rPr spc="-175" dirty="0"/>
              <a:t>Types </a:t>
            </a:r>
            <a:r>
              <a:rPr spc="-65" dirty="0"/>
              <a:t>Use </a:t>
            </a:r>
            <a:r>
              <a:rPr spc="-75" dirty="0"/>
              <a:t>cases  </a:t>
            </a:r>
            <a:r>
              <a:rPr spc="-35" dirty="0">
                <a:solidFill>
                  <a:srgbClr val="5091D0"/>
                </a:solidFill>
              </a:rPr>
              <a:t>SC1 </a:t>
            </a:r>
            <a:r>
              <a:rPr spc="-70" dirty="0"/>
              <a:t>(from </a:t>
            </a:r>
            <a:r>
              <a:rPr spc="-75" dirty="0"/>
              <a:t>AWS</a:t>
            </a:r>
            <a:r>
              <a:rPr spc="-170" dirty="0"/>
              <a:t> </a:t>
            </a:r>
            <a:r>
              <a:rPr spc="-30" dirty="0"/>
              <a:t>doc)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16939" y="1419860"/>
            <a:ext cx="8844915" cy="3903979"/>
          </a:xfrm>
          <a:prstGeom prst="rect">
            <a:avLst/>
          </a:prstGeom>
        </p:spPr>
        <p:txBody>
          <a:bodyPr vert="horz" wrap="square" lIns="0" tIns="62230" rIns="0" bIns="0" rtlCol="0">
            <a:spAutoFit/>
          </a:bodyPr>
          <a:lstStyle/>
          <a:p>
            <a:pPr marL="241300" marR="5080" indent="-228600">
              <a:lnSpc>
                <a:spcPts val="3020"/>
              </a:lnSpc>
              <a:spcBef>
                <a:spcPts val="49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Throughput-oriented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storage </a:t>
            </a:r>
            <a:r>
              <a:rPr sz="2800" spc="-90" dirty="0">
                <a:solidFill>
                  <a:srgbClr val="444949"/>
                </a:solidFill>
                <a:latin typeface="Gill Sans MT"/>
                <a:cs typeface="Gill Sans MT"/>
              </a:rPr>
              <a:t>for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large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volumes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of </a:t>
            </a:r>
            <a:r>
              <a:rPr sz="2800" spc="-25" dirty="0">
                <a:solidFill>
                  <a:srgbClr val="444949"/>
                </a:solidFill>
                <a:latin typeface="Gill Sans MT"/>
                <a:cs typeface="Gill Sans MT"/>
              </a:rPr>
              <a:t>data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that </a:t>
            </a:r>
            <a:r>
              <a:rPr sz="2800" spc="-90" dirty="0">
                <a:solidFill>
                  <a:srgbClr val="444949"/>
                </a:solidFill>
                <a:latin typeface="Gill Sans MT"/>
                <a:cs typeface="Gill Sans MT"/>
              </a:rPr>
              <a:t>is 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infrequently</a:t>
            </a:r>
            <a:r>
              <a:rPr sz="2800" spc="-2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accessed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1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Scenarios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where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the </a:t>
            </a:r>
            <a:r>
              <a:rPr sz="2800" spc="-75" dirty="0">
                <a:solidFill>
                  <a:srgbClr val="444949"/>
                </a:solidFill>
                <a:latin typeface="Gill Sans MT"/>
                <a:cs typeface="Gill Sans MT"/>
              </a:rPr>
              <a:t>lowest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storage </a:t>
            </a:r>
            <a:r>
              <a:rPr sz="2800" spc="-75" dirty="0">
                <a:solidFill>
                  <a:srgbClr val="444949"/>
                </a:solidFill>
                <a:latin typeface="Gill Sans MT"/>
                <a:cs typeface="Gill Sans MT"/>
              </a:rPr>
              <a:t>cost </a:t>
            </a:r>
            <a:r>
              <a:rPr sz="2800" spc="-90" dirty="0">
                <a:solidFill>
                  <a:srgbClr val="444949"/>
                </a:solidFill>
                <a:latin typeface="Gill Sans MT"/>
                <a:cs typeface="Gill Sans MT"/>
              </a:rPr>
              <a:t>is</a:t>
            </a:r>
            <a:r>
              <a:rPr sz="2800" spc="28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important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7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Cannot </a:t>
            </a:r>
            <a:r>
              <a:rPr sz="2800" spc="10" dirty="0">
                <a:solidFill>
                  <a:srgbClr val="444949"/>
                </a:solidFill>
                <a:latin typeface="Gill Sans MT"/>
                <a:cs typeface="Gill Sans MT"/>
              </a:rPr>
              <a:t>be </a:t>
            </a:r>
            <a:r>
              <a:rPr sz="2800" dirty="0">
                <a:solidFill>
                  <a:srgbClr val="444949"/>
                </a:solidFill>
                <a:latin typeface="Gill Sans MT"/>
                <a:cs typeface="Gill Sans MT"/>
              </a:rPr>
              <a:t>a </a:t>
            </a:r>
            <a:r>
              <a:rPr sz="2800" spc="-35" dirty="0">
                <a:solidFill>
                  <a:srgbClr val="444949"/>
                </a:solidFill>
                <a:latin typeface="Gill Sans MT"/>
                <a:cs typeface="Gill Sans MT"/>
              </a:rPr>
              <a:t>boot</a:t>
            </a:r>
            <a:r>
              <a:rPr sz="280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volume</a:t>
            </a:r>
            <a:endParaRPr sz="2800">
              <a:latin typeface="Gill Sans MT"/>
              <a:cs typeface="Gill Sans MT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Clr>
                <a:srgbClr val="444949"/>
              </a:buClr>
              <a:buFont typeface="Arial"/>
              <a:buChar char="•"/>
            </a:pPr>
            <a:endParaRPr sz="405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241300" algn="l"/>
              </a:tabLst>
            </a:pPr>
            <a:r>
              <a:rPr sz="2800" dirty="0">
                <a:solidFill>
                  <a:srgbClr val="444949"/>
                </a:solidFill>
                <a:latin typeface="Gill Sans MT"/>
                <a:cs typeface="Gill Sans MT"/>
              </a:rPr>
              <a:t>500 </a:t>
            </a:r>
            <a:r>
              <a:rPr sz="2800" spc="-80" dirty="0">
                <a:solidFill>
                  <a:srgbClr val="444949"/>
                </a:solidFill>
                <a:latin typeface="Gill Sans MT"/>
                <a:cs typeface="Gill Sans MT"/>
              </a:rPr>
              <a:t>GiB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- </a:t>
            </a:r>
            <a:r>
              <a:rPr sz="2800" dirty="0">
                <a:solidFill>
                  <a:srgbClr val="444949"/>
                </a:solidFill>
                <a:latin typeface="Gill Sans MT"/>
                <a:cs typeface="Gill Sans MT"/>
              </a:rPr>
              <a:t>16</a:t>
            </a:r>
            <a:r>
              <a:rPr sz="2800" spc="-40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90" dirty="0">
                <a:solidFill>
                  <a:srgbClr val="444949"/>
                </a:solidFill>
                <a:latin typeface="Gill Sans MT"/>
                <a:cs typeface="Gill Sans MT"/>
              </a:rPr>
              <a:t>TiB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7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20" dirty="0">
                <a:solidFill>
                  <a:srgbClr val="444949"/>
                </a:solidFill>
                <a:latin typeface="Gill Sans MT"/>
                <a:cs typeface="Gill Sans MT"/>
              </a:rPr>
              <a:t>Max </a:t>
            </a:r>
            <a:r>
              <a:rPr sz="2800" spc="-25" dirty="0">
                <a:solidFill>
                  <a:srgbClr val="444949"/>
                </a:solidFill>
                <a:latin typeface="Gill Sans MT"/>
                <a:cs typeface="Gill Sans MT"/>
              </a:rPr>
              <a:t>IOPS </a:t>
            </a:r>
            <a:r>
              <a:rPr sz="2800" spc="-90" dirty="0">
                <a:solidFill>
                  <a:srgbClr val="444949"/>
                </a:solidFill>
                <a:latin typeface="Gill Sans MT"/>
                <a:cs typeface="Gill Sans MT"/>
              </a:rPr>
              <a:t>is</a:t>
            </a:r>
            <a:r>
              <a:rPr sz="2800" spc="-7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dirty="0">
                <a:solidFill>
                  <a:srgbClr val="444949"/>
                </a:solidFill>
                <a:latin typeface="Gill Sans MT"/>
                <a:cs typeface="Gill Sans MT"/>
              </a:rPr>
              <a:t>250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7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20" dirty="0">
                <a:solidFill>
                  <a:srgbClr val="444949"/>
                </a:solidFill>
                <a:latin typeface="Gill Sans MT"/>
                <a:cs typeface="Gill Sans MT"/>
              </a:rPr>
              <a:t>Max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throughput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of </a:t>
            </a:r>
            <a:r>
              <a:rPr sz="2800" dirty="0">
                <a:solidFill>
                  <a:srgbClr val="444949"/>
                </a:solidFill>
                <a:latin typeface="Gill Sans MT"/>
                <a:cs typeface="Gill Sans MT"/>
              </a:rPr>
              <a:t>250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MiB/s </a:t>
            </a:r>
            <a:r>
              <a:rPr sz="2800" dirty="0">
                <a:solidFill>
                  <a:srgbClr val="444949"/>
                </a:solidFill>
                <a:latin typeface="Gill Sans MT"/>
                <a:cs typeface="Gill Sans MT"/>
              </a:rPr>
              <a:t>–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can</a:t>
            </a:r>
            <a:r>
              <a:rPr sz="2800" spc="8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burst</a:t>
            </a:r>
            <a:endParaRPr sz="2800"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262373911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41892" y="6471592"/>
            <a:ext cx="1276985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374395"/>
            <a:ext cx="3213735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50" dirty="0"/>
              <a:t>EBS</a:t>
            </a:r>
            <a:r>
              <a:rPr spc="-60" dirty="0"/>
              <a:t> </a:t>
            </a:r>
            <a:r>
              <a:rPr spc="-55" dirty="0"/>
              <a:t>Snapshots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16939" y="1358900"/>
            <a:ext cx="10151745" cy="42125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0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55" dirty="0">
                <a:solidFill>
                  <a:srgbClr val="444949"/>
                </a:solidFill>
                <a:latin typeface="Gill Sans MT"/>
                <a:cs typeface="Gill Sans MT"/>
              </a:rPr>
              <a:t>Incremental </a:t>
            </a:r>
            <a:r>
              <a:rPr sz="2600" spc="-5" dirty="0">
                <a:solidFill>
                  <a:srgbClr val="444949"/>
                </a:solidFill>
                <a:latin typeface="Gill Sans MT"/>
                <a:cs typeface="Gill Sans MT"/>
              </a:rPr>
              <a:t>– </a:t>
            </a:r>
            <a:r>
              <a:rPr sz="2600" spc="-60" dirty="0">
                <a:solidFill>
                  <a:srgbClr val="444949"/>
                </a:solidFill>
                <a:latin typeface="Gill Sans MT"/>
                <a:cs typeface="Gill Sans MT"/>
              </a:rPr>
              <a:t>only </a:t>
            </a:r>
            <a:r>
              <a:rPr sz="2600" spc="-30" dirty="0">
                <a:solidFill>
                  <a:srgbClr val="444949"/>
                </a:solidFill>
                <a:latin typeface="Gill Sans MT"/>
                <a:cs typeface="Gill Sans MT"/>
              </a:rPr>
              <a:t>backup </a:t>
            </a:r>
            <a:r>
              <a:rPr sz="2600" spc="-20" dirty="0">
                <a:solidFill>
                  <a:srgbClr val="444949"/>
                </a:solidFill>
                <a:latin typeface="Gill Sans MT"/>
                <a:cs typeface="Gill Sans MT"/>
              </a:rPr>
              <a:t>changed</a:t>
            </a:r>
            <a:r>
              <a:rPr sz="2600" spc="17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spc="-70" dirty="0">
                <a:solidFill>
                  <a:srgbClr val="444949"/>
                </a:solidFill>
                <a:latin typeface="Gill Sans MT"/>
                <a:cs typeface="Gill Sans MT"/>
              </a:rPr>
              <a:t>blocks</a:t>
            </a:r>
            <a:endParaRPr sz="2600">
              <a:latin typeface="Gill Sans MT"/>
              <a:cs typeface="Gill Sans MT"/>
            </a:endParaRPr>
          </a:p>
          <a:p>
            <a:pPr marL="241300" marR="431165" indent="-228600">
              <a:lnSpc>
                <a:spcPct val="70000"/>
              </a:lnSpc>
              <a:spcBef>
                <a:spcPts val="1010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35" dirty="0">
                <a:solidFill>
                  <a:srgbClr val="444949"/>
                </a:solidFill>
                <a:latin typeface="Gill Sans MT"/>
                <a:cs typeface="Gill Sans MT"/>
              </a:rPr>
              <a:t>EBS </a:t>
            </a:r>
            <a:r>
              <a:rPr sz="2600" spc="-40" dirty="0">
                <a:solidFill>
                  <a:srgbClr val="444949"/>
                </a:solidFill>
                <a:latin typeface="Gill Sans MT"/>
                <a:cs typeface="Gill Sans MT"/>
              </a:rPr>
              <a:t>backups use </a:t>
            </a:r>
            <a:r>
              <a:rPr sz="2600" spc="-65" dirty="0">
                <a:solidFill>
                  <a:srgbClr val="444949"/>
                </a:solidFill>
                <a:latin typeface="Gill Sans MT"/>
                <a:cs typeface="Gill Sans MT"/>
              </a:rPr>
              <a:t>IO </a:t>
            </a:r>
            <a:r>
              <a:rPr sz="2600" spc="-10" dirty="0">
                <a:solidFill>
                  <a:srgbClr val="444949"/>
                </a:solidFill>
                <a:latin typeface="Gill Sans MT"/>
                <a:cs typeface="Gill Sans MT"/>
              </a:rPr>
              <a:t>and </a:t>
            </a:r>
            <a:r>
              <a:rPr sz="2600" spc="-55" dirty="0">
                <a:solidFill>
                  <a:srgbClr val="444949"/>
                </a:solidFill>
                <a:latin typeface="Gill Sans MT"/>
                <a:cs typeface="Gill Sans MT"/>
              </a:rPr>
              <a:t>you shouldn’t </a:t>
            </a:r>
            <a:r>
              <a:rPr sz="2600" spc="-45" dirty="0">
                <a:solidFill>
                  <a:srgbClr val="444949"/>
                </a:solidFill>
                <a:latin typeface="Gill Sans MT"/>
                <a:cs typeface="Gill Sans MT"/>
              </a:rPr>
              <a:t>run </a:t>
            </a:r>
            <a:r>
              <a:rPr sz="2600" spc="-30" dirty="0">
                <a:solidFill>
                  <a:srgbClr val="444949"/>
                </a:solidFill>
                <a:latin typeface="Gill Sans MT"/>
                <a:cs typeface="Gill Sans MT"/>
              </a:rPr>
              <a:t>them </a:t>
            </a:r>
            <a:r>
              <a:rPr sz="2600" spc="-50" dirty="0">
                <a:solidFill>
                  <a:srgbClr val="444949"/>
                </a:solidFill>
                <a:latin typeface="Gill Sans MT"/>
                <a:cs typeface="Gill Sans MT"/>
              </a:rPr>
              <a:t>while </a:t>
            </a:r>
            <a:r>
              <a:rPr sz="2600" spc="-85" dirty="0">
                <a:solidFill>
                  <a:srgbClr val="444949"/>
                </a:solidFill>
                <a:latin typeface="Gill Sans MT"/>
                <a:cs typeface="Gill Sans MT"/>
              </a:rPr>
              <a:t>your </a:t>
            </a:r>
            <a:r>
              <a:rPr sz="2600" spc="-40" dirty="0">
                <a:solidFill>
                  <a:srgbClr val="444949"/>
                </a:solidFill>
                <a:latin typeface="Gill Sans MT"/>
                <a:cs typeface="Gill Sans MT"/>
              </a:rPr>
              <a:t>application </a:t>
            </a:r>
            <a:r>
              <a:rPr sz="2600" spc="-90" dirty="0">
                <a:solidFill>
                  <a:srgbClr val="444949"/>
                </a:solidFill>
                <a:latin typeface="Gill Sans MT"/>
                <a:cs typeface="Gill Sans MT"/>
              </a:rPr>
              <a:t>is  </a:t>
            </a:r>
            <a:r>
              <a:rPr sz="2600" spc="-35" dirty="0">
                <a:solidFill>
                  <a:srgbClr val="444949"/>
                </a:solidFill>
                <a:latin typeface="Gill Sans MT"/>
                <a:cs typeface="Gill Sans MT"/>
              </a:rPr>
              <a:t>handling </a:t>
            </a:r>
            <a:r>
              <a:rPr sz="2600" spc="-5" dirty="0">
                <a:solidFill>
                  <a:srgbClr val="444949"/>
                </a:solidFill>
                <a:latin typeface="Gill Sans MT"/>
                <a:cs typeface="Gill Sans MT"/>
              </a:rPr>
              <a:t>a </a:t>
            </a:r>
            <a:r>
              <a:rPr sz="2600" spc="-70" dirty="0">
                <a:solidFill>
                  <a:srgbClr val="444949"/>
                </a:solidFill>
                <a:latin typeface="Gill Sans MT"/>
                <a:cs typeface="Gill Sans MT"/>
              </a:rPr>
              <a:t>lot </a:t>
            </a:r>
            <a:r>
              <a:rPr sz="2600" spc="-30" dirty="0">
                <a:solidFill>
                  <a:srgbClr val="444949"/>
                </a:solidFill>
                <a:latin typeface="Gill Sans MT"/>
                <a:cs typeface="Gill Sans MT"/>
              </a:rPr>
              <a:t>of</a:t>
            </a:r>
            <a:r>
              <a:rPr sz="2600" spc="12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spc="-65" dirty="0">
                <a:solidFill>
                  <a:srgbClr val="444949"/>
                </a:solidFill>
                <a:latin typeface="Gill Sans MT"/>
                <a:cs typeface="Gill Sans MT"/>
              </a:rPr>
              <a:t>traffic</a:t>
            </a:r>
            <a:endParaRPr sz="26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70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35" dirty="0">
                <a:solidFill>
                  <a:srgbClr val="444949"/>
                </a:solidFill>
                <a:latin typeface="Gill Sans MT"/>
                <a:cs typeface="Gill Sans MT"/>
              </a:rPr>
              <a:t>Snapshots </a:t>
            </a:r>
            <a:r>
              <a:rPr sz="2600" spc="-75" dirty="0">
                <a:solidFill>
                  <a:srgbClr val="444949"/>
                </a:solidFill>
                <a:latin typeface="Gill Sans MT"/>
                <a:cs typeface="Gill Sans MT"/>
              </a:rPr>
              <a:t>will </a:t>
            </a:r>
            <a:r>
              <a:rPr sz="2600" spc="5" dirty="0">
                <a:solidFill>
                  <a:srgbClr val="444949"/>
                </a:solidFill>
                <a:latin typeface="Gill Sans MT"/>
                <a:cs typeface="Gill Sans MT"/>
              </a:rPr>
              <a:t>be </a:t>
            </a:r>
            <a:r>
              <a:rPr sz="2600" spc="-65" dirty="0">
                <a:solidFill>
                  <a:srgbClr val="444949"/>
                </a:solidFill>
                <a:latin typeface="Gill Sans MT"/>
                <a:cs typeface="Gill Sans MT"/>
              </a:rPr>
              <a:t>stored </a:t>
            </a:r>
            <a:r>
              <a:rPr sz="2600" spc="-60" dirty="0">
                <a:solidFill>
                  <a:srgbClr val="444949"/>
                </a:solidFill>
                <a:latin typeface="Gill Sans MT"/>
                <a:cs typeface="Gill Sans MT"/>
              </a:rPr>
              <a:t>in </a:t>
            </a:r>
            <a:r>
              <a:rPr sz="2600" spc="10" dirty="0">
                <a:solidFill>
                  <a:srgbClr val="444949"/>
                </a:solidFill>
                <a:latin typeface="Gill Sans MT"/>
                <a:cs typeface="Gill Sans MT"/>
              </a:rPr>
              <a:t>S3 </a:t>
            </a:r>
            <a:r>
              <a:rPr sz="2600" spc="-25" dirty="0">
                <a:solidFill>
                  <a:srgbClr val="444949"/>
                </a:solidFill>
                <a:latin typeface="Gill Sans MT"/>
                <a:cs typeface="Gill Sans MT"/>
              </a:rPr>
              <a:t>(but </a:t>
            </a:r>
            <a:r>
              <a:rPr sz="2600" spc="-55" dirty="0">
                <a:solidFill>
                  <a:srgbClr val="444949"/>
                </a:solidFill>
                <a:latin typeface="Gill Sans MT"/>
                <a:cs typeface="Gill Sans MT"/>
              </a:rPr>
              <a:t>you </a:t>
            </a:r>
            <a:r>
              <a:rPr sz="2600" spc="-65" dirty="0">
                <a:solidFill>
                  <a:srgbClr val="444949"/>
                </a:solidFill>
                <a:latin typeface="Gill Sans MT"/>
                <a:cs typeface="Gill Sans MT"/>
              </a:rPr>
              <a:t>won’t </a:t>
            </a:r>
            <a:r>
              <a:rPr sz="2600" spc="-75" dirty="0">
                <a:solidFill>
                  <a:srgbClr val="444949"/>
                </a:solidFill>
                <a:latin typeface="Gill Sans MT"/>
                <a:cs typeface="Gill Sans MT"/>
              </a:rPr>
              <a:t>directly </a:t>
            </a:r>
            <a:r>
              <a:rPr sz="2600" spc="-30" dirty="0">
                <a:solidFill>
                  <a:srgbClr val="444949"/>
                </a:solidFill>
                <a:latin typeface="Gill Sans MT"/>
                <a:cs typeface="Gill Sans MT"/>
              </a:rPr>
              <a:t>see</a:t>
            </a:r>
            <a:r>
              <a:rPr sz="2600" spc="51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spc="-20" dirty="0">
                <a:solidFill>
                  <a:srgbClr val="444949"/>
                </a:solidFill>
                <a:latin typeface="Gill Sans MT"/>
                <a:cs typeface="Gill Sans MT"/>
              </a:rPr>
              <a:t>them)</a:t>
            </a:r>
            <a:endParaRPr sz="26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50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50" dirty="0">
                <a:solidFill>
                  <a:srgbClr val="444949"/>
                </a:solidFill>
                <a:latin typeface="Gill Sans MT"/>
                <a:cs typeface="Gill Sans MT"/>
              </a:rPr>
              <a:t>Not </a:t>
            </a:r>
            <a:r>
              <a:rPr sz="2600" spc="-35" dirty="0">
                <a:solidFill>
                  <a:srgbClr val="444949"/>
                </a:solidFill>
                <a:latin typeface="Gill Sans MT"/>
                <a:cs typeface="Gill Sans MT"/>
              </a:rPr>
              <a:t>necessary </a:t>
            </a:r>
            <a:r>
              <a:rPr sz="2600" spc="-60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2600" spc="-30" dirty="0">
                <a:solidFill>
                  <a:srgbClr val="444949"/>
                </a:solidFill>
                <a:latin typeface="Gill Sans MT"/>
                <a:cs typeface="Gill Sans MT"/>
              </a:rPr>
              <a:t>detach </a:t>
            </a:r>
            <a:r>
              <a:rPr sz="2600" spc="-40" dirty="0">
                <a:solidFill>
                  <a:srgbClr val="444949"/>
                </a:solidFill>
                <a:latin typeface="Gill Sans MT"/>
                <a:cs typeface="Gill Sans MT"/>
              </a:rPr>
              <a:t>volume </a:t>
            </a:r>
            <a:r>
              <a:rPr sz="2600" spc="-60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2600" spc="-20" dirty="0">
                <a:solidFill>
                  <a:srgbClr val="444949"/>
                </a:solidFill>
                <a:latin typeface="Gill Sans MT"/>
                <a:cs typeface="Gill Sans MT"/>
              </a:rPr>
              <a:t>do </a:t>
            </a:r>
            <a:r>
              <a:rPr sz="2600" spc="-50" dirty="0">
                <a:solidFill>
                  <a:srgbClr val="444949"/>
                </a:solidFill>
                <a:latin typeface="Gill Sans MT"/>
                <a:cs typeface="Gill Sans MT"/>
              </a:rPr>
              <a:t>snapshot, </a:t>
            </a:r>
            <a:r>
              <a:rPr sz="2600" spc="-40" dirty="0">
                <a:solidFill>
                  <a:srgbClr val="444949"/>
                </a:solidFill>
                <a:latin typeface="Gill Sans MT"/>
                <a:cs typeface="Gill Sans MT"/>
              </a:rPr>
              <a:t>but</a:t>
            </a:r>
            <a:r>
              <a:rPr sz="2600" spc="21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spc="-30" dirty="0">
                <a:solidFill>
                  <a:srgbClr val="444949"/>
                </a:solidFill>
                <a:latin typeface="Gill Sans MT"/>
                <a:cs typeface="Gill Sans MT"/>
              </a:rPr>
              <a:t>recommended</a:t>
            </a:r>
            <a:endParaRPr sz="26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70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25" dirty="0">
                <a:solidFill>
                  <a:srgbClr val="444949"/>
                </a:solidFill>
                <a:latin typeface="Gill Sans MT"/>
                <a:cs typeface="Gill Sans MT"/>
              </a:rPr>
              <a:t>Max </a:t>
            </a:r>
            <a:r>
              <a:rPr sz="2600" spc="-20" dirty="0">
                <a:solidFill>
                  <a:srgbClr val="444949"/>
                </a:solidFill>
                <a:latin typeface="Gill Sans MT"/>
                <a:cs typeface="Gill Sans MT"/>
              </a:rPr>
              <a:t>100,000</a:t>
            </a:r>
            <a:r>
              <a:rPr sz="2600" spc="3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spc="-45" dirty="0">
                <a:solidFill>
                  <a:srgbClr val="444949"/>
                </a:solidFill>
                <a:latin typeface="Gill Sans MT"/>
                <a:cs typeface="Gill Sans MT"/>
              </a:rPr>
              <a:t>snapshots</a:t>
            </a:r>
            <a:endParaRPr sz="26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70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40" dirty="0">
                <a:solidFill>
                  <a:srgbClr val="444949"/>
                </a:solidFill>
                <a:latin typeface="Gill Sans MT"/>
                <a:cs typeface="Gill Sans MT"/>
              </a:rPr>
              <a:t>Can </a:t>
            </a:r>
            <a:r>
              <a:rPr sz="2600" spc="-45" dirty="0">
                <a:solidFill>
                  <a:srgbClr val="444949"/>
                </a:solidFill>
                <a:latin typeface="Gill Sans MT"/>
                <a:cs typeface="Gill Sans MT"/>
              </a:rPr>
              <a:t>copy snapshots </a:t>
            </a:r>
            <a:r>
              <a:rPr sz="2600" spc="-70" dirty="0">
                <a:solidFill>
                  <a:srgbClr val="444949"/>
                </a:solidFill>
                <a:latin typeface="Gill Sans MT"/>
                <a:cs typeface="Gill Sans MT"/>
              </a:rPr>
              <a:t>across </a:t>
            </a:r>
            <a:r>
              <a:rPr sz="2600" spc="-20" dirty="0">
                <a:solidFill>
                  <a:srgbClr val="444949"/>
                </a:solidFill>
                <a:latin typeface="Gill Sans MT"/>
                <a:cs typeface="Gill Sans MT"/>
              </a:rPr>
              <a:t>AZ </a:t>
            </a:r>
            <a:r>
              <a:rPr sz="2600" spc="-100" dirty="0">
                <a:solidFill>
                  <a:srgbClr val="444949"/>
                </a:solidFill>
                <a:latin typeface="Gill Sans MT"/>
                <a:cs typeface="Gill Sans MT"/>
              </a:rPr>
              <a:t>or</a:t>
            </a:r>
            <a:r>
              <a:rPr sz="2600" spc="10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spc="-40" dirty="0">
                <a:solidFill>
                  <a:srgbClr val="444949"/>
                </a:solidFill>
                <a:latin typeface="Gill Sans MT"/>
                <a:cs typeface="Gill Sans MT"/>
              </a:rPr>
              <a:t>Region</a:t>
            </a:r>
            <a:endParaRPr sz="26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50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40" dirty="0">
                <a:solidFill>
                  <a:srgbClr val="444949"/>
                </a:solidFill>
                <a:latin typeface="Gill Sans MT"/>
                <a:cs typeface="Gill Sans MT"/>
              </a:rPr>
              <a:t>Can </a:t>
            </a:r>
            <a:r>
              <a:rPr sz="2600" spc="-45" dirty="0">
                <a:solidFill>
                  <a:srgbClr val="444949"/>
                </a:solidFill>
                <a:latin typeface="Gill Sans MT"/>
                <a:cs typeface="Gill Sans MT"/>
              </a:rPr>
              <a:t>make </a:t>
            </a:r>
            <a:r>
              <a:rPr sz="2600" spc="-25" dirty="0">
                <a:solidFill>
                  <a:srgbClr val="444949"/>
                </a:solidFill>
                <a:latin typeface="Gill Sans MT"/>
                <a:cs typeface="Gill Sans MT"/>
              </a:rPr>
              <a:t>Image </a:t>
            </a:r>
            <a:r>
              <a:rPr sz="2600" spc="-20" dirty="0">
                <a:solidFill>
                  <a:srgbClr val="444949"/>
                </a:solidFill>
                <a:latin typeface="Gill Sans MT"/>
                <a:cs typeface="Gill Sans MT"/>
              </a:rPr>
              <a:t>(AMI) </a:t>
            </a:r>
            <a:r>
              <a:rPr sz="2600" spc="-60" dirty="0">
                <a:solidFill>
                  <a:srgbClr val="444949"/>
                </a:solidFill>
                <a:latin typeface="Gill Sans MT"/>
                <a:cs typeface="Gill Sans MT"/>
              </a:rPr>
              <a:t>from</a:t>
            </a:r>
            <a:r>
              <a:rPr sz="2600" spc="12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spc="-25" dirty="0">
                <a:solidFill>
                  <a:srgbClr val="444949"/>
                </a:solidFill>
                <a:latin typeface="Gill Sans MT"/>
                <a:cs typeface="Gill Sans MT"/>
              </a:rPr>
              <a:t>Snapshot</a:t>
            </a:r>
            <a:endParaRPr sz="2600">
              <a:latin typeface="Gill Sans MT"/>
              <a:cs typeface="Gill Sans MT"/>
            </a:endParaRPr>
          </a:p>
          <a:p>
            <a:pPr marL="241300" marR="5080" indent="-228600">
              <a:lnSpc>
                <a:spcPct val="70300"/>
              </a:lnSpc>
              <a:spcBef>
                <a:spcPts val="1030"/>
              </a:spcBef>
              <a:buSzPct val="101960"/>
              <a:buFont typeface="Arial"/>
              <a:buChar char="•"/>
              <a:tabLst>
                <a:tab pos="241300" algn="l"/>
              </a:tabLst>
            </a:pPr>
            <a:r>
              <a:rPr sz="3825" spc="-7" baseline="1089" dirty="0">
                <a:solidFill>
                  <a:srgbClr val="444949"/>
                </a:solidFill>
                <a:latin typeface="Gill Sans MT"/>
                <a:cs typeface="Gill Sans MT"/>
              </a:rPr>
              <a:t>EBS </a:t>
            </a:r>
            <a:r>
              <a:rPr sz="3825" spc="-30" baseline="1089" dirty="0">
                <a:solidFill>
                  <a:srgbClr val="444949"/>
                </a:solidFill>
                <a:latin typeface="Gill Sans MT"/>
                <a:cs typeface="Gill Sans MT"/>
              </a:rPr>
              <a:t>volumes </a:t>
            </a:r>
            <a:r>
              <a:rPr sz="3825" spc="-67" baseline="1089" dirty="0">
                <a:solidFill>
                  <a:srgbClr val="444949"/>
                </a:solidFill>
                <a:latin typeface="Gill Sans MT"/>
                <a:cs typeface="Gill Sans MT"/>
              </a:rPr>
              <a:t>restored </a:t>
            </a:r>
            <a:r>
              <a:rPr sz="3825" spc="-22" baseline="1089" dirty="0">
                <a:solidFill>
                  <a:srgbClr val="444949"/>
                </a:solidFill>
                <a:latin typeface="Gill Sans MT"/>
                <a:cs typeface="Gill Sans MT"/>
              </a:rPr>
              <a:t>by </a:t>
            </a:r>
            <a:r>
              <a:rPr sz="3825" spc="-37" baseline="1089" dirty="0">
                <a:solidFill>
                  <a:srgbClr val="444949"/>
                </a:solidFill>
                <a:latin typeface="Gill Sans MT"/>
                <a:cs typeface="Gill Sans MT"/>
              </a:rPr>
              <a:t>snapshots </a:t>
            </a:r>
            <a:r>
              <a:rPr sz="3825" spc="22" baseline="1089" dirty="0">
                <a:solidFill>
                  <a:srgbClr val="444949"/>
                </a:solidFill>
                <a:latin typeface="Gill Sans MT"/>
                <a:cs typeface="Gill Sans MT"/>
              </a:rPr>
              <a:t>need </a:t>
            </a:r>
            <a:r>
              <a:rPr sz="3825" spc="-52" baseline="1089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3825" spc="44" baseline="1089" dirty="0">
                <a:solidFill>
                  <a:srgbClr val="444949"/>
                </a:solidFill>
                <a:latin typeface="Gill Sans MT"/>
                <a:cs typeface="Gill Sans MT"/>
              </a:rPr>
              <a:t>be </a:t>
            </a:r>
            <a:r>
              <a:rPr sz="3825" spc="-15" baseline="1089" dirty="0">
                <a:solidFill>
                  <a:srgbClr val="444949"/>
                </a:solidFill>
                <a:latin typeface="Gill Sans MT"/>
                <a:cs typeface="Gill Sans MT"/>
              </a:rPr>
              <a:t>pre-warmed </a:t>
            </a:r>
            <a:r>
              <a:rPr sz="3825" spc="-30" baseline="1089" dirty="0">
                <a:solidFill>
                  <a:srgbClr val="444949"/>
                </a:solidFill>
                <a:latin typeface="Gill Sans MT"/>
                <a:cs typeface="Gill Sans MT"/>
              </a:rPr>
              <a:t>(using </a:t>
            </a:r>
            <a:r>
              <a:rPr sz="3825" spc="-75" baseline="1089" dirty="0">
                <a:solidFill>
                  <a:srgbClr val="444949"/>
                </a:solidFill>
                <a:latin typeface="Gill Sans MT"/>
                <a:cs typeface="Gill Sans MT"/>
              </a:rPr>
              <a:t>fio </a:t>
            </a:r>
            <a:r>
              <a:rPr sz="3825" spc="-112" baseline="1089" dirty="0">
                <a:solidFill>
                  <a:srgbClr val="444949"/>
                </a:solidFill>
                <a:latin typeface="Gill Sans MT"/>
                <a:cs typeface="Gill Sans MT"/>
              </a:rPr>
              <a:t>or </a:t>
            </a:r>
            <a:r>
              <a:rPr sz="3825" spc="30" baseline="1089" dirty="0">
                <a:solidFill>
                  <a:srgbClr val="444949"/>
                </a:solidFill>
                <a:latin typeface="Gill Sans MT"/>
                <a:cs typeface="Gill Sans MT"/>
              </a:rPr>
              <a:t>dd </a:t>
            </a:r>
            <a:r>
              <a:rPr sz="2550" spc="2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550" spc="10" dirty="0">
                <a:solidFill>
                  <a:srgbClr val="444949"/>
                </a:solidFill>
                <a:latin typeface="Gill Sans MT"/>
                <a:cs typeface="Gill Sans MT"/>
              </a:rPr>
              <a:t>command </a:t>
            </a:r>
            <a:r>
              <a:rPr sz="2550" spc="-35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2550" spc="-25" dirty="0">
                <a:solidFill>
                  <a:srgbClr val="444949"/>
                </a:solidFill>
                <a:latin typeface="Gill Sans MT"/>
                <a:cs typeface="Gill Sans MT"/>
              </a:rPr>
              <a:t>read </a:t>
            </a:r>
            <a:r>
              <a:rPr sz="2550" spc="-20" dirty="0">
                <a:solidFill>
                  <a:srgbClr val="444949"/>
                </a:solidFill>
                <a:latin typeface="Gill Sans MT"/>
                <a:cs typeface="Gill Sans MT"/>
              </a:rPr>
              <a:t>the </a:t>
            </a:r>
            <a:r>
              <a:rPr sz="2550" spc="-45" dirty="0">
                <a:solidFill>
                  <a:srgbClr val="444949"/>
                </a:solidFill>
                <a:latin typeface="Gill Sans MT"/>
                <a:cs typeface="Gill Sans MT"/>
              </a:rPr>
              <a:t>entire</a:t>
            </a:r>
            <a:r>
              <a:rPr sz="2550" spc="17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550" spc="-5" dirty="0">
                <a:solidFill>
                  <a:srgbClr val="444949"/>
                </a:solidFill>
                <a:latin typeface="Gill Sans MT"/>
                <a:cs typeface="Gill Sans MT"/>
              </a:rPr>
              <a:t>volume)</a:t>
            </a:r>
            <a:endParaRPr sz="255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165"/>
              </a:spcBef>
              <a:buSzPct val="101960"/>
              <a:buFont typeface="Arial"/>
              <a:buChar char="•"/>
              <a:tabLst>
                <a:tab pos="241300" algn="l"/>
              </a:tabLst>
            </a:pPr>
            <a:r>
              <a:rPr sz="3825" spc="-15" baseline="1089" dirty="0">
                <a:solidFill>
                  <a:srgbClr val="444949"/>
                </a:solidFill>
                <a:latin typeface="Gill Sans MT"/>
                <a:cs typeface="Gill Sans MT"/>
              </a:rPr>
              <a:t>Snapshots </a:t>
            </a:r>
            <a:r>
              <a:rPr sz="3825" spc="-7" baseline="1089" dirty="0">
                <a:solidFill>
                  <a:srgbClr val="444949"/>
                </a:solidFill>
                <a:latin typeface="Gill Sans MT"/>
                <a:cs typeface="Gill Sans MT"/>
              </a:rPr>
              <a:t>can </a:t>
            </a:r>
            <a:r>
              <a:rPr sz="3825" spc="44" baseline="1089" dirty="0">
                <a:solidFill>
                  <a:srgbClr val="444949"/>
                </a:solidFill>
                <a:latin typeface="Gill Sans MT"/>
                <a:cs typeface="Gill Sans MT"/>
              </a:rPr>
              <a:t>be </a:t>
            </a:r>
            <a:r>
              <a:rPr sz="3825" spc="-7" baseline="1089" dirty="0">
                <a:solidFill>
                  <a:srgbClr val="444949"/>
                </a:solidFill>
                <a:latin typeface="Gill Sans MT"/>
                <a:cs typeface="Gill Sans MT"/>
              </a:rPr>
              <a:t>automated </a:t>
            </a:r>
            <a:r>
              <a:rPr sz="3825" spc="-44" baseline="1089" dirty="0">
                <a:solidFill>
                  <a:srgbClr val="444949"/>
                </a:solidFill>
                <a:latin typeface="Gill Sans MT"/>
                <a:cs typeface="Gill Sans MT"/>
              </a:rPr>
              <a:t>using </a:t>
            </a:r>
            <a:r>
              <a:rPr sz="3825" baseline="1089" dirty="0">
                <a:solidFill>
                  <a:srgbClr val="444949"/>
                </a:solidFill>
                <a:latin typeface="Gill Sans MT"/>
                <a:cs typeface="Gill Sans MT"/>
              </a:rPr>
              <a:t>Amazon </a:t>
            </a:r>
            <a:r>
              <a:rPr sz="3825" spc="-7" baseline="1089" dirty="0">
                <a:solidFill>
                  <a:srgbClr val="444949"/>
                </a:solidFill>
                <a:latin typeface="Gill Sans MT"/>
                <a:cs typeface="Gill Sans MT"/>
              </a:rPr>
              <a:t>Data </a:t>
            </a:r>
            <a:r>
              <a:rPr sz="3825" spc="-52" baseline="1089" dirty="0">
                <a:solidFill>
                  <a:srgbClr val="444949"/>
                </a:solidFill>
                <a:latin typeface="Gill Sans MT"/>
                <a:cs typeface="Gill Sans MT"/>
              </a:rPr>
              <a:t>Lifecycle</a:t>
            </a:r>
            <a:r>
              <a:rPr sz="3825" spc="75" baseline="1089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3825" spc="-7" baseline="1089" dirty="0">
                <a:solidFill>
                  <a:srgbClr val="444949"/>
                </a:solidFill>
                <a:latin typeface="Gill Sans MT"/>
                <a:cs typeface="Gill Sans MT"/>
              </a:rPr>
              <a:t>Manager</a:t>
            </a:r>
            <a:endParaRPr sz="3825" baseline="1089"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25538018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1055</TotalTime>
  <Words>18158</Words>
  <Application>Microsoft Office PowerPoint</Application>
  <PresentationFormat>Widescreen</PresentationFormat>
  <Paragraphs>3080</Paragraphs>
  <Slides>250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250</vt:i4>
      </vt:variant>
    </vt:vector>
  </HeadingPairs>
  <TitlesOfParts>
    <vt:vector size="257" baseType="lpstr">
      <vt:lpstr>Arial</vt:lpstr>
      <vt:lpstr>Calibri</vt:lpstr>
      <vt:lpstr>Calibri Light</vt:lpstr>
      <vt:lpstr>Courier New</vt:lpstr>
      <vt:lpstr>Gill Sans MT</vt:lpstr>
      <vt:lpstr>Times New Roman</vt:lpstr>
      <vt:lpstr>Office Theme</vt:lpstr>
      <vt:lpstr>Disclaimer: These slides are copyrighted and  strictly for personal use only</vt:lpstr>
      <vt:lpstr>AWS Certified Solutions  Architect Associate Course SAA-C01</vt:lpstr>
      <vt:lpstr>Welcome! We’re starting in 5 minutes</vt:lpstr>
      <vt:lpstr>My certification: 98.2%</vt:lpstr>
      <vt:lpstr>About me</vt:lpstr>
      <vt:lpstr>What’s AWS?</vt:lpstr>
      <vt:lpstr>What we’ll learn in this course (and more!)</vt:lpstr>
      <vt:lpstr>Navigating the AWS spaghetti bowl</vt:lpstr>
      <vt:lpstr>Udemy Tips</vt:lpstr>
      <vt:lpstr>PowerPoint Presentation</vt:lpstr>
      <vt:lpstr>AWS Regions</vt:lpstr>
      <vt:lpstr>IAM Introduction</vt:lpstr>
      <vt:lpstr>IAM Introduction</vt:lpstr>
      <vt:lpstr>IAM Introduction</vt:lpstr>
      <vt:lpstr>IAM Federation</vt:lpstr>
      <vt:lpstr>IAM 101 Brain Dump</vt:lpstr>
      <vt:lpstr>What is EC2?</vt:lpstr>
      <vt:lpstr>Hands-On: Launching an EC2 Instance running Linux</vt:lpstr>
      <vt:lpstr>How to SSH into your EC2 Instance  Linux / Mac OS X</vt:lpstr>
      <vt:lpstr>How to SSH into your EC2 Instance  Windows</vt:lpstr>
      <vt:lpstr>Introduction to Security Groups</vt:lpstr>
      <vt:lpstr>Security Groups  Deeper Dive</vt:lpstr>
      <vt:lpstr>Security Groups  Diagram</vt:lpstr>
      <vt:lpstr>Security Groups  Good to know</vt:lpstr>
      <vt:lpstr>Referencing other security groups  Diagram</vt:lpstr>
      <vt:lpstr>Private vs Public IP (IPv4)</vt:lpstr>
      <vt:lpstr>Private vs Public IP (IPv4)  Example</vt:lpstr>
      <vt:lpstr>Private vs Public IP (IPv4)  Fundamental Differences</vt:lpstr>
      <vt:lpstr>Elastic IPs</vt:lpstr>
      <vt:lpstr>Elastic IP</vt:lpstr>
      <vt:lpstr>Private vs Public IP (IPv4)  In AWS EC2 – Hands On</vt:lpstr>
      <vt:lpstr>Launching an Apache Server on EC2</vt:lpstr>
      <vt:lpstr>EC2 User Data</vt:lpstr>
      <vt:lpstr>EC2 User Data  Hands-On</vt:lpstr>
      <vt:lpstr>EC2 Instance Launch Types</vt:lpstr>
      <vt:lpstr>EC2 On Demand</vt:lpstr>
      <vt:lpstr>EC2 Reserved Instances</vt:lpstr>
      <vt:lpstr>EC2 Spot Instances</vt:lpstr>
      <vt:lpstr>EC2 Dedicated Hosts</vt:lpstr>
      <vt:lpstr>EC2 Dedicated Instances</vt:lpstr>
      <vt:lpstr>Which host is right for me?</vt:lpstr>
      <vt:lpstr>EC2 Instance Types – Main ones</vt:lpstr>
      <vt:lpstr>Burstable Instances (T2/T3)</vt:lpstr>
      <vt:lpstr>Burstable Instances (T2/T3)</vt:lpstr>
      <vt:lpstr>CPU Credits</vt:lpstr>
      <vt:lpstr>T2/T3 Unlimited</vt:lpstr>
      <vt:lpstr>What’s an AMI?</vt:lpstr>
      <vt:lpstr>Why would you use a custom AMI?</vt:lpstr>
      <vt:lpstr>Using Public AMIs</vt:lpstr>
      <vt:lpstr>AMI Storage</vt:lpstr>
      <vt:lpstr>AMI Pricing</vt:lpstr>
      <vt:lpstr>Cross Account AMI Copy (FAQ + Exam Tip)</vt:lpstr>
      <vt:lpstr>Placement Groups</vt:lpstr>
      <vt:lpstr>Placement Groups  Cluster</vt:lpstr>
      <vt:lpstr>Placement Groups  Spread</vt:lpstr>
      <vt:lpstr>EC2 for Solutions Architects</vt:lpstr>
      <vt:lpstr>EC2 for Solutions Architects</vt:lpstr>
      <vt:lpstr>PowerPoint Presentation</vt:lpstr>
      <vt:lpstr>Scalability &amp; High Availability</vt:lpstr>
      <vt:lpstr>Vertical Scalability</vt:lpstr>
      <vt:lpstr>Horizontal Scalability</vt:lpstr>
      <vt:lpstr>High Availability</vt:lpstr>
      <vt:lpstr>High Availability &amp; Scalability For EC2</vt:lpstr>
      <vt:lpstr>What is load balancing?</vt:lpstr>
      <vt:lpstr>Why use a load balancer?</vt:lpstr>
      <vt:lpstr>Why use an EC2 Load Balancer?</vt:lpstr>
      <vt:lpstr>Types of load balancer on AWS</vt:lpstr>
      <vt:lpstr>Health Checks</vt:lpstr>
      <vt:lpstr>Application Load Balancer (v2)</vt:lpstr>
      <vt:lpstr>Application Load Balancer (v2)  HTTP Based Traffic</vt:lpstr>
      <vt:lpstr>Application Load Balancer v2  Good to Know</vt:lpstr>
      <vt:lpstr>Network Load Balancer (v2)</vt:lpstr>
      <vt:lpstr>Network Load Balancer (v2)  TCP Based Traffic</vt:lpstr>
      <vt:lpstr>Load Balancer  Good to Know</vt:lpstr>
      <vt:lpstr>Load Balancer  Good to Know</vt:lpstr>
      <vt:lpstr>Load Balancer Stickiness</vt:lpstr>
      <vt:lpstr>Load Balancers for Solutions Architect</vt:lpstr>
      <vt:lpstr>Load Balancer Security Groups LOAD BALANCER</vt:lpstr>
      <vt:lpstr>Load Balancer - SSL Certificates LOAD BALANCER</vt:lpstr>
      <vt:lpstr>What’s an Auto Scaling Group?</vt:lpstr>
      <vt:lpstr>Auto Scaling Group in AWS</vt:lpstr>
      <vt:lpstr>Auto Scaling Group in AWS  With Load Balancer</vt:lpstr>
      <vt:lpstr>ASGs have the following attributes</vt:lpstr>
      <vt:lpstr>Auto Scaling Alarms</vt:lpstr>
      <vt:lpstr>Auto Scaling New Rules</vt:lpstr>
      <vt:lpstr>Auto Scaling Custom Metric</vt:lpstr>
      <vt:lpstr>ASG Brain Dump</vt:lpstr>
      <vt:lpstr>ASG for Solutions Architects</vt:lpstr>
      <vt:lpstr>ASG for Solutions Architects  Scaling Cooldowns</vt:lpstr>
      <vt:lpstr>EBS &amp; EFS</vt:lpstr>
      <vt:lpstr>What’s an EBS Volume?</vt:lpstr>
      <vt:lpstr>EBS Volume</vt:lpstr>
      <vt:lpstr>EBS Volume  Example</vt:lpstr>
      <vt:lpstr>EBS Volume Types</vt:lpstr>
      <vt:lpstr>EBS Volume Types Use cases  GP2 (from AWS doc)</vt:lpstr>
      <vt:lpstr>EBS Volume Types Use cases  IO1 (from AWS doc)</vt:lpstr>
      <vt:lpstr>EBS Volume Types Use cases  ST1 (from AWS doc)</vt:lpstr>
      <vt:lpstr>EBS Volume Types Use cases  SC1 (from AWS doc)</vt:lpstr>
      <vt:lpstr>EBS Snapshots</vt:lpstr>
      <vt:lpstr>EBS Migration</vt:lpstr>
      <vt:lpstr>EBS Encryption</vt:lpstr>
      <vt:lpstr>Encryption: encrypt an unencrypted EBS volume</vt:lpstr>
      <vt:lpstr>EBS vs Instance Store</vt:lpstr>
      <vt:lpstr>EBS RAID Options</vt:lpstr>
      <vt:lpstr>RAID 0 (increase performance)</vt:lpstr>
      <vt:lpstr>RAID 1 (increase fault tolerance)</vt:lpstr>
      <vt:lpstr>EFS – Elastic File System</vt:lpstr>
      <vt:lpstr>EFS – Elastic File System</vt:lpstr>
      <vt:lpstr>EBS &amp; EFS For Solutions Architect</vt:lpstr>
      <vt:lpstr>EBS &amp; EFS For Solutions Architect</vt:lpstr>
      <vt:lpstr>RDS, Aurora &amp; ElastiCache</vt:lpstr>
      <vt:lpstr>AWS RDS Overview</vt:lpstr>
      <vt:lpstr>Advantage over using RDS versus deploying  DB on EC2</vt:lpstr>
      <vt:lpstr>RDS Read Replicas for read scalability</vt:lpstr>
      <vt:lpstr>RDS Multi AZ (Disaster Recovery)</vt:lpstr>
      <vt:lpstr>RDS Backups</vt:lpstr>
      <vt:lpstr>RDS Encryption</vt:lpstr>
      <vt:lpstr>RDS Security</vt:lpstr>
      <vt:lpstr>RDS vs Aurora</vt:lpstr>
      <vt:lpstr>RDS Security for SysOps</vt:lpstr>
      <vt:lpstr>RDS for Solutions Architects</vt:lpstr>
      <vt:lpstr>Amazon Aurora</vt:lpstr>
      <vt:lpstr>Aurora High Availability and Read Scaling</vt:lpstr>
      <vt:lpstr>Aurora DB Cluster</vt:lpstr>
      <vt:lpstr>Features of Aurora</vt:lpstr>
      <vt:lpstr>Aurora Security</vt:lpstr>
      <vt:lpstr>Aurora Serverless</vt:lpstr>
      <vt:lpstr>Aurora for Solutions Architects</vt:lpstr>
      <vt:lpstr>AWS ElastiCache Overview</vt:lpstr>
      <vt:lpstr>ElastiCache Solution Architecture - DB Cache</vt:lpstr>
      <vt:lpstr>ElastiCache Solution Architecture – User Session Store</vt:lpstr>
      <vt:lpstr>Redis Overview</vt:lpstr>
      <vt:lpstr>Memcached Overview</vt:lpstr>
      <vt:lpstr>ElastiCache for Solutions Architects</vt:lpstr>
      <vt:lpstr>Route 53</vt:lpstr>
      <vt:lpstr>Route 53 Section</vt:lpstr>
      <vt:lpstr>AWS Route 53 Overview</vt:lpstr>
      <vt:lpstr>Route 53 – Diagram for A Record</vt:lpstr>
      <vt:lpstr>AWS Route 53 Overview</vt:lpstr>
      <vt:lpstr>DNS Records TTL (Time to Live)</vt:lpstr>
      <vt:lpstr>CNAME vs Alias</vt:lpstr>
      <vt:lpstr>Simple Routing Policy</vt:lpstr>
      <vt:lpstr>Weighted Routing Policy</vt:lpstr>
      <vt:lpstr>Latency Routing Policy</vt:lpstr>
      <vt:lpstr>Health Checks</vt:lpstr>
      <vt:lpstr>Failover Routing Policy</vt:lpstr>
      <vt:lpstr>Geo Location Routing Policy</vt:lpstr>
      <vt:lpstr>Multi Value Routing Policy</vt:lpstr>
      <vt:lpstr>Route53 as a Registrar</vt:lpstr>
      <vt:lpstr>3rd Party Registrar with AWS Route 53</vt:lpstr>
      <vt:lpstr>Classic Solutions Architecture</vt:lpstr>
      <vt:lpstr>Section Introduction</vt:lpstr>
      <vt:lpstr>Stateless Web App: WhatIsTheTime.com</vt:lpstr>
      <vt:lpstr>Stateless web app: What time is it?  Starting simple</vt:lpstr>
      <vt:lpstr>Stateless web app: What time is it?  Scaling vertically</vt:lpstr>
      <vt:lpstr>Stateless web app: What time is it?  Scaling horizontally</vt:lpstr>
      <vt:lpstr>Stateless web app: What time is it?  Scaling horizontally</vt:lpstr>
      <vt:lpstr>Stateless web app: What time is it? Scaling horizontally, adding and removing instances</vt:lpstr>
      <vt:lpstr>Stateless web app: What time is it?  Scaling horizontally, with a load balancer</vt:lpstr>
      <vt:lpstr>Stateless web app: What time is it? Scaling horizontally, with an auto-scaling group</vt:lpstr>
      <vt:lpstr>Stateless web app: What time is it?</vt:lpstr>
      <vt:lpstr>Minimum 2 AZ =&gt; Let’s reserve capacity</vt:lpstr>
      <vt:lpstr>In this lecture we’ve discussed…</vt:lpstr>
      <vt:lpstr>Stateful Web App: MyClothes.com</vt:lpstr>
      <vt:lpstr>Stateful Web App: MyClothes.com</vt:lpstr>
      <vt:lpstr>Stateful Web App: MyClothes.com  Introduce Stickiness (Session Affinity)</vt:lpstr>
      <vt:lpstr>Stateful Web App: MyClothes.com  Introduce User Cookies</vt:lpstr>
      <vt:lpstr>Stateful Web App: MyClothes.com  Introduce Server Session</vt:lpstr>
      <vt:lpstr>Stateful Web App: MyClothes.com  Storing User Data in a database</vt:lpstr>
      <vt:lpstr>Stateful Web App: MyClothes.com  Scaling Reads</vt:lpstr>
      <vt:lpstr>Stateful Web App: MyClothes.com Scaling Reads (Alternative) – Write Through</vt:lpstr>
      <vt:lpstr>Stateful Web App: MyClothes.com  Multi AZ – Survive disasters</vt:lpstr>
      <vt:lpstr>Stateful Web App: MyClothes.com  Security Groups</vt:lpstr>
      <vt:lpstr>In this lecture we’ve discussed… 3-tier architectures for web applications</vt:lpstr>
      <vt:lpstr>Stateful Web App: MyWordPress.com</vt:lpstr>
      <vt:lpstr>Stateful Web App: MyWordPress.com  RDS layer</vt:lpstr>
      <vt:lpstr>Stateful Web App: MyWordPress.com Scaling with Aurora: Multi AZ &amp; Read Replicas</vt:lpstr>
      <vt:lpstr>Stateful Web App: MyWordPress.com  Storing images with EBS</vt:lpstr>
      <vt:lpstr>Stateful Web App: MyWordPress.com  Storing images with EBS</vt:lpstr>
      <vt:lpstr>Stateful Web App: MyWordPress.com  Storing images with EFS</vt:lpstr>
      <vt:lpstr>In this lecture we’ve discussed…</vt:lpstr>
      <vt:lpstr>Instantiating Applications quickly</vt:lpstr>
      <vt:lpstr>Instantiating Applications quickly</vt:lpstr>
      <vt:lpstr>PowerPoint Presentation</vt:lpstr>
      <vt:lpstr>Developer problems on AWS</vt:lpstr>
      <vt:lpstr>AWS Elastic Beanstalk Overview</vt:lpstr>
      <vt:lpstr>Elastic Beanstalk</vt:lpstr>
      <vt:lpstr>Elastic Beanstalk</vt:lpstr>
      <vt:lpstr>Elastic Beanstalk</vt:lpstr>
      <vt:lpstr>PowerPoint Presentation</vt:lpstr>
      <vt:lpstr>S3 Section</vt:lpstr>
      <vt:lpstr>Section introduction</vt:lpstr>
      <vt:lpstr>AWS S3 Overview - Buckets</vt:lpstr>
      <vt:lpstr>AWS S3 Overview - Objects</vt:lpstr>
      <vt:lpstr>AWS S3 - Versioning</vt:lpstr>
      <vt:lpstr>S3 Encryption for Objects</vt:lpstr>
      <vt:lpstr>SSE-S3</vt:lpstr>
      <vt:lpstr>SSE-KMS</vt:lpstr>
      <vt:lpstr>SSE-C</vt:lpstr>
      <vt:lpstr>Client Side Encryption</vt:lpstr>
      <vt:lpstr>Encryption in transit (SSL)</vt:lpstr>
      <vt:lpstr>S3 Security</vt:lpstr>
      <vt:lpstr>S3 Bucket Policies</vt:lpstr>
      <vt:lpstr>S3 Security - Other</vt:lpstr>
      <vt:lpstr>S3 Websites</vt:lpstr>
      <vt:lpstr>S3 CORS</vt:lpstr>
      <vt:lpstr>AWS S3 - Consistency Model</vt:lpstr>
      <vt:lpstr>Developing on AWS</vt:lpstr>
      <vt:lpstr>Section Introduction</vt:lpstr>
      <vt:lpstr>Section Introduction</vt:lpstr>
      <vt:lpstr>AWS CLI Setup Windows</vt:lpstr>
      <vt:lpstr>AWS CLI Setup Mac OS X</vt:lpstr>
      <vt:lpstr>AWS CLI Setup Linux</vt:lpstr>
      <vt:lpstr>AWS CLI Configuration</vt:lpstr>
      <vt:lpstr>AWS CLI ON EC2… THE BAD WAY</vt:lpstr>
      <vt:lpstr>AWS CLI ON EC2… THE RIGHT WAY</vt:lpstr>
      <vt:lpstr>AWS EC2 Instance Metadata</vt:lpstr>
      <vt:lpstr>AWS SDK Overview</vt:lpstr>
      <vt:lpstr>AWS SDK Overview</vt:lpstr>
      <vt:lpstr>AWS SDK Credentials Security</vt:lpstr>
      <vt:lpstr>Exponential Backoff</vt:lpstr>
      <vt:lpstr>PowerPoint Presentation</vt:lpstr>
      <vt:lpstr>S3 MFA-Delete</vt:lpstr>
      <vt:lpstr>S3 Default Encryption vs Bucket Policies</vt:lpstr>
      <vt:lpstr>S3 Access Logs</vt:lpstr>
      <vt:lpstr>S3 Cross Region Replication</vt:lpstr>
      <vt:lpstr>S3 pre-signed URLs</vt:lpstr>
      <vt:lpstr>AWS CloudFront</vt:lpstr>
      <vt:lpstr>AWS CloudFront Hands On</vt:lpstr>
      <vt:lpstr>CloudFront Signed URL / Signed Cookies</vt:lpstr>
      <vt:lpstr>CloudFront Signed URL Diagram</vt:lpstr>
      <vt:lpstr>CloudFront vs S3 Cross Region Replication</vt:lpstr>
      <vt:lpstr>S3 Storage Tiers</vt:lpstr>
      <vt:lpstr>S3 Standard – General Purpose</vt:lpstr>
      <vt:lpstr>S3 Reduced Redundancy Storage (RRS) -  DEPRECATED</vt:lpstr>
      <vt:lpstr>S3 Standard – Infrequent Access (IA)</vt:lpstr>
      <vt:lpstr>S3 One Zone - Infrequent Access (IA)</vt:lpstr>
      <vt:lpstr>S3 Intelligent Tiering (new!)</vt:lpstr>
      <vt:lpstr>S3 Glacier</vt:lpstr>
      <vt:lpstr>S3 Storage Tiers Comparison</vt:lpstr>
      <vt:lpstr>S3 Lifecycle Rules</vt:lpstr>
      <vt:lpstr>Snowball</vt:lpstr>
      <vt:lpstr>Snowball Process</vt:lpstr>
      <vt:lpstr>Diagrams</vt:lpstr>
      <vt:lpstr>Snowball Edge</vt:lpstr>
      <vt:lpstr>AWS Snowmobile</vt:lpstr>
      <vt:lpstr>Hybrid Cloud for Storage</vt:lpstr>
      <vt:lpstr>AWS Storage Cloud Native Options</vt:lpstr>
      <vt:lpstr>AWS Storage Gateway</vt:lpstr>
      <vt:lpstr>File Gateway</vt:lpstr>
    </vt:vector>
  </TitlesOfParts>
  <Company>Defense Logistics Agency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Daikawa, Neal M CTR DLA INFO OPERATIONS (US)</dc:creator>
  <cp:lastModifiedBy>Daikawa, Neal M CTR DLA INFO OPERATIONS (US)</cp:lastModifiedBy>
  <cp:revision>2</cp:revision>
  <dcterms:created xsi:type="dcterms:W3CDTF">2019-05-12T11:52:54Z</dcterms:created>
  <dcterms:modified xsi:type="dcterms:W3CDTF">2019-05-13T05:28:05Z</dcterms:modified>
</cp:coreProperties>
</file>